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9" r:id="rId5"/>
    <p:sldMasterId id="2147483720" r:id="rId6"/>
    <p:sldMasterId id="2147483738" r:id="rId7"/>
  </p:sldMasterIdLst>
  <p:notesMasterIdLst>
    <p:notesMasterId r:id="rId63"/>
  </p:notesMasterIdLst>
  <p:sldIdLst>
    <p:sldId id="484" r:id="rId8"/>
    <p:sldId id="485" r:id="rId9"/>
    <p:sldId id="2147375265" r:id="rId10"/>
    <p:sldId id="2147375263" r:id="rId11"/>
    <p:sldId id="2147375260" r:id="rId12"/>
    <p:sldId id="2147375261" r:id="rId13"/>
    <p:sldId id="2147375262" r:id="rId14"/>
    <p:sldId id="2147375264" r:id="rId15"/>
    <p:sldId id="256" r:id="rId16"/>
    <p:sldId id="310" r:id="rId17"/>
    <p:sldId id="2147375180" r:id="rId18"/>
    <p:sldId id="2147375179" r:id="rId19"/>
    <p:sldId id="263" r:id="rId20"/>
    <p:sldId id="262" r:id="rId21"/>
    <p:sldId id="2147375268" r:id="rId22"/>
    <p:sldId id="2147375282" r:id="rId23"/>
    <p:sldId id="2147375274" r:id="rId24"/>
    <p:sldId id="2147375277" r:id="rId25"/>
    <p:sldId id="2147375283" r:id="rId26"/>
    <p:sldId id="2147375272" r:id="rId27"/>
    <p:sldId id="2147375249" r:id="rId28"/>
    <p:sldId id="2147375278" r:id="rId29"/>
    <p:sldId id="2147375251" r:id="rId30"/>
    <p:sldId id="2147375279" r:id="rId31"/>
    <p:sldId id="2147375252" r:id="rId32"/>
    <p:sldId id="2147375229" r:id="rId33"/>
    <p:sldId id="2147375281" r:id="rId34"/>
    <p:sldId id="257" r:id="rId35"/>
    <p:sldId id="470" r:id="rId36"/>
    <p:sldId id="471" r:id="rId37"/>
    <p:sldId id="379" r:id="rId38"/>
    <p:sldId id="472" r:id="rId39"/>
    <p:sldId id="481" r:id="rId40"/>
    <p:sldId id="381" r:id="rId41"/>
    <p:sldId id="383" r:id="rId42"/>
    <p:sldId id="476" r:id="rId43"/>
    <p:sldId id="477" r:id="rId44"/>
    <p:sldId id="365" r:id="rId45"/>
    <p:sldId id="482" r:id="rId46"/>
    <p:sldId id="386" r:id="rId47"/>
    <p:sldId id="385" r:id="rId48"/>
    <p:sldId id="479" r:id="rId49"/>
    <p:sldId id="2147375267" r:id="rId50"/>
    <p:sldId id="398" r:id="rId51"/>
    <p:sldId id="396" r:id="rId52"/>
    <p:sldId id="388" r:id="rId53"/>
    <p:sldId id="394" r:id="rId54"/>
    <p:sldId id="395" r:id="rId55"/>
    <p:sldId id="400" r:id="rId56"/>
    <p:sldId id="469" r:id="rId57"/>
    <p:sldId id="480" r:id="rId58"/>
    <p:sldId id="2147375284" r:id="rId59"/>
    <p:sldId id="399" r:id="rId60"/>
    <p:sldId id="483" r:id="rId61"/>
    <p:sldId id="296" r:id="rId62"/>
  </p:sldIdLst>
  <p:sldSz cx="12192000" cy="6858000"/>
  <p:notesSz cx="6864350" cy="9998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Hwang" initials="AH" lastIdx="5" clrIdx="0"/>
  <p:cmAuthor id="2" name="Julien Graveleau" initials="JG" lastIdx="7" clrIdx="1"/>
  <p:cmAuthor id="3" name="Carmen Paradiso" initials="CP"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7B1"/>
    <a:srgbClr val="00CC66"/>
    <a:srgbClr val="FFD966"/>
    <a:srgbClr val="119C94"/>
    <a:srgbClr val="414142"/>
    <a:srgbClr val="00FF99"/>
    <a:srgbClr val="A6A6A6"/>
    <a:srgbClr val="71E2DC"/>
    <a:srgbClr val="52DC9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9AC4B4-A8F4-094E-A82C-02AA7AA8EE84}" v="19" dt="2023-10-24T11:58:55.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9" autoAdjust="0"/>
    <p:restoredTop sz="90469" autoAdjust="0"/>
  </p:normalViewPr>
  <p:slideViewPr>
    <p:cSldViewPr snapToGrid="0">
      <p:cViewPr varScale="1">
        <p:scale>
          <a:sx n="99" d="100"/>
          <a:sy n="99" d="100"/>
        </p:scale>
        <p:origin x="1112" y="18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https://leeds365-my.sharepoint.com/personal/cenphu_leeds_ac_uk/Documents/Research/FCDO%20IRC%20Systems%20Strengthening/Objective%204/ASCS%20database/ASCS%20Gaps%20database%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eeds365-my.sharepoint.com/personal/cenphu_leeds_ac_uk/Documents/Research/FCDO%20IRC%20Systems%20Strengthening/Objective%204/ASCS%20database/ASCS%20Gaps%20database%20v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explosion val="1"/>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C31C-4242-A518-08C196B72185}"/>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C31C-4242-A518-08C196B72185}"/>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C31C-4242-A518-08C196B72185}"/>
              </c:ext>
            </c:extLst>
          </c:dPt>
          <c:dPt>
            <c:idx val="3"/>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7-C31C-4242-A518-08C196B72185}"/>
              </c:ext>
            </c:extLst>
          </c:dPt>
          <c:dPt>
            <c:idx val="4"/>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9-C31C-4242-A518-08C196B72185}"/>
              </c:ext>
            </c:extLst>
          </c:dPt>
          <c:dLbls>
            <c:dLbl>
              <c:idx val="0"/>
              <c:layout>
                <c:manualLayout>
                  <c:x val="7.6591087340867493E-3"/>
                  <c:y val="-4.3870967741935489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1731299766482482"/>
                      <c:h val="0.10418166116332231"/>
                    </c:manualLayout>
                  </c15:layout>
                </c:ext>
                <c:ext xmlns:c16="http://schemas.microsoft.com/office/drawing/2014/chart" uri="{C3380CC4-5D6E-409C-BE32-E72D297353CC}">
                  <c16:uniqueId val="{00000001-C31C-4242-A518-08C196B72185}"/>
                </c:ext>
              </c:extLst>
            </c:dLbl>
            <c:dLbl>
              <c:idx val="1"/>
              <c:layout>
                <c:manualLayout>
                  <c:x val="-2.7833006345080128E-2"/>
                  <c:y val="5.526898850962064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31C-4242-A518-08C196B72185}"/>
                </c:ext>
              </c:extLst>
            </c:dLbl>
            <c:dLbl>
              <c:idx val="2"/>
              <c:layout>
                <c:manualLayout>
                  <c:x val="-6.7529544175576814E-2"/>
                  <c:y val="3.096774193548387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31C-4242-A518-08C196B72185}"/>
                </c:ext>
              </c:extLst>
            </c:dLbl>
            <c:dLbl>
              <c:idx val="3"/>
              <c:layout>
                <c:manualLayout>
                  <c:x val="-9.229037703995497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31C-4242-A518-08C196B72185}"/>
                </c:ext>
              </c:extLst>
            </c:dLbl>
            <c:dLbl>
              <c:idx val="4"/>
              <c:layout>
                <c:manualLayout>
                  <c:x val="0.25800043424510033"/>
                  <c:y val="2.580645161290322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31C-4242-A518-08C196B721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600" b="0" i="0" u="none" strike="noStrike" kern="1200" baseline="0">
                    <a:solidFill>
                      <a:schemeClr val="tx1"/>
                    </a:solidFill>
                    <a:latin typeface="Gill Sans MT" panose="020B0502020104020203" pitchFamily="34" charset="77"/>
                    <a:ea typeface="+mn-ea"/>
                    <a:cs typeface="Arial"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'[ASCS Gaps database v2.xlsx]Charts'!$C$59:$C$63</c:f>
              <c:strCache>
                <c:ptCount val="5"/>
                <c:pt idx="0">
                  <c:v>WASH</c:v>
                </c:pt>
                <c:pt idx="1">
                  <c:v>Sanitation</c:v>
                </c:pt>
                <c:pt idx="2">
                  <c:v>Water Supply</c:v>
                </c:pt>
                <c:pt idx="3">
                  <c:v>Hygiene</c:v>
                </c:pt>
                <c:pt idx="4">
                  <c:v>Institutional</c:v>
                </c:pt>
              </c:strCache>
            </c:strRef>
          </c:cat>
          <c:val>
            <c:numRef>
              <c:f>'[ASCS Gaps database v2.xlsx]Charts'!$D$59:$D$63</c:f>
              <c:numCache>
                <c:formatCode>General</c:formatCode>
                <c:ptCount val="5"/>
                <c:pt idx="0">
                  <c:v>73</c:v>
                </c:pt>
                <c:pt idx="1">
                  <c:v>41</c:v>
                </c:pt>
                <c:pt idx="2">
                  <c:v>21</c:v>
                </c:pt>
                <c:pt idx="3">
                  <c:v>10</c:v>
                </c:pt>
                <c:pt idx="4">
                  <c:v>2</c:v>
                </c:pt>
              </c:numCache>
            </c:numRef>
          </c:val>
          <c:extLst>
            <c:ext xmlns:c16="http://schemas.microsoft.com/office/drawing/2014/chart" uri="{C3380CC4-5D6E-409C-BE32-E72D297353CC}">
              <c16:uniqueId val="{0000000A-C31C-4242-A518-08C196B721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600">
          <a:solidFill>
            <a:schemeClr val="tx1"/>
          </a:solidFill>
          <a:latin typeface="Gill Sans MT" panose="020B0502020104020203" pitchFamily="34" charset="77"/>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Gill Sans MT" panose="020B0502020104020203" pitchFamily="34" charset="77"/>
                <a:ea typeface="+mn-ea"/>
                <a:cs typeface="Arial" panose="020B0604020202020204" pitchFamily="34" charset="0"/>
              </a:defRPr>
            </a:pPr>
            <a:r>
              <a:rPr lang="en-GB" dirty="0"/>
              <a:t>Research Gaps by WASH System Building Block </a:t>
            </a:r>
            <a:br>
              <a:rPr lang="en-GB" dirty="0"/>
            </a:br>
            <a:r>
              <a:rPr lang="en-GB" dirty="0"/>
              <a:t>(%, n=153)</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Gill Sans MT" panose="020B0502020104020203" pitchFamily="34" charset="77"/>
              <a:ea typeface="+mn-ea"/>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'[ASCS Gaps database v2.xlsx]Sheet5'!$F$30:$F$37</c:f>
              <c:strCache>
                <c:ptCount val="8"/>
                <c:pt idx="0">
                  <c:v>Finance</c:v>
                </c:pt>
                <c:pt idx="1">
                  <c:v>Institutional Arrangements and Coordination</c:v>
                </c:pt>
                <c:pt idx="2">
                  <c:v>Learning and Adaptation</c:v>
                </c:pt>
                <c:pt idx="3">
                  <c:v>Monitoring</c:v>
                </c:pt>
                <c:pt idx="4">
                  <c:v>Planning</c:v>
                </c:pt>
                <c:pt idx="5">
                  <c:v>Regulations and Accountability</c:v>
                </c:pt>
                <c:pt idx="6">
                  <c:v>Service Delivery Infrastructure</c:v>
                </c:pt>
                <c:pt idx="7">
                  <c:v>Water Resource Management</c:v>
                </c:pt>
              </c:strCache>
            </c:strRef>
          </c:cat>
          <c:val>
            <c:numRef>
              <c:f>'[ASCS Gaps database v2.xlsx]Sheet5'!$I$30:$I$37</c:f>
              <c:numCache>
                <c:formatCode>0%</c:formatCode>
                <c:ptCount val="8"/>
                <c:pt idx="0">
                  <c:v>0.19902912621359226</c:v>
                </c:pt>
                <c:pt idx="1">
                  <c:v>7.7669902912621366E-2</c:v>
                </c:pt>
                <c:pt idx="2">
                  <c:v>0.23786407766990292</c:v>
                </c:pt>
                <c:pt idx="3">
                  <c:v>0.13106796116504854</c:v>
                </c:pt>
                <c:pt idx="4">
                  <c:v>0.12621359223300971</c:v>
                </c:pt>
                <c:pt idx="5">
                  <c:v>0.13106796116504854</c:v>
                </c:pt>
                <c:pt idx="6">
                  <c:v>8.2524271844660199E-2</c:v>
                </c:pt>
                <c:pt idx="7">
                  <c:v>1.4563106796116505E-2</c:v>
                </c:pt>
              </c:numCache>
            </c:numRef>
          </c:val>
          <c:extLst>
            <c:ext xmlns:c16="http://schemas.microsoft.com/office/drawing/2014/chart" uri="{C3380CC4-5D6E-409C-BE32-E72D297353CC}">
              <c16:uniqueId val="{00000000-63BA-1C4D-8231-6A560AEA1800}"/>
            </c:ext>
          </c:extLst>
        </c:ser>
        <c:dLbls>
          <c:showLegendKey val="0"/>
          <c:showVal val="0"/>
          <c:showCatName val="0"/>
          <c:showSerName val="0"/>
          <c:showPercent val="0"/>
          <c:showBubbleSize val="0"/>
        </c:dLbls>
        <c:gapWidth val="182"/>
        <c:axId val="1144283632"/>
        <c:axId val="1136060992"/>
      </c:barChart>
      <c:catAx>
        <c:axId val="1144283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Arial" panose="020B0604020202020204" pitchFamily="34" charset="0"/>
              </a:defRPr>
            </a:pPr>
            <a:endParaRPr lang="en-US"/>
          </a:p>
        </c:txPr>
        <c:crossAx val="1136060992"/>
        <c:crosses val="autoZero"/>
        <c:auto val="1"/>
        <c:lblAlgn val="ctr"/>
        <c:lblOffset val="100"/>
        <c:noMultiLvlLbl val="0"/>
      </c:catAx>
      <c:valAx>
        <c:axId val="1136060992"/>
        <c:scaling>
          <c:orientation val="minMax"/>
        </c:scaling>
        <c:delete val="1"/>
        <c:axPos val="b"/>
        <c:numFmt formatCode="0%" sourceLinked="0"/>
        <c:majorTickMark val="none"/>
        <c:minorTickMark val="none"/>
        <c:tickLblPos val="nextTo"/>
        <c:crossAx val="114428363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77"/>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4">
  <a:schemeClr val="accent2"/>
  <a:schemeClr val="accent2"/>
  <a:schemeClr val="accent2"/>
  <a:schemeClr val="accent2"/>
  <a:schemeClr val="accent2"/>
  <a:schemeClr val="accent2"/>
</cs:colorStyle>
</file>

<file path=ppt/charts/colors2.xml><?xml version="1.0" encoding="utf-8"?>
<cs:colorStyle xmlns:cs="http://schemas.microsoft.com/office/drawing/2012/chartStyle" xmlns:a="http://schemas.openxmlformats.org/drawingml/2006/main" meth="withinLinear" id="4">
  <a:schemeClr val="accent2"/>
  <a:schemeClr val="accent2"/>
  <a:schemeClr val="accent2"/>
  <a:schemeClr val="accent2"/>
  <a:schemeClr val="accent2"/>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933A8-DD71-45C0-B297-8B4478B746F5}" type="doc">
      <dgm:prSet loTypeId="urn:microsoft.com/office/officeart/2005/8/layout/arrow2" loCatId="process" qsTypeId="urn:microsoft.com/office/officeart/2005/8/quickstyle/simple1" qsCatId="simple" csTypeId="urn:microsoft.com/office/officeart/2005/8/colors/accent1_2" csCatId="accent1" phldr="1"/>
      <dgm:spPr/>
    </dgm:pt>
    <dgm:pt modelId="{A4C62F8E-14FB-4B54-8218-82A1E6A7C6C7}">
      <dgm:prSet phldrT="[Text]" custT="1"/>
      <dgm:spPr/>
      <dgm:t>
        <a:bodyPr/>
        <a:lstStyle/>
        <a:p>
          <a:r>
            <a:rPr lang="en-GB" sz="1200" dirty="0">
              <a:latin typeface="Gill Sans MT" panose="020B0502020104020203" pitchFamily="34" charset="77"/>
            </a:rPr>
            <a:t>May 2016</a:t>
          </a:r>
        </a:p>
        <a:p>
          <a:r>
            <a:rPr lang="en-GB" sz="1200" dirty="0">
              <a:latin typeface="Gill Sans MT" panose="020B0502020104020203" pitchFamily="34" charset="77"/>
            </a:rPr>
            <a:t>ICAI WASH Results Review</a:t>
          </a:r>
        </a:p>
      </dgm:t>
    </dgm:pt>
    <dgm:pt modelId="{2CAA92E5-E5B9-42EC-AF98-BF2AB11E186B}" type="parTrans" cxnId="{3BD44547-F765-4457-80A6-83FD61B17858}">
      <dgm:prSet/>
      <dgm:spPr/>
      <dgm:t>
        <a:bodyPr/>
        <a:lstStyle/>
        <a:p>
          <a:endParaRPr lang="en-GB" sz="1400">
            <a:latin typeface="Gill Sans MT" panose="020B0502020104020203" pitchFamily="34" charset="77"/>
          </a:endParaRPr>
        </a:p>
      </dgm:t>
    </dgm:pt>
    <dgm:pt modelId="{BD357833-5EB0-438F-9403-9CDB5B960BE0}" type="sibTrans" cxnId="{3BD44547-F765-4457-80A6-83FD61B17858}">
      <dgm:prSet/>
      <dgm:spPr/>
      <dgm:t>
        <a:bodyPr/>
        <a:lstStyle/>
        <a:p>
          <a:endParaRPr lang="en-GB" sz="1400">
            <a:latin typeface="Gill Sans MT" panose="020B0502020104020203" pitchFamily="34" charset="77"/>
          </a:endParaRPr>
        </a:p>
      </dgm:t>
    </dgm:pt>
    <dgm:pt modelId="{9E64A42E-379F-40DA-ABEF-3139D03628A0}">
      <dgm:prSet phldrT="[Text]" custT="1"/>
      <dgm:spPr/>
      <dgm:t>
        <a:bodyPr/>
        <a:lstStyle/>
        <a:p>
          <a:r>
            <a:rPr lang="en-GB" sz="1200" dirty="0">
              <a:latin typeface="Gill Sans MT" panose="020B0502020104020203" pitchFamily="34" charset="77"/>
            </a:rPr>
            <a:t>March 2020</a:t>
          </a:r>
        </a:p>
        <a:p>
          <a:r>
            <a:rPr lang="en-GB" sz="1200" dirty="0">
              <a:latin typeface="Gill Sans MT" panose="020B0502020104020203" pitchFamily="34" charset="77"/>
            </a:rPr>
            <a:t>COVID 19</a:t>
          </a:r>
        </a:p>
      </dgm:t>
    </dgm:pt>
    <dgm:pt modelId="{7D62784C-7F4D-45EC-A6D7-CA84C19EAAD4}" type="parTrans" cxnId="{5AA2893C-1C08-4BD6-AAD1-80F6A5EDF919}">
      <dgm:prSet/>
      <dgm:spPr/>
      <dgm:t>
        <a:bodyPr/>
        <a:lstStyle/>
        <a:p>
          <a:endParaRPr lang="en-GB" sz="1400">
            <a:latin typeface="Gill Sans MT" panose="020B0502020104020203" pitchFamily="34" charset="77"/>
          </a:endParaRPr>
        </a:p>
      </dgm:t>
    </dgm:pt>
    <dgm:pt modelId="{DA4A86B5-D72B-4505-A2E4-7342A6CE5F3B}" type="sibTrans" cxnId="{5AA2893C-1C08-4BD6-AAD1-80F6A5EDF919}">
      <dgm:prSet/>
      <dgm:spPr/>
      <dgm:t>
        <a:bodyPr/>
        <a:lstStyle/>
        <a:p>
          <a:endParaRPr lang="en-GB" sz="1400">
            <a:latin typeface="Gill Sans MT" panose="020B0502020104020203" pitchFamily="34" charset="77"/>
          </a:endParaRPr>
        </a:p>
      </dgm:t>
    </dgm:pt>
    <dgm:pt modelId="{619AB914-9C31-4C91-932E-EFA3DC927954}">
      <dgm:prSet phldrT="[Text]" custT="1"/>
      <dgm:spPr/>
      <dgm:t>
        <a:bodyPr/>
        <a:lstStyle/>
        <a:p>
          <a:r>
            <a:rPr lang="en-GB" sz="1200" dirty="0">
              <a:latin typeface="Gill Sans MT" panose="020B0502020104020203" pitchFamily="34" charset="77"/>
            </a:rPr>
            <a:t>April 2022</a:t>
          </a:r>
        </a:p>
        <a:p>
          <a:r>
            <a:rPr lang="en-GB" sz="1200" dirty="0">
              <a:latin typeface="Gill Sans MT" panose="020B0502020104020203" pitchFamily="34" charset="77"/>
            </a:rPr>
            <a:t>ICAI Information Note on WASH</a:t>
          </a:r>
        </a:p>
      </dgm:t>
    </dgm:pt>
    <dgm:pt modelId="{730E4E28-E8DA-4F0D-8807-03145A56FEBD}" type="parTrans" cxnId="{09464051-3DAB-452A-9634-C4E2DC1F25A3}">
      <dgm:prSet/>
      <dgm:spPr/>
      <dgm:t>
        <a:bodyPr/>
        <a:lstStyle/>
        <a:p>
          <a:endParaRPr lang="en-GB" sz="1400">
            <a:latin typeface="Gill Sans MT" panose="020B0502020104020203" pitchFamily="34" charset="77"/>
          </a:endParaRPr>
        </a:p>
      </dgm:t>
    </dgm:pt>
    <dgm:pt modelId="{9C433237-5657-480E-9480-0E1DA194783F}" type="sibTrans" cxnId="{09464051-3DAB-452A-9634-C4E2DC1F25A3}">
      <dgm:prSet/>
      <dgm:spPr/>
      <dgm:t>
        <a:bodyPr/>
        <a:lstStyle/>
        <a:p>
          <a:endParaRPr lang="en-GB" sz="1400">
            <a:latin typeface="Gill Sans MT" panose="020B0502020104020203" pitchFamily="34" charset="77"/>
          </a:endParaRPr>
        </a:p>
      </dgm:t>
    </dgm:pt>
    <dgm:pt modelId="{24BE3C52-60EE-4A4C-87A7-2188A10C0FA6}">
      <dgm:prSet phldrT="[Text]" custT="1"/>
      <dgm:spPr/>
      <dgm:t>
        <a:bodyPr/>
        <a:lstStyle/>
        <a:p>
          <a:r>
            <a:rPr lang="en-GB" sz="1200" dirty="0">
              <a:latin typeface="Gill Sans MT" panose="020B0502020104020203" pitchFamily="34" charset="77"/>
            </a:rPr>
            <a:t>2019 WASH Sustainability Assessment</a:t>
          </a:r>
        </a:p>
      </dgm:t>
    </dgm:pt>
    <dgm:pt modelId="{8088B4A8-94E9-4234-8325-DD6D5AA6DD5E}" type="parTrans" cxnId="{B1138E1D-59E5-4DDF-BEB2-5A47DCC02266}">
      <dgm:prSet/>
      <dgm:spPr/>
      <dgm:t>
        <a:bodyPr/>
        <a:lstStyle/>
        <a:p>
          <a:endParaRPr lang="en-GB" sz="1400">
            <a:latin typeface="Gill Sans MT" panose="020B0502020104020203" pitchFamily="34" charset="77"/>
          </a:endParaRPr>
        </a:p>
      </dgm:t>
    </dgm:pt>
    <dgm:pt modelId="{B65A96C4-F30F-4965-B300-2C08CF16EA2A}" type="sibTrans" cxnId="{B1138E1D-59E5-4DDF-BEB2-5A47DCC02266}">
      <dgm:prSet/>
      <dgm:spPr/>
      <dgm:t>
        <a:bodyPr/>
        <a:lstStyle/>
        <a:p>
          <a:endParaRPr lang="en-GB" sz="1400">
            <a:latin typeface="Gill Sans MT" panose="020B0502020104020203" pitchFamily="34" charset="77"/>
          </a:endParaRPr>
        </a:p>
      </dgm:t>
    </dgm:pt>
    <dgm:pt modelId="{4835416C-78B0-40A2-BD68-B7A96668C84E}" type="pres">
      <dgm:prSet presAssocID="{906933A8-DD71-45C0-B297-8B4478B746F5}" presName="arrowDiagram" presStyleCnt="0">
        <dgm:presLayoutVars>
          <dgm:chMax val="5"/>
          <dgm:dir/>
          <dgm:resizeHandles val="exact"/>
        </dgm:presLayoutVars>
      </dgm:prSet>
      <dgm:spPr/>
    </dgm:pt>
    <dgm:pt modelId="{0F891D54-18F9-4EEA-9908-608833A0C7E6}" type="pres">
      <dgm:prSet presAssocID="{906933A8-DD71-45C0-B297-8B4478B746F5}" presName="arrow" presStyleLbl="bgShp" presStyleIdx="0" presStyleCnt="1" custLinFactNeighborX="28984" custLinFactNeighborY="11263"/>
      <dgm:spPr/>
    </dgm:pt>
    <dgm:pt modelId="{2D011D90-241B-4437-86A6-E181579DA326}" type="pres">
      <dgm:prSet presAssocID="{906933A8-DD71-45C0-B297-8B4478B746F5}" presName="arrowDiagram4" presStyleCnt="0"/>
      <dgm:spPr/>
    </dgm:pt>
    <dgm:pt modelId="{9F8FA919-48AC-4A26-8C8F-776D9076475C}" type="pres">
      <dgm:prSet presAssocID="{A4C62F8E-14FB-4B54-8218-82A1E6A7C6C7}" presName="bullet4a" presStyleLbl="node1" presStyleIdx="0" presStyleCnt="4" custLinFactX="30008" custLinFactNeighborX="100000" custLinFactNeighborY="-28159"/>
      <dgm:spPr/>
    </dgm:pt>
    <dgm:pt modelId="{1159EA00-6AF4-4AE8-8C6E-1F7402F3F255}" type="pres">
      <dgm:prSet presAssocID="{A4C62F8E-14FB-4B54-8218-82A1E6A7C6C7}" presName="textBox4a" presStyleLbl="revTx" presStyleIdx="0" presStyleCnt="4" custScaleX="137893" custScaleY="96683" custLinFactNeighborX="48803" custLinFactNeighborY="6260">
        <dgm:presLayoutVars>
          <dgm:bulletEnabled val="1"/>
        </dgm:presLayoutVars>
      </dgm:prSet>
      <dgm:spPr/>
    </dgm:pt>
    <dgm:pt modelId="{ABA6ABFC-EBE9-46D5-9F6A-21C802C60985}" type="pres">
      <dgm:prSet presAssocID="{24BE3C52-60EE-4A4C-87A7-2188A10C0FA6}" presName="bullet4b" presStyleLbl="node1" presStyleIdx="1" presStyleCnt="4"/>
      <dgm:spPr/>
    </dgm:pt>
    <dgm:pt modelId="{18FD4D3E-45F4-49E4-8F27-3E052CA5E09D}" type="pres">
      <dgm:prSet presAssocID="{24BE3C52-60EE-4A4C-87A7-2188A10C0FA6}" presName="textBox4b" presStyleLbl="revTx" presStyleIdx="1" presStyleCnt="4" custScaleX="118603" custScaleY="84785" custLinFactNeighborX="11478" custLinFactNeighborY="2045">
        <dgm:presLayoutVars>
          <dgm:bulletEnabled val="1"/>
        </dgm:presLayoutVars>
      </dgm:prSet>
      <dgm:spPr/>
    </dgm:pt>
    <dgm:pt modelId="{C96EACBA-2356-4351-A614-3194EBDBA9B6}" type="pres">
      <dgm:prSet presAssocID="{9E64A42E-379F-40DA-ABEF-3139D03628A0}" presName="bullet4c" presStyleLbl="node1" presStyleIdx="2" presStyleCnt="4"/>
      <dgm:spPr/>
    </dgm:pt>
    <dgm:pt modelId="{D59E7DEF-7408-45DF-A699-09B384D54B8E}" type="pres">
      <dgm:prSet presAssocID="{9E64A42E-379F-40DA-ABEF-3139D03628A0}" presName="textBox4c" presStyleLbl="revTx" presStyleIdx="2" presStyleCnt="4" custScaleY="73559" custLinFactNeighborX="632" custLinFactNeighborY="-2554">
        <dgm:presLayoutVars>
          <dgm:bulletEnabled val="1"/>
        </dgm:presLayoutVars>
      </dgm:prSet>
      <dgm:spPr/>
    </dgm:pt>
    <dgm:pt modelId="{2C032C28-E75B-4D00-8537-FC12FAC98693}" type="pres">
      <dgm:prSet presAssocID="{619AB914-9C31-4C91-932E-EFA3DC927954}" presName="bullet4d" presStyleLbl="node1" presStyleIdx="3" presStyleCnt="4"/>
      <dgm:spPr/>
    </dgm:pt>
    <dgm:pt modelId="{BF2A088B-D626-4B49-BCDB-6A3F841FFC97}" type="pres">
      <dgm:prSet presAssocID="{619AB914-9C31-4C91-932E-EFA3DC927954}" presName="textBox4d" presStyleLbl="revTx" presStyleIdx="3" presStyleCnt="4" custScaleX="128853" custScaleY="83711" custLinFactNeighborX="4209" custLinFactNeighborY="1568">
        <dgm:presLayoutVars>
          <dgm:bulletEnabled val="1"/>
        </dgm:presLayoutVars>
      </dgm:prSet>
      <dgm:spPr/>
    </dgm:pt>
  </dgm:ptLst>
  <dgm:cxnLst>
    <dgm:cxn modelId="{B1138E1D-59E5-4DDF-BEB2-5A47DCC02266}" srcId="{906933A8-DD71-45C0-B297-8B4478B746F5}" destId="{24BE3C52-60EE-4A4C-87A7-2188A10C0FA6}" srcOrd="1" destOrd="0" parTransId="{8088B4A8-94E9-4234-8325-DD6D5AA6DD5E}" sibTransId="{B65A96C4-F30F-4965-B300-2C08CF16EA2A}"/>
    <dgm:cxn modelId="{5AA2893C-1C08-4BD6-AAD1-80F6A5EDF919}" srcId="{906933A8-DD71-45C0-B297-8B4478B746F5}" destId="{9E64A42E-379F-40DA-ABEF-3139D03628A0}" srcOrd="2" destOrd="0" parTransId="{7D62784C-7F4D-45EC-A6D7-CA84C19EAAD4}" sibTransId="{DA4A86B5-D72B-4505-A2E4-7342A6CE5F3B}"/>
    <dgm:cxn modelId="{94D33142-B920-407B-A010-AC0FCFE1C1C8}" type="presOf" srcId="{24BE3C52-60EE-4A4C-87A7-2188A10C0FA6}" destId="{18FD4D3E-45F4-49E4-8F27-3E052CA5E09D}" srcOrd="0" destOrd="0" presId="urn:microsoft.com/office/officeart/2005/8/layout/arrow2"/>
    <dgm:cxn modelId="{3BD44547-F765-4457-80A6-83FD61B17858}" srcId="{906933A8-DD71-45C0-B297-8B4478B746F5}" destId="{A4C62F8E-14FB-4B54-8218-82A1E6A7C6C7}" srcOrd="0" destOrd="0" parTransId="{2CAA92E5-E5B9-42EC-AF98-BF2AB11E186B}" sibTransId="{BD357833-5EB0-438F-9403-9CDB5B960BE0}"/>
    <dgm:cxn modelId="{09464051-3DAB-452A-9634-C4E2DC1F25A3}" srcId="{906933A8-DD71-45C0-B297-8B4478B746F5}" destId="{619AB914-9C31-4C91-932E-EFA3DC927954}" srcOrd="3" destOrd="0" parTransId="{730E4E28-E8DA-4F0D-8807-03145A56FEBD}" sibTransId="{9C433237-5657-480E-9480-0E1DA194783F}"/>
    <dgm:cxn modelId="{4D8A3A81-19E2-4D2D-B9A0-B8A3FF446C3B}" type="presOf" srcId="{619AB914-9C31-4C91-932E-EFA3DC927954}" destId="{BF2A088B-D626-4B49-BCDB-6A3F841FFC97}" srcOrd="0" destOrd="0" presId="urn:microsoft.com/office/officeart/2005/8/layout/arrow2"/>
    <dgm:cxn modelId="{2C9003CE-90B5-454F-BDF7-8D77AAF80810}" type="presOf" srcId="{A4C62F8E-14FB-4B54-8218-82A1E6A7C6C7}" destId="{1159EA00-6AF4-4AE8-8C6E-1F7402F3F255}" srcOrd="0" destOrd="0" presId="urn:microsoft.com/office/officeart/2005/8/layout/arrow2"/>
    <dgm:cxn modelId="{3E2E3CCF-5DC3-490B-A14C-98056CDE87C3}" type="presOf" srcId="{906933A8-DD71-45C0-B297-8B4478B746F5}" destId="{4835416C-78B0-40A2-BD68-B7A96668C84E}" srcOrd="0" destOrd="0" presId="urn:microsoft.com/office/officeart/2005/8/layout/arrow2"/>
    <dgm:cxn modelId="{CEC35FF2-EE11-49E1-AFA4-8F63022E5D78}" type="presOf" srcId="{9E64A42E-379F-40DA-ABEF-3139D03628A0}" destId="{D59E7DEF-7408-45DF-A699-09B384D54B8E}" srcOrd="0" destOrd="0" presId="urn:microsoft.com/office/officeart/2005/8/layout/arrow2"/>
    <dgm:cxn modelId="{A87DCB0A-2C42-4F29-874D-CD700FE01A9D}" type="presParOf" srcId="{4835416C-78B0-40A2-BD68-B7A96668C84E}" destId="{0F891D54-18F9-4EEA-9908-608833A0C7E6}" srcOrd="0" destOrd="0" presId="urn:microsoft.com/office/officeart/2005/8/layout/arrow2"/>
    <dgm:cxn modelId="{960908F2-AE03-4A76-A8BA-E00A681847C9}" type="presParOf" srcId="{4835416C-78B0-40A2-BD68-B7A96668C84E}" destId="{2D011D90-241B-4437-86A6-E181579DA326}" srcOrd="1" destOrd="0" presId="urn:microsoft.com/office/officeart/2005/8/layout/arrow2"/>
    <dgm:cxn modelId="{A9D92387-88B8-4BFB-8FDD-A4101FD434B7}" type="presParOf" srcId="{2D011D90-241B-4437-86A6-E181579DA326}" destId="{9F8FA919-48AC-4A26-8C8F-776D9076475C}" srcOrd="0" destOrd="0" presId="urn:microsoft.com/office/officeart/2005/8/layout/arrow2"/>
    <dgm:cxn modelId="{5919C230-1481-4281-BB77-D2146EE6FF49}" type="presParOf" srcId="{2D011D90-241B-4437-86A6-E181579DA326}" destId="{1159EA00-6AF4-4AE8-8C6E-1F7402F3F255}" srcOrd="1" destOrd="0" presId="urn:microsoft.com/office/officeart/2005/8/layout/arrow2"/>
    <dgm:cxn modelId="{7E0C2617-B08A-4734-9580-DA886E5EAB07}" type="presParOf" srcId="{2D011D90-241B-4437-86A6-E181579DA326}" destId="{ABA6ABFC-EBE9-46D5-9F6A-21C802C60985}" srcOrd="2" destOrd="0" presId="urn:microsoft.com/office/officeart/2005/8/layout/arrow2"/>
    <dgm:cxn modelId="{F1541AC8-CE95-440F-94A2-17745B9EE777}" type="presParOf" srcId="{2D011D90-241B-4437-86A6-E181579DA326}" destId="{18FD4D3E-45F4-49E4-8F27-3E052CA5E09D}" srcOrd="3" destOrd="0" presId="urn:microsoft.com/office/officeart/2005/8/layout/arrow2"/>
    <dgm:cxn modelId="{27088A8C-43F8-4445-BCF7-53D48956F1C1}" type="presParOf" srcId="{2D011D90-241B-4437-86A6-E181579DA326}" destId="{C96EACBA-2356-4351-A614-3194EBDBA9B6}" srcOrd="4" destOrd="0" presId="urn:microsoft.com/office/officeart/2005/8/layout/arrow2"/>
    <dgm:cxn modelId="{879E0259-AD5E-463A-9CAE-8F00691E7FAB}" type="presParOf" srcId="{2D011D90-241B-4437-86A6-E181579DA326}" destId="{D59E7DEF-7408-45DF-A699-09B384D54B8E}" srcOrd="5" destOrd="0" presId="urn:microsoft.com/office/officeart/2005/8/layout/arrow2"/>
    <dgm:cxn modelId="{1A8845F8-5F06-47FA-A6E2-1EF3E9D6D7A3}" type="presParOf" srcId="{2D011D90-241B-4437-86A6-E181579DA326}" destId="{2C032C28-E75B-4D00-8537-FC12FAC98693}" srcOrd="6" destOrd="0" presId="urn:microsoft.com/office/officeart/2005/8/layout/arrow2"/>
    <dgm:cxn modelId="{E8D4686C-D612-48C5-89BB-490DF8C76E4E}" type="presParOf" srcId="{2D011D90-241B-4437-86A6-E181579DA326}" destId="{BF2A088B-D626-4B49-BCDB-6A3F841FFC97}" srcOrd="7"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1042EE-D309-42A5-8A36-5AFCEB59EC65}" type="doc">
      <dgm:prSet loTypeId="urn:microsoft.com/office/officeart/2005/8/layout/hProcess11" loCatId="process" qsTypeId="urn:microsoft.com/office/officeart/2005/8/quickstyle/simple1" qsCatId="simple" csTypeId="urn:microsoft.com/office/officeart/2005/8/colors/accent1_5" csCatId="accent1" phldr="1"/>
      <dgm:spPr/>
    </dgm:pt>
    <dgm:pt modelId="{9FD82DCB-6874-431A-8C6C-231437CFE81B}">
      <dgm:prSet phldrT="[Text]"/>
      <dgm:spPr/>
      <dgm:t>
        <a:bodyPr/>
        <a:lstStyle/>
        <a:p>
          <a:r>
            <a:rPr lang="en-GB" dirty="0"/>
            <a:t>Business case approved</a:t>
          </a:r>
        </a:p>
        <a:p>
          <a:r>
            <a:rPr lang="en-GB" dirty="0"/>
            <a:t>February 2023</a:t>
          </a:r>
        </a:p>
      </dgm:t>
    </dgm:pt>
    <dgm:pt modelId="{F3225BC1-B9E5-458D-B80B-FD584DF3E3F2}" type="parTrans" cxnId="{CD5F8CA0-FDEC-40F8-9FBD-68115B2FB1A5}">
      <dgm:prSet/>
      <dgm:spPr/>
      <dgm:t>
        <a:bodyPr/>
        <a:lstStyle/>
        <a:p>
          <a:endParaRPr lang="en-GB">
            <a:solidFill>
              <a:srgbClr val="143172"/>
            </a:solidFill>
          </a:endParaRPr>
        </a:p>
      </dgm:t>
    </dgm:pt>
    <dgm:pt modelId="{852D60FF-3F72-4A11-BB2D-0E035C2795C7}" type="sibTrans" cxnId="{CD5F8CA0-FDEC-40F8-9FBD-68115B2FB1A5}">
      <dgm:prSet/>
      <dgm:spPr/>
      <dgm:t>
        <a:bodyPr/>
        <a:lstStyle/>
        <a:p>
          <a:endParaRPr lang="en-GB">
            <a:solidFill>
              <a:srgbClr val="143172"/>
            </a:solidFill>
          </a:endParaRPr>
        </a:p>
      </dgm:t>
    </dgm:pt>
    <dgm:pt modelId="{4A042310-F930-4FD1-BB47-F31407D0F6C0}">
      <dgm:prSet phldrT="[Text]"/>
      <dgm:spPr/>
      <dgm:t>
        <a:bodyPr/>
        <a:lstStyle/>
        <a:p>
          <a:r>
            <a:rPr lang="en-GB" dirty="0"/>
            <a:t>WASH Systems Facility March 2023</a:t>
          </a:r>
        </a:p>
      </dgm:t>
    </dgm:pt>
    <dgm:pt modelId="{1067911B-BBD9-435D-A73A-29C3F0E2E8C5}" type="parTrans" cxnId="{D1BBEC80-A82F-46DA-A5EB-615893A6281B}">
      <dgm:prSet/>
      <dgm:spPr/>
      <dgm:t>
        <a:bodyPr/>
        <a:lstStyle/>
        <a:p>
          <a:endParaRPr lang="en-GB">
            <a:solidFill>
              <a:srgbClr val="143172"/>
            </a:solidFill>
          </a:endParaRPr>
        </a:p>
      </dgm:t>
    </dgm:pt>
    <dgm:pt modelId="{CB4F40BE-A5B7-4D9F-BE55-70E048C9F170}" type="sibTrans" cxnId="{D1BBEC80-A82F-46DA-A5EB-615893A6281B}">
      <dgm:prSet/>
      <dgm:spPr/>
      <dgm:t>
        <a:bodyPr/>
        <a:lstStyle/>
        <a:p>
          <a:endParaRPr lang="en-GB">
            <a:solidFill>
              <a:srgbClr val="143172"/>
            </a:solidFill>
          </a:endParaRPr>
        </a:p>
      </dgm:t>
    </dgm:pt>
    <dgm:pt modelId="{6F98C412-6240-4CCF-8FB1-C1023E5BFE01}">
      <dgm:prSet phldrT="[Text]"/>
      <dgm:spPr/>
      <dgm:t>
        <a:bodyPr/>
        <a:lstStyle/>
        <a:p>
          <a:r>
            <a:rPr lang="en-GB" dirty="0"/>
            <a:t>Call for Proposals launched 17 October 2023</a:t>
          </a:r>
        </a:p>
      </dgm:t>
    </dgm:pt>
    <dgm:pt modelId="{586B25C0-FE0D-4873-90AB-D298273F102B}" type="parTrans" cxnId="{B2CD1B04-B99F-482B-B34A-16DBC794B40F}">
      <dgm:prSet/>
      <dgm:spPr/>
      <dgm:t>
        <a:bodyPr/>
        <a:lstStyle/>
        <a:p>
          <a:endParaRPr lang="en-GB">
            <a:solidFill>
              <a:srgbClr val="143172"/>
            </a:solidFill>
          </a:endParaRPr>
        </a:p>
      </dgm:t>
    </dgm:pt>
    <dgm:pt modelId="{9EFF8948-BBB3-4D01-9488-B185FB07CF48}" type="sibTrans" cxnId="{B2CD1B04-B99F-482B-B34A-16DBC794B40F}">
      <dgm:prSet/>
      <dgm:spPr/>
      <dgm:t>
        <a:bodyPr/>
        <a:lstStyle/>
        <a:p>
          <a:endParaRPr lang="en-GB">
            <a:solidFill>
              <a:srgbClr val="143172"/>
            </a:solidFill>
          </a:endParaRPr>
        </a:p>
      </dgm:t>
    </dgm:pt>
    <dgm:pt modelId="{6307534F-5A9A-4DCD-A0C2-8F97B57CDC4E}">
      <dgm:prSet phldrT="[Text]"/>
      <dgm:spPr/>
      <dgm:t>
        <a:bodyPr/>
        <a:lstStyle/>
        <a:p>
          <a:r>
            <a:rPr lang="en-GB"/>
            <a:t>Implementation January 2024 – December 2027</a:t>
          </a:r>
          <a:endParaRPr lang="en-GB" dirty="0"/>
        </a:p>
      </dgm:t>
    </dgm:pt>
    <dgm:pt modelId="{E4701E78-FFBC-4E34-B42F-527CAD497BFA}" type="parTrans" cxnId="{7DAFC00A-EAAB-4DAB-91AF-0E65E125C5AD}">
      <dgm:prSet/>
      <dgm:spPr/>
      <dgm:t>
        <a:bodyPr/>
        <a:lstStyle/>
        <a:p>
          <a:endParaRPr lang="en-GB">
            <a:solidFill>
              <a:srgbClr val="143172"/>
            </a:solidFill>
          </a:endParaRPr>
        </a:p>
      </dgm:t>
    </dgm:pt>
    <dgm:pt modelId="{2B51744C-EA30-4B15-91A8-98656195FA41}" type="sibTrans" cxnId="{7DAFC00A-EAAB-4DAB-91AF-0E65E125C5AD}">
      <dgm:prSet/>
      <dgm:spPr/>
      <dgm:t>
        <a:bodyPr/>
        <a:lstStyle/>
        <a:p>
          <a:endParaRPr lang="en-GB">
            <a:solidFill>
              <a:srgbClr val="143172"/>
            </a:solidFill>
          </a:endParaRPr>
        </a:p>
      </dgm:t>
    </dgm:pt>
    <dgm:pt modelId="{E5E67C81-8ED1-4F05-8EC9-55544434C044}" type="pres">
      <dgm:prSet presAssocID="{761042EE-D309-42A5-8A36-5AFCEB59EC65}" presName="Name0" presStyleCnt="0">
        <dgm:presLayoutVars>
          <dgm:dir/>
          <dgm:resizeHandles val="exact"/>
        </dgm:presLayoutVars>
      </dgm:prSet>
      <dgm:spPr/>
    </dgm:pt>
    <dgm:pt modelId="{46887EFC-CDEF-4B22-946B-8443493BDC67}" type="pres">
      <dgm:prSet presAssocID="{761042EE-D309-42A5-8A36-5AFCEB59EC65}" presName="arrow" presStyleLbl="bgShp" presStyleIdx="0" presStyleCnt="1" custLinFactY="100000" custLinFactNeighborX="-3607" custLinFactNeighborY="128475"/>
      <dgm:spPr/>
    </dgm:pt>
    <dgm:pt modelId="{9E1C487F-B12B-4E26-BD48-1EBCA72BC63A}" type="pres">
      <dgm:prSet presAssocID="{761042EE-D309-42A5-8A36-5AFCEB59EC65}" presName="points" presStyleCnt="0"/>
      <dgm:spPr/>
    </dgm:pt>
    <dgm:pt modelId="{D1643EB4-A3D9-4A73-92D3-E2C92E390F98}" type="pres">
      <dgm:prSet presAssocID="{9FD82DCB-6874-431A-8C6C-231437CFE81B}" presName="compositeA" presStyleCnt="0"/>
      <dgm:spPr/>
    </dgm:pt>
    <dgm:pt modelId="{D9452543-C18F-44B5-B13D-A15D36F085E6}" type="pres">
      <dgm:prSet presAssocID="{9FD82DCB-6874-431A-8C6C-231437CFE81B}" presName="textA" presStyleLbl="revTx" presStyleIdx="0" presStyleCnt="4" custLinFactNeighborX="-208" custLinFactNeighborY="81034">
        <dgm:presLayoutVars>
          <dgm:bulletEnabled val="1"/>
        </dgm:presLayoutVars>
      </dgm:prSet>
      <dgm:spPr/>
    </dgm:pt>
    <dgm:pt modelId="{3E72447B-8DDE-408A-AE88-549960B7B27C}" type="pres">
      <dgm:prSet presAssocID="{9FD82DCB-6874-431A-8C6C-231437CFE81B}" presName="circleA" presStyleLbl="node1" presStyleIdx="0" presStyleCnt="4" custLinFactY="100000" custLinFactNeighborX="-20747" custLinFactNeighborY="199675"/>
      <dgm:spPr/>
    </dgm:pt>
    <dgm:pt modelId="{8EC49BDE-A42F-4F64-BDE8-8B7910CE3737}" type="pres">
      <dgm:prSet presAssocID="{9FD82DCB-6874-431A-8C6C-231437CFE81B}" presName="spaceA" presStyleCnt="0"/>
      <dgm:spPr/>
    </dgm:pt>
    <dgm:pt modelId="{D15C46A7-6EE3-41A8-836A-C33B8841DFF4}" type="pres">
      <dgm:prSet presAssocID="{852D60FF-3F72-4A11-BB2D-0E035C2795C7}" presName="space" presStyleCnt="0"/>
      <dgm:spPr/>
    </dgm:pt>
    <dgm:pt modelId="{1962AE58-5739-47C5-9689-96BD2990DB6A}" type="pres">
      <dgm:prSet presAssocID="{4A042310-F930-4FD1-BB47-F31407D0F6C0}" presName="compositeB" presStyleCnt="0"/>
      <dgm:spPr/>
    </dgm:pt>
    <dgm:pt modelId="{B482619A-2CD3-46E2-98E9-91BE570C93F6}" type="pres">
      <dgm:prSet presAssocID="{4A042310-F930-4FD1-BB47-F31407D0F6C0}" presName="textB" presStyleLbl="revTx" presStyleIdx="1" presStyleCnt="4" custScaleX="76153" custScaleY="92461" custLinFactNeighborX="1961" custLinFactNeighborY="-49250">
        <dgm:presLayoutVars>
          <dgm:bulletEnabled val="1"/>
        </dgm:presLayoutVars>
      </dgm:prSet>
      <dgm:spPr/>
    </dgm:pt>
    <dgm:pt modelId="{88FB399D-C98C-4D53-9149-BE7038A7F8B8}" type="pres">
      <dgm:prSet presAssocID="{4A042310-F930-4FD1-BB47-F31407D0F6C0}" presName="circleB" presStyleLbl="node1" presStyleIdx="1" presStyleCnt="4" custLinFactY="100000" custLinFactNeighborX="-18194" custLinFactNeighborY="188446"/>
      <dgm:spPr/>
    </dgm:pt>
    <dgm:pt modelId="{A24725B6-E48E-45BD-ADCC-740FC5141C30}" type="pres">
      <dgm:prSet presAssocID="{4A042310-F930-4FD1-BB47-F31407D0F6C0}" presName="spaceB" presStyleCnt="0"/>
      <dgm:spPr/>
    </dgm:pt>
    <dgm:pt modelId="{28E799CB-738F-4991-9609-3B5ADBD40552}" type="pres">
      <dgm:prSet presAssocID="{CB4F40BE-A5B7-4D9F-BE55-70E048C9F170}" presName="space" presStyleCnt="0"/>
      <dgm:spPr/>
    </dgm:pt>
    <dgm:pt modelId="{A59D02AB-0986-4843-AB89-9E4EEA68421F}" type="pres">
      <dgm:prSet presAssocID="{6F98C412-6240-4CCF-8FB1-C1023E5BFE01}" presName="compositeA" presStyleCnt="0"/>
      <dgm:spPr/>
    </dgm:pt>
    <dgm:pt modelId="{F5C611E1-54F4-4937-B4B4-FE37859F8C63}" type="pres">
      <dgm:prSet presAssocID="{6F98C412-6240-4CCF-8FB1-C1023E5BFE01}" presName="textA" presStyleLbl="revTx" presStyleIdx="2" presStyleCnt="4" custLinFactNeighborX="1870" custLinFactNeighborY="81589">
        <dgm:presLayoutVars>
          <dgm:bulletEnabled val="1"/>
        </dgm:presLayoutVars>
      </dgm:prSet>
      <dgm:spPr/>
    </dgm:pt>
    <dgm:pt modelId="{5904C44D-7E8F-49D7-A4E8-4CDE0D88A86D}" type="pres">
      <dgm:prSet presAssocID="{6F98C412-6240-4CCF-8FB1-C1023E5BFE01}" presName="circleA" presStyleLbl="node1" presStyleIdx="2" presStyleCnt="4" custLinFactY="100000" custLinFactNeighborX="18347" custLinFactNeighborY="188446"/>
      <dgm:spPr/>
    </dgm:pt>
    <dgm:pt modelId="{7D6B52E3-75E0-4711-80E7-FAB3CD27E790}" type="pres">
      <dgm:prSet presAssocID="{6F98C412-6240-4CCF-8FB1-C1023E5BFE01}" presName="spaceA" presStyleCnt="0"/>
      <dgm:spPr/>
    </dgm:pt>
    <dgm:pt modelId="{FF42341D-9062-4736-93CE-5B6108D4FC33}" type="pres">
      <dgm:prSet presAssocID="{9EFF8948-BBB3-4D01-9488-B185FB07CF48}" presName="space" presStyleCnt="0"/>
      <dgm:spPr/>
    </dgm:pt>
    <dgm:pt modelId="{78AB6BC5-9323-4262-809F-8D2AFFBA9190}" type="pres">
      <dgm:prSet presAssocID="{6307534F-5A9A-4DCD-A0C2-8F97B57CDC4E}" presName="compositeB" presStyleCnt="0"/>
      <dgm:spPr/>
    </dgm:pt>
    <dgm:pt modelId="{D21765A1-C9F1-4AC3-ABE2-ED7D16DA4742}" type="pres">
      <dgm:prSet presAssocID="{6307534F-5A9A-4DCD-A0C2-8F97B57CDC4E}" presName="textB" presStyleLbl="revTx" presStyleIdx="3" presStyleCnt="4" custLinFactNeighborX="12149" custLinFactNeighborY="-47365">
        <dgm:presLayoutVars>
          <dgm:bulletEnabled val="1"/>
        </dgm:presLayoutVars>
      </dgm:prSet>
      <dgm:spPr/>
    </dgm:pt>
    <dgm:pt modelId="{856BAF82-2B39-49FA-9385-6255106928AA}" type="pres">
      <dgm:prSet presAssocID="{6307534F-5A9A-4DCD-A0C2-8F97B57CDC4E}" presName="circleB" presStyleLbl="node1" presStyleIdx="3" presStyleCnt="4" custLinFactX="3969" custLinFactY="100000" custLinFactNeighborX="100000" custLinFactNeighborY="188447"/>
      <dgm:spPr/>
    </dgm:pt>
    <dgm:pt modelId="{7F4741D0-6144-498A-8D0F-CF50013FC240}" type="pres">
      <dgm:prSet presAssocID="{6307534F-5A9A-4DCD-A0C2-8F97B57CDC4E}" presName="spaceB" presStyleCnt="0"/>
      <dgm:spPr/>
    </dgm:pt>
  </dgm:ptLst>
  <dgm:cxnLst>
    <dgm:cxn modelId="{B2CD1B04-B99F-482B-B34A-16DBC794B40F}" srcId="{761042EE-D309-42A5-8A36-5AFCEB59EC65}" destId="{6F98C412-6240-4CCF-8FB1-C1023E5BFE01}" srcOrd="2" destOrd="0" parTransId="{586B25C0-FE0D-4873-90AB-D298273F102B}" sibTransId="{9EFF8948-BBB3-4D01-9488-B185FB07CF48}"/>
    <dgm:cxn modelId="{7DAFC00A-EAAB-4DAB-91AF-0E65E125C5AD}" srcId="{761042EE-D309-42A5-8A36-5AFCEB59EC65}" destId="{6307534F-5A9A-4DCD-A0C2-8F97B57CDC4E}" srcOrd="3" destOrd="0" parTransId="{E4701E78-FFBC-4E34-B42F-527CAD497BFA}" sibTransId="{2B51744C-EA30-4B15-91A8-98656195FA41}"/>
    <dgm:cxn modelId="{9C08C529-2092-4CCE-947F-6349A04F2B1F}" type="presOf" srcId="{4A042310-F930-4FD1-BB47-F31407D0F6C0}" destId="{B482619A-2CD3-46E2-98E9-91BE570C93F6}" srcOrd="0" destOrd="0" presId="urn:microsoft.com/office/officeart/2005/8/layout/hProcess11"/>
    <dgm:cxn modelId="{40E3FD60-4184-4CB4-BCD0-1CF2097AC22B}" type="presOf" srcId="{9FD82DCB-6874-431A-8C6C-231437CFE81B}" destId="{D9452543-C18F-44B5-B13D-A15D36F085E6}" srcOrd="0" destOrd="0" presId="urn:microsoft.com/office/officeart/2005/8/layout/hProcess11"/>
    <dgm:cxn modelId="{D1BBEC80-A82F-46DA-A5EB-615893A6281B}" srcId="{761042EE-D309-42A5-8A36-5AFCEB59EC65}" destId="{4A042310-F930-4FD1-BB47-F31407D0F6C0}" srcOrd="1" destOrd="0" parTransId="{1067911B-BBD9-435D-A73A-29C3F0E2E8C5}" sibTransId="{CB4F40BE-A5B7-4D9F-BE55-70E048C9F170}"/>
    <dgm:cxn modelId="{CD5F8CA0-FDEC-40F8-9FBD-68115B2FB1A5}" srcId="{761042EE-D309-42A5-8A36-5AFCEB59EC65}" destId="{9FD82DCB-6874-431A-8C6C-231437CFE81B}" srcOrd="0" destOrd="0" parTransId="{F3225BC1-B9E5-458D-B80B-FD584DF3E3F2}" sibTransId="{852D60FF-3F72-4A11-BB2D-0E035C2795C7}"/>
    <dgm:cxn modelId="{C6B658BD-105E-49DD-A969-26FDE39739C1}" type="presOf" srcId="{6F98C412-6240-4CCF-8FB1-C1023E5BFE01}" destId="{F5C611E1-54F4-4937-B4B4-FE37859F8C63}" srcOrd="0" destOrd="0" presId="urn:microsoft.com/office/officeart/2005/8/layout/hProcess11"/>
    <dgm:cxn modelId="{030D2BD1-14A0-4604-8CEB-9C72E4A16ECC}" type="presOf" srcId="{6307534F-5A9A-4DCD-A0C2-8F97B57CDC4E}" destId="{D21765A1-C9F1-4AC3-ABE2-ED7D16DA4742}" srcOrd="0" destOrd="0" presId="urn:microsoft.com/office/officeart/2005/8/layout/hProcess11"/>
    <dgm:cxn modelId="{62AD03F3-C38D-4F30-9295-EAEA4107A467}" type="presOf" srcId="{761042EE-D309-42A5-8A36-5AFCEB59EC65}" destId="{E5E67C81-8ED1-4F05-8EC9-55544434C044}" srcOrd="0" destOrd="0" presId="urn:microsoft.com/office/officeart/2005/8/layout/hProcess11"/>
    <dgm:cxn modelId="{745E3CF9-E117-4911-BFF3-77E8997E5B28}" type="presParOf" srcId="{E5E67C81-8ED1-4F05-8EC9-55544434C044}" destId="{46887EFC-CDEF-4B22-946B-8443493BDC67}" srcOrd="0" destOrd="0" presId="urn:microsoft.com/office/officeart/2005/8/layout/hProcess11"/>
    <dgm:cxn modelId="{4B401304-A8D7-455A-986F-68BA8F2BD605}" type="presParOf" srcId="{E5E67C81-8ED1-4F05-8EC9-55544434C044}" destId="{9E1C487F-B12B-4E26-BD48-1EBCA72BC63A}" srcOrd="1" destOrd="0" presId="urn:microsoft.com/office/officeart/2005/8/layout/hProcess11"/>
    <dgm:cxn modelId="{05DD781F-355D-44B5-BCEF-34BE83066207}" type="presParOf" srcId="{9E1C487F-B12B-4E26-BD48-1EBCA72BC63A}" destId="{D1643EB4-A3D9-4A73-92D3-E2C92E390F98}" srcOrd="0" destOrd="0" presId="urn:microsoft.com/office/officeart/2005/8/layout/hProcess11"/>
    <dgm:cxn modelId="{DCB5199E-8E6D-486B-ACF3-9EB0E16DE251}" type="presParOf" srcId="{D1643EB4-A3D9-4A73-92D3-E2C92E390F98}" destId="{D9452543-C18F-44B5-B13D-A15D36F085E6}" srcOrd="0" destOrd="0" presId="urn:microsoft.com/office/officeart/2005/8/layout/hProcess11"/>
    <dgm:cxn modelId="{CDFBDD94-DD01-44C7-9A94-49906DDA99DE}" type="presParOf" srcId="{D1643EB4-A3D9-4A73-92D3-E2C92E390F98}" destId="{3E72447B-8DDE-408A-AE88-549960B7B27C}" srcOrd="1" destOrd="0" presId="urn:microsoft.com/office/officeart/2005/8/layout/hProcess11"/>
    <dgm:cxn modelId="{DA0C7696-9AB5-460E-B75E-8083AB97C05B}" type="presParOf" srcId="{D1643EB4-A3D9-4A73-92D3-E2C92E390F98}" destId="{8EC49BDE-A42F-4F64-BDE8-8B7910CE3737}" srcOrd="2" destOrd="0" presId="urn:microsoft.com/office/officeart/2005/8/layout/hProcess11"/>
    <dgm:cxn modelId="{1A15FA18-4D0F-44AB-B2E4-81AD7AAF034E}" type="presParOf" srcId="{9E1C487F-B12B-4E26-BD48-1EBCA72BC63A}" destId="{D15C46A7-6EE3-41A8-836A-C33B8841DFF4}" srcOrd="1" destOrd="0" presId="urn:microsoft.com/office/officeart/2005/8/layout/hProcess11"/>
    <dgm:cxn modelId="{764B89CD-0977-480D-B3B3-CC87CB4F8EA0}" type="presParOf" srcId="{9E1C487F-B12B-4E26-BD48-1EBCA72BC63A}" destId="{1962AE58-5739-47C5-9689-96BD2990DB6A}" srcOrd="2" destOrd="0" presId="urn:microsoft.com/office/officeart/2005/8/layout/hProcess11"/>
    <dgm:cxn modelId="{C23AF6E5-A8AA-4624-973A-B07C18F7FA79}" type="presParOf" srcId="{1962AE58-5739-47C5-9689-96BD2990DB6A}" destId="{B482619A-2CD3-46E2-98E9-91BE570C93F6}" srcOrd="0" destOrd="0" presId="urn:microsoft.com/office/officeart/2005/8/layout/hProcess11"/>
    <dgm:cxn modelId="{6A047EB8-25AC-4387-AEFE-0C0CEDFF5D62}" type="presParOf" srcId="{1962AE58-5739-47C5-9689-96BD2990DB6A}" destId="{88FB399D-C98C-4D53-9149-BE7038A7F8B8}" srcOrd="1" destOrd="0" presId="urn:microsoft.com/office/officeart/2005/8/layout/hProcess11"/>
    <dgm:cxn modelId="{A1D145D4-8070-420A-9813-0A7EE88680FF}" type="presParOf" srcId="{1962AE58-5739-47C5-9689-96BD2990DB6A}" destId="{A24725B6-E48E-45BD-ADCC-740FC5141C30}" srcOrd="2" destOrd="0" presId="urn:microsoft.com/office/officeart/2005/8/layout/hProcess11"/>
    <dgm:cxn modelId="{DF5CF5F7-FD96-471A-8981-E7E24DFA6E3B}" type="presParOf" srcId="{9E1C487F-B12B-4E26-BD48-1EBCA72BC63A}" destId="{28E799CB-738F-4991-9609-3B5ADBD40552}" srcOrd="3" destOrd="0" presId="urn:microsoft.com/office/officeart/2005/8/layout/hProcess11"/>
    <dgm:cxn modelId="{A31E4724-FEC8-4841-8D2D-7AB905B2480F}" type="presParOf" srcId="{9E1C487F-B12B-4E26-BD48-1EBCA72BC63A}" destId="{A59D02AB-0986-4843-AB89-9E4EEA68421F}" srcOrd="4" destOrd="0" presId="urn:microsoft.com/office/officeart/2005/8/layout/hProcess11"/>
    <dgm:cxn modelId="{905B1D64-1762-4305-9594-36053F939796}" type="presParOf" srcId="{A59D02AB-0986-4843-AB89-9E4EEA68421F}" destId="{F5C611E1-54F4-4937-B4B4-FE37859F8C63}" srcOrd="0" destOrd="0" presId="urn:microsoft.com/office/officeart/2005/8/layout/hProcess11"/>
    <dgm:cxn modelId="{5E73B773-9F9D-42B6-B257-2CB91FD3A342}" type="presParOf" srcId="{A59D02AB-0986-4843-AB89-9E4EEA68421F}" destId="{5904C44D-7E8F-49D7-A4E8-4CDE0D88A86D}" srcOrd="1" destOrd="0" presId="urn:microsoft.com/office/officeart/2005/8/layout/hProcess11"/>
    <dgm:cxn modelId="{0C9EE8DA-812B-4B84-BFAE-30C170DA75FF}" type="presParOf" srcId="{A59D02AB-0986-4843-AB89-9E4EEA68421F}" destId="{7D6B52E3-75E0-4711-80E7-FAB3CD27E790}" srcOrd="2" destOrd="0" presId="urn:microsoft.com/office/officeart/2005/8/layout/hProcess11"/>
    <dgm:cxn modelId="{64154403-CE55-423F-A2E1-CCD39B5120EB}" type="presParOf" srcId="{9E1C487F-B12B-4E26-BD48-1EBCA72BC63A}" destId="{FF42341D-9062-4736-93CE-5B6108D4FC33}" srcOrd="5" destOrd="0" presId="urn:microsoft.com/office/officeart/2005/8/layout/hProcess11"/>
    <dgm:cxn modelId="{68054C37-17FE-4383-AB5A-1ED2E2D0ED09}" type="presParOf" srcId="{9E1C487F-B12B-4E26-BD48-1EBCA72BC63A}" destId="{78AB6BC5-9323-4262-809F-8D2AFFBA9190}" srcOrd="6" destOrd="0" presId="urn:microsoft.com/office/officeart/2005/8/layout/hProcess11"/>
    <dgm:cxn modelId="{A7974F38-AA14-4AA5-8620-94079E268929}" type="presParOf" srcId="{78AB6BC5-9323-4262-809F-8D2AFFBA9190}" destId="{D21765A1-C9F1-4AC3-ABE2-ED7D16DA4742}" srcOrd="0" destOrd="0" presId="urn:microsoft.com/office/officeart/2005/8/layout/hProcess11"/>
    <dgm:cxn modelId="{7B55C838-3B81-45E1-80F9-6318F378B80D}" type="presParOf" srcId="{78AB6BC5-9323-4262-809F-8D2AFFBA9190}" destId="{856BAF82-2B39-49FA-9385-6255106928AA}" srcOrd="1" destOrd="0" presId="urn:microsoft.com/office/officeart/2005/8/layout/hProcess11"/>
    <dgm:cxn modelId="{EDD2046F-9C77-4E6D-8544-A915F1137CA3}" type="presParOf" srcId="{78AB6BC5-9323-4262-809F-8D2AFFBA9190}" destId="{7F4741D0-6144-498A-8D0F-CF50013FC24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2A95A0-F848-414E-B407-492FEFE5782F}" type="doc">
      <dgm:prSet loTypeId="urn:microsoft.com/office/officeart/2005/8/layout/rings+Icon" loCatId="relationship" qsTypeId="urn:microsoft.com/office/officeart/2005/8/quickstyle/simple1" qsCatId="simple" csTypeId="urn:microsoft.com/office/officeart/2005/8/colors/colorful1" csCatId="colorful" phldr="1"/>
      <dgm:spPr/>
    </dgm:pt>
    <dgm:pt modelId="{F45CFF4D-4FFE-49F3-ACEB-8FFC2A3E9737}">
      <dgm:prSet phldrT="[Text]"/>
      <dgm:spPr/>
      <dgm:t>
        <a:bodyPr/>
        <a:lstStyle/>
        <a:p>
          <a:r>
            <a:rPr lang="en-GB" dirty="0"/>
            <a:t>Health</a:t>
          </a:r>
        </a:p>
        <a:p>
          <a:r>
            <a:rPr lang="en-GB" dirty="0"/>
            <a:t>System</a:t>
          </a:r>
        </a:p>
      </dgm:t>
    </dgm:pt>
    <dgm:pt modelId="{1C6048AC-2BEE-40A8-80F0-5980569C52B8}" type="parTrans" cxnId="{77A557A2-1414-478F-ABFD-A9AEA0A6D4AA}">
      <dgm:prSet/>
      <dgm:spPr/>
      <dgm:t>
        <a:bodyPr/>
        <a:lstStyle/>
        <a:p>
          <a:endParaRPr lang="en-GB"/>
        </a:p>
      </dgm:t>
    </dgm:pt>
    <dgm:pt modelId="{3BB076E9-D0D9-4476-A23E-170E6C9BC7CA}" type="sibTrans" cxnId="{77A557A2-1414-478F-ABFD-A9AEA0A6D4AA}">
      <dgm:prSet/>
      <dgm:spPr/>
      <dgm:t>
        <a:bodyPr/>
        <a:lstStyle/>
        <a:p>
          <a:endParaRPr lang="en-GB"/>
        </a:p>
      </dgm:t>
    </dgm:pt>
    <dgm:pt modelId="{E1E6F685-B3F7-4F91-BB37-644BA6EFD4B5}">
      <dgm:prSet phldrT="[Text]"/>
      <dgm:spPr/>
      <dgm:t>
        <a:bodyPr/>
        <a:lstStyle/>
        <a:p>
          <a:r>
            <a:rPr lang="en-GB" dirty="0"/>
            <a:t>WASH System</a:t>
          </a:r>
        </a:p>
      </dgm:t>
    </dgm:pt>
    <dgm:pt modelId="{E9A0CDA6-4138-426A-B43D-A9850D84FEDE}" type="parTrans" cxnId="{AEAC3BB2-E572-4C9B-9604-49EA9E455456}">
      <dgm:prSet/>
      <dgm:spPr/>
      <dgm:t>
        <a:bodyPr/>
        <a:lstStyle/>
        <a:p>
          <a:endParaRPr lang="en-GB"/>
        </a:p>
      </dgm:t>
    </dgm:pt>
    <dgm:pt modelId="{CEA99BF8-2FCE-4ACC-B378-A6DE03875D54}" type="sibTrans" cxnId="{AEAC3BB2-E572-4C9B-9604-49EA9E455456}">
      <dgm:prSet/>
      <dgm:spPr/>
      <dgm:t>
        <a:bodyPr/>
        <a:lstStyle/>
        <a:p>
          <a:endParaRPr lang="en-GB"/>
        </a:p>
      </dgm:t>
    </dgm:pt>
    <dgm:pt modelId="{06785549-9DDF-486E-AA57-72C560A2AC4D}">
      <dgm:prSet phldrT="[Text]"/>
      <dgm:spPr/>
      <dgm:t>
        <a:bodyPr/>
        <a:lstStyle/>
        <a:p>
          <a:r>
            <a:rPr lang="en-GB" dirty="0"/>
            <a:t>Education System</a:t>
          </a:r>
        </a:p>
      </dgm:t>
    </dgm:pt>
    <dgm:pt modelId="{EDBD6D3B-B104-4B15-A1FF-BD11399B7463}" type="parTrans" cxnId="{0BE2790D-D1D5-4A58-87F6-42FE06A712D1}">
      <dgm:prSet/>
      <dgm:spPr/>
      <dgm:t>
        <a:bodyPr/>
        <a:lstStyle/>
        <a:p>
          <a:endParaRPr lang="en-GB"/>
        </a:p>
      </dgm:t>
    </dgm:pt>
    <dgm:pt modelId="{2A717BDD-BD45-4316-BDBF-241968BE0266}" type="sibTrans" cxnId="{0BE2790D-D1D5-4A58-87F6-42FE06A712D1}">
      <dgm:prSet/>
      <dgm:spPr/>
      <dgm:t>
        <a:bodyPr/>
        <a:lstStyle/>
        <a:p>
          <a:endParaRPr lang="en-GB"/>
        </a:p>
      </dgm:t>
    </dgm:pt>
    <dgm:pt modelId="{00A98D7B-B9B1-4F63-964B-7A1C03050C18}" type="pres">
      <dgm:prSet presAssocID="{E82A95A0-F848-414E-B407-492FEFE5782F}" presName="Name0" presStyleCnt="0">
        <dgm:presLayoutVars>
          <dgm:chMax val="7"/>
          <dgm:dir/>
          <dgm:resizeHandles val="exact"/>
        </dgm:presLayoutVars>
      </dgm:prSet>
      <dgm:spPr/>
    </dgm:pt>
    <dgm:pt modelId="{8C47CF9C-16B5-4DC2-8636-9DF4FF765B1A}" type="pres">
      <dgm:prSet presAssocID="{E82A95A0-F848-414E-B407-492FEFE5782F}" presName="ellipse1" presStyleLbl="vennNode1" presStyleIdx="0" presStyleCnt="3">
        <dgm:presLayoutVars>
          <dgm:bulletEnabled val="1"/>
        </dgm:presLayoutVars>
      </dgm:prSet>
      <dgm:spPr/>
    </dgm:pt>
    <dgm:pt modelId="{C5545D5B-119F-4BB8-84E2-A118B0A5CC48}" type="pres">
      <dgm:prSet presAssocID="{E82A95A0-F848-414E-B407-492FEFE5782F}" presName="ellipse2" presStyleLbl="vennNode1" presStyleIdx="1" presStyleCnt="3">
        <dgm:presLayoutVars>
          <dgm:bulletEnabled val="1"/>
        </dgm:presLayoutVars>
      </dgm:prSet>
      <dgm:spPr/>
    </dgm:pt>
    <dgm:pt modelId="{1312879D-8AD3-4C9A-99C0-AC8D2176D56D}" type="pres">
      <dgm:prSet presAssocID="{E82A95A0-F848-414E-B407-492FEFE5782F}" presName="ellipse3" presStyleLbl="vennNode1" presStyleIdx="2" presStyleCnt="3">
        <dgm:presLayoutVars>
          <dgm:bulletEnabled val="1"/>
        </dgm:presLayoutVars>
      </dgm:prSet>
      <dgm:spPr/>
    </dgm:pt>
  </dgm:ptLst>
  <dgm:cxnLst>
    <dgm:cxn modelId="{0BE2790D-D1D5-4A58-87F6-42FE06A712D1}" srcId="{E82A95A0-F848-414E-B407-492FEFE5782F}" destId="{06785549-9DDF-486E-AA57-72C560A2AC4D}" srcOrd="2" destOrd="0" parTransId="{EDBD6D3B-B104-4B15-A1FF-BD11399B7463}" sibTransId="{2A717BDD-BD45-4316-BDBF-241968BE0266}"/>
    <dgm:cxn modelId="{9716DC22-3839-48CF-B360-CE36A7D62AA7}" type="presOf" srcId="{F45CFF4D-4FFE-49F3-ACEB-8FFC2A3E9737}" destId="{8C47CF9C-16B5-4DC2-8636-9DF4FF765B1A}" srcOrd="0" destOrd="0" presId="urn:microsoft.com/office/officeart/2005/8/layout/rings+Icon"/>
    <dgm:cxn modelId="{CC0E9A44-511B-48A1-B43F-A23A5005B326}" type="presOf" srcId="{E1E6F685-B3F7-4F91-BB37-644BA6EFD4B5}" destId="{C5545D5B-119F-4BB8-84E2-A118B0A5CC48}" srcOrd="0" destOrd="0" presId="urn:microsoft.com/office/officeart/2005/8/layout/rings+Icon"/>
    <dgm:cxn modelId="{C75ED266-3FF7-4ABB-890F-2082BB2099F1}" type="presOf" srcId="{E82A95A0-F848-414E-B407-492FEFE5782F}" destId="{00A98D7B-B9B1-4F63-964B-7A1C03050C18}" srcOrd="0" destOrd="0" presId="urn:microsoft.com/office/officeart/2005/8/layout/rings+Icon"/>
    <dgm:cxn modelId="{77A557A2-1414-478F-ABFD-A9AEA0A6D4AA}" srcId="{E82A95A0-F848-414E-B407-492FEFE5782F}" destId="{F45CFF4D-4FFE-49F3-ACEB-8FFC2A3E9737}" srcOrd="0" destOrd="0" parTransId="{1C6048AC-2BEE-40A8-80F0-5980569C52B8}" sibTransId="{3BB076E9-D0D9-4476-A23E-170E6C9BC7CA}"/>
    <dgm:cxn modelId="{AF94E2A4-DE7D-48CA-9242-5D8BA7BAFE0F}" type="presOf" srcId="{06785549-9DDF-486E-AA57-72C560A2AC4D}" destId="{1312879D-8AD3-4C9A-99C0-AC8D2176D56D}" srcOrd="0" destOrd="0" presId="urn:microsoft.com/office/officeart/2005/8/layout/rings+Icon"/>
    <dgm:cxn modelId="{AEAC3BB2-E572-4C9B-9604-49EA9E455456}" srcId="{E82A95A0-F848-414E-B407-492FEFE5782F}" destId="{E1E6F685-B3F7-4F91-BB37-644BA6EFD4B5}" srcOrd="1" destOrd="0" parTransId="{E9A0CDA6-4138-426A-B43D-A9850D84FEDE}" sibTransId="{CEA99BF8-2FCE-4ACC-B378-A6DE03875D54}"/>
    <dgm:cxn modelId="{A85B0070-3124-481B-8283-4AD065194E2A}" type="presParOf" srcId="{00A98D7B-B9B1-4F63-964B-7A1C03050C18}" destId="{8C47CF9C-16B5-4DC2-8636-9DF4FF765B1A}" srcOrd="0" destOrd="0" presId="urn:microsoft.com/office/officeart/2005/8/layout/rings+Icon"/>
    <dgm:cxn modelId="{20B68427-FCA5-4066-BA59-A301CEA61F4B}" type="presParOf" srcId="{00A98D7B-B9B1-4F63-964B-7A1C03050C18}" destId="{C5545D5B-119F-4BB8-84E2-A118B0A5CC48}" srcOrd="1" destOrd="0" presId="urn:microsoft.com/office/officeart/2005/8/layout/rings+Icon"/>
    <dgm:cxn modelId="{AADD757C-49E5-4A38-974B-EF6636120977}" type="presParOf" srcId="{00A98D7B-B9B1-4F63-964B-7A1C03050C18}" destId="{1312879D-8AD3-4C9A-99C0-AC8D2176D56D}"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2AD6DE-D4C0-4E48-B859-D2873C46B1A2}"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3ADEA960-D053-4382-89F2-37613EFFF049}">
      <dgm:prSet custT="1"/>
      <dgm:spPr/>
      <dgm:t>
        <a:bodyPr/>
        <a:lstStyle/>
        <a:p>
          <a:r>
            <a:rPr lang="en-GB" sz="2800"/>
            <a:t>We aim to deliver research and support learning on WASH system strengthening that contributes to positive changes in policy and practice at global, national and local levels. </a:t>
          </a:r>
          <a:endParaRPr lang="en-US" sz="2800"/>
        </a:p>
      </dgm:t>
    </dgm:pt>
    <dgm:pt modelId="{3FF66AB3-46C7-4346-8FA6-6FDFC5BDE1BE}" type="parTrans" cxnId="{4CE1AE9D-47E4-4685-98C1-BAA636DB6337}">
      <dgm:prSet/>
      <dgm:spPr/>
      <dgm:t>
        <a:bodyPr/>
        <a:lstStyle/>
        <a:p>
          <a:endParaRPr lang="en-US" sz="2000"/>
        </a:p>
      </dgm:t>
    </dgm:pt>
    <dgm:pt modelId="{2F7551B1-0D5C-4FF4-9010-B913888A129E}" type="sibTrans" cxnId="{4CE1AE9D-47E4-4685-98C1-BAA636DB6337}">
      <dgm:prSet custT="1"/>
      <dgm:spPr/>
      <dgm:t>
        <a:bodyPr/>
        <a:lstStyle/>
        <a:p>
          <a:endParaRPr lang="en-US" sz="600"/>
        </a:p>
      </dgm:t>
    </dgm:pt>
    <dgm:pt modelId="{2AFC84F9-5AE9-4822-938B-761845688D83}">
      <dgm:prSet custT="1"/>
      <dgm:spPr/>
      <dgm:t>
        <a:bodyPr/>
        <a:lstStyle/>
        <a:p>
          <a:r>
            <a:rPr lang="en-GB" sz="2800" u="sng"/>
            <a:t>Core mechanisms: </a:t>
          </a:r>
          <a:endParaRPr lang="en-US" sz="2800"/>
        </a:p>
      </dgm:t>
    </dgm:pt>
    <dgm:pt modelId="{04876A88-C03A-43AC-97F4-E3084992F83C}" type="parTrans" cxnId="{2ED40B69-FDEA-4A2E-A156-192C9161322C}">
      <dgm:prSet/>
      <dgm:spPr/>
      <dgm:t>
        <a:bodyPr/>
        <a:lstStyle/>
        <a:p>
          <a:endParaRPr lang="en-US" sz="2000"/>
        </a:p>
      </dgm:t>
    </dgm:pt>
    <dgm:pt modelId="{FFD39F64-9DAF-4121-8C02-77027DD35A7F}" type="sibTrans" cxnId="{2ED40B69-FDEA-4A2E-A156-192C9161322C}">
      <dgm:prSet/>
      <dgm:spPr/>
      <dgm:t>
        <a:bodyPr/>
        <a:lstStyle/>
        <a:p>
          <a:endParaRPr lang="en-US" sz="2000"/>
        </a:p>
      </dgm:t>
    </dgm:pt>
    <dgm:pt modelId="{1BC82071-E168-44A4-9CF2-5C7E2DDCFB18}">
      <dgm:prSet custT="1"/>
      <dgm:spPr/>
      <dgm:t>
        <a:bodyPr/>
        <a:lstStyle/>
        <a:p>
          <a:r>
            <a:rPr lang="en-GB" sz="2000"/>
            <a:t>Global evidence synthesis and agenda setting</a:t>
          </a:r>
          <a:endParaRPr lang="en-US" sz="2000"/>
        </a:p>
      </dgm:t>
    </dgm:pt>
    <dgm:pt modelId="{E887519C-5E7C-4561-AEF6-60B27D1F62AF}" type="parTrans" cxnId="{D6AFAC4C-5456-4968-A1A3-B4E9708998FE}">
      <dgm:prSet/>
      <dgm:spPr/>
      <dgm:t>
        <a:bodyPr/>
        <a:lstStyle/>
        <a:p>
          <a:endParaRPr lang="en-US" sz="2000"/>
        </a:p>
      </dgm:t>
    </dgm:pt>
    <dgm:pt modelId="{9BCF940A-D157-4300-A875-2CAA0F6AF270}" type="sibTrans" cxnId="{D6AFAC4C-5456-4968-A1A3-B4E9708998FE}">
      <dgm:prSet/>
      <dgm:spPr/>
      <dgm:t>
        <a:bodyPr/>
        <a:lstStyle/>
        <a:p>
          <a:endParaRPr lang="en-US" sz="2000"/>
        </a:p>
      </dgm:t>
    </dgm:pt>
    <dgm:pt modelId="{5ADF0F09-9C5E-457C-8CF5-8A8FB65A5E79}">
      <dgm:prSet custT="1"/>
      <dgm:spPr/>
      <dgm:t>
        <a:bodyPr/>
        <a:lstStyle/>
        <a:p>
          <a:r>
            <a:rPr lang="en-GB" sz="2000"/>
            <a:t>Operational research to answer critical research gaps</a:t>
          </a:r>
          <a:endParaRPr lang="en-US" sz="2000"/>
        </a:p>
      </dgm:t>
    </dgm:pt>
    <dgm:pt modelId="{A9F922F9-6A93-4114-8CA5-E562C547D400}" type="parTrans" cxnId="{DF0B5A2F-2E26-4B4F-8234-9C17A88E610E}">
      <dgm:prSet/>
      <dgm:spPr/>
      <dgm:t>
        <a:bodyPr/>
        <a:lstStyle/>
        <a:p>
          <a:endParaRPr lang="en-US" sz="2000"/>
        </a:p>
      </dgm:t>
    </dgm:pt>
    <dgm:pt modelId="{0EAD5352-D9C3-4493-AF22-1CBD9C552DCE}" type="sibTrans" cxnId="{DF0B5A2F-2E26-4B4F-8234-9C17A88E610E}">
      <dgm:prSet/>
      <dgm:spPr/>
      <dgm:t>
        <a:bodyPr/>
        <a:lstStyle/>
        <a:p>
          <a:endParaRPr lang="en-US" sz="2000"/>
        </a:p>
      </dgm:t>
    </dgm:pt>
    <dgm:pt modelId="{052D5C67-0C60-4FCC-9C59-AB9CC9896627}">
      <dgm:prSet custT="1"/>
      <dgm:spPr/>
      <dgm:t>
        <a:bodyPr/>
        <a:lstStyle/>
        <a:p>
          <a:r>
            <a:rPr lang="en-GB" sz="2000"/>
            <a:t>Support learning agendas in programme countries</a:t>
          </a:r>
          <a:endParaRPr lang="en-US" sz="2000"/>
        </a:p>
      </dgm:t>
    </dgm:pt>
    <dgm:pt modelId="{E798DB65-A87E-41FB-948E-E5255FA76928}" type="parTrans" cxnId="{6742122F-C5F7-4C11-B033-7F4DB50CDF50}">
      <dgm:prSet/>
      <dgm:spPr/>
      <dgm:t>
        <a:bodyPr/>
        <a:lstStyle/>
        <a:p>
          <a:endParaRPr lang="en-US" sz="2000"/>
        </a:p>
      </dgm:t>
    </dgm:pt>
    <dgm:pt modelId="{5653F291-3C25-449C-9E48-5C8AF79CDD60}" type="sibTrans" cxnId="{6742122F-C5F7-4C11-B033-7F4DB50CDF50}">
      <dgm:prSet/>
      <dgm:spPr/>
      <dgm:t>
        <a:bodyPr/>
        <a:lstStyle/>
        <a:p>
          <a:endParaRPr lang="en-US" sz="2000"/>
        </a:p>
      </dgm:t>
    </dgm:pt>
    <dgm:pt modelId="{EDC1ADFD-CE63-4C93-BD2A-C649AFAC12CD}">
      <dgm:prSet custT="1"/>
      <dgm:spPr/>
      <dgm:t>
        <a:bodyPr/>
        <a:lstStyle/>
        <a:p>
          <a:r>
            <a:rPr lang="en-GB" sz="2000"/>
            <a:t>Contribute to global learning on WASH system strengthening </a:t>
          </a:r>
          <a:endParaRPr lang="en-US" sz="2000"/>
        </a:p>
      </dgm:t>
    </dgm:pt>
    <dgm:pt modelId="{E3BA49B5-F104-4458-9365-FC1D5633B7BD}" type="parTrans" cxnId="{BAA3BE7A-C6FC-4631-81E8-B24BF9EBA964}">
      <dgm:prSet/>
      <dgm:spPr/>
      <dgm:t>
        <a:bodyPr/>
        <a:lstStyle/>
        <a:p>
          <a:endParaRPr lang="en-US" sz="2000"/>
        </a:p>
      </dgm:t>
    </dgm:pt>
    <dgm:pt modelId="{F46DBF04-3F89-48FF-9E23-00AF892C3675}" type="sibTrans" cxnId="{BAA3BE7A-C6FC-4631-81E8-B24BF9EBA964}">
      <dgm:prSet/>
      <dgm:spPr/>
      <dgm:t>
        <a:bodyPr/>
        <a:lstStyle/>
        <a:p>
          <a:endParaRPr lang="en-US" sz="2000"/>
        </a:p>
      </dgm:t>
    </dgm:pt>
    <dgm:pt modelId="{B4EB68EB-2AF6-CD4B-9A29-BDF048897A32}" type="pres">
      <dgm:prSet presAssocID="{032AD6DE-D4C0-4E48-B859-D2873C46B1A2}" presName="Name0" presStyleCnt="0">
        <dgm:presLayoutVars>
          <dgm:dir/>
          <dgm:resizeHandles val="exact"/>
        </dgm:presLayoutVars>
      </dgm:prSet>
      <dgm:spPr/>
    </dgm:pt>
    <dgm:pt modelId="{64A61D27-68BE-9142-9EDD-036C1EA45A86}" type="pres">
      <dgm:prSet presAssocID="{3ADEA960-D053-4382-89F2-37613EFFF049}" presName="node" presStyleLbl="node1" presStyleIdx="0" presStyleCnt="2">
        <dgm:presLayoutVars>
          <dgm:bulletEnabled val="1"/>
        </dgm:presLayoutVars>
      </dgm:prSet>
      <dgm:spPr/>
    </dgm:pt>
    <dgm:pt modelId="{87DBCCD5-CD72-C948-B949-04E35B97FFD5}" type="pres">
      <dgm:prSet presAssocID="{2F7551B1-0D5C-4FF4-9010-B913888A129E}" presName="sibTrans" presStyleLbl="sibTrans1D1" presStyleIdx="0" presStyleCnt="1"/>
      <dgm:spPr/>
    </dgm:pt>
    <dgm:pt modelId="{E6A628B6-E045-5E49-B416-1D8D41E65A6E}" type="pres">
      <dgm:prSet presAssocID="{2F7551B1-0D5C-4FF4-9010-B913888A129E}" presName="connectorText" presStyleLbl="sibTrans1D1" presStyleIdx="0" presStyleCnt="1"/>
      <dgm:spPr/>
    </dgm:pt>
    <dgm:pt modelId="{1AC605C2-0BDE-8B47-BCBE-C143A8CE51D5}" type="pres">
      <dgm:prSet presAssocID="{2AFC84F9-5AE9-4822-938B-761845688D83}" presName="node" presStyleLbl="node1" presStyleIdx="1" presStyleCnt="2">
        <dgm:presLayoutVars>
          <dgm:bulletEnabled val="1"/>
        </dgm:presLayoutVars>
      </dgm:prSet>
      <dgm:spPr/>
    </dgm:pt>
  </dgm:ptLst>
  <dgm:cxnLst>
    <dgm:cxn modelId="{6742122F-C5F7-4C11-B033-7F4DB50CDF50}" srcId="{2AFC84F9-5AE9-4822-938B-761845688D83}" destId="{052D5C67-0C60-4FCC-9C59-AB9CC9896627}" srcOrd="2" destOrd="0" parTransId="{E798DB65-A87E-41FB-948E-E5255FA76928}" sibTransId="{5653F291-3C25-449C-9E48-5C8AF79CDD60}"/>
    <dgm:cxn modelId="{DF0B5A2F-2E26-4B4F-8234-9C17A88E610E}" srcId="{2AFC84F9-5AE9-4822-938B-761845688D83}" destId="{5ADF0F09-9C5E-457C-8CF5-8A8FB65A5E79}" srcOrd="1" destOrd="0" parTransId="{A9F922F9-6A93-4114-8CA5-E562C547D400}" sibTransId="{0EAD5352-D9C3-4493-AF22-1CBD9C552DCE}"/>
    <dgm:cxn modelId="{4E5A145F-54C5-2646-8F6E-D380DEAA9522}" type="presOf" srcId="{1BC82071-E168-44A4-9CF2-5C7E2DDCFB18}" destId="{1AC605C2-0BDE-8B47-BCBE-C143A8CE51D5}" srcOrd="0" destOrd="1" presId="urn:microsoft.com/office/officeart/2016/7/layout/RepeatingBendingProcessNew"/>
    <dgm:cxn modelId="{1C6A3243-EAA7-2D42-A558-C73A29D6330D}" type="presOf" srcId="{EDC1ADFD-CE63-4C93-BD2A-C649AFAC12CD}" destId="{1AC605C2-0BDE-8B47-BCBE-C143A8CE51D5}" srcOrd="0" destOrd="4" presId="urn:microsoft.com/office/officeart/2016/7/layout/RepeatingBendingProcessNew"/>
    <dgm:cxn modelId="{2ED40B69-FDEA-4A2E-A156-192C9161322C}" srcId="{032AD6DE-D4C0-4E48-B859-D2873C46B1A2}" destId="{2AFC84F9-5AE9-4822-938B-761845688D83}" srcOrd="1" destOrd="0" parTransId="{04876A88-C03A-43AC-97F4-E3084992F83C}" sibTransId="{FFD39F64-9DAF-4121-8C02-77027DD35A7F}"/>
    <dgm:cxn modelId="{D6AFAC4C-5456-4968-A1A3-B4E9708998FE}" srcId="{2AFC84F9-5AE9-4822-938B-761845688D83}" destId="{1BC82071-E168-44A4-9CF2-5C7E2DDCFB18}" srcOrd="0" destOrd="0" parTransId="{E887519C-5E7C-4561-AEF6-60B27D1F62AF}" sibTransId="{9BCF940A-D157-4300-A875-2CAA0F6AF270}"/>
    <dgm:cxn modelId="{508D534E-53C4-D14F-9425-6062DAC1B3BB}" type="presOf" srcId="{2F7551B1-0D5C-4FF4-9010-B913888A129E}" destId="{E6A628B6-E045-5E49-B416-1D8D41E65A6E}" srcOrd="1" destOrd="0" presId="urn:microsoft.com/office/officeart/2016/7/layout/RepeatingBendingProcessNew"/>
    <dgm:cxn modelId="{992B2875-5425-D042-A893-614726430988}" type="presOf" srcId="{2AFC84F9-5AE9-4822-938B-761845688D83}" destId="{1AC605C2-0BDE-8B47-BCBE-C143A8CE51D5}" srcOrd="0" destOrd="0" presId="urn:microsoft.com/office/officeart/2016/7/layout/RepeatingBendingProcessNew"/>
    <dgm:cxn modelId="{BAA3BE7A-C6FC-4631-81E8-B24BF9EBA964}" srcId="{2AFC84F9-5AE9-4822-938B-761845688D83}" destId="{EDC1ADFD-CE63-4C93-BD2A-C649AFAC12CD}" srcOrd="3" destOrd="0" parTransId="{E3BA49B5-F104-4458-9365-FC1D5633B7BD}" sibTransId="{F46DBF04-3F89-48FF-9E23-00AF892C3675}"/>
    <dgm:cxn modelId="{03F7479B-C313-9648-8620-7A1A4627A4CA}" type="presOf" srcId="{052D5C67-0C60-4FCC-9C59-AB9CC9896627}" destId="{1AC605C2-0BDE-8B47-BCBE-C143A8CE51D5}" srcOrd="0" destOrd="3" presId="urn:microsoft.com/office/officeart/2016/7/layout/RepeatingBendingProcessNew"/>
    <dgm:cxn modelId="{4CE1AE9D-47E4-4685-98C1-BAA636DB6337}" srcId="{032AD6DE-D4C0-4E48-B859-D2873C46B1A2}" destId="{3ADEA960-D053-4382-89F2-37613EFFF049}" srcOrd="0" destOrd="0" parTransId="{3FF66AB3-46C7-4346-8FA6-6FDFC5BDE1BE}" sibTransId="{2F7551B1-0D5C-4FF4-9010-B913888A129E}"/>
    <dgm:cxn modelId="{8A3BEEB2-E75C-084E-B8EE-82ACFEF7D9D6}" type="presOf" srcId="{2F7551B1-0D5C-4FF4-9010-B913888A129E}" destId="{87DBCCD5-CD72-C948-B949-04E35B97FFD5}" srcOrd="0" destOrd="0" presId="urn:microsoft.com/office/officeart/2016/7/layout/RepeatingBendingProcessNew"/>
    <dgm:cxn modelId="{7E6F20D9-2E6F-4741-9510-6B728F6E807C}" type="presOf" srcId="{032AD6DE-D4C0-4E48-B859-D2873C46B1A2}" destId="{B4EB68EB-2AF6-CD4B-9A29-BDF048897A32}" srcOrd="0" destOrd="0" presId="urn:microsoft.com/office/officeart/2016/7/layout/RepeatingBendingProcessNew"/>
    <dgm:cxn modelId="{78EBD7DA-8BDC-CB42-9FDE-9892AA5F53E6}" type="presOf" srcId="{3ADEA960-D053-4382-89F2-37613EFFF049}" destId="{64A61D27-68BE-9142-9EDD-036C1EA45A86}" srcOrd="0" destOrd="0" presId="urn:microsoft.com/office/officeart/2016/7/layout/RepeatingBendingProcessNew"/>
    <dgm:cxn modelId="{1CB0C3E9-E89A-E84F-BBCF-F09D00CB7DA4}" type="presOf" srcId="{5ADF0F09-9C5E-457C-8CF5-8A8FB65A5E79}" destId="{1AC605C2-0BDE-8B47-BCBE-C143A8CE51D5}" srcOrd="0" destOrd="2" presId="urn:microsoft.com/office/officeart/2016/7/layout/RepeatingBendingProcessNew"/>
    <dgm:cxn modelId="{995241A8-4A63-F849-894E-D65BA71B709C}" type="presParOf" srcId="{B4EB68EB-2AF6-CD4B-9A29-BDF048897A32}" destId="{64A61D27-68BE-9142-9EDD-036C1EA45A86}" srcOrd="0" destOrd="0" presId="urn:microsoft.com/office/officeart/2016/7/layout/RepeatingBendingProcessNew"/>
    <dgm:cxn modelId="{717EC0CE-4BD9-FA4A-B11C-A8BFD5A782B1}" type="presParOf" srcId="{B4EB68EB-2AF6-CD4B-9A29-BDF048897A32}" destId="{87DBCCD5-CD72-C948-B949-04E35B97FFD5}" srcOrd="1" destOrd="0" presId="urn:microsoft.com/office/officeart/2016/7/layout/RepeatingBendingProcessNew"/>
    <dgm:cxn modelId="{9FC785DF-567E-BA40-8596-21AC131192E4}" type="presParOf" srcId="{87DBCCD5-CD72-C948-B949-04E35B97FFD5}" destId="{E6A628B6-E045-5E49-B416-1D8D41E65A6E}" srcOrd="0" destOrd="0" presId="urn:microsoft.com/office/officeart/2016/7/layout/RepeatingBendingProcessNew"/>
    <dgm:cxn modelId="{067CCD9F-3331-AD43-9F61-907D6287D8A1}" type="presParOf" srcId="{B4EB68EB-2AF6-CD4B-9A29-BDF048897A32}" destId="{1AC605C2-0BDE-8B47-BCBE-C143A8CE51D5}"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34AB32-1F26-C549-AAB1-3DCD797853AB}" type="doc">
      <dgm:prSet loTypeId="urn:microsoft.com/office/officeart/2005/8/layout/equation2" loCatId="" qsTypeId="urn:microsoft.com/office/officeart/2005/8/quickstyle/simple1" qsCatId="simple" csTypeId="urn:microsoft.com/office/officeart/2005/8/colors/accent1_2" csCatId="accent1" phldr="1"/>
      <dgm:spPr/>
      <dgm:t>
        <a:bodyPr/>
        <a:lstStyle/>
        <a:p>
          <a:endParaRPr lang="en-GB"/>
        </a:p>
      </dgm:t>
    </dgm:pt>
    <dgm:pt modelId="{AD05F4BF-A02E-E14D-A22F-D5CF08C51818}">
      <dgm:prSet phldrT="[Text]"/>
      <dgm:spPr/>
      <dgm:t>
        <a:bodyPr/>
        <a:lstStyle/>
        <a:p>
          <a:r>
            <a:rPr lang="en-GB" dirty="0"/>
            <a:t>All Systems Connect Symposium May 2023</a:t>
          </a:r>
        </a:p>
      </dgm:t>
    </dgm:pt>
    <dgm:pt modelId="{8A82A1CC-C9EE-C645-B6ED-B2F610E20823}" type="parTrans" cxnId="{22B35794-3D88-1A4B-B13E-F0B609C39B2D}">
      <dgm:prSet/>
      <dgm:spPr/>
      <dgm:t>
        <a:bodyPr/>
        <a:lstStyle/>
        <a:p>
          <a:endParaRPr lang="en-GB"/>
        </a:p>
      </dgm:t>
    </dgm:pt>
    <dgm:pt modelId="{1A48445B-E8CA-A04E-A8A4-3101FD283BE7}" type="sibTrans" cxnId="{22B35794-3D88-1A4B-B13E-F0B609C39B2D}">
      <dgm:prSet/>
      <dgm:spPr/>
      <dgm:t>
        <a:bodyPr/>
        <a:lstStyle/>
        <a:p>
          <a:endParaRPr lang="en-GB"/>
        </a:p>
      </dgm:t>
    </dgm:pt>
    <dgm:pt modelId="{43C82DE2-2053-7341-9656-A093D6B8B99C}">
      <dgm:prSet phldrT="[Text]"/>
      <dgm:spPr/>
      <dgm:t>
        <a:bodyPr/>
        <a:lstStyle/>
        <a:p>
          <a:r>
            <a:rPr lang="en-GB" dirty="0"/>
            <a:t>UNC Water and Health October 2023</a:t>
          </a:r>
        </a:p>
      </dgm:t>
    </dgm:pt>
    <dgm:pt modelId="{17B15BCA-A361-D94B-9479-7A89A85CE9B8}" type="parTrans" cxnId="{473E7034-1AF2-104E-9EF6-5F5D93A2AD78}">
      <dgm:prSet/>
      <dgm:spPr/>
      <dgm:t>
        <a:bodyPr/>
        <a:lstStyle/>
        <a:p>
          <a:endParaRPr lang="en-GB"/>
        </a:p>
      </dgm:t>
    </dgm:pt>
    <dgm:pt modelId="{EB83E4A1-6143-A344-A98E-99725B29F3FE}" type="sibTrans" cxnId="{473E7034-1AF2-104E-9EF6-5F5D93A2AD78}">
      <dgm:prSet/>
      <dgm:spPr/>
      <dgm:t>
        <a:bodyPr/>
        <a:lstStyle/>
        <a:p>
          <a:endParaRPr lang="en-GB"/>
        </a:p>
      </dgm:t>
    </dgm:pt>
    <dgm:pt modelId="{624436A8-0692-114E-ADF0-41B9089A1C18}">
      <dgm:prSet phldrT="[Text]"/>
      <dgm:spPr/>
      <dgm:t>
        <a:bodyPr/>
        <a:lstStyle/>
        <a:p>
          <a:r>
            <a:rPr lang="en-GB" dirty="0"/>
            <a:t>Scoping Review on WASH Systems Strengthening</a:t>
          </a:r>
        </a:p>
      </dgm:t>
    </dgm:pt>
    <dgm:pt modelId="{0B131C5D-3C6D-F24F-A475-8113338718C7}" type="parTrans" cxnId="{1C2F545F-B5F8-7446-A729-224BCD7B30C2}">
      <dgm:prSet/>
      <dgm:spPr/>
      <dgm:t>
        <a:bodyPr/>
        <a:lstStyle/>
        <a:p>
          <a:endParaRPr lang="en-GB"/>
        </a:p>
      </dgm:t>
    </dgm:pt>
    <dgm:pt modelId="{FEE74895-1136-EC4D-BDC3-40B47AAFE532}" type="sibTrans" cxnId="{1C2F545F-B5F8-7446-A729-224BCD7B30C2}">
      <dgm:prSet/>
      <dgm:spPr/>
      <dgm:t>
        <a:bodyPr/>
        <a:lstStyle/>
        <a:p>
          <a:endParaRPr lang="en-GB"/>
        </a:p>
      </dgm:t>
    </dgm:pt>
    <dgm:pt modelId="{00024A0B-69E3-E24C-96CE-CEC84F9D9F70}">
      <dgm:prSet phldrT="[Text]"/>
      <dgm:spPr/>
      <dgm:t>
        <a:bodyPr/>
        <a:lstStyle/>
        <a:p>
          <a:r>
            <a:rPr lang="en-GB" dirty="0">
              <a:solidFill>
                <a:srgbClr val="FFFFFF"/>
              </a:solidFill>
              <a:ea typeface="Calibri" panose="020F0502020204030204" pitchFamily="34" charset="0"/>
              <a:cs typeface="Times New Roman" panose="02020603050405020304" pitchFamily="18" charset="0"/>
            </a:rPr>
            <a:t>Expert panel to prioritise research gaps using the Delphi Method</a:t>
          </a:r>
          <a:endParaRPr lang="en-GB" dirty="0"/>
        </a:p>
      </dgm:t>
    </dgm:pt>
    <dgm:pt modelId="{7577F2F8-30BB-3F40-907C-CBCCA1346F66}" type="parTrans" cxnId="{E41EE23F-21B9-024D-8760-3F58FBE7C7A8}">
      <dgm:prSet/>
      <dgm:spPr/>
      <dgm:t>
        <a:bodyPr/>
        <a:lstStyle/>
        <a:p>
          <a:endParaRPr lang="en-GB"/>
        </a:p>
      </dgm:t>
    </dgm:pt>
    <dgm:pt modelId="{D6C6620F-A719-064E-A39E-BA44445CC0C7}" type="sibTrans" cxnId="{E41EE23F-21B9-024D-8760-3F58FBE7C7A8}">
      <dgm:prSet/>
      <dgm:spPr/>
      <dgm:t>
        <a:bodyPr/>
        <a:lstStyle/>
        <a:p>
          <a:endParaRPr lang="en-GB"/>
        </a:p>
      </dgm:t>
    </dgm:pt>
    <dgm:pt modelId="{9ED3D525-E7F5-6B4F-87E1-3B54495BF5C8}" type="pres">
      <dgm:prSet presAssocID="{6E34AB32-1F26-C549-AAB1-3DCD797853AB}" presName="Name0" presStyleCnt="0">
        <dgm:presLayoutVars>
          <dgm:dir/>
          <dgm:resizeHandles val="exact"/>
        </dgm:presLayoutVars>
      </dgm:prSet>
      <dgm:spPr/>
    </dgm:pt>
    <dgm:pt modelId="{8F7F0725-7033-934F-B59E-D01844B9D9D1}" type="pres">
      <dgm:prSet presAssocID="{6E34AB32-1F26-C549-AAB1-3DCD797853AB}" presName="vNodes" presStyleCnt="0"/>
      <dgm:spPr/>
    </dgm:pt>
    <dgm:pt modelId="{49A1669A-B6EA-8141-8F5C-A11FBF305046}" type="pres">
      <dgm:prSet presAssocID="{AD05F4BF-A02E-E14D-A22F-D5CF08C51818}" presName="node" presStyleLbl="node1" presStyleIdx="0" presStyleCnt="4">
        <dgm:presLayoutVars>
          <dgm:bulletEnabled val="1"/>
        </dgm:presLayoutVars>
      </dgm:prSet>
      <dgm:spPr/>
    </dgm:pt>
    <dgm:pt modelId="{18A925EB-17B0-8046-B7AB-70881DC9DB43}" type="pres">
      <dgm:prSet presAssocID="{1A48445B-E8CA-A04E-A8A4-3101FD283BE7}" presName="spacerT" presStyleCnt="0"/>
      <dgm:spPr/>
    </dgm:pt>
    <dgm:pt modelId="{5D7C624F-6289-8D46-97D1-2FE13AD6F337}" type="pres">
      <dgm:prSet presAssocID="{1A48445B-E8CA-A04E-A8A4-3101FD283BE7}" presName="sibTrans" presStyleLbl="sibTrans2D1" presStyleIdx="0" presStyleCnt="3"/>
      <dgm:spPr/>
    </dgm:pt>
    <dgm:pt modelId="{04C22F6E-8A0E-4240-8E77-91228556A481}" type="pres">
      <dgm:prSet presAssocID="{1A48445B-E8CA-A04E-A8A4-3101FD283BE7}" presName="spacerB" presStyleCnt="0"/>
      <dgm:spPr/>
    </dgm:pt>
    <dgm:pt modelId="{F324BD40-F116-944B-8AF6-FD7285E08EED}" type="pres">
      <dgm:prSet presAssocID="{43C82DE2-2053-7341-9656-A093D6B8B99C}" presName="node" presStyleLbl="node1" presStyleIdx="1" presStyleCnt="4">
        <dgm:presLayoutVars>
          <dgm:bulletEnabled val="1"/>
        </dgm:presLayoutVars>
      </dgm:prSet>
      <dgm:spPr/>
    </dgm:pt>
    <dgm:pt modelId="{078B26F4-05D3-E145-897A-44AA6291FD73}" type="pres">
      <dgm:prSet presAssocID="{EB83E4A1-6143-A344-A98E-99725B29F3FE}" presName="spacerT" presStyleCnt="0"/>
      <dgm:spPr/>
    </dgm:pt>
    <dgm:pt modelId="{0EB6AE56-A545-FC4A-B6D3-5D41E99A74A2}" type="pres">
      <dgm:prSet presAssocID="{EB83E4A1-6143-A344-A98E-99725B29F3FE}" presName="sibTrans" presStyleLbl="sibTrans2D1" presStyleIdx="1" presStyleCnt="3"/>
      <dgm:spPr/>
    </dgm:pt>
    <dgm:pt modelId="{645AA0C7-B104-4E4C-A440-DFA9DDAD6C1C}" type="pres">
      <dgm:prSet presAssocID="{EB83E4A1-6143-A344-A98E-99725B29F3FE}" presName="spacerB" presStyleCnt="0"/>
      <dgm:spPr/>
    </dgm:pt>
    <dgm:pt modelId="{75E0BAA4-F136-FE49-A9C3-EE18F0397966}" type="pres">
      <dgm:prSet presAssocID="{624436A8-0692-114E-ADF0-41B9089A1C18}" presName="node" presStyleLbl="node1" presStyleIdx="2" presStyleCnt="4">
        <dgm:presLayoutVars>
          <dgm:bulletEnabled val="1"/>
        </dgm:presLayoutVars>
      </dgm:prSet>
      <dgm:spPr/>
    </dgm:pt>
    <dgm:pt modelId="{6CAA76AB-A9CF-FB42-AA78-268DCFE1EDEE}" type="pres">
      <dgm:prSet presAssocID="{6E34AB32-1F26-C549-AAB1-3DCD797853AB}" presName="sibTransLast" presStyleLbl="sibTrans2D1" presStyleIdx="2" presStyleCnt="3"/>
      <dgm:spPr/>
    </dgm:pt>
    <dgm:pt modelId="{49405950-714B-4D4B-9CFE-9DC9F580AF82}" type="pres">
      <dgm:prSet presAssocID="{6E34AB32-1F26-C549-AAB1-3DCD797853AB}" presName="connectorText" presStyleLbl="sibTrans2D1" presStyleIdx="2" presStyleCnt="3"/>
      <dgm:spPr/>
    </dgm:pt>
    <dgm:pt modelId="{0392FDEB-1095-9149-A58D-84F67276E622}" type="pres">
      <dgm:prSet presAssocID="{6E34AB32-1F26-C549-AAB1-3DCD797853AB}" presName="lastNode" presStyleLbl="node1" presStyleIdx="3" presStyleCnt="4">
        <dgm:presLayoutVars>
          <dgm:bulletEnabled val="1"/>
        </dgm:presLayoutVars>
      </dgm:prSet>
      <dgm:spPr/>
    </dgm:pt>
  </dgm:ptLst>
  <dgm:cxnLst>
    <dgm:cxn modelId="{9349D402-5D21-5541-AE73-065A563A7BA7}" type="presOf" srcId="{43C82DE2-2053-7341-9656-A093D6B8B99C}" destId="{F324BD40-F116-944B-8AF6-FD7285E08EED}" srcOrd="0" destOrd="0" presId="urn:microsoft.com/office/officeart/2005/8/layout/equation2"/>
    <dgm:cxn modelId="{44B28908-02A8-2940-ACBC-FBACBB447A56}" type="presOf" srcId="{FEE74895-1136-EC4D-BDC3-40B47AAFE532}" destId="{6CAA76AB-A9CF-FB42-AA78-268DCFE1EDEE}" srcOrd="0" destOrd="0" presId="urn:microsoft.com/office/officeart/2005/8/layout/equation2"/>
    <dgm:cxn modelId="{473E7034-1AF2-104E-9EF6-5F5D93A2AD78}" srcId="{6E34AB32-1F26-C549-AAB1-3DCD797853AB}" destId="{43C82DE2-2053-7341-9656-A093D6B8B99C}" srcOrd="1" destOrd="0" parTransId="{17B15BCA-A361-D94B-9479-7A89A85CE9B8}" sibTransId="{EB83E4A1-6143-A344-A98E-99725B29F3FE}"/>
    <dgm:cxn modelId="{E41EE23F-21B9-024D-8760-3F58FBE7C7A8}" srcId="{6E34AB32-1F26-C549-AAB1-3DCD797853AB}" destId="{00024A0B-69E3-E24C-96CE-CEC84F9D9F70}" srcOrd="3" destOrd="0" parTransId="{7577F2F8-30BB-3F40-907C-CBCCA1346F66}" sibTransId="{D6C6620F-A719-064E-A39E-BA44445CC0C7}"/>
    <dgm:cxn modelId="{0A31685E-B4CA-544D-B09F-4AE4F2D45ACA}" type="presOf" srcId="{624436A8-0692-114E-ADF0-41B9089A1C18}" destId="{75E0BAA4-F136-FE49-A9C3-EE18F0397966}" srcOrd="0" destOrd="0" presId="urn:microsoft.com/office/officeart/2005/8/layout/equation2"/>
    <dgm:cxn modelId="{1C2F545F-B5F8-7446-A729-224BCD7B30C2}" srcId="{6E34AB32-1F26-C549-AAB1-3DCD797853AB}" destId="{624436A8-0692-114E-ADF0-41B9089A1C18}" srcOrd="2" destOrd="0" parTransId="{0B131C5D-3C6D-F24F-A475-8113338718C7}" sibTransId="{FEE74895-1136-EC4D-BDC3-40B47AAFE532}"/>
    <dgm:cxn modelId="{7D22B54B-AEFE-774F-B5F7-C0898B636C00}" type="presOf" srcId="{EB83E4A1-6143-A344-A98E-99725B29F3FE}" destId="{0EB6AE56-A545-FC4A-B6D3-5D41E99A74A2}" srcOrd="0" destOrd="0" presId="urn:microsoft.com/office/officeart/2005/8/layout/equation2"/>
    <dgm:cxn modelId="{41B7368A-2917-9D41-A41A-D77C74A44430}" type="presOf" srcId="{6E34AB32-1F26-C549-AAB1-3DCD797853AB}" destId="{9ED3D525-E7F5-6B4F-87E1-3B54495BF5C8}" srcOrd="0" destOrd="0" presId="urn:microsoft.com/office/officeart/2005/8/layout/equation2"/>
    <dgm:cxn modelId="{22B35794-3D88-1A4B-B13E-F0B609C39B2D}" srcId="{6E34AB32-1F26-C549-AAB1-3DCD797853AB}" destId="{AD05F4BF-A02E-E14D-A22F-D5CF08C51818}" srcOrd="0" destOrd="0" parTransId="{8A82A1CC-C9EE-C645-B6ED-B2F610E20823}" sibTransId="{1A48445B-E8CA-A04E-A8A4-3101FD283BE7}"/>
    <dgm:cxn modelId="{3C19F2A8-99E7-0B41-B6AB-ACEA18DD0FD7}" type="presOf" srcId="{00024A0B-69E3-E24C-96CE-CEC84F9D9F70}" destId="{0392FDEB-1095-9149-A58D-84F67276E622}" srcOrd="0" destOrd="0" presId="urn:microsoft.com/office/officeart/2005/8/layout/equation2"/>
    <dgm:cxn modelId="{D4E4C4AB-8206-B44F-9739-B06B6A309886}" type="presOf" srcId="{AD05F4BF-A02E-E14D-A22F-D5CF08C51818}" destId="{49A1669A-B6EA-8141-8F5C-A11FBF305046}" srcOrd="0" destOrd="0" presId="urn:microsoft.com/office/officeart/2005/8/layout/equation2"/>
    <dgm:cxn modelId="{78004AAC-689B-8849-ADC3-EFAC0B75E32E}" type="presOf" srcId="{FEE74895-1136-EC4D-BDC3-40B47AAFE532}" destId="{49405950-714B-4D4B-9CFE-9DC9F580AF82}" srcOrd="1" destOrd="0" presId="urn:microsoft.com/office/officeart/2005/8/layout/equation2"/>
    <dgm:cxn modelId="{CC4543EB-6252-2C4B-8797-AAE52CD0DC90}" type="presOf" srcId="{1A48445B-E8CA-A04E-A8A4-3101FD283BE7}" destId="{5D7C624F-6289-8D46-97D1-2FE13AD6F337}" srcOrd="0" destOrd="0" presId="urn:microsoft.com/office/officeart/2005/8/layout/equation2"/>
    <dgm:cxn modelId="{CA4BB8E4-184A-514D-83CC-0D270B2EDD46}" type="presParOf" srcId="{9ED3D525-E7F5-6B4F-87E1-3B54495BF5C8}" destId="{8F7F0725-7033-934F-B59E-D01844B9D9D1}" srcOrd="0" destOrd="0" presId="urn:microsoft.com/office/officeart/2005/8/layout/equation2"/>
    <dgm:cxn modelId="{61FA1435-9808-FC40-9AB4-D8B74B2F804C}" type="presParOf" srcId="{8F7F0725-7033-934F-B59E-D01844B9D9D1}" destId="{49A1669A-B6EA-8141-8F5C-A11FBF305046}" srcOrd="0" destOrd="0" presId="urn:microsoft.com/office/officeart/2005/8/layout/equation2"/>
    <dgm:cxn modelId="{6FFB8782-E055-764F-9872-70454A5A9515}" type="presParOf" srcId="{8F7F0725-7033-934F-B59E-D01844B9D9D1}" destId="{18A925EB-17B0-8046-B7AB-70881DC9DB43}" srcOrd="1" destOrd="0" presId="urn:microsoft.com/office/officeart/2005/8/layout/equation2"/>
    <dgm:cxn modelId="{11F6FCA6-8A6C-1A4C-A0C5-847971426353}" type="presParOf" srcId="{8F7F0725-7033-934F-B59E-D01844B9D9D1}" destId="{5D7C624F-6289-8D46-97D1-2FE13AD6F337}" srcOrd="2" destOrd="0" presId="urn:microsoft.com/office/officeart/2005/8/layout/equation2"/>
    <dgm:cxn modelId="{34A7733B-D7D2-7B4F-B54B-40D3A9E2391F}" type="presParOf" srcId="{8F7F0725-7033-934F-B59E-D01844B9D9D1}" destId="{04C22F6E-8A0E-4240-8E77-91228556A481}" srcOrd="3" destOrd="0" presId="urn:microsoft.com/office/officeart/2005/8/layout/equation2"/>
    <dgm:cxn modelId="{598D98B5-AEB3-7D4B-ACF2-4319A7B7516B}" type="presParOf" srcId="{8F7F0725-7033-934F-B59E-D01844B9D9D1}" destId="{F324BD40-F116-944B-8AF6-FD7285E08EED}" srcOrd="4" destOrd="0" presId="urn:microsoft.com/office/officeart/2005/8/layout/equation2"/>
    <dgm:cxn modelId="{F5550FFE-BF8A-DD47-A256-EB98D9261976}" type="presParOf" srcId="{8F7F0725-7033-934F-B59E-D01844B9D9D1}" destId="{078B26F4-05D3-E145-897A-44AA6291FD73}" srcOrd="5" destOrd="0" presId="urn:microsoft.com/office/officeart/2005/8/layout/equation2"/>
    <dgm:cxn modelId="{60D5FB1D-2405-9949-B096-75C1CF8EDE90}" type="presParOf" srcId="{8F7F0725-7033-934F-B59E-D01844B9D9D1}" destId="{0EB6AE56-A545-FC4A-B6D3-5D41E99A74A2}" srcOrd="6" destOrd="0" presId="urn:microsoft.com/office/officeart/2005/8/layout/equation2"/>
    <dgm:cxn modelId="{CC05442B-B712-E744-8FD8-74B5D60F516A}" type="presParOf" srcId="{8F7F0725-7033-934F-B59E-D01844B9D9D1}" destId="{645AA0C7-B104-4E4C-A440-DFA9DDAD6C1C}" srcOrd="7" destOrd="0" presId="urn:microsoft.com/office/officeart/2005/8/layout/equation2"/>
    <dgm:cxn modelId="{3C5CA5A0-03B0-AF4C-9BE4-11D00B98A56D}" type="presParOf" srcId="{8F7F0725-7033-934F-B59E-D01844B9D9D1}" destId="{75E0BAA4-F136-FE49-A9C3-EE18F0397966}" srcOrd="8" destOrd="0" presId="urn:microsoft.com/office/officeart/2005/8/layout/equation2"/>
    <dgm:cxn modelId="{1C014BC5-69C8-4145-8D16-6C39E17B92D3}" type="presParOf" srcId="{9ED3D525-E7F5-6B4F-87E1-3B54495BF5C8}" destId="{6CAA76AB-A9CF-FB42-AA78-268DCFE1EDEE}" srcOrd="1" destOrd="0" presId="urn:microsoft.com/office/officeart/2005/8/layout/equation2"/>
    <dgm:cxn modelId="{14FA8343-9EFC-604D-B225-181BCF7EF1F7}" type="presParOf" srcId="{6CAA76AB-A9CF-FB42-AA78-268DCFE1EDEE}" destId="{49405950-714B-4D4B-9CFE-9DC9F580AF82}" srcOrd="0" destOrd="0" presId="urn:microsoft.com/office/officeart/2005/8/layout/equation2"/>
    <dgm:cxn modelId="{F0953B5E-7A1C-874E-8969-FB63662FFBC2}" type="presParOf" srcId="{9ED3D525-E7F5-6B4F-87E1-3B54495BF5C8}" destId="{0392FDEB-1095-9149-A58D-84F67276E622}"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524853-BC50-B24E-9E31-51D25E36AD05}" type="doc">
      <dgm:prSet loTypeId="urn:microsoft.com/office/officeart/2005/8/layout/chevron2" loCatId="" qsTypeId="urn:microsoft.com/office/officeart/2005/8/quickstyle/simple1" qsCatId="simple" csTypeId="urn:microsoft.com/office/officeart/2005/8/colors/accent1_2" csCatId="accent1" phldr="1"/>
      <dgm:spPr/>
    </dgm:pt>
    <dgm:pt modelId="{C1DA8137-00E6-7A43-99AF-F5291C107DDB}">
      <dgm:prSet phldrT="[Text]"/>
      <dgm:spPr/>
      <dgm:t>
        <a:bodyPr/>
        <a:lstStyle/>
        <a:p>
          <a:r>
            <a:rPr lang="en-GB" dirty="0"/>
            <a:t>Search</a:t>
          </a:r>
        </a:p>
      </dgm:t>
    </dgm:pt>
    <dgm:pt modelId="{B366FF4E-0132-8343-81C0-4827A68B1D2E}" type="parTrans" cxnId="{A0DAAC13-7167-5846-8849-1DED610E1AE9}">
      <dgm:prSet/>
      <dgm:spPr/>
      <dgm:t>
        <a:bodyPr/>
        <a:lstStyle/>
        <a:p>
          <a:endParaRPr lang="en-GB"/>
        </a:p>
      </dgm:t>
    </dgm:pt>
    <dgm:pt modelId="{D17639FB-EC23-A643-B2DC-E9D8062C8CCB}" type="sibTrans" cxnId="{A0DAAC13-7167-5846-8849-1DED610E1AE9}">
      <dgm:prSet/>
      <dgm:spPr/>
      <dgm:t>
        <a:bodyPr/>
        <a:lstStyle/>
        <a:p>
          <a:endParaRPr lang="en-GB"/>
        </a:p>
      </dgm:t>
    </dgm:pt>
    <dgm:pt modelId="{6DBE85BC-733E-9347-99B9-07E74A52D7B6}">
      <dgm:prSet phldrT="[Text]"/>
      <dgm:spPr/>
      <dgm:t>
        <a:bodyPr/>
        <a:lstStyle/>
        <a:p>
          <a:r>
            <a:rPr lang="en-GB" dirty="0"/>
            <a:t>Review</a:t>
          </a:r>
        </a:p>
      </dgm:t>
    </dgm:pt>
    <dgm:pt modelId="{1686B4F5-E346-9148-B6BA-4790E7711591}" type="parTrans" cxnId="{80A220CD-61FC-C546-ABB3-2FEE069275FC}">
      <dgm:prSet/>
      <dgm:spPr/>
      <dgm:t>
        <a:bodyPr/>
        <a:lstStyle/>
        <a:p>
          <a:endParaRPr lang="en-GB"/>
        </a:p>
      </dgm:t>
    </dgm:pt>
    <dgm:pt modelId="{B8A94398-01F7-A148-A43C-3EC534209C09}" type="sibTrans" cxnId="{80A220CD-61FC-C546-ABB3-2FEE069275FC}">
      <dgm:prSet/>
      <dgm:spPr/>
      <dgm:t>
        <a:bodyPr/>
        <a:lstStyle/>
        <a:p>
          <a:endParaRPr lang="en-GB"/>
        </a:p>
      </dgm:t>
    </dgm:pt>
    <dgm:pt modelId="{87140C70-A580-C84A-A55C-EBEF6732BDB3}">
      <dgm:prSet phldrT="[Text]"/>
      <dgm:spPr/>
      <dgm:t>
        <a:bodyPr/>
        <a:lstStyle/>
        <a:p>
          <a:r>
            <a:rPr lang="en-GB" dirty="0"/>
            <a:t>Extract</a:t>
          </a:r>
        </a:p>
      </dgm:t>
    </dgm:pt>
    <dgm:pt modelId="{07105D31-0D18-9B4B-8758-87FF7015AC52}" type="parTrans" cxnId="{BEAC1311-E747-C445-B61E-6137D4CE3C9A}">
      <dgm:prSet/>
      <dgm:spPr/>
      <dgm:t>
        <a:bodyPr/>
        <a:lstStyle/>
        <a:p>
          <a:endParaRPr lang="en-GB"/>
        </a:p>
      </dgm:t>
    </dgm:pt>
    <dgm:pt modelId="{323F2E52-3E17-8E42-852A-DA0FB0C27CB7}" type="sibTrans" cxnId="{BEAC1311-E747-C445-B61E-6137D4CE3C9A}">
      <dgm:prSet/>
      <dgm:spPr/>
      <dgm:t>
        <a:bodyPr/>
        <a:lstStyle/>
        <a:p>
          <a:endParaRPr lang="en-GB"/>
        </a:p>
      </dgm:t>
    </dgm:pt>
    <dgm:pt modelId="{04E369D1-E215-DE44-9EE3-DD5EB9171A15}">
      <dgm:prSet/>
      <dgm:spPr/>
      <dgm:t>
        <a:bodyPr/>
        <a:lstStyle/>
        <a:p>
          <a:r>
            <a:rPr lang="en-GB"/>
            <a:t>Conducted scoping review of peer-reviewed and grey literature</a:t>
          </a:r>
        </a:p>
      </dgm:t>
    </dgm:pt>
    <dgm:pt modelId="{D8EE3107-B4E6-A04A-BDFF-D166796238FF}" type="parTrans" cxnId="{090FF86E-5855-2C47-AE7B-67FCB5D22FF2}">
      <dgm:prSet/>
      <dgm:spPr/>
    </dgm:pt>
    <dgm:pt modelId="{07973FC6-D5CB-DC42-AAA1-23F7E2C4C6B2}" type="sibTrans" cxnId="{090FF86E-5855-2C47-AE7B-67FCB5D22FF2}">
      <dgm:prSet/>
      <dgm:spPr/>
    </dgm:pt>
    <dgm:pt modelId="{7526D78C-4E0F-BB48-BEFC-13AFA1504186}">
      <dgm:prSet/>
      <dgm:spPr/>
      <dgm:t>
        <a:bodyPr/>
        <a:lstStyle/>
        <a:p>
          <a:r>
            <a:rPr lang="en-GB"/>
            <a:t>+150 peer-review articles on systems strengthening </a:t>
          </a:r>
        </a:p>
      </dgm:t>
    </dgm:pt>
    <dgm:pt modelId="{A8C70D53-A556-334B-9261-3FEB2BFE826A}" type="parTrans" cxnId="{12FE7831-3656-2548-816D-095214A6D6DC}">
      <dgm:prSet/>
      <dgm:spPr/>
    </dgm:pt>
    <dgm:pt modelId="{DCA15A95-FB15-7D47-89CB-9B29D5051C21}" type="sibTrans" cxnId="{12FE7831-3656-2548-816D-095214A6D6DC}">
      <dgm:prSet/>
      <dgm:spPr/>
    </dgm:pt>
    <dgm:pt modelId="{1EF49D6D-758B-734D-952E-4DC331D9E1F4}">
      <dgm:prSet/>
      <dgm:spPr/>
      <dgm:t>
        <a:bodyPr/>
        <a:lstStyle/>
        <a:p>
          <a:r>
            <a:rPr lang="en-GB" dirty="0"/>
            <a:t>+38 grey literature reports </a:t>
          </a:r>
        </a:p>
      </dgm:t>
    </dgm:pt>
    <dgm:pt modelId="{AC6ECF4F-FF2C-2047-8751-E4CCDCA7A54E}" type="parTrans" cxnId="{14D8241E-1FE1-4B46-BE94-AFDD9B811729}">
      <dgm:prSet/>
      <dgm:spPr/>
      <dgm:t>
        <a:bodyPr/>
        <a:lstStyle/>
        <a:p>
          <a:endParaRPr lang="en-GB"/>
        </a:p>
      </dgm:t>
    </dgm:pt>
    <dgm:pt modelId="{DBEC1E78-FE23-E54C-AB16-F161AFA33A7E}" type="sibTrans" cxnId="{14D8241E-1FE1-4B46-BE94-AFDD9B811729}">
      <dgm:prSet/>
      <dgm:spPr/>
      <dgm:t>
        <a:bodyPr/>
        <a:lstStyle/>
        <a:p>
          <a:endParaRPr lang="en-GB"/>
        </a:p>
      </dgm:t>
    </dgm:pt>
    <dgm:pt modelId="{DC9D9A2A-2E8B-F345-8AD7-3F08C5DACDD1}">
      <dgm:prSet phldrT="[Text]"/>
      <dgm:spPr/>
      <dgm:t>
        <a:bodyPr/>
        <a:lstStyle/>
        <a:p>
          <a:r>
            <a:rPr lang="en-GB" dirty="0"/>
            <a:t>Extract research questions from title, objectives and conclusions of articles and reports </a:t>
          </a:r>
        </a:p>
      </dgm:t>
    </dgm:pt>
    <dgm:pt modelId="{A3A6B467-6579-D843-BACD-DBCC52F6C45D}" type="parTrans" cxnId="{7BCC1111-DEBC-F743-B6F1-98F9852FFE8B}">
      <dgm:prSet/>
      <dgm:spPr/>
    </dgm:pt>
    <dgm:pt modelId="{342C7577-3613-0A4D-8B7B-5C1DED5BF9DC}" type="sibTrans" cxnId="{7BCC1111-DEBC-F743-B6F1-98F9852FFE8B}">
      <dgm:prSet/>
      <dgm:spPr/>
    </dgm:pt>
    <dgm:pt modelId="{163724E3-5EFB-4442-9FB2-F3A77C9BC4DA}">
      <dgm:prSet phldrT="[Text]"/>
      <dgm:spPr/>
      <dgm:t>
        <a:bodyPr/>
        <a:lstStyle/>
        <a:p>
          <a:r>
            <a:rPr lang="en-GB" dirty="0"/>
            <a:t>De-duplicate and refine into a list of research questions</a:t>
          </a:r>
        </a:p>
      </dgm:t>
    </dgm:pt>
    <dgm:pt modelId="{61B94CB2-DDA9-3C43-85CC-28B216812821}" type="parTrans" cxnId="{F326B7AE-3C97-C445-947E-24F2229E6D51}">
      <dgm:prSet/>
      <dgm:spPr/>
    </dgm:pt>
    <dgm:pt modelId="{7EC32135-306C-7C45-BCD5-7AB5AFF5A82C}" type="sibTrans" cxnId="{F326B7AE-3C97-C445-947E-24F2229E6D51}">
      <dgm:prSet/>
      <dgm:spPr/>
    </dgm:pt>
    <dgm:pt modelId="{23A5E684-7EBA-C74F-8752-FAF0B911C75C}">
      <dgm:prSet/>
      <dgm:spPr/>
      <dgm:t>
        <a:bodyPr/>
        <a:lstStyle/>
        <a:p>
          <a:r>
            <a:rPr lang="en-GB" dirty="0"/>
            <a:t>All published 2000 onwards </a:t>
          </a:r>
        </a:p>
      </dgm:t>
    </dgm:pt>
    <dgm:pt modelId="{69221C81-864A-454E-A07A-2B187326253F}" type="parTrans" cxnId="{6FFBA30C-111E-934C-AF44-BD041069796D}">
      <dgm:prSet/>
      <dgm:spPr/>
    </dgm:pt>
    <dgm:pt modelId="{7C0FA38A-1202-4443-A59A-ACD80EFCE3EA}" type="sibTrans" cxnId="{6FFBA30C-111E-934C-AF44-BD041069796D}">
      <dgm:prSet/>
      <dgm:spPr/>
    </dgm:pt>
    <dgm:pt modelId="{31A1183D-44A6-C44E-81FC-49616CAAB424}">
      <dgm:prSet/>
      <dgm:spPr/>
      <dgm:t>
        <a:bodyPr/>
        <a:lstStyle/>
        <a:p>
          <a:r>
            <a:rPr lang="en-GB" dirty="0"/>
            <a:t>Mixture of English and other languages </a:t>
          </a:r>
        </a:p>
      </dgm:t>
    </dgm:pt>
    <dgm:pt modelId="{B58477A6-E87F-CF45-98DD-8F3D35CAE717}" type="parTrans" cxnId="{F9AB7C31-6584-1543-9533-C3E531FA4E16}">
      <dgm:prSet/>
      <dgm:spPr/>
    </dgm:pt>
    <dgm:pt modelId="{D3AFFD7A-88FA-124E-BED9-2ADD6F6BCB33}" type="sibTrans" cxnId="{F9AB7C31-6584-1543-9533-C3E531FA4E16}">
      <dgm:prSet/>
      <dgm:spPr/>
    </dgm:pt>
    <dgm:pt modelId="{20C06B72-0CF2-B84C-8B1B-F38E62B1BEFD}">
      <dgm:prSet/>
      <dgm:spPr/>
      <dgm:t>
        <a:bodyPr/>
        <a:lstStyle/>
        <a:p>
          <a:r>
            <a:rPr lang="en-GB" dirty="0"/>
            <a:t>Discuss WASH Systems Strengthening </a:t>
          </a:r>
        </a:p>
      </dgm:t>
    </dgm:pt>
    <dgm:pt modelId="{2B92548B-CBAA-0A43-ADE9-1C8B0C165DC0}" type="parTrans" cxnId="{CD3887C3-5BBC-FE43-9248-53459F6D34C5}">
      <dgm:prSet/>
      <dgm:spPr/>
    </dgm:pt>
    <dgm:pt modelId="{2DD1AB13-A131-FA48-B86E-16F9F1A6C96E}" type="sibTrans" cxnId="{CD3887C3-5BBC-FE43-9248-53459F6D34C5}">
      <dgm:prSet/>
      <dgm:spPr/>
    </dgm:pt>
    <dgm:pt modelId="{F2B39315-6147-F348-A509-4A39722BB20D}" type="pres">
      <dgm:prSet presAssocID="{33524853-BC50-B24E-9E31-51D25E36AD05}" presName="linearFlow" presStyleCnt="0">
        <dgm:presLayoutVars>
          <dgm:dir/>
          <dgm:animLvl val="lvl"/>
          <dgm:resizeHandles val="exact"/>
        </dgm:presLayoutVars>
      </dgm:prSet>
      <dgm:spPr/>
    </dgm:pt>
    <dgm:pt modelId="{92159E5F-7716-5742-8093-BA67FA77DF46}" type="pres">
      <dgm:prSet presAssocID="{C1DA8137-00E6-7A43-99AF-F5291C107DDB}" presName="composite" presStyleCnt="0"/>
      <dgm:spPr/>
    </dgm:pt>
    <dgm:pt modelId="{F95DA84C-9A4C-F34B-8D5B-EF7B5768E466}" type="pres">
      <dgm:prSet presAssocID="{C1DA8137-00E6-7A43-99AF-F5291C107DDB}" presName="parentText" presStyleLbl="alignNode1" presStyleIdx="0" presStyleCnt="3">
        <dgm:presLayoutVars>
          <dgm:chMax val="1"/>
          <dgm:bulletEnabled val="1"/>
        </dgm:presLayoutVars>
      </dgm:prSet>
      <dgm:spPr/>
    </dgm:pt>
    <dgm:pt modelId="{44D893C9-8303-BC4B-9FDE-0D932D2FE0E5}" type="pres">
      <dgm:prSet presAssocID="{C1DA8137-00E6-7A43-99AF-F5291C107DDB}" presName="descendantText" presStyleLbl="alignAcc1" presStyleIdx="0" presStyleCnt="3">
        <dgm:presLayoutVars>
          <dgm:bulletEnabled val="1"/>
        </dgm:presLayoutVars>
      </dgm:prSet>
      <dgm:spPr/>
    </dgm:pt>
    <dgm:pt modelId="{95B52DDA-7C9C-6C4F-B22A-6574E9F8D5E1}" type="pres">
      <dgm:prSet presAssocID="{D17639FB-EC23-A643-B2DC-E9D8062C8CCB}" presName="sp" presStyleCnt="0"/>
      <dgm:spPr/>
    </dgm:pt>
    <dgm:pt modelId="{813B8E0C-63EF-A54A-A3E8-7D221110E10E}" type="pres">
      <dgm:prSet presAssocID="{6DBE85BC-733E-9347-99B9-07E74A52D7B6}" presName="composite" presStyleCnt="0"/>
      <dgm:spPr/>
    </dgm:pt>
    <dgm:pt modelId="{854DF198-54AE-3248-ABDF-7A64699F31F8}" type="pres">
      <dgm:prSet presAssocID="{6DBE85BC-733E-9347-99B9-07E74A52D7B6}" presName="parentText" presStyleLbl="alignNode1" presStyleIdx="1" presStyleCnt="3">
        <dgm:presLayoutVars>
          <dgm:chMax val="1"/>
          <dgm:bulletEnabled val="1"/>
        </dgm:presLayoutVars>
      </dgm:prSet>
      <dgm:spPr/>
    </dgm:pt>
    <dgm:pt modelId="{F26BE69C-A10A-6044-8584-AE2241A10CD6}" type="pres">
      <dgm:prSet presAssocID="{6DBE85BC-733E-9347-99B9-07E74A52D7B6}" presName="descendantText" presStyleLbl="alignAcc1" presStyleIdx="1" presStyleCnt="3">
        <dgm:presLayoutVars>
          <dgm:bulletEnabled val="1"/>
        </dgm:presLayoutVars>
      </dgm:prSet>
      <dgm:spPr/>
    </dgm:pt>
    <dgm:pt modelId="{001073FF-FFBD-614F-9488-D135A9DC85E3}" type="pres">
      <dgm:prSet presAssocID="{B8A94398-01F7-A148-A43C-3EC534209C09}" presName="sp" presStyleCnt="0"/>
      <dgm:spPr/>
    </dgm:pt>
    <dgm:pt modelId="{68918D96-EA71-5D40-B4AB-E61F7343E939}" type="pres">
      <dgm:prSet presAssocID="{87140C70-A580-C84A-A55C-EBEF6732BDB3}" presName="composite" presStyleCnt="0"/>
      <dgm:spPr/>
    </dgm:pt>
    <dgm:pt modelId="{0023A703-BAB7-6D40-A6ED-C80DEB77C712}" type="pres">
      <dgm:prSet presAssocID="{87140C70-A580-C84A-A55C-EBEF6732BDB3}" presName="parentText" presStyleLbl="alignNode1" presStyleIdx="2" presStyleCnt="3">
        <dgm:presLayoutVars>
          <dgm:chMax val="1"/>
          <dgm:bulletEnabled val="1"/>
        </dgm:presLayoutVars>
      </dgm:prSet>
      <dgm:spPr/>
    </dgm:pt>
    <dgm:pt modelId="{39A9D37D-3914-6348-991C-A1BE475579F6}" type="pres">
      <dgm:prSet presAssocID="{87140C70-A580-C84A-A55C-EBEF6732BDB3}" presName="descendantText" presStyleLbl="alignAcc1" presStyleIdx="2" presStyleCnt="3">
        <dgm:presLayoutVars>
          <dgm:bulletEnabled val="1"/>
        </dgm:presLayoutVars>
      </dgm:prSet>
      <dgm:spPr/>
    </dgm:pt>
  </dgm:ptLst>
  <dgm:cxnLst>
    <dgm:cxn modelId="{6FFBA30C-111E-934C-AF44-BD041069796D}" srcId="{6DBE85BC-733E-9347-99B9-07E74A52D7B6}" destId="{23A5E684-7EBA-C74F-8752-FAF0B911C75C}" srcOrd="2" destOrd="0" parTransId="{69221C81-864A-454E-A07A-2B187326253F}" sibTransId="{7C0FA38A-1202-4443-A59A-ACD80EFCE3EA}"/>
    <dgm:cxn modelId="{7BCC1111-DEBC-F743-B6F1-98F9852FFE8B}" srcId="{87140C70-A580-C84A-A55C-EBEF6732BDB3}" destId="{DC9D9A2A-2E8B-F345-8AD7-3F08C5DACDD1}" srcOrd="0" destOrd="0" parTransId="{A3A6B467-6579-D843-BACD-DBCC52F6C45D}" sibTransId="{342C7577-3613-0A4D-8B7B-5C1DED5BF9DC}"/>
    <dgm:cxn modelId="{BEAC1311-E747-C445-B61E-6137D4CE3C9A}" srcId="{33524853-BC50-B24E-9E31-51D25E36AD05}" destId="{87140C70-A580-C84A-A55C-EBEF6732BDB3}" srcOrd="2" destOrd="0" parTransId="{07105D31-0D18-9B4B-8758-87FF7015AC52}" sibTransId="{323F2E52-3E17-8E42-852A-DA0FB0C27CB7}"/>
    <dgm:cxn modelId="{C29E4A11-0AC5-DD4B-A8F3-9F34EDAA5164}" type="presOf" srcId="{DC9D9A2A-2E8B-F345-8AD7-3F08C5DACDD1}" destId="{39A9D37D-3914-6348-991C-A1BE475579F6}" srcOrd="0" destOrd="0" presId="urn:microsoft.com/office/officeart/2005/8/layout/chevron2"/>
    <dgm:cxn modelId="{A0DAAC13-7167-5846-8849-1DED610E1AE9}" srcId="{33524853-BC50-B24E-9E31-51D25E36AD05}" destId="{C1DA8137-00E6-7A43-99AF-F5291C107DDB}" srcOrd="0" destOrd="0" parTransId="{B366FF4E-0132-8343-81C0-4827A68B1D2E}" sibTransId="{D17639FB-EC23-A643-B2DC-E9D8062C8CCB}"/>
    <dgm:cxn modelId="{14D8241E-1FE1-4B46-BE94-AFDD9B811729}" srcId="{6DBE85BC-733E-9347-99B9-07E74A52D7B6}" destId="{1EF49D6D-758B-734D-952E-4DC331D9E1F4}" srcOrd="1" destOrd="0" parTransId="{AC6ECF4F-FF2C-2047-8751-E4CCDCA7A54E}" sibTransId="{DBEC1E78-FE23-E54C-AB16-F161AFA33A7E}"/>
    <dgm:cxn modelId="{12FE7831-3656-2548-816D-095214A6D6DC}" srcId="{6DBE85BC-733E-9347-99B9-07E74A52D7B6}" destId="{7526D78C-4E0F-BB48-BEFC-13AFA1504186}" srcOrd="0" destOrd="0" parTransId="{A8C70D53-A556-334B-9261-3FEB2BFE826A}" sibTransId="{DCA15A95-FB15-7D47-89CB-9B29D5051C21}"/>
    <dgm:cxn modelId="{F9AB7C31-6584-1543-9533-C3E531FA4E16}" srcId="{6DBE85BC-733E-9347-99B9-07E74A52D7B6}" destId="{31A1183D-44A6-C44E-81FC-49616CAAB424}" srcOrd="3" destOrd="0" parTransId="{B58477A6-E87F-CF45-98DD-8F3D35CAE717}" sibTransId="{D3AFFD7A-88FA-124E-BED9-2ADD6F6BCB33}"/>
    <dgm:cxn modelId="{C3B9A03D-52E6-0D4C-9A58-EF90276DDD58}" type="presOf" srcId="{C1DA8137-00E6-7A43-99AF-F5291C107DDB}" destId="{F95DA84C-9A4C-F34B-8D5B-EF7B5768E466}" srcOrd="0" destOrd="0" presId="urn:microsoft.com/office/officeart/2005/8/layout/chevron2"/>
    <dgm:cxn modelId="{437AFD3F-1FA7-0642-9646-DC61B25BA17A}" type="presOf" srcId="{163724E3-5EFB-4442-9FB2-F3A77C9BC4DA}" destId="{39A9D37D-3914-6348-991C-A1BE475579F6}" srcOrd="0" destOrd="1" presId="urn:microsoft.com/office/officeart/2005/8/layout/chevron2"/>
    <dgm:cxn modelId="{090FF86E-5855-2C47-AE7B-67FCB5D22FF2}" srcId="{C1DA8137-00E6-7A43-99AF-F5291C107DDB}" destId="{04E369D1-E215-DE44-9EE3-DD5EB9171A15}" srcOrd="0" destOrd="0" parTransId="{D8EE3107-B4E6-A04A-BDFF-D166796238FF}" sibTransId="{07973FC6-D5CB-DC42-AAA1-23F7E2C4C6B2}"/>
    <dgm:cxn modelId="{C52E2380-97B2-5046-914D-4C782B1D1427}" type="presOf" srcId="{33524853-BC50-B24E-9E31-51D25E36AD05}" destId="{F2B39315-6147-F348-A509-4A39722BB20D}" srcOrd="0" destOrd="0" presId="urn:microsoft.com/office/officeart/2005/8/layout/chevron2"/>
    <dgm:cxn modelId="{1E4FF581-C690-CA44-92A5-1E2E93CF67F3}" type="presOf" srcId="{7526D78C-4E0F-BB48-BEFC-13AFA1504186}" destId="{F26BE69C-A10A-6044-8584-AE2241A10CD6}" srcOrd="0" destOrd="0" presId="urn:microsoft.com/office/officeart/2005/8/layout/chevron2"/>
    <dgm:cxn modelId="{72177D8E-92DC-CE40-B364-D1FD0869CB72}" type="presOf" srcId="{6DBE85BC-733E-9347-99B9-07E74A52D7B6}" destId="{854DF198-54AE-3248-ABDF-7A64699F31F8}" srcOrd="0" destOrd="0" presId="urn:microsoft.com/office/officeart/2005/8/layout/chevron2"/>
    <dgm:cxn modelId="{0047BA9E-9A0A-B34A-A47B-C6F5F4B439E2}" type="presOf" srcId="{1EF49D6D-758B-734D-952E-4DC331D9E1F4}" destId="{F26BE69C-A10A-6044-8584-AE2241A10CD6}" srcOrd="0" destOrd="1" presId="urn:microsoft.com/office/officeart/2005/8/layout/chevron2"/>
    <dgm:cxn modelId="{F326B7AE-3C97-C445-947E-24F2229E6D51}" srcId="{87140C70-A580-C84A-A55C-EBEF6732BDB3}" destId="{163724E3-5EFB-4442-9FB2-F3A77C9BC4DA}" srcOrd="1" destOrd="0" parTransId="{61B94CB2-DDA9-3C43-85CC-28B216812821}" sibTransId="{7EC32135-306C-7C45-BCD5-7AB5AFF5A82C}"/>
    <dgm:cxn modelId="{9D9DB2B0-70E1-1743-8B86-015FC3DADC57}" type="presOf" srcId="{20C06B72-0CF2-B84C-8B1B-F38E62B1BEFD}" destId="{F26BE69C-A10A-6044-8584-AE2241A10CD6}" srcOrd="0" destOrd="4" presId="urn:microsoft.com/office/officeart/2005/8/layout/chevron2"/>
    <dgm:cxn modelId="{CD3887C3-5BBC-FE43-9248-53459F6D34C5}" srcId="{6DBE85BC-733E-9347-99B9-07E74A52D7B6}" destId="{20C06B72-0CF2-B84C-8B1B-F38E62B1BEFD}" srcOrd="4" destOrd="0" parTransId="{2B92548B-CBAA-0A43-ADE9-1C8B0C165DC0}" sibTransId="{2DD1AB13-A131-FA48-B86E-16F9F1A6C96E}"/>
    <dgm:cxn modelId="{052813C5-55EE-6745-9FB6-B87E2D7B728D}" type="presOf" srcId="{04E369D1-E215-DE44-9EE3-DD5EB9171A15}" destId="{44D893C9-8303-BC4B-9FDE-0D932D2FE0E5}" srcOrd="0" destOrd="0" presId="urn:microsoft.com/office/officeart/2005/8/layout/chevron2"/>
    <dgm:cxn modelId="{A5A1B3CA-53D3-1048-934C-4C695AA4F3D3}" type="presOf" srcId="{23A5E684-7EBA-C74F-8752-FAF0B911C75C}" destId="{F26BE69C-A10A-6044-8584-AE2241A10CD6}" srcOrd="0" destOrd="2" presId="urn:microsoft.com/office/officeart/2005/8/layout/chevron2"/>
    <dgm:cxn modelId="{80A220CD-61FC-C546-ABB3-2FEE069275FC}" srcId="{33524853-BC50-B24E-9E31-51D25E36AD05}" destId="{6DBE85BC-733E-9347-99B9-07E74A52D7B6}" srcOrd="1" destOrd="0" parTransId="{1686B4F5-E346-9148-B6BA-4790E7711591}" sibTransId="{B8A94398-01F7-A148-A43C-3EC534209C09}"/>
    <dgm:cxn modelId="{9839B7D7-640D-0943-8492-5E883F8D430E}" type="presOf" srcId="{31A1183D-44A6-C44E-81FC-49616CAAB424}" destId="{F26BE69C-A10A-6044-8584-AE2241A10CD6}" srcOrd="0" destOrd="3" presId="urn:microsoft.com/office/officeart/2005/8/layout/chevron2"/>
    <dgm:cxn modelId="{59A2F0EC-E42E-0F4A-9A38-9FEB6B568A87}" type="presOf" srcId="{87140C70-A580-C84A-A55C-EBEF6732BDB3}" destId="{0023A703-BAB7-6D40-A6ED-C80DEB77C712}" srcOrd="0" destOrd="0" presId="urn:microsoft.com/office/officeart/2005/8/layout/chevron2"/>
    <dgm:cxn modelId="{4E4BE73C-5B47-F240-A754-489F78DABB54}" type="presParOf" srcId="{F2B39315-6147-F348-A509-4A39722BB20D}" destId="{92159E5F-7716-5742-8093-BA67FA77DF46}" srcOrd="0" destOrd="0" presId="urn:microsoft.com/office/officeart/2005/8/layout/chevron2"/>
    <dgm:cxn modelId="{C751ACC9-0207-3344-BF71-A5042A0A83EA}" type="presParOf" srcId="{92159E5F-7716-5742-8093-BA67FA77DF46}" destId="{F95DA84C-9A4C-F34B-8D5B-EF7B5768E466}" srcOrd="0" destOrd="0" presId="urn:microsoft.com/office/officeart/2005/8/layout/chevron2"/>
    <dgm:cxn modelId="{DB741923-ADD9-9E46-8D10-1037FE094946}" type="presParOf" srcId="{92159E5F-7716-5742-8093-BA67FA77DF46}" destId="{44D893C9-8303-BC4B-9FDE-0D932D2FE0E5}" srcOrd="1" destOrd="0" presId="urn:microsoft.com/office/officeart/2005/8/layout/chevron2"/>
    <dgm:cxn modelId="{AC67957D-BBAF-244D-97B5-8C60A07AB135}" type="presParOf" srcId="{F2B39315-6147-F348-A509-4A39722BB20D}" destId="{95B52DDA-7C9C-6C4F-B22A-6574E9F8D5E1}" srcOrd="1" destOrd="0" presId="urn:microsoft.com/office/officeart/2005/8/layout/chevron2"/>
    <dgm:cxn modelId="{ECF52E6A-60D6-D242-954D-FD8525E0D10D}" type="presParOf" srcId="{F2B39315-6147-F348-A509-4A39722BB20D}" destId="{813B8E0C-63EF-A54A-A3E8-7D221110E10E}" srcOrd="2" destOrd="0" presId="urn:microsoft.com/office/officeart/2005/8/layout/chevron2"/>
    <dgm:cxn modelId="{6647F54E-755D-3443-8FA5-1C8413AD81B3}" type="presParOf" srcId="{813B8E0C-63EF-A54A-A3E8-7D221110E10E}" destId="{854DF198-54AE-3248-ABDF-7A64699F31F8}" srcOrd="0" destOrd="0" presId="urn:microsoft.com/office/officeart/2005/8/layout/chevron2"/>
    <dgm:cxn modelId="{46520555-A864-414F-B49A-57362A7ACC8F}" type="presParOf" srcId="{813B8E0C-63EF-A54A-A3E8-7D221110E10E}" destId="{F26BE69C-A10A-6044-8584-AE2241A10CD6}" srcOrd="1" destOrd="0" presId="urn:microsoft.com/office/officeart/2005/8/layout/chevron2"/>
    <dgm:cxn modelId="{2A417EE9-DE7A-234C-B3A3-31F7D466EC15}" type="presParOf" srcId="{F2B39315-6147-F348-A509-4A39722BB20D}" destId="{001073FF-FFBD-614F-9488-D135A9DC85E3}" srcOrd="3" destOrd="0" presId="urn:microsoft.com/office/officeart/2005/8/layout/chevron2"/>
    <dgm:cxn modelId="{AF342AE6-EBC6-C440-B95D-2C210E9A1778}" type="presParOf" srcId="{F2B39315-6147-F348-A509-4A39722BB20D}" destId="{68918D96-EA71-5D40-B4AB-E61F7343E939}" srcOrd="4" destOrd="0" presId="urn:microsoft.com/office/officeart/2005/8/layout/chevron2"/>
    <dgm:cxn modelId="{A9B1DD4C-81DD-0145-BEAD-B9627304C69D}" type="presParOf" srcId="{68918D96-EA71-5D40-B4AB-E61F7343E939}" destId="{0023A703-BAB7-6D40-A6ED-C80DEB77C712}" srcOrd="0" destOrd="0" presId="urn:microsoft.com/office/officeart/2005/8/layout/chevron2"/>
    <dgm:cxn modelId="{CA6A0083-0889-B249-8430-683AA58F2760}" type="presParOf" srcId="{68918D96-EA71-5D40-B4AB-E61F7343E939}" destId="{39A9D37D-3914-6348-991C-A1BE475579F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E76519-0DBB-4903-ADDD-D834EE9DBC4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88495693-CCB6-4508-BF1F-99F4C1DD2046}">
      <dgm:prSet phldrT="[Text]"/>
      <dgm:spPr/>
      <dgm:t>
        <a:bodyPr/>
        <a:lstStyle/>
        <a:p>
          <a:r>
            <a:rPr lang="en-US" dirty="0">
              <a:latin typeface="Gill Sans MT" panose="020B0502020104020203" pitchFamily="34" charset="77"/>
            </a:rPr>
            <a:t>Round 1 – Expert panel survey ranking of research gaps</a:t>
          </a:r>
        </a:p>
      </dgm:t>
    </dgm:pt>
    <dgm:pt modelId="{3B5DF111-5132-43F6-A78B-D00DBB8F31AF}" type="parTrans" cxnId="{A2318E69-A165-46BC-A30D-5079CC1558B1}">
      <dgm:prSet/>
      <dgm:spPr/>
      <dgm:t>
        <a:bodyPr/>
        <a:lstStyle/>
        <a:p>
          <a:endParaRPr lang="en-GB">
            <a:latin typeface="Gill Sans MT" panose="020B0502020104020203" pitchFamily="34" charset="77"/>
          </a:endParaRPr>
        </a:p>
      </dgm:t>
    </dgm:pt>
    <dgm:pt modelId="{13F91CDD-FFA7-4073-84A6-67E85F2A6AE5}" type="sibTrans" cxnId="{A2318E69-A165-46BC-A30D-5079CC1558B1}">
      <dgm:prSet/>
      <dgm:spPr/>
      <dgm:t>
        <a:bodyPr/>
        <a:lstStyle/>
        <a:p>
          <a:endParaRPr lang="en-GB">
            <a:latin typeface="Gill Sans MT" panose="020B0502020104020203" pitchFamily="34" charset="77"/>
          </a:endParaRPr>
        </a:p>
      </dgm:t>
    </dgm:pt>
    <dgm:pt modelId="{174F5F0D-E5D9-41EB-BE84-360AB0473951}">
      <dgm:prSet phldrT="[Text]"/>
      <dgm:spPr/>
      <dgm:t>
        <a:bodyPr/>
        <a:lstStyle/>
        <a:p>
          <a:r>
            <a:rPr lang="en-US" dirty="0">
              <a:latin typeface="Gill Sans MT" panose="020B0502020104020203" pitchFamily="34" charset="77"/>
            </a:rPr>
            <a:t>Expert-led survey ranking of research gaps on scale of 1-9 based on standard Delphi Methods.</a:t>
          </a:r>
        </a:p>
      </dgm:t>
    </dgm:pt>
    <dgm:pt modelId="{B3D5EC49-5776-41A1-A603-41C41F679D6F}" type="parTrans" cxnId="{027ADE0D-F61B-45A7-8E3E-0C93ABDED9F2}">
      <dgm:prSet/>
      <dgm:spPr/>
      <dgm:t>
        <a:bodyPr/>
        <a:lstStyle/>
        <a:p>
          <a:endParaRPr lang="en-GB">
            <a:latin typeface="Gill Sans MT" panose="020B0502020104020203" pitchFamily="34" charset="77"/>
          </a:endParaRPr>
        </a:p>
      </dgm:t>
    </dgm:pt>
    <dgm:pt modelId="{5FD27134-E9A0-47B1-94EB-D1852DF6467B}" type="sibTrans" cxnId="{027ADE0D-F61B-45A7-8E3E-0C93ABDED9F2}">
      <dgm:prSet/>
      <dgm:spPr/>
      <dgm:t>
        <a:bodyPr/>
        <a:lstStyle/>
        <a:p>
          <a:endParaRPr lang="en-GB">
            <a:latin typeface="Gill Sans MT" panose="020B0502020104020203" pitchFamily="34" charset="77"/>
          </a:endParaRPr>
        </a:p>
      </dgm:t>
    </dgm:pt>
    <dgm:pt modelId="{1804A20E-BAE7-4516-A6CD-B2B105817551}">
      <dgm:prSet phldrT="[Text]"/>
      <dgm:spPr/>
      <dgm:t>
        <a:bodyPr/>
        <a:lstStyle/>
        <a:p>
          <a:r>
            <a:rPr lang="en-US" dirty="0">
              <a:latin typeface="Gill Sans MT" panose="020B0502020104020203" pitchFamily="34" charset="77"/>
            </a:rPr>
            <a:t>Round 2 – Expert panel workshop</a:t>
          </a:r>
        </a:p>
      </dgm:t>
    </dgm:pt>
    <dgm:pt modelId="{265B727A-FEBB-44B6-AB19-672FA4E24E5D}" type="parTrans" cxnId="{4AA3D8DF-7A6C-4335-B6D7-B2C5978635CF}">
      <dgm:prSet/>
      <dgm:spPr/>
      <dgm:t>
        <a:bodyPr/>
        <a:lstStyle/>
        <a:p>
          <a:endParaRPr lang="en-GB">
            <a:latin typeface="Gill Sans MT" panose="020B0502020104020203" pitchFamily="34" charset="77"/>
          </a:endParaRPr>
        </a:p>
      </dgm:t>
    </dgm:pt>
    <dgm:pt modelId="{F8EDC024-8A1D-4BF0-9300-9FB7387702B3}" type="sibTrans" cxnId="{4AA3D8DF-7A6C-4335-B6D7-B2C5978635CF}">
      <dgm:prSet/>
      <dgm:spPr/>
      <dgm:t>
        <a:bodyPr/>
        <a:lstStyle/>
        <a:p>
          <a:endParaRPr lang="en-GB">
            <a:latin typeface="Gill Sans MT" panose="020B0502020104020203" pitchFamily="34" charset="77"/>
          </a:endParaRPr>
        </a:p>
      </dgm:t>
    </dgm:pt>
    <dgm:pt modelId="{7C177E66-13CE-4AA7-9FEC-C6C69E814E6B}">
      <dgm:prSet phldrT="[Text]"/>
      <dgm:spPr/>
      <dgm:t>
        <a:bodyPr/>
        <a:lstStyle/>
        <a:p>
          <a:r>
            <a:rPr lang="en-US" dirty="0">
              <a:latin typeface="Gill Sans MT" panose="020B0502020104020203" pitchFamily="34" charset="77"/>
            </a:rPr>
            <a:t>Expert panel discussion of results with emphasis on gaps with low consensus</a:t>
          </a:r>
        </a:p>
      </dgm:t>
    </dgm:pt>
    <dgm:pt modelId="{66989789-3A88-4C83-A43D-239041A50340}" type="parTrans" cxnId="{8DA187F2-DF7D-4EB5-A68B-2732406048FF}">
      <dgm:prSet/>
      <dgm:spPr/>
      <dgm:t>
        <a:bodyPr/>
        <a:lstStyle/>
        <a:p>
          <a:endParaRPr lang="en-GB">
            <a:latin typeface="Gill Sans MT" panose="020B0502020104020203" pitchFamily="34" charset="77"/>
          </a:endParaRPr>
        </a:p>
      </dgm:t>
    </dgm:pt>
    <dgm:pt modelId="{2309BB1D-4001-445F-A506-22F052C12ED3}" type="sibTrans" cxnId="{8DA187F2-DF7D-4EB5-A68B-2732406048FF}">
      <dgm:prSet/>
      <dgm:spPr/>
      <dgm:t>
        <a:bodyPr/>
        <a:lstStyle/>
        <a:p>
          <a:endParaRPr lang="en-GB">
            <a:latin typeface="Gill Sans MT" panose="020B0502020104020203" pitchFamily="34" charset="77"/>
          </a:endParaRPr>
        </a:p>
      </dgm:t>
    </dgm:pt>
    <dgm:pt modelId="{E5ED020B-4FE0-447D-9A73-F1DA658912BA}">
      <dgm:prSet phldrT="[Text]"/>
      <dgm:spPr/>
      <dgm:t>
        <a:bodyPr/>
        <a:lstStyle/>
        <a:p>
          <a:r>
            <a:rPr lang="en-US" dirty="0">
              <a:latin typeface="Gill Sans MT" panose="020B0502020104020203" pitchFamily="34" charset="77"/>
            </a:rPr>
            <a:t>Round 3 - Expert panel survey ranking of research gaps</a:t>
          </a:r>
        </a:p>
      </dgm:t>
    </dgm:pt>
    <dgm:pt modelId="{AB55AAEA-696F-40C9-A087-008F184843FC}" type="parTrans" cxnId="{55136468-6072-40DF-9FA2-124F8D7B693A}">
      <dgm:prSet/>
      <dgm:spPr/>
      <dgm:t>
        <a:bodyPr/>
        <a:lstStyle/>
        <a:p>
          <a:endParaRPr lang="en-GB">
            <a:latin typeface="Gill Sans MT" panose="020B0502020104020203" pitchFamily="34" charset="77"/>
          </a:endParaRPr>
        </a:p>
      </dgm:t>
    </dgm:pt>
    <dgm:pt modelId="{9863D38E-4401-40EF-A587-DAA706CFBDD6}" type="sibTrans" cxnId="{55136468-6072-40DF-9FA2-124F8D7B693A}">
      <dgm:prSet/>
      <dgm:spPr/>
      <dgm:t>
        <a:bodyPr/>
        <a:lstStyle/>
        <a:p>
          <a:endParaRPr lang="en-GB">
            <a:latin typeface="Gill Sans MT" panose="020B0502020104020203" pitchFamily="34" charset="77"/>
          </a:endParaRPr>
        </a:p>
      </dgm:t>
    </dgm:pt>
    <dgm:pt modelId="{D1CEFCD5-2699-434A-A7EB-C6276036FCE7}">
      <dgm:prSet phldrT="[Text]"/>
      <dgm:spPr/>
      <dgm:t>
        <a:bodyPr/>
        <a:lstStyle/>
        <a:p>
          <a:r>
            <a:rPr lang="en-US" dirty="0">
              <a:latin typeface="Gill Sans MT" panose="020B0502020104020203" pitchFamily="34" charset="77"/>
            </a:rPr>
            <a:t>Expert-led survey ranking of research gaps on scale of 1-9 based on standard Delphi Methods.</a:t>
          </a:r>
        </a:p>
      </dgm:t>
    </dgm:pt>
    <dgm:pt modelId="{7B1F47CA-EFC5-413F-A602-54054FD9ACF7}" type="parTrans" cxnId="{B35987DB-185D-44A0-8D1A-F870BEC301EA}">
      <dgm:prSet/>
      <dgm:spPr/>
      <dgm:t>
        <a:bodyPr/>
        <a:lstStyle/>
        <a:p>
          <a:endParaRPr lang="en-GB">
            <a:latin typeface="Gill Sans MT" panose="020B0502020104020203" pitchFamily="34" charset="77"/>
          </a:endParaRPr>
        </a:p>
      </dgm:t>
    </dgm:pt>
    <dgm:pt modelId="{8EF214E0-7A53-4A2B-9DF0-35A045F27DF6}" type="sibTrans" cxnId="{B35987DB-185D-44A0-8D1A-F870BEC301EA}">
      <dgm:prSet/>
      <dgm:spPr/>
      <dgm:t>
        <a:bodyPr/>
        <a:lstStyle/>
        <a:p>
          <a:endParaRPr lang="en-GB">
            <a:latin typeface="Gill Sans MT" panose="020B0502020104020203" pitchFamily="34" charset="77"/>
          </a:endParaRPr>
        </a:p>
      </dgm:t>
    </dgm:pt>
    <dgm:pt modelId="{24F0A401-0A51-40BB-99E2-30BDF2385022}">
      <dgm:prSet phldrT="[Text]"/>
      <dgm:spPr/>
      <dgm:t>
        <a:bodyPr/>
        <a:lstStyle/>
        <a:p>
          <a:r>
            <a:rPr lang="en-US" dirty="0">
              <a:latin typeface="Gill Sans MT" panose="020B0502020104020203" pitchFamily="34" charset="77"/>
            </a:rPr>
            <a:t>Emerging results</a:t>
          </a:r>
        </a:p>
      </dgm:t>
    </dgm:pt>
    <dgm:pt modelId="{2B99537D-DF4D-45A0-8575-2F82FC9E1D44}" type="parTrans" cxnId="{F3A0CC92-1281-4B9E-A2CC-A8A2EAAB2D42}">
      <dgm:prSet/>
      <dgm:spPr/>
      <dgm:t>
        <a:bodyPr/>
        <a:lstStyle/>
        <a:p>
          <a:endParaRPr lang="en-GB">
            <a:latin typeface="Gill Sans MT" panose="020B0502020104020203" pitchFamily="34" charset="77"/>
          </a:endParaRPr>
        </a:p>
      </dgm:t>
    </dgm:pt>
    <dgm:pt modelId="{DC356D92-1A7E-46D6-A6DF-D5FA20708648}" type="sibTrans" cxnId="{F3A0CC92-1281-4B9E-A2CC-A8A2EAAB2D42}">
      <dgm:prSet/>
      <dgm:spPr/>
      <dgm:t>
        <a:bodyPr/>
        <a:lstStyle/>
        <a:p>
          <a:endParaRPr lang="en-GB">
            <a:latin typeface="Gill Sans MT" panose="020B0502020104020203" pitchFamily="34" charset="77"/>
          </a:endParaRPr>
        </a:p>
      </dgm:t>
    </dgm:pt>
    <dgm:pt modelId="{0D3E388C-7A45-487D-8C10-154B30B1137A}">
      <dgm:prSet phldrT="[Text]"/>
      <dgm:spPr/>
      <dgm:t>
        <a:bodyPr/>
        <a:lstStyle/>
        <a:p>
          <a:r>
            <a:rPr lang="en-US" dirty="0">
              <a:latin typeface="Gill Sans MT" panose="020B0502020104020203" pitchFamily="34" charset="77"/>
            </a:rPr>
            <a:t>Top research gaps specified (overall, by building block and by sub sector) to inform the FCDO WASH Systems for Health research and knowledge strategy. </a:t>
          </a:r>
        </a:p>
      </dgm:t>
    </dgm:pt>
    <dgm:pt modelId="{FF3AC660-4F4C-4529-A6B3-34080F06684F}" type="parTrans" cxnId="{7DDAFDEB-D04E-4356-BEA0-A108307AE579}">
      <dgm:prSet/>
      <dgm:spPr/>
      <dgm:t>
        <a:bodyPr/>
        <a:lstStyle/>
        <a:p>
          <a:endParaRPr lang="en-GB">
            <a:latin typeface="Gill Sans MT" panose="020B0502020104020203" pitchFamily="34" charset="77"/>
          </a:endParaRPr>
        </a:p>
      </dgm:t>
    </dgm:pt>
    <dgm:pt modelId="{22E496CC-2E98-45E2-B32F-D16309FBAEC4}" type="sibTrans" cxnId="{7DDAFDEB-D04E-4356-BEA0-A108307AE579}">
      <dgm:prSet/>
      <dgm:spPr/>
      <dgm:t>
        <a:bodyPr/>
        <a:lstStyle/>
        <a:p>
          <a:endParaRPr lang="en-GB">
            <a:latin typeface="Gill Sans MT" panose="020B0502020104020203" pitchFamily="34" charset="77"/>
          </a:endParaRPr>
        </a:p>
      </dgm:t>
    </dgm:pt>
    <dgm:pt modelId="{56BA5D4D-9C80-4751-A893-FE1F61470B79}">
      <dgm:prSet phldrT="[Text]"/>
      <dgm:spPr/>
      <dgm:t>
        <a:bodyPr/>
        <a:lstStyle/>
        <a:p>
          <a:r>
            <a:rPr lang="en-US" dirty="0">
              <a:latin typeface="Gill Sans MT" panose="020B0502020104020203" pitchFamily="34" charset="77"/>
            </a:rPr>
            <a:t>Answers analyzed to identify gaps with high and low consensus between respondents</a:t>
          </a:r>
        </a:p>
      </dgm:t>
    </dgm:pt>
    <dgm:pt modelId="{E6AF52D0-69F2-422B-8AA1-0FC9B6852D3B}" type="parTrans" cxnId="{4F7CABB3-53E0-4D8E-9E5D-377114371DD0}">
      <dgm:prSet/>
      <dgm:spPr/>
      <dgm:t>
        <a:bodyPr/>
        <a:lstStyle/>
        <a:p>
          <a:endParaRPr lang="en-GB">
            <a:latin typeface="Gill Sans MT" panose="020B0502020104020203" pitchFamily="34" charset="77"/>
          </a:endParaRPr>
        </a:p>
      </dgm:t>
    </dgm:pt>
    <dgm:pt modelId="{F2342F72-3DE7-4AB3-8175-474056807613}" type="sibTrans" cxnId="{4F7CABB3-53E0-4D8E-9E5D-377114371DD0}">
      <dgm:prSet/>
      <dgm:spPr/>
      <dgm:t>
        <a:bodyPr/>
        <a:lstStyle/>
        <a:p>
          <a:endParaRPr lang="en-GB">
            <a:latin typeface="Gill Sans MT" panose="020B0502020104020203" pitchFamily="34" charset="77"/>
          </a:endParaRPr>
        </a:p>
      </dgm:t>
    </dgm:pt>
    <dgm:pt modelId="{FF91BD41-B7C5-4EA7-8A09-9E5685DFC346}">
      <dgm:prSet phldrT="[Text]"/>
      <dgm:spPr/>
      <dgm:t>
        <a:bodyPr/>
        <a:lstStyle/>
        <a:p>
          <a:r>
            <a:rPr lang="en-US" dirty="0">
              <a:latin typeface="Gill Sans MT" panose="020B0502020104020203" pitchFamily="34" charset="77"/>
            </a:rPr>
            <a:t>Answers analyzed to identify relative rank of research gaps and levels of certainty (e.g. high and low consensus)</a:t>
          </a:r>
        </a:p>
      </dgm:t>
    </dgm:pt>
    <dgm:pt modelId="{7A708959-E63E-40EE-9795-7D7D10ECF78A}" type="parTrans" cxnId="{420ABF40-6065-44AE-8328-28AA99478686}">
      <dgm:prSet/>
      <dgm:spPr/>
      <dgm:t>
        <a:bodyPr/>
        <a:lstStyle/>
        <a:p>
          <a:endParaRPr lang="en-GB">
            <a:latin typeface="Gill Sans MT" panose="020B0502020104020203" pitchFamily="34" charset="77"/>
          </a:endParaRPr>
        </a:p>
      </dgm:t>
    </dgm:pt>
    <dgm:pt modelId="{FCAB8B72-3A1A-4C6B-A978-36D4EBA05F53}" type="sibTrans" cxnId="{420ABF40-6065-44AE-8328-28AA99478686}">
      <dgm:prSet/>
      <dgm:spPr/>
      <dgm:t>
        <a:bodyPr/>
        <a:lstStyle/>
        <a:p>
          <a:endParaRPr lang="en-GB">
            <a:latin typeface="Gill Sans MT" panose="020B0502020104020203" pitchFamily="34" charset="77"/>
          </a:endParaRPr>
        </a:p>
      </dgm:t>
    </dgm:pt>
    <dgm:pt modelId="{556B4B74-2428-4655-B853-20A6837604D8}" type="pres">
      <dgm:prSet presAssocID="{C5E76519-0DBB-4903-ADDD-D834EE9DBC4A}" presName="linear" presStyleCnt="0">
        <dgm:presLayoutVars>
          <dgm:dir/>
          <dgm:animLvl val="lvl"/>
          <dgm:resizeHandles val="exact"/>
        </dgm:presLayoutVars>
      </dgm:prSet>
      <dgm:spPr/>
    </dgm:pt>
    <dgm:pt modelId="{E6FC3ED2-AE0B-41BA-90EA-B55F552EE709}" type="pres">
      <dgm:prSet presAssocID="{88495693-CCB6-4508-BF1F-99F4C1DD2046}" presName="parentLin" presStyleCnt="0"/>
      <dgm:spPr/>
    </dgm:pt>
    <dgm:pt modelId="{98018657-9DD9-4B45-8D75-5156460612C9}" type="pres">
      <dgm:prSet presAssocID="{88495693-CCB6-4508-BF1F-99F4C1DD2046}" presName="parentLeftMargin" presStyleLbl="node1" presStyleIdx="0" presStyleCnt="4"/>
      <dgm:spPr/>
    </dgm:pt>
    <dgm:pt modelId="{51518545-5890-4F52-9B8C-7B03F375659D}" type="pres">
      <dgm:prSet presAssocID="{88495693-CCB6-4508-BF1F-99F4C1DD2046}" presName="parentText" presStyleLbl="node1" presStyleIdx="0" presStyleCnt="4">
        <dgm:presLayoutVars>
          <dgm:chMax val="0"/>
          <dgm:bulletEnabled val="1"/>
        </dgm:presLayoutVars>
      </dgm:prSet>
      <dgm:spPr/>
    </dgm:pt>
    <dgm:pt modelId="{3A707F2D-6109-4573-BEC9-A6DA7E8F875D}" type="pres">
      <dgm:prSet presAssocID="{88495693-CCB6-4508-BF1F-99F4C1DD2046}" presName="negativeSpace" presStyleCnt="0"/>
      <dgm:spPr/>
    </dgm:pt>
    <dgm:pt modelId="{C33D0CCB-7D28-45A4-8FF7-436139445953}" type="pres">
      <dgm:prSet presAssocID="{88495693-CCB6-4508-BF1F-99F4C1DD2046}" presName="childText" presStyleLbl="conFgAcc1" presStyleIdx="0" presStyleCnt="4">
        <dgm:presLayoutVars>
          <dgm:bulletEnabled val="1"/>
        </dgm:presLayoutVars>
      </dgm:prSet>
      <dgm:spPr/>
    </dgm:pt>
    <dgm:pt modelId="{04CF3A2F-B449-4025-A58A-D830B0CFA27F}" type="pres">
      <dgm:prSet presAssocID="{13F91CDD-FFA7-4073-84A6-67E85F2A6AE5}" presName="spaceBetweenRectangles" presStyleCnt="0"/>
      <dgm:spPr/>
    </dgm:pt>
    <dgm:pt modelId="{DF9EB790-9430-431D-A40B-BAECC3453257}" type="pres">
      <dgm:prSet presAssocID="{1804A20E-BAE7-4516-A6CD-B2B105817551}" presName="parentLin" presStyleCnt="0"/>
      <dgm:spPr/>
    </dgm:pt>
    <dgm:pt modelId="{0A8B7DD5-33E5-45F0-A64C-46CFF1F78C60}" type="pres">
      <dgm:prSet presAssocID="{1804A20E-BAE7-4516-A6CD-B2B105817551}" presName="parentLeftMargin" presStyleLbl="node1" presStyleIdx="0" presStyleCnt="4"/>
      <dgm:spPr/>
    </dgm:pt>
    <dgm:pt modelId="{78196D18-1184-44AA-9A23-FFE5ADD0C42E}" type="pres">
      <dgm:prSet presAssocID="{1804A20E-BAE7-4516-A6CD-B2B105817551}" presName="parentText" presStyleLbl="node1" presStyleIdx="1" presStyleCnt="4">
        <dgm:presLayoutVars>
          <dgm:chMax val="0"/>
          <dgm:bulletEnabled val="1"/>
        </dgm:presLayoutVars>
      </dgm:prSet>
      <dgm:spPr/>
    </dgm:pt>
    <dgm:pt modelId="{6D340916-E9D2-470D-8A35-35ED1DC27991}" type="pres">
      <dgm:prSet presAssocID="{1804A20E-BAE7-4516-A6CD-B2B105817551}" presName="negativeSpace" presStyleCnt="0"/>
      <dgm:spPr/>
    </dgm:pt>
    <dgm:pt modelId="{63C71529-31AA-4532-90AD-05D2EC661D35}" type="pres">
      <dgm:prSet presAssocID="{1804A20E-BAE7-4516-A6CD-B2B105817551}" presName="childText" presStyleLbl="conFgAcc1" presStyleIdx="1" presStyleCnt="4">
        <dgm:presLayoutVars>
          <dgm:bulletEnabled val="1"/>
        </dgm:presLayoutVars>
      </dgm:prSet>
      <dgm:spPr/>
    </dgm:pt>
    <dgm:pt modelId="{F83B87C3-5EF1-404C-A7EA-5BB7F2765CDD}" type="pres">
      <dgm:prSet presAssocID="{F8EDC024-8A1D-4BF0-9300-9FB7387702B3}" presName="spaceBetweenRectangles" presStyleCnt="0"/>
      <dgm:spPr/>
    </dgm:pt>
    <dgm:pt modelId="{DA913472-CAF9-403A-BB76-F69FB29D0532}" type="pres">
      <dgm:prSet presAssocID="{E5ED020B-4FE0-447D-9A73-F1DA658912BA}" presName="parentLin" presStyleCnt="0"/>
      <dgm:spPr/>
    </dgm:pt>
    <dgm:pt modelId="{467A7A46-0092-417E-9C25-64C962C56890}" type="pres">
      <dgm:prSet presAssocID="{E5ED020B-4FE0-447D-9A73-F1DA658912BA}" presName="parentLeftMargin" presStyleLbl="node1" presStyleIdx="1" presStyleCnt="4"/>
      <dgm:spPr/>
    </dgm:pt>
    <dgm:pt modelId="{D4660BB9-24B3-4370-A586-10ED1F97244D}" type="pres">
      <dgm:prSet presAssocID="{E5ED020B-4FE0-447D-9A73-F1DA658912BA}" presName="parentText" presStyleLbl="node1" presStyleIdx="2" presStyleCnt="4">
        <dgm:presLayoutVars>
          <dgm:chMax val="0"/>
          <dgm:bulletEnabled val="1"/>
        </dgm:presLayoutVars>
      </dgm:prSet>
      <dgm:spPr/>
    </dgm:pt>
    <dgm:pt modelId="{4A2A9CF8-CD27-4B12-9874-F6DA33B7913A}" type="pres">
      <dgm:prSet presAssocID="{E5ED020B-4FE0-447D-9A73-F1DA658912BA}" presName="negativeSpace" presStyleCnt="0"/>
      <dgm:spPr/>
    </dgm:pt>
    <dgm:pt modelId="{A31F5249-5A82-451E-8D15-C295A2E273B4}" type="pres">
      <dgm:prSet presAssocID="{E5ED020B-4FE0-447D-9A73-F1DA658912BA}" presName="childText" presStyleLbl="conFgAcc1" presStyleIdx="2" presStyleCnt="4">
        <dgm:presLayoutVars>
          <dgm:bulletEnabled val="1"/>
        </dgm:presLayoutVars>
      </dgm:prSet>
      <dgm:spPr/>
    </dgm:pt>
    <dgm:pt modelId="{16877BB5-B89F-4E7D-9BE7-F370F149A115}" type="pres">
      <dgm:prSet presAssocID="{9863D38E-4401-40EF-A587-DAA706CFBDD6}" presName="spaceBetweenRectangles" presStyleCnt="0"/>
      <dgm:spPr/>
    </dgm:pt>
    <dgm:pt modelId="{A69B581B-DC90-4B09-8C5B-23A9EC6E2523}" type="pres">
      <dgm:prSet presAssocID="{24F0A401-0A51-40BB-99E2-30BDF2385022}" presName="parentLin" presStyleCnt="0"/>
      <dgm:spPr/>
    </dgm:pt>
    <dgm:pt modelId="{9AD4C4BE-F29C-48A4-B7E4-798EFACB094E}" type="pres">
      <dgm:prSet presAssocID="{24F0A401-0A51-40BB-99E2-30BDF2385022}" presName="parentLeftMargin" presStyleLbl="node1" presStyleIdx="2" presStyleCnt="4"/>
      <dgm:spPr/>
    </dgm:pt>
    <dgm:pt modelId="{BADD1D36-722D-4A0C-BD90-1C84BC3FF0F8}" type="pres">
      <dgm:prSet presAssocID="{24F0A401-0A51-40BB-99E2-30BDF2385022}" presName="parentText" presStyleLbl="node1" presStyleIdx="3" presStyleCnt="4">
        <dgm:presLayoutVars>
          <dgm:chMax val="0"/>
          <dgm:bulletEnabled val="1"/>
        </dgm:presLayoutVars>
      </dgm:prSet>
      <dgm:spPr/>
    </dgm:pt>
    <dgm:pt modelId="{C0747DD2-A2CF-4C4F-85F7-05602709EF96}" type="pres">
      <dgm:prSet presAssocID="{24F0A401-0A51-40BB-99E2-30BDF2385022}" presName="negativeSpace" presStyleCnt="0"/>
      <dgm:spPr/>
    </dgm:pt>
    <dgm:pt modelId="{8BCCC126-2363-4E65-8C09-C16BD7D1E07A}" type="pres">
      <dgm:prSet presAssocID="{24F0A401-0A51-40BB-99E2-30BDF2385022}" presName="childText" presStyleLbl="conFgAcc1" presStyleIdx="3" presStyleCnt="4">
        <dgm:presLayoutVars>
          <dgm:bulletEnabled val="1"/>
        </dgm:presLayoutVars>
      </dgm:prSet>
      <dgm:spPr/>
    </dgm:pt>
  </dgm:ptLst>
  <dgm:cxnLst>
    <dgm:cxn modelId="{6A2E1305-975F-48A5-A083-BCCAC0CACE17}" type="presOf" srcId="{1804A20E-BAE7-4516-A6CD-B2B105817551}" destId="{0A8B7DD5-33E5-45F0-A64C-46CFF1F78C60}" srcOrd="0" destOrd="0" presId="urn:microsoft.com/office/officeart/2005/8/layout/list1"/>
    <dgm:cxn modelId="{3A2E9607-9820-415C-9548-3DAAFCEECC3A}" type="presOf" srcId="{7C177E66-13CE-4AA7-9FEC-C6C69E814E6B}" destId="{63C71529-31AA-4532-90AD-05D2EC661D35}" srcOrd="0" destOrd="0" presId="urn:microsoft.com/office/officeart/2005/8/layout/list1"/>
    <dgm:cxn modelId="{027ADE0D-F61B-45A7-8E3E-0C93ABDED9F2}" srcId="{88495693-CCB6-4508-BF1F-99F4C1DD2046}" destId="{174F5F0D-E5D9-41EB-BE84-360AB0473951}" srcOrd="0" destOrd="0" parTransId="{B3D5EC49-5776-41A1-A603-41C41F679D6F}" sibTransId="{5FD27134-E9A0-47B1-94EB-D1852DF6467B}"/>
    <dgm:cxn modelId="{838F1E19-DDB8-42BB-A4D6-67ED6A417D4D}" type="presOf" srcId="{E5ED020B-4FE0-447D-9A73-F1DA658912BA}" destId="{D4660BB9-24B3-4370-A586-10ED1F97244D}" srcOrd="1" destOrd="0" presId="urn:microsoft.com/office/officeart/2005/8/layout/list1"/>
    <dgm:cxn modelId="{7CACCA28-A57A-40C7-8185-419A467B4495}" type="presOf" srcId="{24F0A401-0A51-40BB-99E2-30BDF2385022}" destId="{BADD1D36-722D-4A0C-BD90-1C84BC3FF0F8}" srcOrd="1" destOrd="0" presId="urn:microsoft.com/office/officeart/2005/8/layout/list1"/>
    <dgm:cxn modelId="{B63F1334-91CB-49D2-88F0-ACD73A1ECC25}" type="presOf" srcId="{88495693-CCB6-4508-BF1F-99F4C1DD2046}" destId="{51518545-5890-4F52-9B8C-7B03F375659D}" srcOrd="1" destOrd="0" presId="urn:microsoft.com/office/officeart/2005/8/layout/list1"/>
    <dgm:cxn modelId="{ECA19334-A451-4605-958A-C1AD9639A4CD}" type="presOf" srcId="{FF91BD41-B7C5-4EA7-8A09-9E5685DFC346}" destId="{A31F5249-5A82-451E-8D15-C295A2E273B4}" srcOrd="0" destOrd="1" presId="urn:microsoft.com/office/officeart/2005/8/layout/list1"/>
    <dgm:cxn modelId="{BCB8B53B-D595-4E12-9840-804E8BB4C412}" type="presOf" srcId="{0D3E388C-7A45-487D-8C10-154B30B1137A}" destId="{8BCCC126-2363-4E65-8C09-C16BD7D1E07A}" srcOrd="0" destOrd="0" presId="urn:microsoft.com/office/officeart/2005/8/layout/list1"/>
    <dgm:cxn modelId="{420ABF40-6065-44AE-8328-28AA99478686}" srcId="{E5ED020B-4FE0-447D-9A73-F1DA658912BA}" destId="{FF91BD41-B7C5-4EA7-8A09-9E5685DFC346}" srcOrd="1" destOrd="0" parTransId="{7A708959-E63E-40EE-9795-7D7D10ECF78A}" sibTransId="{FCAB8B72-3A1A-4C6B-A978-36D4EBA05F53}"/>
    <dgm:cxn modelId="{50914C65-73D3-42E6-9335-DB2DBFE97FDE}" type="presOf" srcId="{E5ED020B-4FE0-447D-9A73-F1DA658912BA}" destId="{467A7A46-0092-417E-9C25-64C962C56890}" srcOrd="0" destOrd="0" presId="urn:microsoft.com/office/officeart/2005/8/layout/list1"/>
    <dgm:cxn modelId="{55136468-6072-40DF-9FA2-124F8D7B693A}" srcId="{C5E76519-0DBB-4903-ADDD-D834EE9DBC4A}" destId="{E5ED020B-4FE0-447D-9A73-F1DA658912BA}" srcOrd="2" destOrd="0" parTransId="{AB55AAEA-696F-40C9-A087-008F184843FC}" sibTransId="{9863D38E-4401-40EF-A587-DAA706CFBDD6}"/>
    <dgm:cxn modelId="{A2318E69-A165-46BC-A30D-5079CC1558B1}" srcId="{C5E76519-0DBB-4903-ADDD-D834EE9DBC4A}" destId="{88495693-CCB6-4508-BF1F-99F4C1DD2046}" srcOrd="0" destOrd="0" parTransId="{3B5DF111-5132-43F6-A78B-D00DBB8F31AF}" sibTransId="{13F91CDD-FFA7-4073-84A6-67E85F2A6AE5}"/>
    <dgm:cxn modelId="{5028898B-5DDA-436F-8CF9-D19E5A672429}" type="presOf" srcId="{24F0A401-0A51-40BB-99E2-30BDF2385022}" destId="{9AD4C4BE-F29C-48A4-B7E4-798EFACB094E}" srcOrd="0" destOrd="0" presId="urn:microsoft.com/office/officeart/2005/8/layout/list1"/>
    <dgm:cxn modelId="{F3A0CC92-1281-4B9E-A2CC-A8A2EAAB2D42}" srcId="{C5E76519-0DBB-4903-ADDD-D834EE9DBC4A}" destId="{24F0A401-0A51-40BB-99E2-30BDF2385022}" srcOrd="3" destOrd="0" parTransId="{2B99537D-DF4D-45A0-8575-2F82FC9E1D44}" sibTransId="{DC356D92-1A7E-46D6-A6DF-D5FA20708648}"/>
    <dgm:cxn modelId="{63022994-39DA-4294-B142-9DC9AC97F030}" type="presOf" srcId="{88495693-CCB6-4508-BF1F-99F4C1DD2046}" destId="{98018657-9DD9-4B45-8D75-5156460612C9}" srcOrd="0" destOrd="0" presId="urn:microsoft.com/office/officeart/2005/8/layout/list1"/>
    <dgm:cxn modelId="{8CF051A3-A6C0-4475-9ED7-476FF2FEFC9F}" type="presOf" srcId="{D1CEFCD5-2699-434A-A7EB-C6276036FCE7}" destId="{A31F5249-5A82-451E-8D15-C295A2E273B4}" srcOrd="0" destOrd="0" presId="urn:microsoft.com/office/officeart/2005/8/layout/list1"/>
    <dgm:cxn modelId="{4F7CABB3-53E0-4D8E-9E5D-377114371DD0}" srcId="{88495693-CCB6-4508-BF1F-99F4C1DD2046}" destId="{56BA5D4D-9C80-4751-A893-FE1F61470B79}" srcOrd="1" destOrd="0" parTransId="{E6AF52D0-69F2-422B-8AA1-0FC9B6852D3B}" sibTransId="{F2342F72-3DE7-4AB3-8175-474056807613}"/>
    <dgm:cxn modelId="{34B2BEB4-737B-4072-9E5A-319D66373013}" type="presOf" srcId="{56BA5D4D-9C80-4751-A893-FE1F61470B79}" destId="{C33D0CCB-7D28-45A4-8FF7-436139445953}" srcOrd="0" destOrd="1" presId="urn:microsoft.com/office/officeart/2005/8/layout/list1"/>
    <dgm:cxn modelId="{BB0622B8-CEA0-420F-BF3B-6816D04BA76F}" type="presOf" srcId="{1804A20E-BAE7-4516-A6CD-B2B105817551}" destId="{78196D18-1184-44AA-9A23-FFE5ADD0C42E}" srcOrd="1" destOrd="0" presId="urn:microsoft.com/office/officeart/2005/8/layout/list1"/>
    <dgm:cxn modelId="{B35987DB-185D-44A0-8D1A-F870BEC301EA}" srcId="{E5ED020B-4FE0-447D-9A73-F1DA658912BA}" destId="{D1CEFCD5-2699-434A-A7EB-C6276036FCE7}" srcOrd="0" destOrd="0" parTransId="{7B1F47CA-EFC5-413F-A602-54054FD9ACF7}" sibTransId="{8EF214E0-7A53-4A2B-9DF0-35A045F27DF6}"/>
    <dgm:cxn modelId="{4AA3D8DF-7A6C-4335-B6D7-B2C5978635CF}" srcId="{C5E76519-0DBB-4903-ADDD-D834EE9DBC4A}" destId="{1804A20E-BAE7-4516-A6CD-B2B105817551}" srcOrd="1" destOrd="0" parTransId="{265B727A-FEBB-44B6-AB19-672FA4E24E5D}" sibTransId="{F8EDC024-8A1D-4BF0-9300-9FB7387702B3}"/>
    <dgm:cxn modelId="{342638E0-EA8C-4161-BE2A-99E47DA94D94}" type="presOf" srcId="{174F5F0D-E5D9-41EB-BE84-360AB0473951}" destId="{C33D0CCB-7D28-45A4-8FF7-436139445953}" srcOrd="0" destOrd="0" presId="urn:microsoft.com/office/officeart/2005/8/layout/list1"/>
    <dgm:cxn modelId="{7DDAFDEB-D04E-4356-BEA0-A108307AE579}" srcId="{24F0A401-0A51-40BB-99E2-30BDF2385022}" destId="{0D3E388C-7A45-487D-8C10-154B30B1137A}" srcOrd="0" destOrd="0" parTransId="{FF3AC660-4F4C-4529-A6B3-34080F06684F}" sibTransId="{22E496CC-2E98-45E2-B32F-D16309FBAEC4}"/>
    <dgm:cxn modelId="{8DA187F2-DF7D-4EB5-A68B-2732406048FF}" srcId="{1804A20E-BAE7-4516-A6CD-B2B105817551}" destId="{7C177E66-13CE-4AA7-9FEC-C6C69E814E6B}" srcOrd="0" destOrd="0" parTransId="{66989789-3A88-4C83-A43D-239041A50340}" sibTransId="{2309BB1D-4001-445F-A506-22F052C12ED3}"/>
    <dgm:cxn modelId="{8BAA96F6-569B-4507-A805-A1540707DFDA}" type="presOf" srcId="{C5E76519-0DBB-4903-ADDD-D834EE9DBC4A}" destId="{556B4B74-2428-4655-B853-20A6837604D8}" srcOrd="0" destOrd="0" presId="urn:microsoft.com/office/officeart/2005/8/layout/list1"/>
    <dgm:cxn modelId="{84C5FD55-FCFF-49D9-9277-9CD2B40C878D}" type="presParOf" srcId="{556B4B74-2428-4655-B853-20A6837604D8}" destId="{E6FC3ED2-AE0B-41BA-90EA-B55F552EE709}" srcOrd="0" destOrd="0" presId="urn:microsoft.com/office/officeart/2005/8/layout/list1"/>
    <dgm:cxn modelId="{94345375-0F40-4B40-BEFD-6AEC6B754E91}" type="presParOf" srcId="{E6FC3ED2-AE0B-41BA-90EA-B55F552EE709}" destId="{98018657-9DD9-4B45-8D75-5156460612C9}" srcOrd="0" destOrd="0" presId="urn:microsoft.com/office/officeart/2005/8/layout/list1"/>
    <dgm:cxn modelId="{E341622B-58A5-45CB-82F6-88CD08681B6F}" type="presParOf" srcId="{E6FC3ED2-AE0B-41BA-90EA-B55F552EE709}" destId="{51518545-5890-4F52-9B8C-7B03F375659D}" srcOrd="1" destOrd="0" presId="urn:microsoft.com/office/officeart/2005/8/layout/list1"/>
    <dgm:cxn modelId="{0C3619E9-BA63-4403-8804-B9022FE43147}" type="presParOf" srcId="{556B4B74-2428-4655-B853-20A6837604D8}" destId="{3A707F2D-6109-4573-BEC9-A6DA7E8F875D}" srcOrd="1" destOrd="0" presId="urn:microsoft.com/office/officeart/2005/8/layout/list1"/>
    <dgm:cxn modelId="{236A5C07-3FC9-467A-8AF2-D4EE9DD28C10}" type="presParOf" srcId="{556B4B74-2428-4655-B853-20A6837604D8}" destId="{C33D0CCB-7D28-45A4-8FF7-436139445953}" srcOrd="2" destOrd="0" presId="urn:microsoft.com/office/officeart/2005/8/layout/list1"/>
    <dgm:cxn modelId="{0DC971E2-4098-4523-AEA3-E19E324504AB}" type="presParOf" srcId="{556B4B74-2428-4655-B853-20A6837604D8}" destId="{04CF3A2F-B449-4025-A58A-D830B0CFA27F}" srcOrd="3" destOrd="0" presId="urn:microsoft.com/office/officeart/2005/8/layout/list1"/>
    <dgm:cxn modelId="{4DAAB530-BD22-41D8-9C87-ABA31C33BB5D}" type="presParOf" srcId="{556B4B74-2428-4655-B853-20A6837604D8}" destId="{DF9EB790-9430-431D-A40B-BAECC3453257}" srcOrd="4" destOrd="0" presId="urn:microsoft.com/office/officeart/2005/8/layout/list1"/>
    <dgm:cxn modelId="{34D8FD78-9636-49B0-B76A-42E0DF7039FF}" type="presParOf" srcId="{DF9EB790-9430-431D-A40B-BAECC3453257}" destId="{0A8B7DD5-33E5-45F0-A64C-46CFF1F78C60}" srcOrd="0" destOrd="0" presId="urn:microsoft.com/office/officeart/2005/8/layout/list1"/>
    <dgm:cxn modelId="{421D987C-88D9-48D6-AF64-E5867FD1C27F}" type="presParOf" srcId="{DF9EB790-9430-431D-A40B-BAECC3453257}" destId="{78196D18-1184-44AA-9A23-FFE5ADD0C42E}" srcOrd="1" destOrd="0" presId="urn:microsoft.com/office/officeart/2005/8/layout/list1"/>
    <dgm:cxn modelId="{56C00272-B1DC-4090-AE3D-228FFEB23B77}" type="presParOf" srcId="{556B4B74-2428-4655-B853-20A6837604D8}" destId="{6D340916-E9D2-470D-8A35-35ED1DC27991}" srcOrd="5" destOrd="0" presId="urn:microsoft.com/office/officeart/2005/8/layout/list1"/>
    <dgm:cxn modelId="{610F29DA-58E5-4A3B-95BA-2A4FEEC3EC7C}" type="presParOf" srcId="{556B4B74-2428-4655-B853-20A6837604D8}" destId="{63C71529-31AA-4532-90AD-05D2EC661D35}" srcOrd="6" destOrd="0" presId="urn:microsoft.com/office/officeart/2005/8/layout/list1"/>
    <dgm:cxn modelId="{61BEBF1B-B935-48E4-A443-63568A91BCBB}" type="presParOf" srcId="{556B4B74-2428-4655-B853-20A6837604D8}" destId="{F83B87C3-5EF1-404C-A7EA-5BB7F2765CDD}" srcOrd="7" destOrd="0" presId="urn:microsoft.com/office/officeart/2005/8/layout/list1"/>
    <dgm:cxn modelId="{77C4F47D-BF13-4787-A326-2326A58358EE}" type="presParOf" srcId="{556B4B74-2428-4655-B853-20A6837604D8}" destId="{DA913472-CAF9-403A-BB76-F69FB29D0532}" srcOrd="8" destOrd="0" presId="urn:microsoft.com/office/officeart/2005/8/layout/list1"/>
    <dgm:cxn modelId="{054290ED-D038-4888-8719-B2385C99513C}" type="presParOf" srcId="{DA913472-CAF9-403A-BB76-F69FB29D0532}" destId="{467A7A46-0092-417E-9C25-64C962C56890}" srcOrd="0" destOrd="0" presId="urn:microsoft.com/office/officeart/2005/8/layout/list1"/>
    <dgm:cxn modelId="{40796C42-968E-4274-9925-4809F7A480C6}" type="presParOf" srcId="{DA913472-CAF9-403A-BB76-F69FB29D0532}" destId="{D4660BB9-24B3-4370-A586-10ED1F97244D}" srcOrd="1" destOrd="0" presId="urn:microsoft.com/office/officeart/2005/8/layout/list1"/>
    <dgm:cxn modelId="{790C0147-0C87-4456-9622-C34F8D322AC0}" type="presParOf" srcId="{556B4B74-2428-4655-B853-20A6837604D8}" destId="{4A2A9CF8-CD27-4B12-9874-F6DA33B7913A}" srcOrd="9" destOrd="0" presId="urn:microsoft.com/office/officeart/2005/8/layout/list1"/>
    <dgm:cxn modelId="{440E6F31-C8A9-4CD6-AC59-318EB1416C41}" type="presParOf" srcId="{556B4B74-2428-4655-B853-20A6837604D8}" destId="{A31F5249-5A82-451E-8D15-C295A2E273B4}" srcOrd="10" destOrd="0" presId="urn:microsoft.com/office/officeart/2005/8/layout/list1"/>
    <dgm:cxn modelId="{096A0CFE-96A1-401E-B0FC-B69D01ACE2AF}" type="presParOf" srcId="{556B4B74-2428-4655-B853-20A6837604D8}" destId="{16877BB5-B89F-4E7D-9BE7-F370F149A115}" srcOrd="11" destOrd="0" presId="urn:microsoft.com/office/officeart/2005/8/layout/list1"/>
    <dgm:cxn modelId="{D7C937E7-10D2-4D69-AEE8-18C423B8F487}" type="presParOf" srcId="{556B4B74-2428-4655-B853-20A6837604D8}" destId="{A69B581B-DC90-4B09-8C5B-23A9EC6E2523}" srcOrd="12" destOrd="0" presId="urn:microsoft.com/office/officeart/2005/8/layout/list1"/>
    <dgm:cxn modelId="{E87862A3-CD3F-4B47-B9B7-7780A64099EA}" type="presParOf" srcId="{A69B581B-DC90-4B09-8C5B-23A9EC6E2523}" destId="{9AD4C4BE-F29C-48A4-B7E4-798EFACB094E}" srcOrd="0" destOrd="0" presId="urn:microsoft.com/office/officeart/2005/8/layout/list1"/>
    <dgm:cxn modelId="{3370ECB9-D7ED-4C02-8079-68F7F3064D87}" type="presParOf" srcId="{A69B581B-DC90-4B09-8C5B-23A9EC6E2523}" destId="{BADD1D36-722D-4A0C-BD90-1C84BC3FF0F8}" srcOrd="1" destOrd="0" presId="urn:microsoft.com/office/officeart/2005/8/layout/list1"/>
    <dgm:cxn modelId="{F1C23E03-5FAE-4999-BFB5-2BB5A3293F3C}" type="presParOf" srcId="{556B4B74-2428-4655-B853-20A6837604D8}" destId="{C0747DD2-A2CF-4C4F-85F7-05602709EF96}" srcOrd="13" destOrd="0" presId="urn:microsoft.com/office/officeart/2005/8/layout/list1"/>
    <dgm:cxn modelId="{B8062B6A-7681-4414-A12A-CA848C7B8FE4}" type="presParOf" srcId="{556B4B74-2428-4655-B853-20A6837604D8}" destId="{8BCCC126-2363-4E65-8C09-C16BD7D1E07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91D54-18F9-4EEA-9908-608833A0C7E6}">
      <dsp:nvSpPr>
        <dsp:cNvPr id="0" name=""/>
        <dsp:cNvSpPr/>
      </dsp:nvSpPr>
      <dsp:spPr>
        <a:xfrm>
          <a:off x="304869" y="0"/>
          <a:ext cx="4872659" cy="304541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8FA919-48AC-4A26-8C8F-776D9076475C}">
      <dsp:nvSpPr>
        <dsp:cNvPr id="0" name=""/>
        <dsp:cNvSpPr/>
      </dsp:nvSpPr>
      <dsp:spPr>
        <a:xfrm>
          <a:off x="778093" y="2233010"/>
          <a:ext cx="112071" cy="112071"/>
        </a:xfrm>
        <a:prstGeom prst="ellipse">
          <a:avLst/>
        </a:prstGeom>
        <a:solidFill>
          <a:schemeClr val="accent1">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9EA00-6AF4-4AE8-8C6E-1F7402F3F255}">
      <dsp:nvSpPr>
        <dsp:cNvPr id="0" name=""/>
        <dsp:cNvSpPr/>
      </dsp:nvSpPr>
      <dsp:spPr>
        <a:xfrm>
          <a:off x="937199" y="2344645"/>
          <a:ext cx="1148958" cy="70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84" tIns="0" rIns="0" bIns="0" numCol="1" spcCol="1270" anchor="t" anchorCtr="0">
          <a:noAutofit/>
        </a:bodyPr>
        <a:lstStyle/>
        <a:p>
          <a:pPr marL="0" lvl="0" indent="0" algn="l" defTabSz="533400">
            <a:lnSpc>
              <a:spcPct val="90000"/>
            </a:lnSpc>
            <a:spcBef>
              <a:spcPct val="0"/>
            </a:spcBef>
            <a:spcAft>
              <a:spcPct val="35000"/>
            </a:spcAft>
            <a:buNone/>
          </a:pPr>
          <a:r>
            <a:rPr lang="en-GB" sz="1200" kern="1200" dirty="0">
              <a:latin typeface="Gill Sans MT" panose="020B0502020104020203" pitchFamily="34" charset="77"/>
            </a:rPr>
            <a:t>May 2016</a:t>
          </a:r>
        </a:p>
        <a:p>
          <a:pPr marL="0" lvl="0" indent="0" algn="l" defTabSz="533400">
            <a:lnSpc>
              <a:spcPct val="90000"/>
            </a:lnSpc>
            <a:spcBef>
              <a:spcPct val="0"/>
            </a:spcBef>
            <a:spcAft>
              <a:spcPct val="35000"/>
            </a:spcAft>
            <a:buNone/>
          </a:pPr>
          <a:r>
            <a:rPr lang="en-GB" sz="1200" kern="1200" dirty="0">
              <a:latin typeface="Gill Sans MT" panose="020B0502020104020203" pitchFamily="34" charset="77"/>
            </a:rPr>
            <a:t>ICAI WASH Results Review</a:t>
          </a:r>
        </a:p>
      </dsp:txBody>
      <dsp:txXfrm>
        <a:off x="937199" y="2344645"/>
        <a:ext cx="1148958" cy="700766"/>
      </dsp:txXfrm>
    </dsp:sp>
    <dsp:sp modelId="{ABA6ABFC-EBE9-46D5-9F6A-21C802C60985}">
      <dsp:nvSpPr>
        <dsp:cNvPr id="0" name=""/>
        <dsp:cNvSpPr/>
      </dsp:nvSpPr>
      <dsp:spPr>
        <a:xfrm>
          <a:off x="1424198" y="1556205"/>
          <a:ext cx="194906" cy="194906"/>
        </a:xfrm>
        <a:prstGeom prst="ellipse">
          <a:avLst/>
        </a:prstGeom>
        <a:solidFill>
          <a:schemeClr val="accent1">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FD4D3E-45F4-49E4-8F27-3E052CA5E09D}">
      <dsp:nvSpPr>
        <dsp:cNvPr id="0" name=""/>
        <dsp:cNvSpPr/>
      </dsp:nvSpPr>
      <dsp:spPr>
        <a:xfrm>
          <a:off x="1543923" y="1787997"/>
          <a:ext cx="1213615" cy="117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0" rIns="0" bIns="0" numCol="1" spcCol="1270" anchor="t" anchorCtr="0">
          <a:noAutofit/>
        </a:bodyPr>
        <a:lstStyle/>
        <a:p>
          <a:pPr marL="0" lvl="0" indent="0" algn="l" defTabSz="533400">
            <a:lnSpc>
              <a:spcPct val="90000"/>
            </a:lnSpc>
            <a:spcBef>
              <a:spcPct val="0"/>
            </a:spcBef>
            <a:spcAft>
              <a:spcPct val="35000"/>
            </a:spcAft>
            <a:buNone/>
          </a:pPr>
          <a:r>
            <a:rPr lang="en-GB" sz="1200" kern="1200" dirty="0">
              <a:latin typeface="Gill Sans MT" panose="020B0502020104020203" pitchFamily="34" charset="77"/>
            </a:rPr>
            <a:t>2019 WASH Sustainability Assessment</a:t>
          </a:r>
        </a:p>
      </dsp:txBody>
      <dsp:txXfrm>
        <a:off x="1543923" y="1787997"/>
        <a:ext cx="1213615" cy="1179998"/>
      </dsp:txXfrm>
    </dsp:sp>
    <dsp:sp modelId="{C96EACBA-2356-4351-A614-3194EBDBA9B6}">
      <dsp:nvSpPr>
        <dsp:cNvPr id="0" name=""/>
        <dsp:cNvSpPr/>
      </dsp:nvSpPr>
      <dsp:spPr>
        <a:xfrm>
          <a:off x="2435275" y="1034221"/>
          <a:ext cx="258250" cy="258250"/>
        </a:xfrm>
        <a:prstGeom prst="ellipse">
          <a:avLst/>
        </a:prstGeom>
        <a:solidFill>
          <a:schemeClr val="accent1">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9E7DEF-7408-45DF-A699-09B384D54B8E}">
      <dsp:nvSpPr>
        <dsp:cNvPr id="0" name=""/>
        <dsp:cNvSpPr/>
      </dsp:nvSpPr>
      <dsp:spPr>
        <a:xfrm>
          <a:off x="2570868" y="1364097"/>
          <a:ext cx="1023258" cy="1384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42" tIns="0" rIns="0" bIns="0" numCol="1" spcCol="1270" anchor="t" anchorCtr="0">
          <a:noAutofit/>
        </a:bodyPr>
        <a:lstStyle/>
        <a:p>
          <a:pPr marL="0" lvl="0" indent="0" algn="l" defTabSz="533400">
            <a:lnSpc>
              <a:spcPct val="90000"/>
            </a:lnSpc>
            <a:spcBef>
              <a:spcPct val="0"/>
            </a:spcBef>
            <a:spcAft>
              <a:spcPct val="35000"/>
            </a:spcAft>
            <a:buNone/>
          </a:pPr>
          <a:r>
            <a:rPr lang="en-GB" sz="1200" kern="1200" dirty="0">
              <a:latin typeface="Gill Sans MT" panose="020B0502020104020203" pitchFamily="34" charset="77"/>
            </a:rPr>
            <a:t>March 2020</a:t>
          </a:r>
        </a:p>
        <a:p>
          <a:pPr marL="0" lvl="0" indent="0" algn="l" defTabSz="533400">
            <a:lnSpc>
              <a:spcPct val="90000"/>
            </a:lnSpc>
            <a:spcBef>
              <a:spcPct val="0"/>
            </a:spcBef>
            <a:spcAft>
              <a:spcPct val="35000"/>
            </a:spcAft>
            <a:buNone/>
          </a:pPr>
          <a:r>
            <a:rPr lang="en-GB" sz="1200" kern="1200" dirty="0">
              <a:latin typeface="Gill Sans MT" panose="020B0502020104020203" pitchFamily="34" charset="77"/>
            </a:rPr>
            <a:t>COVID 19</a:t>
          </a:r>
        </a:p>
      </dsp:txBody>
      <dsp:txXfrm>
        <a:off x="2570868" y="1364097"/>
        <a:ext cx="1023258" cy="1384427"/>
      </dsp:txXfrm>
    </dsp:sp>
    <dsp:sp modelId="{2C032C28-E75B-4D00-8537-FC12FAC98693}">
      <dsp:nvSpPr>
        <dsp:cNvPr id="0" name=""/>
        <dsp:cNvSpPr/>
      </dsp:nvSpPr>
      <dsp:spPr>
        <a:xfrm>
          <a:off x="3536496" y="688872"/>
          <a:ext cx="345958" cy="345958"/>
        </a:xfrm>
        <a:prstGeom prst="ellipse">
          <a:avLst/>
        </a:prstGeom>
        <a:solidFill>
          <a:schemeClr val="accent1">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2A088B-D626-4B49-BCDB-6A3F841FFC97}">
      <dsp:nvSpPr>
        <dsp:cNvPr id="0" name=""/>
        <dsp:cNvSpPr/>
      </dsp:nvSpPr>
      <dsp:spPr>
        <a:xfrm>
          <a:off x="3604924" y="1073929"/>
          <a:ext cx="1318499" cy="1827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316" tIns="0" rIns="0" bIns="0" numCol="1" spcCol="1270" anchor="t" anchorCtr="0">
          <a:noAutofit/>
        </a:bodyPr>
        <a:lstStyle/>
        <a:p>
          <a:pPr marL="0" lvl="0" indent="0" algn="l" defTabSz="533400">
            <a:lnSpc>
              <a:spcPct val="90000"/>
            </a:lnSpc>
            <a:spcBef>
              <a:spcPct val="0"/>
            </a:spcBef>
            <a:spcAft>
              <a:spcPct val="35000"/>
            </a:spcAft>
            <a:buNone/>
          </a:pPr>
          <a:r>
            <a:rPr lang="en-GB" sz="1200" kern="1200" dirty="0">
              <a:latin typeface="Gill Sans MT" panose="020B0502020104020203" pitchFamily="34" charset="77"/>
            </a:rPr>
            <a:t>April 2022</a:t>
          </a:r>
        </a:p>
        <a:p>
          <a:pPr marL="0" lvl="0" indent="0" algn="l" defTabSz="533400">
            <a:lnSpc>
              <a:spcPct val="90000"/>
            </a:lnSpc>
            <a:spcBef>
              <a:spcPct val="0"/>
            </a:spcBef>
            <a:spcAft>
              <a:spcPct val="35000"/>
            </a:spcAft>
            <a:buNone/>
          </a:pPr>
          <a:r>
            <a:rPr lang="en-GB" sz="1200" kern="1200" dirty="0">
              <a:latin typeface="Gill Sans MT" panose="020B0502020104020203" pitchFamily="34" charset="77"/>
            </a:rPr>
            <a:t>ICAI Information Note on WASH</a:t>
          </a:r>
        </a:p>
      </dsp:txBody>
      <dsp:txXfrm>
        <a:off x="3604924" y="1073929"/>
        <a:ext cx="1318499" cy="1827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87EFC-CDEF-4B22-946B-8443493BDC67}">
      <dsp:nvSpPr>
        <dsp:cNvPr id="0" name=""/>
        <dsp:cNvSpPr/>
      </dsp:nvSpPr>
      <dsp:spPr>
        <a:xfrm>
          <a:off x="0" y="905313"/>
          <a:ext cx="9107926" cy="60354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52543-C18F-44B5-B13D-A15D36F085E6}">
      <dsp:nvSpPr>
        <dsp:cNvPr id="0" name=""/>
        <dsp:cNvSpPr/>
      </dsp:nvSpPr>
      <dsp:spPr>
        <a:xfrm>
          <a:off x="0" y="489074"/>
          <a:ext cx="1973235" cy="603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Business case approved</a:t>
          </a:r>
        </a:p>
        <a:p>
          <a:pPr marL="0" lvl="0" indent="0" algn="ctr" defTabSz="533400">
            <a:lnSpc>
              <a:spcPct val="90000"/>
            </a:lnSpc>
            <a:spcBef>
              <a:spcPct val="0"/>
            </a:spcBef>
            <a:spcAft>
              <a:spcPct val="35000"/>
            </a:spcAft>
            <a:buNone/>
          </a:pPr>
          <a:r>
            <a:rPr lang="en-GB" sz="1200" kern="1200" dirty="0"/>
            <a:t>February 2023</a:t>
          </a:r>
        </a:p>
      </dsp:txBody>
      <dsp:txXfrm>
        <a:off x="0" y="489074"/>
        <a:ext cx="1973235" cy="603542"/>
      </dsp:txXfrm>
    </dsp:sp>
    <dsp:sp modelId="{3E72447B-8DDE-408A-AE88-549960B7B27C}">
      <dsp:nvSpPr>
        <dsp:cNvPr id="0" name=""/>
        <dsp:cNvSpPr/>
      </dsp:nvSpPr>
      <dsp:spPr>
        <a:xfrm>
          <a:off x="883973" y="1131151"/>
          <a:ext cx="150885" cy="150885"/>
        </a:xfrm>
        <a:prstGeom prst="ellipse">
          <a:avLst/>
        </a:prstGeom>
        <a:solidFill>
          <a:schemeClr val="accent1">
            <a:alpha val="9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82619A-2CD3-46E2-98E9-91BE570C93F6}">
      <dsp:nvSpPr>
        <dsp:cNvPr id="0" name=""/>
        <dsp:cNvSpPr/>
      </dsp:nvSpPr>
      <dsp:spPr>
        <a:xfrm>
          <a:off x="2349973" y="642194"/>
          <a:ext cx="1502678" cy="55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dirty="0"/>
            <a:t>WASH Systems Facility March 2023</a:t>
          </a:r>
        </a:p>
      </dsp:txBody>
      <dsp:txXfrm>
        <a:off x="2349973" y="642194"/>
        <a:ext cx="1502678" cy="558041"/>
      </dsp:txXfrm>
    </dsp:sp>
    <dsp:sp modelId="{88FB399D-C98C-4D53-9149-BE7038A7F8B8}">
      <dsp:nvSpPr>
        <dsp:cNvPr id="0" name=""/>
        <dsp:cNvSpPr/>
      </dsp:nvSpPr>
      <dsp:spPr>
        <a:xfrm>
          <a:off x="2959723" y="1125583"/>
          <a:ext cx="150885" cy="150885"/>
        </a:xfrm>
        <a:prstGeom prst="ellipse">
          <a:avLst/>
        </a:prstGeom>
        <a:solidFill>
          <a:schemeClr val="accent1">
            <a:alpha val="90000"/>
            <a:hueOff val="0"/>
            <a:satOff val="0"/>
            <a:lumOff val="0"/>
            <a:alphaOff val="-13333"/>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C611E1-54F4-4937-B4B4-FE37859F8C63}">
      <dsp:nvSpPr>
        <dsp:cNvPr id="0" name=""/>
        <dsp:cNvSpPr/>
      </dsp:nvSpPr>
      <dsp:spPr>
        <a:xfrm>
          <a:off x="4184797" y="492424"/>
          <a:ext cx="1973235" cy="603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Call for Proposals launched 17 October 2023</a:t>
          </a:r>
        </a:p>
      </dsp:txBody>
      <dsp:txXfrm>
        <a:off x="4184797" y="492424"/>
        <a:ext cx="1973235" cy="603542"/>
      </dsp:txXfrm>
    </dsp:sp>
    <dsp:sp modelId="{5904C44D-7E8F-49D7-A4E8-4CDE0D88A86D}">
      <dsp:nvSpPr>
        <dsp:cNvPr id="0" name=""/>
        <dsp:cNvSpPr/>
      </dsp:nvSpPr>
      <dsp:spPr>
        <a:xfrm>
          <a:off x="5086755" y="1114208"/>
          <a:ext cx="150885" cy="150885"/>
        </a:xfrm>
        <a:prstGeom prst="ellipse">
          <a:avLst/>
        </a:prstGeom>
        <a:solidFill>
          <a:schemeClr val="accent1">
            <a:alpha val="90000"/>
            <a:hueOff val="0"/>
            <a:satOff val="0"/>
            <a:lumOff val="0"/>
            <a:alphaOff val="-26667"/>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1765A1-C9F1-4AC3-ABE2-ED7D16DA4742}">
      <dsp:nvSpPr>
        <dsp:cNvPr id="0" name=""/>
        <dsp:cNvSpPr/>
      </dsp:nvSpPr>
      <dsp:spPr>
        <a:xfrm>
          <a:off x="6459523" y="619445"/>
          <a:ext cx="1973235" cy="603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a:t>Implementation January 2024 – December 2027</a:t>
          </a:r>
          <a:endParaRPr lang="en-GB" sz="1200" kern="1200" dirty="0"/>
        </a:p>
      </dsp:txBody>
      <dsp:txXfrm>
        <a:off x="6459523" y="619445"/>
        <a:ext cx="1973235" cy="603542"/>
      </dsp:txXfrm>
    </dsp:sp>
    <dsp:sp modelId="{856BAF82-2B39-49FA-9385-6255106928AA}">
      <dsp:nvSpPr>
        <dsp:cNvPr id="0" name=""/>
        <dsp:cNvSpPr/>
      </dsp:nvSpPr>
      <dsp:spPr>
        <a:xfrm>
          <a:off x="7287844" y="1114210"/>
          <a:ext cx="150885" cy="150885"/>
        </a:xfrm>
        <a:prstGeom prst="ellipse">
          <a:avLst/>
        </a:prstGeom>
        <a:solidFill>
          <a:schemeClr val="accent1">
            <a:alpha val="90000"/>
            <a:hueOff val="0"/>
            <a:satOff val="0"/>
            <a:lumOff val="0"/>
            <a:alphaOff val="-4000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7CF9C-16B5-4DC2-8636-9DF4FF765B1A}">
      <dsp:nvSpPr>
        <dsp:cNvPr id="0" name=""/>
        <dsp:cNvSpPr/>
      </dsp:nvSpPr>
      <dsp:spPr>
        <a:xfrm>
          <a:off x="1388871" y="0"/>
          <a:ext cx="1063317" cy="1063302"/>
        </a:xfrm>
        <a:prstGeom prst="ellipse">
          <a:avLst/>
        </a:prstGeom>
        <a:solidFill>
          <a:schemeClr val="accent2">
            <a:alpha val="5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Health</a:t>
          </a:r>
        </a:p>
        <a:p>
          <a:pPr marL="0" lvl="0" indent="0" algn="ctr" defTabSz="488950">
            <a:lnSpc>
              <a:spcPct val="90000"/>
            </a:lnSpc>
            <a:spcBef>
              <a:spcPct val="0"/>
            </a:spcBef>
            <a:spcAft>
              <a:spcPct val="35000"/>
            </a:spcAft>
            <a:buNone/>
          </a:pPr>
          <a:r>
            <a:rPr lang="en-GB" sz="1100" kern="1200" dirty="0"/>
            <a:t>System</a:t>
          </a:r>
        </a:p>
      </dsp:txBody>
      <dsp:txXfrm>
        <a:off x="1544590" y="155717"/>
        <a:ext cx="751879" cy="751868"/>
      </dsp:txXfrm>
    </dsp:sp>
    <dsp:sp modelId="{C5545D5B-119F-4BB8-84E2-A118B0A5CC48}">
      <dsp:nvSpPr>
        <dsp:cNvPr id="0" name=""/>
        <dsp:cNvSpPr/>
      </dsp:nvSpPr>
      <dsp:spPr>
        <a:xfrm>
          <a:off x="1936170" y="709163"/>
          <a:ext cx="1063317" cy="1063302"/>
        </a:xfrm>
        <a:prstGeom prst="ellipse">
          <a:avLst/>
        </a:prstGeom>
        <a:solidFill>
          <a:schemeClr val="accent3">
            <a:alpha val="5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WASH System</a:t>
          </a:r>
        </a:p>
      </dsp:txBody>
      <dsp:txXfrm>
        <a:off x="2091889" y="864880"/>
        <a:ext cx="751879" cy="751868"/>
      </dsp:txXfrm>
    </dsp:sp>
    <dsp:sp modelId="{1312879D-8AD3-4C9A-99C0-AC8D2176D56D}">
      <dsp:nvSpPr>
        <dsp:cNvPr id="0" name=""/>
        <dsp:cNvSpPr/>
      </dsp:nvSpPr>
      <dsp:spPr>
        <a:xfrm>
          <a:off x="2482822" y="0"/>
          <a:ext cx="1063317" cy="1063302"/>
        </a:xfrm>
        <a:prstGeom prst="ellipse">
          <a:avLst/>
        </a:prstGeom>
        <a:solidFill>
          <a:schemeClr val="accent4">
            <a:alpha val="5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Education System</a:t>
          </a:r>
        </a:p>
      </dsp:txBody>
      <dsp:txXfrm>
        <a:off x="2638541" y="155717"/>
        <a:ext cx="751879" cy="7518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BCCD5-CD72-C948-B949-04E35B97FFD5}">
      <dsp:nvSpPr>
        <dsp:cNvPr id="0" name=""/>
        <dsp:cNvSpPr/>
      </dsp:nvSpPr>
      <dsp:spPr>
        <a:xfrm>
          <a:off x="4948008" y="2511742"/>
          <a:ext cx="1106083" cy="91440"/>
        </a:xfrm>
        <a:custGeom>
          <a:avLst/>
          <a:gdLst/>
          <a:ahLst/>
          <a:cxnLst/>
          <a:rect l="0" t="0" r="0" b="0"/>
          <a:pathLst>
            <a:path>
              <a:moveTo>
                <a:pt x="0" y="45720"/>
              </a:moveTo>
              <a:lnTo>
                <a:pt x="110608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472632" y="2551773"/>
        <a:ext cx="56834" cy="11377"/>
      </dsp:txXfrm>
    </dsp:sp>
    <dsp:sp modelId="{64A61D27-68BE-9142-9EDD-036C1EA45A86}">
      <dsp:nvSpPr>
        <dsp:cNvPr id="0" name=""/>
        <dsp:cNvSpPr/>
      </dsp:nvSpPr>
      <dsp:spPr>
        <a:xfrm>
          <a:off x="7703" y="1074831"/>
          <a:ext cx="4942104" cy="29652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167" tIns="254197" rIns="242167" bIns="254197" numCol="1" spcCol="1270" anchor="ctr" anchorCtr="0">
          <a:noAutofit/>
        </a:bodyPr>
        <a:lstStyle/>
        <a:p>
          <a:pPr marL="0" lvl="0" indent="0" algn="ctr" defTabSz="1244600">
            <a:lnSpc>
              <a:spcPct val="90000"/>
            </a:lnSpc>
            <a:spcBef>
              <a:spcPct val="0"/>
            </a:spcBef>
            <a:spcAft>
              <a:spcPct val="35000"/>
            </a:spcAft>
            <a:buNone/>
          </a:pPr>
          <a:r>
            <a:rPr lang="en-GB" sz="2800" kern="1200"/>
            <a:t>We aim to deliver research and support learning on WASH system strengthening that contributes to positive changes in policy and practice at global, national and local levels. </a:t>
          </a:r>
          <a:endParaRPr lang="en-US" sz="2800" kern="1200"/>
        </a:p>
      </dsp:txBody>
      <dsp:txXfrm>
        <a:off x="7703" y="1074831"/>
        <a:ext cx="4942104" cy="2965262"/>
      </dsp:txXfrm>
    </dsp:sp>
    <dsp:sp modelId="{1AC605C2-0BDE-8B47-BCBE-C143A8CE51D5}">
      <dsp:nvSpPr>
        <dsp:cNvPr id="0" name=""/>
        <dsp:cNvSpPr/>
      </dsp:nvSpPr>
      <dsp:spPr>
        <a:xfrm>
          <a:off x="6086491" y="1074831"/>
          <a:ext cx="4942104" cy="296526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167" tIns="254197" rIns="242167" bIns="254197" numCol="1" spcCol="1270" anchor="t" anchorCtr="0">
          <a:noAutofit/>
        </a:bodyPr>
        <a:lstStyle/>
        <a:p>
          <a:pPr marL="0" lvl="0" indent="0" algn="l" defTabSz="1244600">
            <a:lnSpc>
              <a:spcPct val="90000"/>
            </a:lnSpc>
            <a:spcBef>
              <a:spcPct val="0"/>
            </a:spcBef>
            <a:spcAft>
              <a:spcPct val="35000"/>
            </a:spcAft>
            <a:buNone/>
          </a:pPr>
          <a:r>
            <a:rPr lang="en-GB" sz="2800" u="sng" kern="1200"/>
            <a:t>Core mechanisms: </a:t>
          </a:r>
          <a:endParaRPr lang="en-US" sz="2800" kern="1200"/>
        </a:p>
        <a:p>
          <a:pPr marL="228600" lvl="1" indent="-228600" algn="l" defTabSz="889000">
            <a:lnSpc>
              <a:spcPct val="90000"/>
            </a:lnSpc>
            <a:spcBef>
              <a:spcPct val="0"/>
            </a:spcBef>
            <a:spcAft>
              <a:spcPct val="15000"/>
            </a:spcAft>
            <a:buChar char="•"/>
          </a:pPr>
          <a:r>
            <a:rPr lang="en-GB" sz="2000" kern="1200"/>
            <a:t>Global evidence synthesis and agenda setting</a:t>
          </a:r>
          <a:endParaRPr lang="en-US" sz="2000" kern="1200"/>
        </a:p>
        <a:p>
          <a:pPr marL="228600" lvl="1" indent="-228600" algn="l" defTabSz="889000">
            <a:lnSpc>
              <a:spcPct val="90000"/>
            </a:lnSpc>
            <a:spcBef>
              <a:spcPct val="0"/>
            </a:spcBef>
            <a:spcAft>
              <a:spcPct val="15000"/>
            </a:spcAft>
            <a:buChar char="•"/>
          </a:pPr>
          <a:r>
            <a:rPr lang="en-GB" sz="2000" kern="1200"/>
            <a:t>Operational research to answer critical research gaps</a:t>
          </a:r>
          <a:endParaRPr lang="en-US" sz="2000" kern="1200"/>
        </a:p>
        <a:p>
          <a:pPr marL="228600" lvl="1" indent="-228600" algn="l" defTabSz="889000">
            <a:lnSpc>
              <a:spcPct val="90000"/>
            </a:lnSpc>
            <a:spcBef>
              <a:spcPct val="0"/>
            </a:spcBef>
            <a:spcAft>
              <a:spcPct val="15000"/>
            </a:spcAft>
            <a:buChar char="•"/>
          </a:pPr>
          <a:r>
            <a:rPr lang="en-GB" sz="2000" kern="1200"/>
            <a:t>Support learning agendas in programme countries</a:t>
          </a:r>
          <a:endParaRPr lang="en-US" sz="2000" kern="1200"/>
        </a:p>
        <a:p>
          <a:pPr marL="228600" lvl="1" indent="-228600" algn="l" defTabSz="889000">
            <a:lnSpc>
              <a:spcPct val="90000"/>
            </a:lnSpc>
            <a:spcBef>
              <a:spcPct val="0"/>
            </a:spcBef>
            <a:spcAft>
              <a:spcPct val="15000"/>
            </a:spcAft>
            <a:buChar char="•"/>
          </a:pPr>
          <a:r>
            <a:rPr lang="en-GB" sz="2000" kern="1200"/>
            <a:t>Contribute to global learning on WASH system strengthening </a:t>
          </a:r>
          <a:endParaRPr lang="en-US" sz="2000" kern="1200"/>
        </a:p>
      </dsp:txBody>
      <dsp:txXfrm>
        <a:off x="6086491" y="1074831"/>
        <a:ext cx="4942104" cy="29652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1669A-B6EA-8141-8F5C-A11FBF305046}">
      <dsp:nvSpPr>
        <dsp:cNvPr id="0" name=""/>
        <dsp:cNvSpPr/>
      </dsp:nvSpPr>
      <dsp:spPr>
        <a:xfrm>
          <a:off x="292949" y="1812"/>
          <a:ext cx="934389" cy="9343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All Systems Connect Symposium May 2023</a:t>
          </a:r>
        </a:p>
      </dsp:txBody>
      <dsp:txXfrm>
        <a:off x="429787" y="138650"/>
        <a:ext cx="660713" cy="660713"/>
      </dsp:txXfrm>
    </dsp:sp>
    <dsp:sp modelId="{5D7C624F-6289-8D46-97D1-2FE13AD6F337}">
      <dsp:nvSpPr>
        <dsp:cNvPr id="0" name=""/>
        <dsp:cNvSpPr/>
      </dsp:nvSpPr>
      <dsp:spPr>
        <a:xfrm>
          <a:off x="489170" y="1012074"/>
          <a:ext cx="541946" cy="54194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561005" y="1219314"/>
        <a:ext cx="398276" cy="127466"/>
      </dsp:txXfrm>
    </dsp:sp>
    <dsp:sp modelId="{F324BD40-F116-944B-8AF6-FD7285E08EED}">
      <dsp:nvSpPr>
        <dsp:cNvPr id="0" name=""/>
        <dsp:cNvSpPr/>
      </dsp:nvSpPr>
      <dsp:spPr>
        <a:xfrm>
          <a:off x="292949" y="1629892"/>
          <a:ext cx="934389" cy="9343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UNC Water and Health October 2023</a:t>
          </a:r>
        </a:p>
      </dsp:txBody>
      <dsp:txXfrm>
        <a:off x="429787" y="1766730"/>
        <a:ext cx="660713" cy="660713"/>
      </dsp:txXfrm>
    </dsp:sp>
    <dsp:sp modelId="{0EB6AE56-A545-FC4A-B6D3-5D41E99A74A2}">
      <dsp:nvSpPr>
        <dsp:cNvPr id="0" name=""/>
        <dsp:cNvSpPr/>
      </dsp:nvSpPr>
      <dsp:spPr>
        <a:xfrm>
          <a:off x="489170" y="2640154"/>
          <a:ext cx="541946" cy="54194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561005" y="2847394"/>
        <a:ext cx="398276" cy="127466"/>
      </dsp:txXfrm>
    </dsp:sp>
    <dsp:sp modelId="{75E0BAA4-F136-FE49-A9C3-EE18F0397966}">
      <dsp:nvSpPr>
        <dsp:cNvPr id="0" name=""/>
        <dsp:cNvSpPr/>
      </dsp:nvSpPr>
      <dsp:spPr>
        <a:xfrm>
          <a:off x="292949" y="3257973"/>
          <a:ext cx="934389" cy="9343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Scoping Review on WASH Systems Strengthening</a:t>
          </a:r>
        </a:p>
      </dsp:txBody>
      <dsp:txXfrm>
        <a:off x="429787" y="3394811"/>
        <a:ext cx="660713" cy="660713"/>
      </dsp:txXfrm>
    </dsp:sp>
    <dsp:sp modelId="{6CAA76AB-A9CF-FB42-AA78-268DCFE1EDEE}">
      <dsp:nvSpPr>
        <dsp:cNvPr id="0" name=""/>
        <dsp:cNvSpPr/>
      </dsp:nvSpPr>
      <dsp:spPr>
        <a:xfrm>
          <a:off x="1367497" y="1923291"/>
          <a:ext cx="297135" cy="3475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1367497" y="1992809"/>
        <a:ext cx="207995" cy="208556"/>
      </dsp:txXfrm>
    </dsp:sp>
    <dsp:sp modelId="{0392FDEB-1095-9149-A58D-84F67276E622}">
      <dsp:nvSpPr>
        <dsp:cNvPr id="0" name=""/>
        <dsp:cNvSpPr/>
      </dsp:nvSpPr>
      <dsp:spPr>
        <a:xfrm>
          <a:off x="1787972" y="1162697"/>
          <a:ext cx="1868779" cy="186877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FFFFFF"/>
              </a:solidFill>
              <a:ea typeface="Calibri" panose="020F0502020204030204" pitchFamily="34" charset="0"/>
              <a:cs typeface="Times New Roman" panose="02020603050405020304" pitchFamily="18" charset="0"/>
            </a:rPr>
            <a:t>Expert panel to prioritise research gaps using the Delphi Method</a:t>
          </a:r>
          <a:endParaRPr lang="en-GB" sz="1700" kern="1200" dirty="0"/>
        </a:p>
      </dsp:txBody>
      <dsp:txXfrm>
        <a:off x="2061648" y="1436373"/>
        <a:ext cx="1321427" cy="1321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DA84C-9A4C-F34B-8D5B-EF7B5768E466}">
      <dsp:nvSpPr>
        <dsp:cNvPr id="0" name=""/>
        <dsp:cNvSpPr/>
      </dsp:nvSpPr>
      <dsp:spPr>
        <a:xfrm rot="5400000">
          <a:off x="-299973" y="299997"/>
          <a:ext cx="1999824" cy="139987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GB" sz="3800" kern="1200" dirty="0"/>
            <a:t>Search</a:t>
          </a:r>
        </a:p>
      </dsp:txBody>
      <dsp:txXfrm rot="-5400000">
        <a:off x="1" y="699963"/>
        <a:ext cx="1399877" cy="599947"/>
      </dsp:txXfrm>
    </dsp:sp>
    <dsp:sp modelId="{44D893C9-8303-BC4B-9FDE-0D932D2FE0E5}">
      <dsp:nvSpPr>
        <dsp:cNvPr id="0" name=""/>
        <dsp:cNvSpPr/>
      </dsp:nvSpPr>
      <dsp:spPr>
        <a:xfrm rot="5400000">
          <a:off x="3028145" y="-1628244"/>
          <a:ext cx="1299886" cy="455642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Conducted scoping review of peer-reviewed and grey literature</a:t>
          </a:r>
        </a:p>
      </dsp:txBody>
      <dsp:txXfrm rot="-5400000">
        <a:off x="1399878" y="63478"/>
        <a:ext cx="4492967" cy="1172976"/>
      </dsp:txXfrm>
    </dsp:sp>
    <dsp:sp modelId="{854DF198-54AE-3248-ABDF-7A64699F31F8}">
      <dsp:nvSpPr>
        <dsp:cNvPr id="0" name=""/>
        <dsp:cNvSpPr/>
      </dsp:nvSpPr>
      <dsp:spPr>
        <a:xfrm rot="5400000">
          <a:off x="-299973" y="2109142"/>
          <a:ext cx="1999824" cy="139987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GB" sz="3800" kern="1200" dirty="0"/>
            <a:t>Review</a:t>
          </a:r>
        </a:p>
      </dsp:txBody>
      <dsp:txXfrm rot="-5400000">
        <a:off x="1" y="2509108"/>
        <a:ext cx="1399877" cy="599947"/>
      </dsp:txXfrm>
    </dsp:sp>
    <dsp:sp modelId="{F26BE69C-A10A-6044-8584-AE2241A10CD6}">
      <dsp:nvSpPr>
        <dsp:cNvPr id="0" name=""/>
        <dsp:cNvSpPr/>
      </dsp:nvSpPr>
      <dsp:spPr>
        <a:xfrm rot="5400000">
          <a:off x="3028145" y="180900"/>
          <a:ext cx="1299886" cy="455642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+150 peer-review articles on systems strengthening </a:t>
          </a:r>
        </a:p>
        <a:p>
          <a:pPr marL="171450" lvl="1" indent="-171450" algn="l" defTabSz="711200">
            <a:lnSpc>
              <a:spcPct val="90000"/>
            </a:lnSpc>
            <a:spcBef>
              <a:spcPct val="0"/>
            </a:spcBef>
            <a:spcAft>
              <a:spcPct val="15000"/>
            </a:spcAft>
            <a:buChar char="•"/>
          </a:pPr>
          <a:r>
            <a:rPr lang="en-GB" sz="1600" kern="1200" dirty="0"/>
            <a:t>+38 grey literature reports </a:t>
          </a:r>
        </a:p>
        <a:p>
          <a:pPr marL="171450" lvl="1" indent="-171450" algn="l" defTabSz="711200">
            <a:lnSpc>
              <a:spcPct val="90000"/>
            </a:lnSpc>
            <a:spcBef>
              <a:spcPct val="0"/>
            </a:spcBef>
            <a:spcAft>
              <a:spcPct val="15000"/>
            </a:spcAft>
            <a:buChar char="•"/>
          </a:pPr>
          <a:r>
            <a:rPr lang="en-GB" sz="1600" kern="1200" dirty="0"/>
            <a:t>All published 2000 onwards </a:t>
          </a:r>
        </a:p>
        <a:p>
          <a:pPr marL="171450" lvl="1" indent="-171450" algn="l" defTabSz="711200">
            <a:lnSpc>
              <a:spcPct val="90000"/>
            </a:lnSpc>
            <a:spcBef>
              <a:spcPct val="0"/>
            </a:spcBef>
            <a:spcAft>
              <a:spcPct val="15000"/>
            </a:spcAft>
            <a:buChar char="•"/>
          </a:pPr>
          <a:r>
            <a:rPr lang="en-GB" sz="1600" kern="1200" dirty="0"/>
            <a:t>Mixture of English and other languages </a:t>
          </a:r>
        </a:p>
        <a:p>
          <a:pPr marL="171450" lvl="1" indent="-171450" algn="l" defTabSz="711200">
            <a:lnSpc>
              <a:spcPct val="90000"/>
            </a:lnSpc>
            <a:spcBef>
              <a:spcPct val="0"/>
            </a:spcBef>
            <a:spcAft>
              <a:spcPct val="15000"/>
            </a:spcAft>
            <a:buChar char="•"/>
          </a:pPr>
          <a:r>
            <a:rPr lang="en-GB" sz="1600" kern="1200" dirty="0"/>
            <a:t>Discuss WASH Systems Strengthening </a:t>
          </a:r>
        </a:p>
      </dsp:txBody>
      <dsp:txXfrm rot="-5400000">
        <a:off x="1399878" y="1872623"/>
        <a:ext cx="4492967" cy="1172976"/>
      </dsp:txXfrm>
    </dsp:sp>
    <dsp:sp modelId="{0023A703-BAB7-6D40-A6ED-C80DEB77C712}">
      <dsp:nvSpPr>
        <dsp:cNvPr id="0" name=""/>
        <dsp:cNvSpPr/>
      </dsp:nvSpPr>
      <dsp:spPr>
        <a:xfrm rot="5400000">
          <a:off x="-299973" y="3918288"/>
          <a:ext cx="1999824" cy="139987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GB" sz="3800" kern="1200" dirty="0"/>
            <a:t>Extract</a:t>
          </a:r>
        </a:p>
      </dsp:txBody>
      <dsp:txXfrm rot="-5400000">
        <a:off x="1" y="4318254"/>
        <a:ext cx="1399877" cy="599947"/>
      </dsp:txXfrm>
    </dsp:sp>
    <dsp:sp modelId="{39A9D37D-3914-6348-991C-A1BE475579F6}">
      <dsp:nvSpPr>
        <dsp:cNvPr id="0" name=""/>
        <dsp:cNvSpPr/>
      </dsp:nvSpPr>
      <dsp:spPr>
        <a:xfrm rot="5400000">
          <a:off x="3028145" y="1990046"/>
          <a:ext cx="1299886" cy="455642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Extract research questions from title, objectives and conclusions of articles and reports </a:t>
          </a:r>
        </a:p>
        <a:p>
          <a:pPr marL="171450" lvl="1" indent="-171450" algn="l" defTabSz="711200">
            <a:lnSpc>
              <a:spcPct val="90000"/>
            </a:lnSpc>
            <a:spcBef>
              <a:spcPct val="0"/>
            </a:spcBef>
            <a:spcAft>
              <a:spcPct val="15000"/>
            </a:spcAft>
            <a:buChar char="•"/>
          </a:pPr>
          <a:r>
            <a:rPr lang="en-GB" sz="1600" kern="1200" dirty="0"/>
            <a:t>De-duplicate and refine into a list of research questions</a:t>
          </a:r>
        </a:p>
      </dsp:txBody>
      <dsp:txXfrm rot="-5400000">
        <a:off x="1399878" y="3681769"/>
        <a:ext cx="4492967" cy="11729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D0CCB-7D28-45A4-8FF7-436139445953}">
      <dsp:nvSpPr>
        <dsp:cNvPr id="0" name=""/>
        <dsp:cNvSpPr/>
      </dsp:nvSpPr>
      <dsp:spPr>
        <a:xfrm>
          <a:off x="0" y="255800"/>
          <a:ext cx="10515600"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77"/>
            </a:rPr>
            <a:t>Expert-led survey ranking of research gaps on scale of 1-9 based on standard Delphi Methods.</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77"/>
            </a:rPr>
            <a:t>Answers analyzed to identify gaps with high and low consensus between respondents</a:t>
          </a:r>
        </a:p>
      </dsp:txBody>
      <dsp:txXfrm>
        <a:off x="0" y="255800"/>
        <a:ext cx="10515600" cy="850500"/>
      </dsp:txXfrm>
    </dsp:sp>
    <dsp:sp modelId="{51518545-5890-4F52-9B8C-7B03F375659D}">
      <dsp:nvSpPr>
        <dsp:cNvPr id="0" name=""/>
        <dsp:cNvSpPr/>
      </dsp:nvSpPr>
      <dsp:spPr>
        <a:xfrm>
          <a:off x="525780" y="34400"/>
          <a:ext cx="7360920" cy="442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Gill Sans MT" panose="020B0502020104020203" pitchFamily="34" charset="77"/>
            </a:rPr>
            <a:t>Round 1 – Expert panel survey ranking of research gaps</a:t>
          </a:r>
        </a:p>
      </dsp:txBody>
      <dsp:txXfrm>
        <a:off x="547396" y="56016"/>
        <a:ext cx="7317688" cy="399568"/>
      </dsp:txXfrm>
    </dsp:sp>
    <dsp:sp modelId="{63C71529-31AA-4532-90AD-05D2EC661D35}">
      <dsp:nvSpPr>
        <dsp:cNvPr id="0" name=""/>
        <dsp:cNvSpPr/>
      </dsp:nvSpPr>
      <dsp:spPr>
        <a:xfrm>
          <a:off x="0" y="1408700"/>
          <a:ext cx="10515600" cy="62606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77"/>
            </a:rPr>
            <a:t>Expert panel discussion of results with emphasis on gaps with low consensus</a:t>
          </a:r>
        </a:p>
      </dsp:txBody>
      <dsp:txXfrm>
        <a:off x="0" y="1408700"/>
        <a:ext cx="10515600" cy="626062"/>
      </dsp:txXfrm>
    </dsp:sp>
    <dsp:sp modelId="{78196D18-1184-44AA-9A23-FFE5ADD0C42E}">
      <dsp:nvSpPr>
        <dsp:cNvPr id="0" name=""/>
        <dsp:cNvSpPr/>
      </dsp:nvSpPr>
      <dsp:spPr>
        <a:xfrm>
          <a:off x="525780" y="1187300"/>
          <a:ext cx="7360920" cy="442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Gill Sans MT" panose="020B0502020104020203" pitchFamily="34" charset="77"/>
            </a:rPr>
            <a:t>Round 2 – Expert panel workshop</a:t>
          </a:r>
        </a:p>
      </dsp:txBody>
      <dsp:txXfrm>
        <a:off x="547396" y="1208916"/>
        <a:ext cx="7317688" cy="399568"/>
      </dsp:txXfrm>
    </dsp:sp>
    <dsp:sp modelId="{A31F5249-5A82-451E-8D15-C295A2E273B4}">
      <dsp:nvSpPr>
        <dsp:cNvPr id="0" name=""/>
        <dsp:cNvSpPr/>
      </dsp:nvSpPr>
      <dsp:spPr>
        <a:xfrm>
          <a:off x="0" y="2337162"/>
          <a:ext cx="10515600"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77"/>
            </a:rPr>
            <a:t>Expert-led survey ranking of research gaps on scale of 1-9 based on standard Delphi Methods.</a:t>
          </a:r>
        </a:p>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77"/>
            </a:rPr>
            <a:t>Answers analyzed to identify relative rank of research gaps and levels of certainty (e.g. high and low consensus)</a:t>
          </a:r>
        </a:p>
      </dsp:txBody>
      <dsp:txXfrm>
        <a:off x="0" y="2337162"/>
        <a:ext cx="10515600" cy="850500"/>
      </dsp:txXfrm>
    </dsp:sp>
    <dsp:sp modelId="{D4660BB9-24B3-4370-A586-10ED1F97244D}">
      <dsp:nvSpPr>
        <dsp:cNvPr id="0" name=""/>
        <dsp:cNvSpPr/>
      </dsp:nvSpPr>
      <dsp:spPr>
        <a:xfrm>
          <a:off x="525780" y="2115762"/>
          <a:ext cx="7360920" cy="442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Gill Sans MT" panose="020B0502020104020203" pitchFamily="34" charset="77"/>
            </a:rPr>
            <a:t>Round 3 - Expert panel survey ranking of research gaps</a:t>
          </a:r>
        </a:p>
      </dsp:txBody>
      <dsp:txXfrm>
        <a:off x="547396" y="2137378"/>
        <a:ext cx="7317688" cy="399568"/>
      </dsp:txXfrm>
    </dsp:sp>
    <dsp:sp modelId="{8BCCC126-2363-4E65-8C09-C16BD7D1E07A}">
      <dsp:nvSpPr>
        <dsp:cNvPr id="0" name=""/>
        <dsp:cNvSpPr/>
      </dsp:nvSpPr>
      <dsp:spPr>
        <a:xfrm>
          <a:off x="0" y="3490062"/>
          <a:ext cx="10515600" cy="8268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Gill Sans MT" panose="020B0502020104020203" pitchFamily="34" charset="77"/>
            </a:rPr>
            <a:t>Top research gaps specified (overall, by building block and by sub sector) to inform the FCDO WASH Systems for Health research and knowledge strategy. </a:t>
          </a:r>
        </a:p>
      </dsp:txBody>
      <dsp:txXfrm>
        <a:off x="0" y="3490062"/>
        <a:ext cx="10515600" cy="826875"/>
      </dsp:txXfrm>
    </dsp:sp>
    <dsp:sp modelId="{BADD1D36-722D-4A0C-BD90-1C84BC3FF0F8}">
      <dsp:nvSpPr>
        <dsp:cNvPr id="0" name=""/>
        <dsp:cNvSpPr/>
      </dsp:nvSpPr>
      <dsp:spPr>
        <a:xfrm>
          <a:off x="525780" y="3268662"/>
          <a:ext cx="7360920" cy="442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Gill Sans MT" panose="020B0502020104020203" pitchFamily="34" charset="77"/>
            </a:rPr>
            <a:t>Emerging results</a:t>
          </a:r>
        </a:p>
      </dsp:txBody>
      <dsp:txXfrm>
        <a:off x="547396" y="3290278"/>
        <a:ext cx="7317688"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552" cy="501640"/>
          </a:xfrm>
          <a:prstGeom prst="rect">
            <a:avLst/>
          </a:prstGeom>
        </p:spPr>
        <p:txBody>
          <a:bodyPr vert="horz" lIns="96350" tIns="48175" rIns="96350" bIns="48175" rtlCol="0"/>
          <a:lstStyle>
            <a:lvl1pPr algn="l">
              <a:defRPr sz="1300"/>
            </a:lvl1pPr>
          </a:lstStyle>
          <a:p>
            <a:endParaRPr lang="en-US"/>
          </a:p>
        </p:txBody>
      </p:sp>
      <p:sp>
        <p:nvSpPr>
          <p:cNvPr id="3" name="Date Placeholder 2"/>
          <p:cNvSpPr>
            <a:spLocks noGrp="1"/>
          </p:cNvSpPr>
          <p:nvPr>
            <p:ph type="dt" idx="1"/>
          </p:nvPr>
        </p:nvSpPr>
        <p:spPr>
          <a:xfrm>
            <a:off x="3888210" y="0"/>
            <a:ext cx="2974552" cy="501640"/>
          </a:xfrm>
          <a:prstGeom prst="rect">
            <a:avLst/>
          </a:prstGeom>
        </p:spPr>
        <p:txBody>
          <a:bodyPr vert="horz" lIns="96350" tIns="48175" rIns="96350" bIns="48175" rtlCol="0"/>
          <a:lstStyle>
            <a:lvl1pPr algn="r">
              <a:defRPr sz="1300"/>
            </a:lvl1pPr>
          </a:lstStyle>
          <a:p>
            <a:fld id="{A9BA0964-A4A8-4184-9F3F-2224FED1E4E0}" type="datetimeFigureOut">
              <a:rPr lang="en-US" smtClean="0"/>
              <a:t>8/16/2024</a:t>
            </a:fld>
            <a:endParaRPr lang="en-US"/>
          </a:p>
        </p:txBody>
      </p:sp>
      <p:sp>
        <p:nvSpPr>
          <p:cNvPr id="4" name="Slide Image Placeholder 3"/>
          <p:cNvSpPr>
            <a:spLocks noGrp="1" noRot="1" noChangeAspect="1"/>
          </p:cNvSpPr>
          <p:nvPr>
            <p:ph type="sldImg" idx="2"/>
          </p:nvPr>
        </p:nvSpPr>
        <p:spPr>
          <a:xfrm>
            <a:off x="433388" y="1249363"/>
            <a:ext cx="5997575" cy="3375025"/>
          </a:xfrm>
          <a:prstGeom prst="rect">
            <a:avLst/>
          </a:prstGeom>
          <a:noFill/>
          <a:ln w="12700">
            <a:solidFill>
              <a:prstClr val="black"/>
            </a:solidFill>
          </a:ln>
        </p:spPr>
        <p:txBody>
          <a:bodyPr vert="horz" lIns="96350" tIns="48175" rIns="96350" bIns="48175" rtlCol="0" anchor="ctr"/>
          <a:lstStyle/>
          <a:p>
            <a:endParaRPr lang="en-US"/>
          </a:p>
        </p:txBody>
      </p:sp>
      <p:sp>
        <p:nvSpPr>
          <p:cNvPr id="5" name="Notes Placeholder 4"/>
          <p:cNvSpPr>
            <a:spLocks noGrp="1"/>
          </p:cNvSpPr>
          <p:nvPr>
            <p:ph type="body" sz="quarter" idx="3"/>
          </p:nvPr>
        </p:nvSpPr>
        <p:spPr>
          <a:xfrm>
            <a:off x="686435" y="4811574"/>
            <a:ext cx="5491480" cy="3936742"/>
          </a:xfrm>
          <a:prstGeom prst="rect">
            <a:avLst/>
          </a:prstGeom>
        </p:spPr>
        <p:txBody>
          <a:bodyPr vert="horz" lIns="96350" tIns="48175" rIns="96350" bIns="4817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6437"/>
            <a:ext cx="2974552" cy="501639"/>
          </a:xfrm>
          <a:prstGeom prst="rect">
            <a:avLst/>
          </a:prstGeom>
        </p:spPr>
        <p:txBody>
          <a:bodyPr vert="horz" lIns="96350" tIns="48175" rIns="96350" bIns="48175" rtlCol="0" anchor="b"/>
          <a:lstStyle>
            <a:lvl1pPr algn="l">
              <a:defRPr sz="1300"/>
            </a:lvl1pPr>
          </a:lstStyle>
          <a:p>
            <a:endParaRPr lang="en-US"/>
          </a:p>
        </p:txBody>
      </p:sp>
      <p:sp>
        <p:nvSpPr>
          <p:cNvPr id="7" name="Slide Number Placeholder 6"/>
          <p:cNvSpPr>
            <a:spLocks noGrp="1"/>
          </p:cNvSpPr>
          <p:nvPr>
            <p:ph type="sldNum" sz="quarter" idx="5"/>
          </p:nvPr>
        </p:nvSpPr>
        <p:spPr>
          <a:xfrm>
            <a:off x="3888210" y="9496437"/>
            <a:ext cx="2974552" cy="501639"/>
          </a:xfrm>
          <a:prstGeom prst="rect">
            <a:avLst/>
          </a:prstGeom>
        </p:spPr>
        <p:txBody>
          <a:bodyPr vert="horz" lIns="96350" tIns="48175" rIns="96350" bIns="48175" rtlCol="0" anchor="b"/>
          <a:lstStyle>
            <a:lvl1pPr algn="r">
              <a:defRPr sz="1300"/>
            </a:lvl1pPr>
          </a:lstStyle>
          <a:p>
            <a:fld id="{D415F594-26AB-462F-9FC8-2AFBC3D0C32A}" type="slidenum">
              <a:rPr lang="en-US" smtClean="0"/>
              <a:t>‹#›</a:t>
            </a:fld>
            <a:endParaRPr lang="en-US"/>
          </a:p>
        </p:txBody>
      </p:sp>
    </p:spTree>
    <p:extLst>
      <p:ext uri="{BB962C8B-B14F-4D97-AF65-F5344CB8AC3E}">
        <p14:creationId xmlns:p14="http://schemas.microsoft.com/office/powerpoint/2010/main" val="2283933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15F594-26AB-462F-9FC8-2AFBC3D0C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2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24DA73-AE27-4433-BD53-3E1DB61918F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501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657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28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166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71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9604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647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42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0ACEB-7616-4B49-812C-F477B28FE2D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89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5F594-26AB-462F-9FC8-2AFBC3D0C32A}" type="slidenum">
              <a:rPr lang="en-US" smtClean="0"/>
              <a:t>28</a:t>
            </a:fld>
            <a:endParaRPr lang="en-US"/>
          </a:p>
        </p:txBody>
      </p:sp>
    </p:spTree>
    <p:extLst>
      <p:ext uri="{BB962C8B-B14F-4D97-AF65-F5344CB8AC3E}">
        <p14:creationId xmlns:p14="http://schemas.microsoft.com/office/powerpoint/2010/main" val="188480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5F594-26AB-462F-9FC8-2AFBC3D0C32A}" type="slidenum">
              <a:rPr lang="en-US" smtClean="0"/>
              <a:t>2</a:t>
            </a:fld>
            <a:endParaRPr lang="en-US"/>
          </a:p>
        </p:txBody>
      </p:sp>
    </p:spTree>
    <p:extLst>
      <p:ext uri="{BB962C8B-B14F-4D97-AF65-F5344CB8AC3E}">
        <p14:creationId xmlns:p14="http://schemas.microsoft.com/office/powerpoint/2010/main" val="139245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Frame as intersectoral </a:t>
            </a:r>
          </a:p>
        </p:txBody>
      </p:sp>
      <p:sp>
        <p:nvSpPr>
          <p:cNvPr id="4" name="Slide Number Placeholder 3"/>
          <p:cNvSpPr>
            <a:spLocks noGrp="1"/>
          </p:cNvSpPr>
          <p:nvPr>
            <p:ph type="sldNum" sz="quarter" idx="5"/>
          </p:nvPr>
        </p:nvSpPr>
        <p:spPr/>
        <p:txBody>
          <a:bodyPr/>
          <a:lstStyle/>
          <a:p>
            <a:fld id="{D415F594-26AB-462F-9FC8-2AFBC3D0C32A}" type="slidenum">
              <a:rPr lang="en-US" smtClean="0"/>
              <a:t>51</a:t>
            </a:fld>
            <a:endParaRPr lang="en-US"/>
          </a:p>
        </p:txBody>
      </p:sp>
    </p:spTree>
    <p:extLst>
      <p:ext uri="{BB962C8B-B14F-4D97-AF65-F5344CB8AC3E}">
        <p14:creationId xmlns:p14="http://schemas.microsoft.com/office/powerpoint/2010/main" val="356293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Mental models </a:t>
            </a:r>
            <a:endParaRPr lang="en-NL" dirty="0"/>
          </a:p>
        </p:txBody>
      </p:sp>
      <p:sp>
        <p:nvSpPr>
          <p:cNvPr id="4" name="Slide Number Placeholder 3"/>
          <p:cNvSpPr>
            <a:spLocks noGrp="1"/>
          </p:cNvSpPr>
          <p:nvPr>
            <p:ph type="sldNum" sz="quarter" idx="5"/>
          </p:nvPr>
        </p:nvSpPr>
        <p:spPr/>
        <p:txBody>
          <a:bodyPr/>
          <a:lstStyle/>
          <a:p>
            <a:fld id="{C060ACEB-7616-4B49-812C-F477B28FE2DD}" type="slidenum">
              <a:rPr lang="en-US" smtClean="0"/>
              <a:t>4</a:t>
            </a:fld>
            <a:endParaRPr lang="en-US"/>
          </a:p>
        </p:txBody>
      </p:sp>
    </p:spTree>
    <p:extLst>
      <p:ext uri="{BB962C8B-B14F-4D97-AF65-F5344CB8AC3E}">
        <p14:creationId xmlns:p14="http://schemas.microsoft.com/office/powerpoint/2010/main" val="182812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Mental models </a:t>
            </a:r>
            <a:endParaRPr lang="en-NL" dirty="0"/>
          </a:p>
        </p:txBody>
      </p:sp>
      <p:sp>
        <p:nvSpPr>
          <p:cNvPr id="4" name="Slide Number Placeholder 3"/>
          <p:cNvSpPr>
            <a:spLocks noGrp="1"/>
          </p:cNvSpPr>
          <p:nvPr>
            <p:ph type="sldNum" sz="quarter" idx="5"/>
          </p:nvPr>
        </p:nvSpPr>
        <p:spPr/>
        <p:txBody>
          <a:bodyPr/>
          <a:lstStyle/>
          <a:p>
            <a:fld id="{C060ACEB-7616-4B49-812C-F477B28FE2DD}" type="slidenum">
              <a:rPr lang="en-US" smtClean="0"/>
              <a:t>5</a:t>
            </a:fld>
            <a:endParaRPr lang="en-US"/>
          </a:p>
        </p:txBody>
      </p:sp>
    </p:spTree>
    <p:extLst>
      <p:ext uri="{BB962C8B-B14F-4D97-AF65-F5344CB8AC3E}">
        <p14:creationId xmlns:p14="http://schemas.microsoft.com/office/powerpoint/2010/main" val="228954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Mental models </a:t>
            </a:r>
            <a:endParaRPr lang="en-NL" dirty="0"/>
          </a:p>
        </p:txBody>
      </p:sp>
      <p:sp>
        <p:nvSpPr>
          <p:cNvPr id="4" name="Slide Number Placeholder 3"/>
          <p:cNvSpPr>
            <a:spLocks noGrp="1"/>
          </p:cNvSpPr>
          <p:nvPr>
            <p:ph type="sldNum" sz="quarter" idx="5"/>
          </p:nvPr>
        </p:nvSpPr>
        <p:spPr/>
        <p:txBody>
          <a:bodyPr/>
          <a:lstStyle/>
          <a:p>
            <a:fld id="{C060ACEB-7616-4B49-812C-F477B28FE2DD}" type="slidenum">
              <a:rPr lang="en-US" smtClean="0"/>
              <a:t>6</a:t>
            </a:fld>
            <a:endParaRPr lang="en-US"/>
          </a:p>
        </p:txBody>
      </p:sp>
    </p:spTree>
    <p:extLst>
      <p:ext uri="{BB962C8B-B14F-4D97-AF65-F5344CB8AC3E}">
        <p14:creationId xmlns:p14="http://schemas.microsoft.com/office/powerpoint/2010/main" val="409857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060ACEB-7616-4B49-812C-F477B28FE2DD}" type="slidenum">
              <a:rPr lang="en-US" smtClean="0"/>
              <a:t>7</a:t>
            </a:fld>
            <a:endParaRPr lang="en-US"/>
          </a:p>
        </p:txBody>
      </p:sp>
    </p:spTree>
    <p:extLst>
      <p:ext uri="{BB962C8B-B14F-4D97-AF65-F5344CB8AC3E}">
        <p14:creationId xmlns:p14="http://schemas.microsoft.com/office/powerpoint/2010/main" val="340409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060ACEB-7616-4B49-812C-F477B28FE2DD}" type="slidenum">
              <a:rPr lang="en-US" smtClean="0"/>
              <a:t>8</a:t>
            </a:fld>
            <a:endParaRPr lang="en-US"/>
          </a:p>
        </p:txBody>
      </p:sp>
    </p:spTree>
    <p:extLst>
      <p:ext uri="{BB962C8B-B14F-4D97-AF65-F5344CB8AC3E}">
        <p14:creationId xmlns:p14="http://schemas.microsoft.com/office/powerpoint/2010/main" val="95500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4DA73-AE27-4433-BD53-3E1DB61918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50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DAD2-85F7-4AAD-BAF7-D01143155D8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346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9.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9.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9.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www.ircwash.org" TargetMode="Externa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hyperlink" Target="mailto:info@ircwash.org"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9.emf"/></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9.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9.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9.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28.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31.xml"/><Relationship Id="rId4" Type="http://schemas.openxmlformats.org/officeDocument/2006/relationships/image" Target="../media/image9.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4.xml"/><Relationship Id="rId1" Type="http://schemas.openxmlformats.org/officeDocument/2006/relationships/tags" Target="../tags/tag32.xml"/><Relationship Id="rId4" Type="http://schemas.openxmlformats.org/officeDocument/2006/relationships/image" Target="../media/image9.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9.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9.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9.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9.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9.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9.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4.xml"/><Relationship Id="rId1" Type="http://schemas.openxmlformats.org/officeDocument/2006/relationships/tags" Target="../tags/tag40.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4000" spc="200" baseline="0"/>
            </a:lvl1pPr>
          </a:lstStyle>
          <a:p>
            <a:r>
              <a:rPr lang="en-US" dirty="0"/>
              <a:t>Title of the presentation</a:t>
            </a:r>
          </a:p>
        </p:txBody>
      </p:sp>
      <p:sp>
        <p:nvSpPr>
          <p:cNvPr id="3" name="Subtitle 2"/>
          <p:cNvSpPr>
            <a:spLocks noGrp="1"/>
          </p:cNvSpPr>
          <p:nvPr>
            <p:ph type="subTitle" idx="1" hasCustomPrompt="1"/>
          </p:nvPr>
        </p:nvSpPr>
        <p:spPr>
          <a:xfrm>
            <a:off x="8610600" y="4960137"/>
            <a:ext cx="3200400" cy="1218369"/>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Subtitle, author(s), and/or location of the presentation</a:t>
            </a:r>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875120C6-2933-CF4B-8792-B296A113E6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12192000" cy="4445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SHTM_2017_2014: PowerPoint Posters Training Files">
            <a:extLst>
              <a:ext uri="{FF2B5EF4-FFF2-40B4-BE49-F238E27FC236}">
                <a16:creationId xmlns:a16="http://schemas.microsoft.com/office/drawing/2014/main" id="{DDFDE6DF-C213-3048-EAA6-DE6254354F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89663" y="6399507"/>
            <a:ext cx="654437" cy="3134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png">
            <a:extLst>
              <a:ext uri="{FF2B5EF4-FFF2-40B4-BE49-F238E27FC236}">
                <a16:creationId xmlns:a16="http://schemas.microsoft.com/office/drawing/2014/main" id="{C31FE5AF-1A95-B0E1-CDCB-88AEAC8E08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2179" y="6427787"/>
            <a:ext cx="407879" cy="274321"/>
          </a:xfrm>
          <a:prstGeom prst="rect">
            <a:avLst/>
          </a:prstGeom>
        </p:spPr>
      </p:pic>
      <p:pic>
        <p:nvPicPr>
          <p:cNvPr id="13" name="Picture 12">
            <a:extLst>
              <a:ext uri="{FF2B5EF4-FFF2-40B4-BE49-F238E27FC236}">
                <a16:creationId xmlns:a16="http://schemas.microsoft.com/office/drawing/2014/main" id="{F70147CB-5AEB-4618-A1F2-5970A55FEEB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72125" t="8134" r="4125" b="81434"/>
          <a:stretch/>
        </p:blipFill>
        <p:spPr>
          <a:xfrm>
            <a:off x="10001459" y="6399508"/>
            <a:ext cx="913099" cy="313499"/>
          </a:xfrm>
          <a:prstGeom prst="rect">
            <a:avLst/>
          </a:prstGeom>
        </p:spPr>
      </p:pic>
      <p:pic>
        <p:nvPicPr>
          <p:cNvPr id="14" name="Picture 2" descr="Foreign, Commonwealth and Development Office (FCDO) - Global Resilience ...">
            <a:extLst>
              <a:ext uri="{FF2B5EF4-FFF2-40B4-BE49-F238E27FC236}">
                <a16:creationId xmlns:a16="http://schemas.microsoft.com/office/drawing/2014/main" id="{99CFF4EB-3DBE-D3DD-A5FF-0379F9FF2A9A}"/>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3450" b="18413"/>
          <a:stretch/>
        </p:blipFill>
        <p:spPr bwMode="auto">
          <a:xfrm>
            <a:off x="10971917" y="6399508"/>
            <a:ext cx="822960" cy="313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4714-4158-A949-9DCD-E31DD103D792}"/>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DB8877-EBEC-5342-ADA4-04929F8247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CB5971-A0C1-FD4E-A482-9B2D1C1F7ADB}"/>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40F6E3C-E2E2-EC4F-B5D9-5953E13C21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770814-1540-B24A-ACF1-ACA70AC7696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788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550A-FC8A-A344-BB0B-3077DD85DD3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4284441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61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C3E8-E8F6-7A44-B27B-E230A14FCD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EF268F6-AEC6-A344-80CD-9A3F415DA5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124CCCD-61E0-F64E-830F-B9C75296BA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7975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0122-5174-174C-BAF3-2AECB994B0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D266C91-33E5-6C45-A90B-BAFAB439A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00F76C-2785-714E-B323-CDDAA3138C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62423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E1B7-FF53-8448-841F-7862098B060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7915DA-863C-724D-A999-DEAE9A865C0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65485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63387-F442-C145-B045-F97BC2E88A53}"/>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00263C9-FB4F-FF4D-BC9F-7A079D0AE2A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82049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ing text three columns">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961428"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21"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121613"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cxnSp>
        <p:nvCxnSpPr>
          <p:cNvPr id="29" name="Straight Connector 28">
            <a:extLst>
              <a:ext uri="{FF2B5EF4-FFF2-40B4-BE49-F238E27FC236}">
                <a16:creationId xmlns:a16="http://schemas.microsoft.com/office/drawing/2014/main" id="{B8E2CBE2-0D36-4C4D-86CB-371784F5C7A0}"/>
              </a:ext>
            </a:extLst>
          </p:cNvPr>
          <p:cNvCxnSpPr>
            <a:cxnSpLocks/>
          </p:cNvCxnSpPr>
          <p:nvPr userDrawn="1"/>
        </p:nvCxnSpPr>
        <p:spPr>
          <a:xfrm>
            <a:off x="7880822" y="2133600"/>
            <a:ext cx="10451" cy="426719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4C1CE8-C33C-441E-A669-1BAF051C7802}"/>
              </a:ext>
            </a:extLst>
          </p:cNvPr>
          <p:cNvCxnSpPr>
            <a:cxnSpLocks/>
          </p:cNvCxnSpPr>
          <p:nvPr userDrawn="1"/>
        </p:nvCxnSpPr>
        <p:spPr>
          <a:xfrm>
            <a:off x="4300729" y="2133601"/>
            <a:ext cx="10451" cy="426719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967427" y="2133600"/>
            <a:ext cx="1096962" cy="524759"/>
          </a:xfrm>
        </p:spPr>
        <p:txBody>
          <a:bodyPr/>
          <a:lstStyle>
            <a:lvl1pPr algn="ctr">
              <a:defRPr sz="4000">
                <a:solidFill>
                  <a:srgbClr val="4A839A"/>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2199962" y="2846895"/>
            <a:ext cx="612743"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47519" y="2133600"/>
            <a:ext cx="1096962" cy="524759"/>
          </a:xfrm>
        </p:spPr>
        <p:txBody>
          <a:bodyPr/>
          <a:lstStyle>
            <a:lvl1pPr algn="ctr">
              <a:defRPr sz="4000">
                <a:solidFill>
                  <a:srgbClr val="4A839A"/>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80054" y="2846895"/>
            <a:ext cx="612743"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127612" y="2133600"/>
            <a:ext cx="1096962" cy="524759"/>
          </a:xfrm>
        </p:spPr>
        <p:txBody>
          <a:bodyPr/>
          <a:lstStyle>
            <a:lvl1pPr algn="ctr">
              <a:defRPr sz="4000">
                <a:solidFill>
                  <a:srgbClr val="4A839A"/>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360147" y="2846895"/>
            <a:ext cx="612743"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C640CC31-330F-F044-BB6C-6D48AE61209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108523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FAC1D-F13B-7B4B-BF7E-411E3DAAF7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B67070-31EA-4F44-91D0-A0FBD603F4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E706D6F-29A0-C44C-90B9-11CC014A9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550274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7FDD-31F0-1549-A86F-96DA7A11896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7B2E939-DDD5-FD4E-827B-B6236D392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EB0A3-F54B-4145-924F-F8C5EA6699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67548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7454-0BA2-EA46-BD91-B493C440363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7B5A924-225D-C64D-9F65-A22A2EECEFE3}"/>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2C1CED73-761A-984F-B4CF-179EAA1339EA}"/>
              </a:ext>
            </a:extLst>
          </p:cNvPr>
          <p:cNvSpPr txBox="1"/>
          <p:nvPr userDrawn="1"/>
        </p:nvSpPr>
        <p:spPr>
          <a:xfrm>
            <a:off x="46927" y="6459244"/>
            <a:ext cx="6055110" cy="369332"/>
          </a:xfrm>
          <a:prstGeom prst="rect">
            <a:avLst/>
          </a:prstGeom>
          <a:noFill/>
        </p:spPr>
        <p:txBody>
          <a:bodyPr wrap="square" rtlCol="0">
            <a:spAutoFit/>
          </a:bodyPr>
          <a:lstStyle/>
          <a:p>
            <a:endParaRPr lang="en-GB" dirty="0">
              <a:solidFill>
                <a:schemeClr val="bg1">
                  <a:lumMod val="75000"/>
                </a:schemeClr>
              </a:solidFill>
            </a:endParaRPr>
          </a:p>
        </p:txBody>
      </p:sp>
      <p:sp>
        <p:nvSpPr>
          <p:cNvPr id="6" name="TextBox 5">
            <a:extLst>
              <a:ext uri="{FF2B5EF4-FFF2-40B4-BE49-F238E27FC236}">
                <a16:creationId xmlns:a16="http://schemas.microsoft.com/office/drawing/2014/main" id="{0D4ACCEC-2155-844E-9840-290AD13D2A72}"/>
              </a:ext>
            </a:extLst>
          </p:cNvPr>
          <p:cNvSpPr txBox="1"/>
          <p:nvPr userDrawn="1"/>
        </p:nvSpPr>
        <p:spPr>
          <a:xfrm>
            <a:off x="139506" y="6459244"/>
            <a:ext cx="6055110" cy="369332"/>
          </a:xfrm>
          <a:prstGeom prst="rect">
            <a:avLst/>
          </a:prstGeom>
          <a:noFill/>
        </p:spPr>
        <p:txBody>
          <a:bodyPr wrap="square" rtlCol="0">
            <a:spAutoFit/>
          </a:bodyPr>
          <a:lstStyle/>
          <a:p>
            <a:endParaRPr lang="en-GB" dirty="0">
              <a:solidFill>
                <a:schemeClr val="bg1">
                  <a:lumMod val="75000"/>
                </a:schemeClr>
              </a:solidFill>
            </a:endParaRPr>
          </a:p>
        </p:txBody>
      </p:sp>
    </p:spTree>
    <p:extLst>
      <p:ext uri="{BB962C8B-B14F-4D97-AF65-F5344CB8AC3E}">
        <p14:creationId xmlns:p14="http://schemas.microsoft.com/office/powerpoint/2010/main" val="2442922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EB1CA-9699-CA40-9644-412898F6C54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F17D94-43A3-1141-AB82-357016CA23B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414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7AA2-EE8B-9B4D-9942-E5E1AB83C4B5}"/>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E4B649-ACF7-2A4B-87AD-3AD9E49DED6A}"/>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87856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4000" spc="200" baseline="0"/>
            </a:lvl1pPr>
          </a:lstStyle>
          <a:p>
            <a:r>
              <a:rPr lang="en-US" dirty="0"/>
              <a:t>Title of the presentation</a:t>
            </a:r>
          </a:p>
        </p:txBody>
      </p:sp>
      <p:sp>
        <p:nvSpPr>
          <p:cNvPr id="3" name="Subtitle 2"/>
          <p:cNvSpPr>
            <a:spLocks noGrp="1"/>
          </p:cNvSpPr>
          <p:nvPr>
            <p:ph type="subTitle" idx="1" hasCustomPrompt="1"/>
          </p:nvPr>
        </p:nvSpPr>
        <p:spPr>
          <a:xfrm>
            <a:off x="8610600" y="4960137"/>
            <a:ext cx="3200400" cy="1218369"/>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13CD478B-B29E-2246-8772-7E19D6086BC0}" type="datetime1">
              <a:rPr lang="en-GB" smtClean="0"/>
              <a:t>16/08/2024</a:t>
            </a:fld>
            <a:endParaRPr lang="en-US" dirty="0"/>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2" descr="A picture containing ground, sky, outdoor, dirt&#10;&#10;Description automatically generated">
            <a:extLst>
              <a:ext uri="{FF2B5EF4-FFF2-40B4-BE49-F238E27FC236}">
                <a16:creationId xmlns:a16="http://schemas.microsoft.com/office/drawing/2014/main" id="{775E5831-1539-544D-BC0E-BC60E09079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6663"/>
            <a:ext cx="12192000" cy="51513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D813FFF-A19C-E14B-9A10-4A68022F8AF4}"/>
              </a:ext>
            </a:extLst>
          </p:cNvPr>
          <p:cNvSpPr/>
          <p:nvPr userDrawn="1"/>
        </p:nvSpPr>
        <p:spPr>
          <a:xfrm flipV="1">
            <a:off x="-3" y="118136"/>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LSHTM_2017_2014: PowerPoint Posters Training Files">
            <a:extLst>
              <a:ext uri="{FF2B5EF4-FFF2-40B4-BE49-F238E27FC236}">
                <a16:creationId xmlns:a16="http://schemas.microsoft.com/office/drawing/2014/main" id="{963EB19B-C34A-8614-E764-680203E8A0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89663" y="6399507"/>
            <a:ext cx="654437" cy="31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png">
            <a:extLst>
              <a:ext uri="{FF2B5EF4-FFF2-40B4-BE49-F238E27FC236}">
                <a16:creationId xmlns:a16="http://schemas.microsoft.com/office/drawing/2014/main" id="{41272657-18F9-7823-1FBC-56B0C57AD1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2179" y="6427787"/>
            <a:ext cx="407879" cy="274321"/>
          </a:xfrm>
          <a:prstGeom prst="rect">
            <a:avLst/>
          </a:prstGeom>
        </p:spPr>
      </p:pic>
      <p:pic>
        <p:nvPicPr>
          <p:cNvPr id="7" name="Picture 6">
            <a:extLst>
              <a:ext uri="{FF2B5EF4-FFF2-40B4-BE49-F238E27FC236}">
                <a16:creationId xmlns:a16="http://schemas.microsoft.com/office/drawing/2014/main" id="{57396516-4830-0E55-3DB7-64F6BC4B43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72125" t="8134" r="4125" b="81434"/>
          <a:stretch/>
        </p:blipFill>
        <p:spPr>
          <a:xfrm>
            <a:off x="10001459" y="6399508"/>
            <a:ext cx="913099" cy="313499"/>
          </a:xfrm>
          <a:prstGeom prst="rect">
            <a:avLst/>
          </a:prstGeom>
        </p:spPr>
      </p:pic>
      <p:pic>
        <p:nvPicPr>
          <p:cNvPr id="12" name="Picture 2" descr="Foreign, Commonwealth and Development Office (FCDO) - Global Resilience ...">
            <a:extLst>
              <a:ext uri="{FF2B5EF4-FFF2-40B4-BE49-F238E27FC236}">
                <a16:creationId xmlns:a16="http://schemas.microsoft.com/office/drawing/2014/main" id="{300FFFA6-1457-CE0D-DC4F-04932AABBE2D}"/>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3450" b="18413"/>
          <a:stretch/>
        </p:blipFill>
        <p:spPr bwMode="auto">
          <a:xfrm>
            <a:off x="10971917" y="6399508"/>
            <a:ext cx="822960" cy="31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720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4000" spc="200" baseline="0"/>
            </a:lvl1pPr>
          </a:lstStyle>
          <a:p>
            <a:r>
              <a:rPr lang="en-US" dirty="0"/>
              <a:t>Title of the presentation</a:t>
            </a:r>
          </a:p>
        </p:txBody>
      </p:sp>
      <p:sp>
        <p:nvSpPr>
          <p:cNvPr id="3" name="Subtitle 2"/>
          <p:cNvSpPr>
            <a:spLocks noGrp="1"/>
          </p:cNvSpPr>
          <p:nvPr>
            <p:ph type="subTitle" idx="1" hasCustomPrompt="1"/>
          </p:nvPr>
        </p:nvSpPr>
        <p:spPr>
          <a:xfrm>
            <a:off x="8610600" y="4960137"/>
            <a:ext cx="3200400" cy="1218369"/>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CACE7AFB-5450-744C-9920-3EC873F7C6A8}" type="datetime1">
              <a:rPr lang="en-GB" smtClean="0"/>
              <a:t>16/08/2024</a:t>
            </a:fld>
            <a:endParaRPr lang="en-US" dirty="0"/>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BA9FB0D2-7505-4D42-A698-17B14C4CF1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45954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018CB5C-B136-B14F-997D-529185D6B48C}"/>
              </a:ext>
            </a:extLst>
          </p:cNvPr>
          <p:cNvSpPr/>
          <p:nvPr userDrawn="1"/>
        </p:nvSpPr>
        <p:spPr>
          <a:xfrm flipV="1">
            <a:off x="-1" y="-42815"/>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LSHTM_2017_2014: PowerPoint Posters Training Files">
            <a:extLst>
              <a:ext uri="{FF2B5EF4-FFF2-40B4-BE49-F238E27FC236}">
                <a16:creationId xmlns:a16="http://schemas.microsoft.com/office/drawing/2014/main" id="{44EFF4B7-54FD-74C9-20E8-D6C1F421FC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89663" y="6399507"/>
            <a:ext cx="654437" cy="31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png">
            <a:extLst>
              <a:ext uri="{FF2B5EF4-FFF2-40B4-BE49-F238E27FC236}">
                <a16:creationId xmlns:a16="http://schemas.microsoft.com/office/drawing/2014/main" id="{9F7C9D77-D375-8DAA-989C-13BDD828BC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2179" y="6427787"/>
            <a:ext cx="407879" cy="274321"/>
          </a:xfrm>
          <a:prstGeom prst="rect">
            <a:avLst/>
          </a:prstGeom>
        </p:spPr>
      </p:pic>
      <p:pic>
        <p:nvPicPr>
          <p:cNvPr id="7" name="Picture 6">
            <a:extLst>
              <a:ext uri="{FF2B5EF4-FFF2-40B4-BE49-F238E27FC236}">
                <a16:creationId xmlns:a16="http://schemas.microsoft.com/office/drawing/2014/main" id="{CE1FA4BF-AAA6-E378-C0B3-B8BD76C4ED9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72125" t="8134" r="4125" b="81434"/>
          <a:stretch/>
        </p:blipFill>
        <p:spPr>
          <a:xfrm>
            <a:off x="10001459" y="6399508"/>
            <a:ext cx="913099" cy="313499"/>
          </a:xfrm>
          <a:prstGeom prst="rect">
            <a:avLst/>
          </a:prstGeom>
        </p:spPr>
      </p:pic>
      <p:pic>
        <p:nvPicPr>
          <p:cNvPr id="9" name="Picture 2" descr="Foreign, Commonwealth and Development Office (FCDO) - Global Resilience ...">
            <a:extLst>
              <a:ext uri="{FF2B5EF4-FFF2-40B4-BE49-F238E27FC236}">
                <a16:creationId xmlns:a16="http://schemas.microsoft.com/office/drawing/2014/main" id="{914ABFA2-10A2-9598-AB28-E4FBDCF6F3D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3450" b="18413"/>
          <a:stretch/>
        </p:blipFill>
        <p:spPr bwMode="auto">
          <a:xfrm>
            <a:off x="10971917" y="6399508"/>
            <a:ext cx="822960" cy="31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464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42FE18-E146-5D4A-8CA8-3355D84E6C9D}" type="datetime1">
              <a:rPr lang="en-GB" smtClean="0"/>
              <a:t>16/08/2024</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rgbClr val="0F87B1"/>
          </a:solidFill>
          <a:ln>
            <a:solidFill>
              <a:srgbClr val="0F87B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000" b="0" spc="200" baseline="0"/>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FE044A-DC50-784A-8424-96A0EF37437D}" type="datetime1">
              <a:rPr lang="en-GB" smtClean="0"/>
              <a:t>16/08/2024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880D47-B954-4247-B5C0-B3638F084176}" type="datetime1">
              <a:rPr lang="en-GB" smtClean="0"/>
              <a:t>16/08/2024</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3CDC74-C90C-474C-B558-7D37090F76C0}" type="datetime1">
              <a:rPr lang="en-GB" smtClean="0"/>
              <a:t>16/08/2024</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16A2C7-3033-054F-B5C6-257532A31AE4}" type="datetime1">
              <a:rPr lang="en-GB" smtClean="0"/>
              <a:t>16/08/2024</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13C64-29A3-C646-BE3C-867C10E75EB2}" type="datetime1">
              <a:rPr lang="en-GB" smtClean="0"/>
              <a:t>16/08/2024</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4945-7E26-CC41-BC74-5E177B7B9B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98FD041-8B41-4E47-82B5-E8EB60A72A7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976076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dirty="0"/>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58DE7-FB66-2846-BBBD-F356EEBC2687}" type="datetime1">
              <a:rPr lang="en-GB" smtClean="0"/>
              <a:t>16/08/2024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2" descr="LSHTM_2017_2014: PowerPoint Posters Training Files">
            <a:extLst>
              <a:ext uri="{FF2B5EF4-FFF2-40B4-BE49-F238E27FC236}">
                <a16:creationId xmlns:a16="http://schemas.microsoft.com/office/drawing/2014/main" id="{A16A22C2-F67B-B2E7-A85F-F3A1745EA5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89663" y="6399507"/>
            <a:ext cx="654437" cy="31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png">
            <a:extLst>
              <a:ext uri="{FF2B5EF4-FFF2-40B4-BE49-F238E27FC236}">
                <a16:creationId xmlns:a16="http://schemas.microsoft.com/office/drawing/2014/main" id="{BB1E2F5C-FBEB-C20D-8CD2-738DBA991E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2179" y="6427787"/>
            <a:ext cx="407879" cy="274321"/>
          </a:xfrm>
          <a:prstGeom prst="rect">
            <a:avLst/>
          </a:prstGeom>
        </p:spPr>
      </p:pic>
      <p:pic>
        <p:nvPicPr>
          <p:cNvPr id="9" name="Picture 8">
            <a:extLst>
              <a:ext uri="{FF2B5EF4-FFF2-40B4-BE49-F238E27FC236}">
                <a16:creationId xmlns:a16="http://schemas.microsoft.com/office/drawing/2014/main" id="{5C57F544-70BC-B6E9-7883-2B8CC2AF779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2125" t="8134" r="4125" b="81434"/>
          <a:stretch/>
        </p:blipFill>
        <p:spPr>
          <a:xfrm>
            <a:off x="10001459" y="6399508"/>
            <a:ext cx="913099" cy="313499"/>
          </a:xfrm>
          <a:prstGeom prst="rect">
            <a:avLst/>
          </a:prstGeom>
        </p:spPr>
      </p:pic>
      <p:pic>
        <p:nvPicPr>
          <p:cNvPr id="10" name="Picture 2" descr="Foreign, Commonwealth and Development Office (FCDO) - Global Resilience ...">
            <a:extLst>
              <a:ext uri="{FF2B5EF4-FFF2-40B4-BE49-F238E27FC236}">
                <a16:creationId xmlns:a16="http://schemas.microsoft.com/office/drawing/2014/main" id="{315A0ECE-BFDE-903C-FD4C-613FC7C295E0}"/>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3450" b="18413"/>
          <a:stretch/>
        </p:blipFill>
        <p:spPr bwMode="auto">
          <a:xfrm>
            <a:off x="10971917" y="6399508"/>
            <a:ext cx="822960" cy="313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BD5C15-A503-4AA3-99DD-E0A1842437B5}"/>
              </a:ext>
            </a:extLst>
          </p:cNvPr>
          <p:cNvGraphicFramePr>
            <a:graphicFrameLocks noChangeAspect="1"/>
          </p:cNvGraphicFramePr>
          <p:nvPr userDrawn="1">
            <p:custDataLst>
              <p:tags r:id="rId1"/>
            </p:custDataLst>
            <p:extLst>
              <p:ext uri="{D42A27DB-BD31-4B8C-83A1-F6EECF244321}">
                <p14:modId xmlns:p14="http://schemas.microsoft.com/office/powerpoint/2010/main" val="532338417"/>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5BBD5C15-A503-4AA3-99DD-E0A1842437B5}"/>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Content"/>
          <p:cNvSpPr>
            <a:spLocks noGrp="1"/>
          </p:cNvSpPr>
          <p:nvPr>
            <p:ph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063804638"/>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86A6605-28FD-4C5B-BCA5-7DF45A92009B}"/>
              </a:ext>
            </a:extLst>
          </p:cNvPr>
          <p:cNvGraphicFramePr>
            <a:graphicFrameLocks noChangeAspect="1"/>
          </p:cNvGraphicFramePr>
          <p:nvPr userDrawn="1">
            <p:custDataLst>
              <p:tags r:id="rId1"/>
            </p:custDataLst>
            <p:extLst>
              <p:ext uri="{D42A27DB-BD31-4B8C-83A1-F6EECF244321}">
                <p14:modId xmlns:p14="http://schemas.microsoft.com/office/powerpoint/2010/main" val="802567148"/>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0" name="Object 9" hidden="1">
                        <a:extLst>
                          <a:ext uri="{FF2B5EF4-FFF2-40B4-BE49-F238E27FC236}">
                            <a16:creationId xmlns:a16="http://schemas.microsoft.com/office/drawing/2014/main" id="{486A6605-28FD-4C5B-BCA5-7DF45A92009B}"/>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134242F-5A2F-42EB-9C86-96D5847903C3}"/>
              </a:ext>
            </a:extLst>
          </p:cNvPr>
          <p:cNvSpPr/>
          <p:nvPr userDrawn="1"/>
        </p:nvSpPr>
        <p:spPr>
          <a:xfrm>
            <a:off x="0" y="1671782"/>
            <a:ext cx="12192000" cy="5186218"/>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body" sz="quarter" idx="10" hasCustomPrompt="1"/>
          </p:nvPr>
        </p:nvSpPr>
        <p:spPr>
          <a:xfrm>
            <a:off x="580572" y="3212536"/>
            <a:ext cx="11030857" cy="609398"/>
          </a:xfrm>
        </p:spPr>
        <p:txBody>
          <a:bodyPr wrap="square" lIns="0" tIns="0" rIns="0" bIns="0" anchor="b">
            <a:spAutoFit/>
          </a:bodyPr>
          <a:lstStyle>
            <a:lvl1pPr marL="0" indent="0" fontAlgn="base">
              <a:lnSpc>
                <a:spcPct val="88000"/>
              </a:lnSpc>
              <a:spcBef>
                <a:spcPts val="0"/>
              </a:spcBef>
              <a:spcAft>
                <a:spcPts val="0"/>
              </a:spcAft>
              <a:buFont typeface="Arial" panose="020B0604020202020204" pitchFamily="34" charset="0"/>
              <a:buChar char="​"/>
              <a:defRPr sz="4500">
                <a:solidFill>
                  <a:schemeClr val="bg1"/>
                </a:solidFill>
                <a:latin typeface="+mj-lt"/>
                <a:ea typeface="+mj-ea"/>
                <a:cs typeface="+mj-cs"/>
              </a:defRPr>
            </a:lvl1pPr>
            <a:lvl2pPr marL="0" indent="0" fontAlgn="base">
              <a:lnSpc>
                <a:spcPct val="88000"/>
              </a:lnSpc>
              <a:spcBef>
                <a:spcPts val="0"/>
              </a:spcBef>
              <a:spcAft>
                <a:spcPts val="0"/>
              </a:spcAft>
              <a:buFont typeface="Arial" panose="020B0604020202020204" pitchFamily="34" charset="0"/>
              <a:buChar char="​"/>
              <a:defRPr sz="2800">
                <a:solidFill>
                  <a:schemeClr val="tx1"/>
                </a:solidFill>
              </a:defRPr>
            </a:lvl2pPr>
            <a:lvl3pPr marL="0" indent="0">
              <a:lnSpc>
                <a:spcPct val="88000"/>
              </a:lnSpc>
              <a:spcBef>
                <a:spcPts val="0"/>
              </a:spcBef>
              <a:spcAft>
                <a:spcPts val="0"/>
              </a:spcAft>
              <a:buFont typeface="Arial" panose="020B0604020202020204" pitchFamily="34" charset="0"/>
              <a:buChar char="​"/>
              <a:defRPr sz="2800">
                <a:solidFill>
                  <a:schemeClr val="tx1"/>
                </a:solidFill>
              </a:defRPr>
            </a:lvl3pPr>
            <a:lvl4pPr marL="0" indent="0">
              <a:lnSpc>
                <a:spcPct val="88000"/>
              </a:lnSpc>
              <a:spcBef>
                <a:spcPts val="0"/>
              </a:spcBef>
              <a:spcAft>
                <a:spcPts val="0"/>
              </a:spcAft>
              <a:buFont typeface="Arial" panose="020B0604020202020204" pitchFamily="34" charset="0"/>
              <a:buChar char="​"/>
              <a:defRPr sz="2800">
                <a:solidFill>
                  <a:schemeClr val="tx1"/>
                </a:solidFill>
              </a:defRPr>
            </a:lvl4pPr>
            <a:lvl5pPr marL="0" indent="0">
              <a:lnSpc>
                <a:spcPct val="88000"/>
              </a:lnSpc>
              <a:spcBef>
                <a:spcPts val="0"/>
              </a:spcBef>
              <a:spcAft>
                <a:spcPts val="0"/>
              </a:spcAft>
              <a:buFont typeface="Arial" panose="020B0604020202020204" pitchFamily="34" charset="0"/>
              <a:buChar char="​"/>
              <a:defRPr sz="2800">
                <a:solidFill>
                  <a:schemeClr val="tx1"/>
                </a:solidFill>
              </a:defRPr>
            </a:lvl5pPr>
            <a:lvl6pPr marL="0" indent="0">
              <a:lnSpc>
                <a:spcPct val="88000"/>
              </a:lnSpc>
              <a:spcBef>
                <a:spcPts val="0"/>
              </a:spcBef>
              <a:spcAft>
                <a:spcPts val="0"/>
              </a:spcAft>
              <a:buFont typeface="Arial" panose="020B0604020202020204" pitchFamily="34" charset="0"/>
              <a:buChar char="​"/>
              <a:defRPr sz="2800">
                <a:solidFill>
                  <a:schemeClr val="tx1"/>
                </a:solidFill>
              </a:defRPr>
            </a:lvl6pPr>
            <a:lvl7pPr marL="0" indent="0">
              <a:lnSpc>
                <a:spcPct val="88000"/>
              </a:lnSpc>
              <a:spcBef>
                <a:spcPts val="0"/>
              </a:spcBef>
              <a:spcAft>
                <a:spcPts val="0"/>
              </a:spcAft>
              <a:buFont typeface="Arial" panose="020B0604020202020204" pitchFamily="34" charset="0"/>
              <a:buChar char="​"/>
              <a:defRPr sz="2800">
                <a:solidFill>
                  <a:schemeClr val="tx1"/>
                </a:solidFill>
              </a:defRPr>
            </a:lvl7pPr>
            <a:lvl8pPr marL="0" indent="0">
              <a:lnSpc>
                <a:spcPct val="88000"/>
              </a:lnSpc>
              <a:spcBef>
                <a:spcPts val="0"/>
              </a:spcBef>
              <a:spcAft>
                <a:spcPts val="0"/>
              </a:spcAft>
              <a:buFont typeface="Arial" panose="020B0604020202020204" pitchFamily="34" charset="0"/>
              <a:buChar char="​"/>
              <a:defRPr sz="2800">
                <a:solidFill>
                  <a:schemeClr val="tx1"/>
                </a:solidFill>
              </a:defRPr>
            </a:lvl8pPr>
            <a:lvl9pPr marL="0" indent="0">
              <a:lnSpc>
                <a:spcPct val="88000"/>
              </a:lnSpc>
              <a:spcBef>
                <a:spcPts val="0"/>
              </a:spcBef>
              <a:spcAft>
                <a:spcPts val="0"/>
              </a:spcAft>
              <a:buFont typeface="Arial" panose="020B0604020202020204" pitchFamily="34" charset="0"/>
              <a:buChar char="​"/>
              <a:defRPr sz="2800">
                <a:solidFill>
                  <a:schemeClr val="tx1"/>
                </a:solidFill>
              </a:defRPr>
            </a:lvl9pPr>
          </a:lstStyle>
          <a:p>
            <a:pPr lvl="0"/>
            <a:r>
              <a:rPr lang="en-US" dirty="0"/>
              <a:t>Title: </a:t>
            </a:r>
            <a:r>
              <a:rPr lang="en-GB" spc="0" dirty="0">
                <a:latin typeface="Arial" panose="020B0604020202020204" pitchFamily="34" charset="0"/>
                <a:cs typeface="Arial" panose="020B0604020202020204" pitchFamily="34" charset="0"/>
              </a:rPr>
              <a:t>Arial 45pt Regular</a:t>
            </a:r>
            <a:endParaRPr lang="en-US" dirty="0"/>
          </a:p>
        </p:txBody>
      </p:sp>
      <p:sp>
        <p:nvSpPr>
          <p:cNvPr id="3" name="Subtitle"/>
          <p:cNvSpPr>
            <a:spLocks noGrp="1"/>
          </p:cNvSpPr>
          <p:nvPr>
            <p:ph type="body" sz="quarter" idx="11" hasCustomPrompt="1"/>
          </p:nvPr>
        </p:nvSpPr>
        <p:spPr>
          <a:xfrm>
            <a:off x="580572" y="3954558"/>
            <a:ext cx="11030857" cy="270843"/>
          </a:xfrm>
        </p:spPr>
        <p:txBody>
          <a:bodyPr wrap="square" lIns="0" tIns="0" rIns="0" bIns="0">
            <a:spAutoFit/>
          </a:bodyPr>
          <a:lstStyle>
            <a:lvl1pPr marL="0" indent="0">
              <a:lnSpc>
                <a:spcPct val="88000"/>
              </a:lnSpc>
              <a:spcBef>
                <a:spcPts val="0"/>
              </a:spcBef>
              <a:spcAft>
                <a:spcPts val="0"/>
              </a:spcAft>
              <a:buFont typeface="Arial" panose="020B0604020202020204" pitchFamily="34" charset="0"/>
              <a:buChar char="​"/>
              <a:defRPr sz="2000">
                <a:solidFill>
                  <a:schemeClr val="bg1"/>
                </a:solidFill>
                <a:latin typeface="+mj-lt"/>
              </a:defRPr>
            </a:lvl1pPr>
            <a:lvl2pPr marL="0" indent="0">
              <a:lnSpc>
                <a:spcPct val="88000"/>
              </a:lnSpc>
              <a:spcBef>
                <a:spcPts val="0"/>
              </a:spcBef>
              <a:spcAft>
                <a:spcPts val="0"/>
              </a:spcAft>
              <a:buFont typeface="Arial" panose="020B0604020202020204" pitchFamily="34" charset="0"/>
              <a:buChar char="​"/>
              <a:defRPr sz="2800">
                <a:solidFill>
                  <a:schemeClr val="tx1"/>
                </a:solidFill>
              </a:defRPr>
            </a:lvl2pPr>
            <a:lvl3pPr marL="0" indent="0">
              <a:lnSpc>
                <a:spcPct val="88000"/>
              </a:lnSpc>
              <a:spcBef>
                <a:spcPts val="0"/>
              </a:spcBef>
              <a:spcAft>
                <a:spcPts val="0"/>
              </a:spcAft>
              <a:buFont typeface="Arial" panose="020B0604020202020204" pitchFamily="34" charset="0"/>
              <a:buChar char="​"/>
              <a:defRPr sz="2800">
                <a:solidFill>
                  <a:schemeClr val="tx1"/>
                </a:solidFill>
              </a:defRPr>
            </a:lvl3pPr>
            <a:lvl4pPr marL="0" indent="0">
              <a:lnSpc>
                <a:spcPct val="88000"/>
              </a:lnSpc>
              <a:spcBef>
                <a:spcPts val="0"/>
              </a:spcBef>
              <a:spcAft>
                <a:spcPts val="0"/>
              </a:spcAft>
              <a:buFont typeface="Arial" panose="020B0604020202020204" pitchFamily="34" charset="0"/>
              <a:buChar char="​"/>
              <a:defRPr sz="2800">
                <a:solidFill>
                  <a:schemeClr val="tx1"/>
                </a:solidFill>
              </a:defRPr>
            </a:lvl4pPr>
            <a:lvl5pPr marL="0" indent="0">
              <a:lnSpc>
                <a:spcPct val="88000"/>
              </a:lnSpc>
              <a:spcBef>
                <a:spcPts val="0"/>
              </a:spcBef>
              <a:spcAft>
                <a:spcPts val="0"/>
              </a:spcAft>
              <a:buFont typeface="Arial" panose="020B0604020202020204" pitchFamily="34" charset="0"/>
              <a:buChar char="​"/>
              <a:defRPr sz="2800">
                <a:solidFill>
                  <a:schemeClr val="tx1"/>
                </a:solidFill>
              </a:defRPr>
            </a:lvl5pPr>
            <a:lvl6pPr marL="0" indent="0">
              <a:lnSpc>
                <a:spcPct val="88000"/>
              </a:lnSpc>
              <a:spcBef>
                <a:spcPts val="0"/>
              </a:spcBef>
              <a:spcAft>
                <a:spcPts val="0"/>
              </a:spcAft>
              <a:buFont typeface="Arial" panose="020B0604020202020204" pitchFamily="34" charset="0"/>
              <a:buChar char="​"/>
              <a:defRPr sz="2800">
                <a:solidFill>
                  <a:schemeClr val="tx1"/>
                </a:solidFill>
              </a:defRPr>
            </a:lvl6pPr>
            <a:lvl7pPr marL="0" indent="0">
              <a:lnSpc>
                <a:spcPct val="88000"/>
              </a:lnSpc>
              <a:spcBef>
                <a:spcPts val="0"/>
              </a:spcBef>
              <a:spcAft>
                <a:spcPts val="0"/>
              </a:spcAft>
              <a:buFont typeface="Arial" panose="020B0604020202020204" pitchFamily="34" charset="0"/>
              <a:buChar char="​"/>
              <a:defRPr sz="2800">
                <a:solidFill>
                  <a:schemeClr val="tx1"/>
                </a:solidFill>
              </a:defRPr>
            </a:lvl7pPr>
            <a:lvl8pPr marL="0" indent="0">
              <a:lnSpc>
                <a:spcPct val="88000"/>
              </a:lnSpc>
              <a:spcBef>
                <a:spcPts val="0"/>
              </a:spcBef>
              <a:spcAft>
                <a:spcPts val="0"/>
              </a:spcAft>
              <a:buFont typeface="Arial" panose="020B0604020202020204" pitchFamily="34" charset="0"/>
              <a:buChar char="​"/>
              <a:defRPr sz="2800">
                <a:solidFill>
                  <a:schemeClr val="tx1"/>
                </a:solidFill>
              </a:defRPr>
            </a:lvl8pPr>
            <a:lvl9pPr marL="0" indent="0">
              <a:lnSpc>
                <a:spcPct val="88000"/>
              </a:lnSpc>
              <a:spcBef>
                <a:spcPts val="0"/>
              </a:spcBef>
              <a:spcAft>
                <a:spcPts val="0"/>
              </a:spcAft>
              <a:buFont typeface="Arial" panose="020B0604020202020204" pitchFamily="34" charset="0"/>
              <a:buChar char="​"/>
              <a:defRPr sz="2800">
                <a:solidFill>
                  <a:schemeClr val="tx1"/>
                </a:solidFill>
              </a:defRPr>
            </a:lvl9pPr>
          </a:lstStyle>
          <a:p>
            <a:pPr lvl="0"/>
            <a:r>
              <a:rPr lang="en-US" dirty="0"/>
              <a:t>Subtitle: Arial 20pt Regular</a:t>
            </a:r>
          </a:p>
        </p:txBody>
      </p:sp>
      <p:sp>
        <p:nvSpPr>
          <p:cNvPr id="4" name="Presenter"/>
          <p:cNvSpPr>
            <a:spLocks noGrp="1"/>
          </p:cNvSpPr>
          <p:nvPr>
            <p:ph type="body" sz="quarter" idx="13" hasCustomPrompt="1"/>
          </p:nvPr>
        </p:nvSpPr>
        <p:spPr>
          <a:xfrm>
            <a:off x="580572" y="5397315"/>
            <a:ext cx="11030857" cy="276999"/>
          </a:xfrm>
        </p:spPr>
        <p:txBody>
          <a:bodyPr wrap="square" lIns="0" tIns="0" rIns="0" bIns="0">
            <a:spAutoFit/>
          </a:bodyPr>
          <a:lstStyle>
            <a:lvl1pPr marL="0" indent="0">
              <a:spcBef>
                <a:spcPts val="0"/>
              </a:spcBef>
              <a:spcAft>
                <a:spcPts val="0"/>
              </a:spcAft>
              <a:buFont typeface="Arial" panose="020B0604020202020204" pitchFamily="34" charset="0"/>
              <a:buChar char="​"/>
              <a:defRPr sz="1800">
                <a:solidFill>
                  <a:schemeClr val="bg1"/>
                </a:solidFill>
                <a:latin typeface="+mj-lt"/>
              </a:defRPr>
            </a:lvl1pPr>
            <a:lvl2pPr marL="0" indent="0" fontAlgn="base">
              <a:spcBef>
                <a:spcPts val="0"/>
              </a:spcBef>
              <a:spcAft>
                <a:spcPts val="0"/>
              </a:spcAft>
              <a:buFont typeface="Arial" panose="020B0604020202020204" pitchFamily="34" charset="0"/>
              <a:buChar char="​"/>
              <a:defRPr sz="1800">
                <a:solidFill>
                  <a:schemeClr val="tx1"/>
                </a:solidFill>
              </a:defRPr>
            </a:lvl2pPr>
            <a:lvl3pPr marL="0" indent="0">
              <a:spcBef>
                <a:spcPts val="0"/>
              </a:spcBef>
              <a:spcAft>
                <a:spcPts val="0"/>
              </a:spcAft>
              <a:buFont typeface="Arial" panose="020B0604020202020204" pitchFamily="34" charset="0"/>
              <a:buChar char="​"/>
              <a:defRPr sz="1800">
                <a:solidFill>
                  <a:schemeClr val="tx1"/>
                </a:solidFill>
              </a:defRPr>
            </a:lvl3pPr>
            <a:lvl4pPr marL="0" indent="0">
              <a:spcBef>
                <a:spcPts val="0"/>
              </a:spcBef>
              <a:spcAft>
                <a:spcPts val="0"/>
              </a:spcAft>
              <a:buFont typeface="Arial" panose="020B0604020202020204" pitchFamily="34" charset="0"/>
              <a:buChar char="​"/>
              <a:defRPr sz="1800">
                <a:solidFill>
                  <a:schemeClr val="tx1"/>
                </a:solidFill>
              </a:defRPr>
            </a:lvl4pPr>
            <a:lvl5pPr marL="0" indent="0">
              <a:spcBef>
                <a:spcPts val="0"/>
              </a:spcBef>
              <a:spcAft>
                <a:spcPts val="0"/>
              </a:spcAft>
              <a:buFont typeface="Arial" panose="020B0604020202020204" pitchFamily="34" charset="0"/>
              <a:buChar char="​"/>
              <a:defRPr sz="1800">
                <a:solidFill>
                  <a:schemeClr val="tx1"/>
                </a:solidFill>
              </a:defRPr>
            </a:lvl5pPr>
            <a:lvl6pPr marL="0" indent="0">
              <a:spcBef>
                <a:spcPts val="0"/>
              </a:spcBef>
              <a:spcAft>
                <a:spcPts val="0"/>
              </a:spcAft>
              <a:buFont typeface="Arial" panose="020B0604020202020204" pitchFamily="34" charset="0"/>
              <a:buChar char="​"/>
              <a:defRPr sz="1800">
                <a:solidFill>
                  <a:schemeClr val="tx1"/>
                </a:solidFill>
              </a:defRPr>
            </a:lvl6pPr>
            <a:lvl7pPr marL="0" indent="0">
              <a:spcBef>
                <a:spcPts val="0"/>
              </a:spcBef>
              <a:spcAft>
                <a:spcPts val="0"/>
              </a:spcAft>
              <a:buFont typeface="Arial" panose="020B0604020202020204" pitchFamily="34" charset="0"/>
              <a:buChar char="​"/>
              <a:defRPr sz="1800">
                <a:solidFill>
                  <a:schemeClr val="tx1"/>
                </a:solidFill>
              </a:defRPr>
            </a:lvl7pPr>
            <a:lvl8pPr marL="0" indent="0">
              <a:spcBef>
                <a:spcPts val="0"/>
              </a:spcBef>
              <a:spcAft>
                <a:spcPts val="0"/>
              </a:spcAft>
              <a:buFont typeface="Arial" panose="020B0604020202020204" pitchFamily="34" charset="0"/>
              <a:buChar char="​"/>
              <a:defRPr sz="1800">
                <a:solidFill>
                  <a:schemeClr val="tx1"/>
                </a:solidFill>
              </a:defRPr>
            </a:lvl8pPr>
            <a:lvl9pPr marL="0" indent="0">
              <a:spcBef>
                <a:spcPts val="0"/>
              </a:spcBef>
              <a:spcAft>
                <a:spcPts val="0"/>
              </a:spcAft>
              <a:buFont typeface="Arial" panose="020B0604020202020204" pitchFamily="34" charset="0"/>
              <a:buChar char="​"/>
              <a:defRPr sz="1800">
                <a:solidFill>
                  <a:schemeClr val="tx1"/>
                </a:solidFill>
              </a:defRPr>
            </a:lvl9pPr>
          </a:lstStyle>
          <a:p>
            <a:pPr lvl="0"/>
            <a:r>
              <a:rPr lang="en-US" dirty="0"/>
              <a:t>Date or presenter: Arial 18pt Regular</a:t>
            </a:r>
          </a:p>
        </p:txBody>
      </p:sp>
      <p:pic>
        <p:nvPicPr>
          <p:cNvPr id="9" name="Picture 8">
            <a:extLst>
              <a:ext uri="{FF2B5EF4-FFF2-40B4-BE49-F238E27FC236}">
                <a16:creationId xmlns:a16="http://schemas.microsoft.com/office/drawing/2014/main" id="{630FFFB4-9BDD-4E16-8E33-6735B760E87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0572" y="384175"/>
            <a:ext cx="3729710" cy="1008112"/>
          </a:xfrm>
          <a:prstGeom prst="rect">
            <a:avLst/>
          </a:prstGeom>
        </p:spPr>
      </p:pic>
    </p:spTree>
    <p:extLst>
      <p:ext uri="{BB962C8B-B14F-4D97-AF65-F5344CB8AC3E}">
        <p14:creationId xmlns:p14="http://schemas.microsoft.com/office/powerpoint/2010/main" val="1809155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BD5C15-A503-4AA3-99DD-E0A1842437B5}"/>
              </a:ext>
            </a:extLst>
          </p:cNvPr>
          <p:cNvGraphicFramePr>
            <a:graphicFrameLocks noChangeAspect="1"/>
          </p:cNvGraphicFramePr>
          <p:nvPr userDrawn="1">
            <p:custDataLst>
              <p:tags r:id="rId1"/>
            </p:custDataLst>
            <p:extLst>
              <p:ext uri="{D42A27DB-BD31-4B8C-83A1-F6EECF244321}">
                <p14:modId xmlns:p14="http://schemas.microsoft.com/office/powerpoint/2010/main" val="532338417"/>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5BBD5C15-A503-4AA3-99DD-E0A1842437B5}"/>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Content"/>
          <p:cNvSpPr>
            <a:spLocks noGrp="1"/>
          </p:cNvSpPr>
          <p:nvPr>
            <p:ph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185580086"/>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22DE7B0-7514-46A2-9A81-69ADEF651A1D}"/>
              </a:ext>
            </a:extLst>
          </p:cNvPr>
          <p:cNvGraphicFramePr>
            <a:graphicFrameLocks noChangeAspect="1"/>
          </p:cNvGraphicFramePr>
          <p:nvPr userDrawn="1">
            <p:custDataLst>
              <p:tags r:id="rId1"/>
            </p:custDataLst>
            <p:extLst>
              <p:ext uri="{D42A27DB-BD31-4B8C-83A1-F6EECF244321}">
                <p14:modId xmlns:p14="http://schemas.microsoft.com/office/powerpoint/2010/main" val="3425191338"/>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a:extLst>
                          <a:ext uri="{FF2B5EF4-FFF2-40B4-BE49-F238E27FC236}">
                            <a16:creationId xmlns:a16="http://schemas.microsoft.com/office/drawing/2014/main" id="{722DE7B0-7514-46A2-9A81-69ADEF651A1D}"/>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Tree>
    <p:extLst>
      <p:ext uri="{BB962C8B-B14F-4D97-AF65-F5344CB8AC3E}">
        <p14:creationId xmlns:p14="http://schemas.microsoft.com/office/powerpoint/2010/main" val="1524724394"/>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in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1F293F1-02A6-4F6C-A11B-4EFF4D38DB47}"/>
              </a:ext>
            </a:extLst>
          </p:cNvPr>
          <p:cNvGraphicFramePr>
            <a:graphicFrameLocks noChangeAspect="1"/>
          </p:cNvGraphicFramePr>
          <p:nvPr userDrawn="1">
            <p:custDataLst>
              <p:tags r:id="rId1"/>
            </p:custDataLst>
            <p:extLst>
              <p:ext uri="{D42A27DB-BD31-4B8C-83A1-F6EECF244321}">
                <p14:modId xmlns:p14="http://schemas.microsoft.com/office/powerpoint/2010/main" val="1638681175"/>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71F293F1-02A6-4F6C-A11B-4EFF4D38DB47}"/>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p:cNvSpPr>
            <a:spLocks noGrp="1"/>
          </p:cNvSpPr>
          <p:nvPr>
            <p:ph type="body" idx="10" hasCustomPrompt="1"/>
          </p:nvPr>
        </p:nvSpPr>
        <p:spPr>
          <a:xfrm>
            <a:off x="580572" y="1399032"/>
            <a:ext cx="11030857"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Tree>
    <p:extLst>
      <p:ext uri="{BB962C8B-B14F-4D97-AF65-F5344CB8AC3E}">
        <p14:creationId xmlns:p14="http://schemas.microsoft.com/office/powerpoint/2010/main" val="489230987"/>
      </p:ext>
    </p:extLst>
  </p:cSld>
  <p:clrMapOvr>
    <a:masterClrMapping/>
  </p:clrMapOvr>
  <p:extLst>
    <p:ext uri="{DCECCB84-F9BA-43D5-87BE-67443E8EF086}">
      <p15:sldGuideLst xmlns:p15="http://schemas.microsoft.com/office/powerpoint/2012/main">
        <p15:guide id="1" orient="horz" pos="880">
          <p15:clr>
            <a:srgbClr val="FBAE40"/>
          </p15:clr>
        </p15:guide>
        <p15:guide id="2" orient="horz" pos="118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with headin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3987572-B35C-485E-AD60-B5927902A1A0}"/>
              </a:ext>
            </a:extLst>
          </p:cNvPr>
          <p:cNvGraphicFramePr>
            <a:graphicFrameLocks noChangeAspect="1"/>
          </p:cNvGraphicFramePr>
          <p:nvPr userDrawn="1">
            <p:custDataLst>
              <p:tags r:id="rId1"/>
            </p:custDataLst>
            <p:extLst>
              <p:ext uri="{D42A27DB-BD31-4B8C-83A1-F6EECF244321}">
                <p14:modId xmlns:p14="http://schemas.microsoft.com/office/powerpoint/2010/main" val="3562514567"/>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03987572-B35C-485E-AD60-B5927902A1A0}"/>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p:cNvSpPr>
            <a:spLocks noGrp="1"/>
          </p:cNvSpPr>
          <p:nvPr>
            <p:ph type="body" idx="10" hasCustomPrompt="1"/>
          </p:nvPr>
        </p:nvSpPr>
        <p:spPr>
          <a:xfrm>
            <a:off x="580572" y="1399032"/>
            <a:ext cx="11030857"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4" name="Content"/>
          <p:cNvSpPr>
            <a:spLocks noGrp="1"/>
          </p:cNvSpPr>
          <p:nvPr>
            <p:ph idx="11"/>
          </p:nvPr>
        </p:nvSpPr>
        <p:spPr>
          <a:xfrm>
            <a:off x="580572" y="1883664"/>
            <a:ext cx="11030857" cy="43266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220631544"/>
      </p:ext>
    </p:extLst>
  </p:cSld>
  <p:clrMapOvr>
    <a:masterClrMapping/>
  </p:clrMapOvr>
  <p:extLst>
    <p:ext uri="{DCECCB84-F9BA-43D5-87BE-67443E8EF086}">
      <p15:sldGuideLst xmlns:p15="http://schemas.microsoft.com/office/powerpoint/2012/main">
        <p15:guide id="1" orient="horz" pos="880">
          <p15:clr>
            <a:srgbClr val="FBAE40"/>
          </p15:clr>
        </p15:guide>
        <p15:guide id="2" orient="horz" pos="118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35EAEEC-11CE-4089-82D2-45521E1F4A4C}"/>
              </a:ext>
            </a:extLst>
          </p:cNvPr>
          <p:cNvGraphicFramePr>
            <a:graphicFrameLocks noChangeAspect="1"/>
          </p:cNvGraphicFramePr>
          <p:nvPr userDrawn="1">
            <p:custDataLst>
              <p:tags r:id="rId1"/>
            </p:custDataLst>
            <p:extLst>
              <p:ext uri="{D42A27DB-BD31-4B8C-83A1-F6EECF244321}">
                <p14:modId xmlns:p14="http://schemas.microsoft.com/office/powerpoint/2010/main" val="1033877105"/>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635EAEEC-11CE-4089-82D2-45521E1F4A4C}"/>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6C14507-C68D-415B-9DD4-E818A46C6509}"/>
              </a:ext>
            </a:extLst>
          </p:cNvPr>
          <p:cNvSpPr/>
          <p:nvPr userDrawn="1"/>
        </p:nvSpPr>
        <p:spPr>
          <a:xfrm>
            <a:off x="0" y="1671782"/>
            <a:ext cx="12192000" cy="5186218"/>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SectionTitle"/>
          <p:cNvSpPr>
            <a:spLocks noGrp="1"/>
          </p:cNvSpPr>
          <p:nvPr>
            <p:ph type="body" sz="quarter" idx="11" hasCustomPrompt="1"/>
          </p:nvPr>
        </p:nvSpPr>
        <p:spPr>
          <a:xfrm>
            <a:off x="580571" y="3948398"/>
            <a:ext cx="10369006" cy="825867"/>
          </a:xfrm>
        </p:spPr>
        <p:txBody>
          <a:bodyPr vert="horz" wrap="square" lIns="0" tIns="0" rIns="0" bIns="0" numCol="1" anchor="t" anchorCtr="0" compatLnSpc="1">
            <a:prstTxWarp prst="textNoShape">
              <a:avLst/>
            </a:prstTxWarp>
            <a:spAutoFit/>
          </a:bodyPr>
          <a:lstStyle>
            <a:lvl1pPr marL="0" indent="0" algn="l" fontAlgn="base">
              <a:lnSpc>
                <a:spcPct val="100000"/>
              </a:lnSpc>
              <a:spcBef>
                <a:spcPts val="0"/>
              </a:spcBef>
              <a:spcAft>
                <a:spcPts val="200"/>
              </a:spcAft>
              <a:buFont typeface="Arial" panose="020B0604020202020204" pitchFamily="34" charset="0"/>
              <a:buChar char="​"/>
              <a:defRPr sz="3200">
                <a:solidFill>
                  <a:schemeClr val="accent1"/>
                </a:solidFill>
                <a:latin typeface="+mj-lt"/>
                <a:ea typeface="+mj-ea"/>
                <a:cs typeface="+mj-cs"/>
              </a:defRPr>
            </a:lvl1pPr>
            <a:lvl2pPr marL="0" indent="0" algn="l">
              <a:lnSpc>
                <a:spcPct val="100000"/>
              </a:lnSpc>
              <a:spcBef>
                <a:spcPts val="0"/>
              </a:spcBef>
              <a:spcAft>
                <a:spcPts val="0"/>
              </a:spcAft>
              <a:buFont typeface="Arial" panose="020B0604020202020204" pitchFamily="34" charset="0"/>
              <a:buChar char="​"/>
              <a:defRPr sz="2000">
                <a:solidFill>
                  <a:schemeClr val="accent1"/>
                </a:solidFill>
              </a:defRPr>
            </a:lvl2pPr>
            <a:lvl3pPr marL="0" indent="0">
              <a:lnSpc>
                <a:spcPct val="100000"/>
              </a:lnSpc>
              <a:spcBef>
                <a:spcPts val="0"/>
              </a:spcBef>
              <a:spcAft>
                <a:spcPts val="0"/>
              </a:spcAft>
              <a:buFont typeface="Arial" panose="020B0604020202020204" pitchFamily="34" charset="0"/>
              <a:buChar char="​"/>
              <a:defRPr sz="2000"/>
            </a:lvl3pPr>
            <a:lvl4pPr marL="0" indent="0">
              <a:lnSpc>
                <a:spcPct val="100000"/>
              </a:lnSpc>
              <a:spcBef>
                <a:spcPts val="0"/>
              </a:spcBef>
              <a:spcAft>
                <a:spcPts val="0"/>
              </a:spcAft>
              <a:buFont typeface="Arial" panose="020B0604020202020204" pitchFamily="34" charset="0"/>
              <a:buChar char="​"/>
              <a:defRPr sz="2000"/>
            </a:lvl4pPr>
            <a:lvl5pPr marL="0" indent="0">
              <a:lnSpc>
                <a:spcPct val="100000"/>
              </a:lnSpc>
              <a:spcBef>
                <a:spcPts val="0"/>
              </a:spcBef>
              <a:spcAft>
                <a:spcPts val="0"/>
              </a:spcAft>
              <a:buFont typeface="Arial" panose="020B0604020202020204" pitchFamily="34" charset="0"/>
              <a:buChar char="​"/>
              <a:defRPr sz="2000"/>
            </a:lvl5pPr>
            <a:lvl6pPr marL="0" indent="0">
              <a:lnSpc>
                <a:spcPct val="100000"/>
              </a:lnSpc>
              <a:spcBef>
                <a:spcPts val="0"/>
              </a:spcBef>
              <a:spcAft>
                <a:spcPts val="0"/>
              </a:spcAft>
              <a:buFont typeface="Arial" panose="020B0604020202020204" pitchFamily="34" charset="0"/>
              <a:buChar char="​"/>
              <a:defRPr sz="2000"/>
            </a:lvl6pPr>
            <a:lvl7pPr marL="0" indent="0">
              <a:lnSpc>
                <a:spcPct val="100000"/>
              </a:lnSpc>
              <a:spcBef>
                <a:spcPts val="0"/>
              </a:spcBef>
              <a:spcAft>
                <a:spcPts val="0"/>
              </a:spcAft>
              <a:buFont typeface="Arial" panose="020B0604020202020204" pitchFamily="34" charset="0"/>
              <a:buChar char="​"/>
              <a:defRPr sz="2000"/>
            </a:lvl7pPr>
            <a:lvl8pPr marL="0" indent="0">
              <a:lnSpc>
                <a:spcPct val="100000"/>
              </a:lnSpc>
              <a:spcBef>
                <a:spcPts val="0"/>
              </a:spcBef>
              <a:spcAft>
                <a:spcPts val="0"/>
              </a:spcAft>
              <a:buFont typeface="Arial" panose="020B0604020202020204" pitchFamily="34" charset="0"/>
              <a:buChar char="​"/>
              <a:defRPr sz="2000"/>
            </a:lvl8pPr>
            <a:lvl9pPr marL="0" indent="0">
              <a:lnSpc>
                <a:spcPct val="100000"/>
              </a:lnSpc>
              <a:spcBef>
                <a:spcPts val="0"/>
              </a:spcBef>
              <a:spcAft>
                <a:spcPts val="0"/>
              </a:spcAft>
              <a:buFont typeface="Arial" panose="020B0604020202020204" pitchFamily="34" charset="0"/>
              <a:buChar char="​"/>
              <a:defRPr sz="2000"/>
            </a:lvl9pPr>
          </a:lstStyle>
          <a:p>
            <a:pPr lvl="0"/>
            <a:r>
              <a:rPr dirty="0"/>
              <a:t>Section title</a:t>
            </a:r>
          </a:p>
          <a:p>
            <a:pPr lvl="1"/>
            <a:r>
              <a:rPr dirty="0"/>
              <a:t>Section subtitle</a:t>
            </a:r>
          </a:p>
        </p:txBody>
      </p:sp>
      <p:sp>
        <p:nvSpPr>
          <p:cNvPr id="3" name="SectionNumber"/>
          <p:cNvSpPr>
            <a:spLocks noGrp="1"/>
          </p:cNvSpPr>
          <p:nvPr>
            <p:ph type="body" sz="quarter" idx="12" hasCustomPrompt="1"/>
          </p:nvPr>
        </p:nvSpPr>
        <p:spPr>
          <a:xfrm>
            <a:off x="580571" y="3256645"/>
            <a:ext cx="10369006" cy="615553"/>
          </a:xfrm>
        </p:spPr>
        <p:txBody>
          <a:bodyPr lIns="0" tIns="0" rIns="0" bIns="0" anchor="b">
            <a:spAutoFit/>
          </a:bodyPr>
          <a:lstStyle>
            <a:lvl1pPr marL="0" indent="0" algn="l" fontAlgn="base">
              <a:lnSpc>
                <a:spcPct val="100000"/>
              </a:lnSpc>
              <a:spcBef>
                <a:spcPts val="0"/>
              </a:spcBef>
              <a:spcAft>
                <a:spcPts val="0"/>
              </a:spcAft>
              <a:buFont typeface="Arial" panose="020B0604020202020204" pitchFamily="34" charset="0"/>
              <a:buChar char="​"/>
              <a:defRPr sz="4000">
                <a:solidFill>
                  <a:schemeClr val="accent1"/>
                </a:solidFill>
                <a:latin typeface="+mj-lt"/>
                <a:ea typeface="+mj-ea"/>
                <a:cs typeface="+mj-cs"/>
              </a:defRPr>
            </a:lvl1pPr>
            <a:lvl2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2pPr>
            <a:lvl3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3pPr>
            <a:lvl4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4pPr>
            <a:lvl5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5pPr>
            <a:lvl6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6pPr>
            <a:lvl7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7pPr>
            <a:lvl8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8pPr>
            <a:lvl9pPr marL="0" indent="0" algn="l" fontAlgn="base">
              <a:lnSpc>
                <a:spcPct val="100000"/>
              </a:lnSpc>
              <a:spcBef>
                <a:spcPct val="0"/>
              </a:spcBef>
              <a:spcAft>
                <a:spcPct val="0"/>
              </a:spcAft>
              <a:buFont typeface="Arial" panose="020B0604020202020204" pitchFamily="34" charset="0"/>
              <a:buChar char="​"/>
              <a:defRPr sz="2000">
                <a:solidFill>
                  <a:schemeClr val="tx1"/>
                </a:solidFill>
                <a:latin typeface="+mj-lt"/>
                <a:ea typeface="+mj-ea"/>
                <a:cs typeface="+mj-cs"/>
              </a:defRPr>
            </a:lvl9pPr>
          </a:lstStyle>
          <a:p>
            <a:pPr lvl="0"/>
            <a:r>
              <a:rPr dirty="0"/>
              <a:t>##</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0573" y="6480083"/>
            <a:ext cx="4405170" cy="216000"/>
          </a:xfrm>
          <a:prstGeom prst="rect">
            <a:avLst/>
          </a:prstGeom>
        </p:spPr>
      </p:pic>
    </p:spTree>
    <p:extLst>
      <p:ext uri="{BB962C8B-B14F-4D97-AF65-F5344CB8AC3E}">
        <p14:creationId xmlns:p14="http://schemas.microsoft.com/office/powerpoint/2010/main" val="4257705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E397B0A-45CA-4711-96B3-F4E9739F05AA}"/>
              </a:ext>
            </a:extLst>
          </p:cNvPr>
          <p:cNvGraphicFramePr>
            <a:graphicFrameLocks noChangeAspect="1"/>
          </p:cNvGraphicFramePr>
          <p:nvPr userDrawn="1">
            <p:custDataLst>
              <p:tags r:id="rId1"/>
            </p:custDataLst>
            <p:extLst>
              <p:ext uri="{D42A27DB-BD31-4B8C-83A1-F6EECF244321}">
                <p14:modId xmlns:p14="http://schemas.microsoft.com/office/powerpoint/2010/main" val="1835974543"/>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1E397B0A-45CA-4711-96B3-F4E9739F05AA}"/>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Content Left"/>
          <p:cNvSpPr>
            <a:spLocks noGrp="1"/>
          </p:cNvSpPr>
          <p:nvPr>
            <p:ph idx="11"/>
          </p:nvPr>
        </p:nvSpPr>
        <p:spPr>
          <a:xfrm>
            <a:off x="580571" y="1399032"/>
            <a:ext cx="5225143" cy="4811268"/>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Right"/>
          <p:cNvSpPr>
            <a:spLocks noGrp="1"/>
          </p:cNvSpPr>
          <p:nvPr>
            <p:ph idx="12"/>
          </p:nvPr>
        </p:nvSpPr>
        <p:spPr>
          <a:xfrm>
            <a:off x="6386286" y="1399032"/>
            <a:ext cx="5225143" cy="4811268"/>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3495824"/>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6E1F543-EB1B-466F-8A5C-15E71AF0F544}"/>
              </a:ext>
            </a:extLst>
          </p:cNvPr>
          <p:cNvGraphicFramePr>
            <a:graphicFrameLocks noChangeAspect="1"/>
          </p:cNvGraphicFramePr>
          <p:nvPr userDrawn="1">
            <p:custDataLst>
              <p:tags r:id="rId1"/>
            </p:custDataLst>
            <p:extLst>
              <p:ext uri="{D42A27DB-BD31-4B8C-83A1-F6EECF244321}">
                <p14:modId xmlns:p14="http://schemas.microsoft.com/office/powerpoint/2010/main" val="1659241196"/>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D6E1F543-EB1B-466F-8A5C-15E71AF0F544}"/>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1" y="1399032"/>
            <a:ext cx="5225143"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
        <p:nvSpPr>
          <p:cNvPr id="5" name="Heading Right"/>
          <p:cNvSpPr>
            <a:spLocks noGrp="1"/>
          </p:cNvSpPr>
          <p:nvPr>
            <p:ph type="body" sz="quarter" idx="13" hasCustomPrompt="1"/>
          </p:nvPr>
        </p:nvSpPr>
        <p:spPr>
          <a:xfrm>
            <a:off x="6386286" y="1399032"/>
            <a:ext cx="5225143"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rPr dirty="0"/>
              <a:t>Heading 14 pt</a:t>
            </a:r>
          </a:p>
          <a:p>
            <a:pPr lvl="1"/>
            <a:r>
              <a:rPr dirty="0"/>
              <a:t>Subheading 14 pt</a:t>
            </a:r>
          </a:p>
        </p:txBody>
      </p:sp>
    </p:spTree>
    <p:extLst>
      <p:ext uri="{BB962C8B-B14F-4D97-AF65-F5344CB8AC3E}">
        <p14:creationId xmlns:p14="http://schemas.microsoft.com/office/powerpoint/2010/main" val="3560587563"/>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guide id="4" orient="horz" pos="118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638A-84BC-F34C-AE21-73CF6EE101BD}"/>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F323126-1B01-E747-B580-657064E838B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AB402B1-FC28-CF40-81AB-B64875AB5A76}"/>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83612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2 columns with headin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651923F-EA4A-4957-8163-4C7EF50E7E52}"/>
              </a:ext>
            </a:extLst>
          </p:cNvPr>
          <p:cNvGraphicFramePr>
            <a:graphicFrameLocks noChangeAspect="1"/>
          </p:cNvGraphicFramePr>
          <p:nvPr userDrawn="1">
            <p:custDataLst>
              <p:tags r:id="rId1"/>
            </p:custDataLst>
            <p:extLst>
              <p:ext uri="{D42A27DB-BD31-4B8C-83A1-F6EECF244321}">
                <p14:modId xmlns:p14="http://schemas.microsoft.com/office/powerpoint/2010/main" val="1866752135"/>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3651923F-EA4A-4957-8163-4C7EF50E7E52}"/>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1" y="1399032"/>
            <a:ext cx="5225143"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580571" y="1883664"/>
            <a:ext cx="5225143" cy="43266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6386286" y="1399032"/>
            <a:ext cx="5225143"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6386286" y="1883664"/>
            <a:ext cx="5225143" cy="43266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807795651"/>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guide id="4" orient="horz" pos="118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2 Content with headin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E301621-9060-4E08-B52A-706D01F43136}"/>
              </a:ext>
            </a:extLst>
          </p:cNvPr>
          <p:cNvGraphicFramePr>
            <a:graphicFrameLocks noChangeAspect="1"/>
          </p:cNvGraphicFramePr>
          <p:nvPr userDrawn="1">
            <p:custDataLst>
              <p:tags r:id="rId1"/>
            </p:custDataLst>
            <p:extLst>
              <p:ext uri="{D42A27DB-BD31-4B8C-83A1-F6EECF244321}">
                <p14:modId xmlns:p14="http://schemas.microsoft.com/office/powerpoint/2010/main" val="4122665366"/>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CE301621-9060-4E08-B52A-706D01F43136}"/>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Top"/>
          <p:cNvSpPr>
            <a:spLocks noGrp="1"/>
          </p:cNvSpPr>
          <p:nvPr>
            <p:ph type="body" idx="10" hasCustomPrompt="1"/>
          </p:nvPr>
        </p:nvSpPr>
        <p:spPr>
          <a:xfrm>
            <a:off x="580572" y="1399032"/>
            <a:ext cx="11030857"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lvl3pPr>
            <a:lvl4pPr marL="0" indent="0">
              <a:spcBef>
                <a:spcPts val="0"/>
              </a:spcBef>
              <a:buFont typeface="Arial" panose="020B0604020202020204" pitchFamily="34" charset="0"/>
              <a:buChar char="​"/>
              <a:defRPr sz="1400"/>
            </a:lvl4pPr>
            <a:lvl5pPr marL="0" indent="0">
              <a:spcBef>
                <a:spcPts val="0"/>
              </a:spcBef>
              <a:buFont typeface="Arial" panose="020B0604020202020204" pitchFamily="34" charset="0"/>
              <a:buChar char="​"/>
              <a:defRPr sz="1400"/>
            </a:lvl5pPr>
            <a:lvl6pPr marL="0" indent="0">
              <a:spcBef>
                <a:spcPts val="0"/>
              </a:spcBef>
              <a:buFont typeface="Arial" panose="020B0604020202020204" pitchFamily="34" charset="0"/>
              <a:buChar char="​"/>
              <a:defRPr sz="1400"/>
            </a:lvl6pPr>
            <a:lvl7pPr marL="0" indent="0">
              <a:spcBef>
                <a:spcPts val="0"/>
              </a:spcBef>
              <a:buFont typeface="Arial" panose="020B0604020202020204" pitchFamily="34" charset="0"/>
              <a:buChar char="​"/>
              <a:defRPr sz="1400"/>
            </a:lvl7pPr>
            <a:lvl8pPr marL="0" indent="0">
              <a:spcBef>
                <a:spcPts val="0"/>
              </a:spcBef>
              <a:buFont typeface="Arial" panose="020B0604020202020204" pitchFamily="34" charset="0"/>
              <a:buChar char="​"/>
              <a:defRPr sz="1400"/>
            </a:lvl8pPr>
            <a:lvl9pPr marL="0" indent="0">
              <a:spcBef>
                <a:spcPts val="0"/>
              </a:spcBef>
              <a:buFont typeface="Arial" panose="020B0604020202020204" pitchFamily="34" charset="0"/>
              <a:buChar char="​"/>
              <a:defRPr sz="1400"/>
            </a:lvl9pPr>
          </a:lstStyle>
          <a:p>
            <a:pPr lvl="0"/>
            <a:r>
              <a:rPr dirty="0"/>
              <a:t>Heading 14 </a:t>
            </a:r>
            <a:r>
              <a:rPr dirty="0" err="1"/>
              <a:t>pt</a:t>
            </a:r>
            <a:endParaRPr dirty="0"/>
          </a:p>
          <a:p>
            <a:pPr lvl="1"/>
            <a:r>
              <a:rPr dirty="0"/>
              <a:t>Subheading 14 </a:t>
            </a:r>
            <a:r>
              <a:rPr dirty="0" err="1"/>
              <a:t>pt</a:t>
            </a:r>
            <a:endParaRPr dirty="0"/>
          </a:p>
        </p:txBody>
      </p:sp>
      <p:sp>
        <p:nvSpPr>
          <p:cNvPr id="4" name="Content Top"/>
          <p:cNvSpPr>
            <a:spLocks noGrp="1"/>
          </p:cNvSpPr>
          <p:nvPr>
            <p:ph idx="11"/>
          </p:nvPr>
        </p:nvSpPr>
        <p:spPr>
          <a:xfrm>
            <a:off x="580572" y="1883665"/>
            <a:ext cx="11030857" cy="1811131"/>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Bottom"/>
          <p:cNvSpPr>
            <a:spLocks noGrp="1"/>
          </p:cNvSpPr>
          <p:nvPr>
            <p:ph type="body" idx="13" hasCustomPrompt="1"/>
          </p:nvPr>
        </p:nvSpPr>
        <p:spPr>
          <a:xfrm>
            <a:off x="580572" y="3914537"/>
            <a:ext cx="11030857"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lvl3pPr>
            <a:lvl4pPr marL="0" indent="0">
              <a:spcBef>
                <a:spcPts val="0"/>
              </a:spcBef>
              <a:buFont typeface="Arial" panose="020B0604020202020204" pitchFamily="34" charset="0"/>
              <a:buChar char="​"/>
              <a:defRPr sz="1400"/>
            </a:lvl4pPr>
            <a:lvl5pPr marL="0" indent="0">
              <a:spcBef>
                <a:spcPts val="0"/>
              </a:spcBef>
              <a:buFont typeface="Arial" panose="020B0604020202020204" pitchFamily="34" charset="0"/>
              <a:buChar char="​"/>
              <a:defRPr sz="1400"/>
            </a:lvl5pPr>
            <a:lvl6pPr marL="0" indent="0">
              <a:spcBef>
                <a:spcPts val="0"/>
              </a:spcBef>
              <a:buFont typeface="Arial" panose="020B0604020202020204" pitchFamily="34" charset="0"/>
              <a:buChar char="​"/>
              <a:defRPr sz="1400"/>
            </a:lvl6pPr>
            <a:lvl7pPr marL="0" indent="0">
              <a:spcBef>
                <a:spcPts val="0"/>
              </a:spcBef>
              <a:buFont typeface="Arial" panose="020B0604020202020204" pitchFamily="34" charset="0"/>
              <a:buChar char="​"/>
              <a:defRPr sz="1400"/>
            </a:lvl7pPr>
            <a:lvl8pPr marL="0" indent="0">
              <a:spcBef>
                <a:spcPts val="0"/>
              </a:spcBef>
              <a:buFont typeface="Arial" panose="020B0604020202020204" pitchFamily="34" charset="0"/>
              <a:buChar char="​"/>
              <a:defRPr sz="1400"/>
            </a:lvl8pPr>
            <a:lvl9pPr marL="0" indent="0">
              <a:spcBef>
                <a:spcPts val="0"/>
              </a:spcBef>
              <a:buFont typeface="Arial" panose="020B0604020202020204" pitchFamily="34" charset="0"/>
              <a:buChar char="​"/>
              <a:defRPr sz="1400"/>
            </a:lvl9pPr>
          </a:lstStyle>
          <a:p>
            <a:pPr lvl="0"/>
            <a:r>
              <a:t>Heading 14 pt</a:t>
            </a:r>
          </a:p>
          <a:p>
            <a:pPr lvl="1"/>
            <a:r>
              <a:t>Subheading 14 pt</a:t>
            </a:r>
          </a:p>
        </p:txBody>
      </p:sp>
      <p:sp>
        <p:nvSpPr>
          <p:cNvPr id="6" name="Content Bottom"/>
          <p:cNvSpPr>
            <a:spLocks noGrp="1"/>
          </p:cNvSpPr>
          <p:nvPr>
            <p:ph idx="12"/>
          </p:nvPr>
        </p:nvSpPr>
        <p:spPr>
          <a:xfrm>
            <a:off x="580572" y="4399169"/>
            <a:ext cx="11030857" cy="1811131"/>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76969504"/>
      </p:ext>
    </p:extLst>
  </p:cSld>
  <p:clrMapOvr>
    <a:masterClrMapping/>
  </p:clrMapOvr>
  <p:extLst>
    <p:ext uri="{DCECCB84-F9BA-43D5-87BE-67443E8EF086}">
      <p15:sldGuideLst xmlns:p15="http://schemas.microsoft.com/office/powerpoint/2012/main">
        <p15:guide id="1" orient="horz" pos="880">
          <p15:clr>
            <a:srgbClr val="FBAE40"/>
          </p15:clr>
        </p15:guide>
        <p15:guide id="2" orient="horz" pos="1187">
          <p15:clr>
            <a:srgbClr val="FBAE40"/>
          </p15:clr>
        </p15:guide>
        <p15:guide id="3" orient="horz" pos="2464">
          <p15:clr>
            <a:srgbClr val="FBAE40"/>
          </p15:clr>
        </p15:guide>
        <p15:guide id="4" orient="horz" pos="276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columns 1/3 spli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3755237-E662-4F8F-9C69-D3C5CD10D8BC}"/>
              </a:ext>
            </a:extLst>
          </p:cNvPr>
          <p:cNvGraphicFramePr>
            <a:graphicFrameLocks noChangeAspect="1"/>
          </p:cNvGraphicFramePr>
          <p:nvPr userDrawn="1">
            <p:custDataLst>
              <p:tags r:id="rId1"/>
            </p:custDataLst>
            <p:extLst>
              <p:ext uri="{D42A27DB-BD31-4B8C-83A1-F6EECF244321}">
                <p14:modId xmlns:p14="http://schemas.microsoft.com/office/powerpoint/2010/main" val="451584961"/>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73755237-E662-4F8F-9C69-D3C5CD10D8BC}"/>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2" y="1399032"/>
            <a:ext cx="3286034"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580572" y="1883664"/>
            <a:ext cx="3286034" cy="43266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4452983" y="1399032"/>
            <a:ext cx="7158446"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4452983" y="1883664"/>
            <a:ext cx="7158446" cy="43266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771061539"/>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orient="horz" pos="118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 columns 2/3 spli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FAFBC3-AD70-4DE8-9E74-A2B1BDE33735}"/>
              </a:ext>
            </a:extLst>
          </p:cNvPr>
          <p:cNvGraphicFramePr>
            <a:graphicFrameLocks noChangeAspect="1"/>
          </p:cNvGraphicFramePr>
          <p:nvPr userDrawn="1">
            <p:custDataLst>
              <p:tags r:id="rId1"/>
            </p:custDataLst>
            <p:extLst>
              <p:ext uri="{D42A27DB-BD31-4B8C-83A1-F6EECF244321}">
                <p14:modId xmlns:p14="http://schemas.microsoft.com/office/powerpoint/2010/main" val="473571620"/>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C5FAFBC3-AD70-4DE8-9E74-A2B1BDE33735}"/>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1" y="1399032"/>
            <a:ext cx="7158446"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580571" y="1883664"/>
            <a:ext cx="7158446" cy="43266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8325394" y="1399032"/>
            <a:ext cx="3286034" cy="429768"/>
          </a:xfrm>
        </p:spPr>
        <p:txBody>
          <a:bodyPr/>
          <a:lstStyle>
            <a:lvl1pPr marL="0" indent="0">
              <a:spcBef>
                <a:spcPts val="0"/>
              </a:spcBef>
              <a:buFont typeface="Arial" panose="020B0604020202020204" pitchFamily="34" charset="0"/>
              <a:buChar char="​"/>
              <a:defRPr sz="1400" b="1">
                <a:solidFill>
                  <a:schemeClr val="tx2"/>
                </a:solidFill>
              </a:defRPr>
            </a:lvl1pPr>
            <a:lvl2pPr marL="0" indent="0">
              <a:spcBef>
                <a:spcPts val="0"/>
              </a:spcBef>
              <a:buFont typeface="Arial" panose="020B0604020202020204" pitchFamily="34" charset="0"/>
              <a:buChar char="​"/>
              <a:defRPr sz="1400">
                <a:solidFill>
                  <a:schemeClr val="tx2"/>
                </a:solidFill>
              </a:defRPr>
            </a:lvl2pPr>
            <a:lvl3pPr marL="0" indent="0">
              <a:spcBef>
                <a:spcPts val="0"/>
              </a:spcBef>
              <a:buFont typeface="Arial" panose="020B0604020202020204" pitchFamily="34" charset="0"/>
              <a:buChar char="​"/>
              <a:defRPr sz="1400">
                <a:solidFill>
                  <a:schemeClr val="tx1"/>
                </a:solidFill>
              </a:defRPr>
            </a:lvl3pPr>
            <a:lvl4pPr marL="0" indent="0">
              <a:spcBef>
                <a:spcPts val="0"/>
              </a:spcBef>
              <a:buFont typeface="Arial" panose="020B0604020202020204" pitchFamily="34" charset="0"/>
              <a:buChar char="​"/>
              <a:defRPr sz="1400">
                <a:solidFill>
                  <a:schemeClr val="tx1"/>
                </a:solidFill>
              </a:defRPr>
            </a:lvl4pPr>
            <a:lvl5pPr marL="0" indent="0">
              <a:spcBef>
                <a:spcPts val="0"/>
              </a:spcBef>
              <a:buFont typeface="Arial" panose="020B0604020202020204" pitchFamily="34" charset="0"/>
              <a:buChar char="​"/>
              <a:defRPr sz="1400">
                <a:solidFill>
                  <a:schemeClr val="tx1"/>
                </a:solidFill>
              </a:defRPr>
            </a:lvl5pPr>
            <a:lvl6pPr marL="0" indent="0">
              <a:spcBef>
                <a:spcPts val="0"/>
              </a:spcBef>
              <a:buFont typeface="Arial" panose="020B0604020202020204" pitchFamily="34" charset="0"/>
              <a:buChar char="​"/>
              <a:defRPr sz="1400">
                <a:solidFill>
                  <a:schemeClr val="tx1"/>
                </a:solidFill>
              </a:defRPr>
            </a:lvl6pPr>
            <a:lvl7pPr marL="0" indent="0">
              <a:spcBef>
                <a:spcPts val="0"/>
              </a:spcBef>
              <a:buFont typeface="Arial" panose="020B0604020202020204" pitchFamily="34" charset="0"/>
              <a:buChar char="​"/>
              <a:defRPr sz="1400">
                <a:solidFill>
                  <a:schemeClr val="tx1"/>
                </a:solidFill>
              </a:defRPr>
            </a:lvl7pPr>
            <a:lvl8pPr marL="0" indent="0">
              <a:spcBef>
                <a:spcPts val="0"/>
              </a:spcBef>
              <a:buFont typeface="Arial" panose="020B0604020202020204" pitchFamily="34" charset="0"/>
              <a:buChar char="​"/>
              <a:defRPr sz="1400">
                <a:solidFill>
                  <a:schemeClr val="tx1"/>
                </a:solidFill>
              </a:defRPr>
            </a:lvl8pPr>
            <a:lvl9pPr marL="0" indent="0">
              <a:spcBef>
                <a:spcPts val="0"/>
              </a:spcBef>
              <a:buFont typeface="Arial" panose="020B0604020202020204" pitchFamily="34" charset="0"/>
              <a:buChar char="​"/>
              <a:defRPr sz="1400">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8325394" y="1883664"/>
            <a:ext cx="3286034" cy="4326636"/>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52242585"/>
      </p:ext>
    </p:extLst>
  </p:cSld>
  <p:clrMapOvr>
    <a:masterClrMapping/>
  </p:clrMapOvr>
  <p:extLst>
    <p:ext uri="{DCECCB84-F9BA-43D5-87BE-67443E8EF086}">
      <p15:sldGuideLst xmlns:p15="http://schemas.microsoft.com/office/powerpoint/2012/main">
        <p15:guide id="1" orient="horz" pos="880">
          <p15:clr>
            <a:srgbClr val="FBAE40"/>
          </p15:clr>
        </p15:guide>
        <p15:guide id="2" pos="3839">
          <p15:clr>
            <a:srgbClr val="FBAE40"/>
          </p15:clr>
        </p15:guide>
        <p15:guide id="3" pos="4130">
          <p15:clr>
            <a:srgbClr val="FBAE40"/>
          </p15:clr>
        </p15:guide>
        <p15:guide id="4" orient="horz" pos="118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F045594-2637-405F-9F48-0387C75DFB0B}"/>
              </a:ext>
            </a:extLst>
          </p:cNvPr>
          <p:cNvGraphicFramePr>
            <a:graphicFrameLocks noChangeAspect="1"/>
          </p:cNvGraphicFramePr>
          <p:nvPr userDrawn="1">
            <p:custDataLst>
              <p:tags r:id="rId1"/>
            </p:custDataLst>
            <p:extLst>
              <p:ext uri="{D42A27DB-BD31-4B8C-83A1-F6EECF244321}">
                <p14:modId xmlns:p14="http://schemas.microsoft.com/office/powerpoint/2010/main" val="1082700529"/>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EF045594-2637-405F-9F48-0387C75DFB0B}"/>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4" name="Content Left"/>
          <p:cNvSpPr>
            <a:spLocks noGrp="1"/>
          </p:cNvSpPr>
          <p:nvPr>
            <p:ph sz="half" idx="11"/>
          </p:nvPr>
        </p:nvSpPr>
        <p:spPr>
          <a:xfrm>
            <a:off x="580572" y="1399032"/>
            <a:ext cx="3286034" cy="4811268"/>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Middle"/>
          <p:cNvSpPr>
            <a:spLocks noGrp="1"/>
          </p:cNvSpPr>
          <p:nvPr>
            <p:ph sz="quarter" idx="12"/>
          </p:nvPr>
        </p:nvSpPr>
        <p:spPr>
          <a:xfrm>
            <a:off x="4452983" y="1399032"/>
            <a:ext cx="3286034" cy="4811268"/>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Right"/>
          <p:cNvSpPr>
            <a:spLocks noGrp="1"/>
          </p:cNvSpPr>
          <p:nvPr>
            <p:ph sz="quarter" idx="14"/>
          </p:nvPr>
        </p:nvSpPr>
        <p:spPr>
          <a:xfrm>
            <a:off x="8325394" y="1399032"/>
            <a:ext cx="3286034" cy="4811268"/>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716558771"/>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6F9720B-55F9-472B-B650-19184A7E888F}"/>
              </a:ext>
            </a:extLst>
          </p:cNvPr>
          <p:cNvGraphicFramePr>
            <a:graphicFrameLocks noChangeAspect="1"/>
          </p:cNvGraphicFramePr>
          <p:nvPr userDrawn="1">
            <p:custDataLst>
              <p:tags r:id="rId1"/>
            </p:custDataLst>
            <p:extLst>
              <p:ext uri="{D42A27DB-BD31-4B8C-83A1-F6EECF244321}">
                <p14:modId xmlns:p14="http://schemas.microsoft.com/office/powerpoint/2010/main" val="225589172"/>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66F9720B-55F9-472B-B650-19184A7E888F}"/>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2"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5" name="Heading Middle"/>
          <p:cNvSpPr>
            <a:spLocks noGrp="1"/>
          </p:cNvSpPr>
          <p:nvPr>
            <p:ph type="body" sz="quarter" idx="13" hasCustomPrompt="1"/>
          </p:nvPr>
        </p:nvSpPr>
        <p:spPr>
          <a:xfrm>
            <a:off x="4452983"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7" name="Heading Right"/>
          <p:cNvSpPr>
            <a:spLocks noGrp="1"/>
          </p:cNvSpPr>
          <p:nvPr>
            <p:ph type="body" sz="quarter" idx="15" hasCustomPrompt="1"/>
          </p:nvPr>
        </p:nvSpPr>
        <p:spPr>
          <a:xfrm>
            <a:off x="8325394"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Tree>
    <p:extLst>
      <p:ext uri="{BB962C8B-B14F-4D97-AF65-F5344CB8AC3E}">
        <p14:creationId xmlns:p14="http://schemas.microsoft.com/office/powerpoint/2010/main" val="3054608085"/>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guide id="6" orient="horz" pos="118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columns with headin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0A5306D-43CE-4B6D-AC59-222B080CFDB4}"/>
              </a:ext>
            </a:extLst>
          </p:cNvPr>
          <p:cNvGraphicFramePr>
            <a:graphicFrameLocks noChangeAspect="1"/>
          </p:cNvGraphicFramePr>
          <p:nvPr userDrawn="1">
            <p:custDataLst>
              <p:tags r:id="rId1"/>
            </p:custDataLst>
            <p:extLst>
              <p:ext uri="{D42A27DB-BD31-4B8C-83A1-F6EECF244321}">
                <p14:modId xmlns:p14="http://schemas.microsoft.com/office/powerpoint/2010/main" val="4068108820"/>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0" name="Object 9" hidden="1">
                        <a:extLst>
                          <a:ext uri="{FF2B5EF4-FFF2-40B4-BE49-F238E27FC236}">
                            <a16:creationId xmlns:a16="http://schemas.microsoft.com/office/drawing/2014/main" id="{20A5306D-43CE-4B6D-AC59-222B080CFDB4}"/>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2"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4" name="Content Left"/>
          <p:cNvSpPr>
            <a:spLocks noGrp="1"/>
          </p:cNvSpPr>
          <p:nvPr>
            <p:ph sz="half" idx="11"/>
          </p:nvPr>
        </p:nvSpPr>
        <p:spPr>
          <a:xfrm>
            <a:off x="580572" y="1883664"/>
            <a:ext cx="3286034" cy="4326636"/>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Middle"/>
          <p:cNvSpPr>
            <a:spLocks noGrp="1"/>
          </p:cNvSpPr>
          <p:nvPr>
            <p:ph type="body" sz="quarter" idx="13" hasCustomPrompt="1"/>
          </p:nvPr>
        </p:nvSpPr>
        <p:spPr>
          <a:xfrm>
            <a:off x="4452983"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6" name="Content Middle"/>
          <p:cNvSpPr>
            <a:spLocks noGrp="1"/>
          </p:cNvSpPr>
          <p:nvPr>
            <p:ph sz="quarter" idx="12"/>
          </p:nvPr>
        </p:nvSpPr>
        <p:spPr>
          <a:xfrm>
            <a:off x="4452983" y="1883664"/>
            <a:ext cx="3286034" cy="4326636"/>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Right"/>
          <p:cNvSpPr>
            <a:spLocks noGrp="1"/>
          </p:cNvSpPr>
          <p:nvPr>
            <p:ph type="body" sz="quarter" idx="15" hasCustomPrompt="1"/>
          </p:nvPr>
        </p:nvSpPr>
        <p:spPr>
          <a:xfrm>
            <a:off x="8325394"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8" name="Content Right"/>
          <p:cNvSpPr>
            <a:spLocks noGrp="1"/>
          </p:cNvSpPr>
          <p:nvPr>
            <p:ph sz="quarter" idx="14"/>
          </p:nvPr>
        </p:nvSpPr>
        <p:spPr>
          <a:xfrm>
            <a:off x="8325394" y="1883664"/>
            <a:ext cx="3286034" cy="4326636"/>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789156332"/>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guide id="6" orient="horz" pos="118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textboxes with headin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4D8C2D1-0085-4444-A687-31070A629978}"/>
              </a:ext>
            </a:extLst>
          </p:cNvPr>
          <p:cNvGraphicFramePr>
            <a:graphicFrameLocks noChangeAspect="1"/>
          </p:cNvGraphicFramePr>
          <p:nvPr userDrawn="1">
            <p:custDataLst>
              <p:tags r:id="rId1"/>
            </p:custDataLst>
            <p:extLst>
              <p:ext uri="{D42A27DB-BD31-4B8C-83A1-F6EECF244321}">
                <p14:modId xmlns:p14="http://schemas.microsoft.com/office/powerpoint/2010/main" val="1122971777"/>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2" name="Object 11" hidden="1">
                        <a:extLst>
                          <a:ext uri="{FF2B5EF4-FFF2-40B4-BE49-F238E27FC236}">
                            <a16:creationId xmlns:a16="http://schemas.microsoft.com/office/drawing/2014/main" id="{B4D8C2D1-0085-4444-A687-31070A629978}"/>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Top"/>
          <p:cNvSpPr>
            <a:spLocks noGrp="1"/>
          </p:cNvSpPr>
          <p:nvPr>
            <p:ph type="body" idx="10" hasCustomPrompt="1"/>
          </p:nvPr>
        </p:nvSpPr>
        <p:spPr>
          <a:xfrm>
            <a:off x="580571" y="1399032"/>
            <a:ext cx="5225143"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4" name="Content Left Top"/>
          <p:cNvSpPr>
            <a:spLocks noGrp="1"/>
          </p:cNvSpPr>
          <p:nvPr>
            <p:ph sz="quarter" idx="11"/>
          </p:nvPr>
        </p:nvSpPr>
        <p:spPr>
          <a:xfrm>
            <a:off x="580571" y="1883665"/>
            <a:ext cx="5225143"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Top"/>
          <p:cNvSpPr>
            <a:spLocks noGrp="1"/>
          </p:cNvSpPr>
          <p:nvPr>
            <p:ph type="body" idx="13" hasCustomPrompt="1"/>
          </p:nvPr>
        </p:nvSpPr>
        <p:spPr>
          <a:xfrm>
            <a:off x="6386286" y="1399032"/>
            <a:ext cx="5225143"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6" name="Content Right Top"/>
          <p:cNvSpPr>
            <a:spLocks noGrp="1"/>
          </p:cNvSpPr>
          <p:nvPr>
            <p:ph sz="quarter" idx="12"/>
          </p:nvPr>
        </p:nvSpPr>
        <p:spPr>
          <a:xfrm>
            <a:off x="6386286" y="1883665"/>
            <a:ext cx="5225143"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Left Bottom"/>
          <p:cNvSpPr>
            <a:spLocks noGrp="1"/>
          </p:cNvSpPr>
          <p:nvPr>
            <p:ph type="body" idx="15" hasCustomPrompt="1"/>
          </p:nvPr>
        </p:nvSpPr>
        <p:spPr>
          <a:xfrm>
            <a:off x="580571" y="3914537"/>
            <a:ext cx="5225143"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8" name="Content Left Bottom"/>
          <p:cNvSpPr>
            <a:spLocks noGrp="1"/>
          </p:cNvSpPr>
          <p:nvPr>
            <p:ph sz="quarter" idx="14"/>
          </p:nvPr>
        </p:nvSpPr>
        <p:spPr>
          <a:xfrm>
            <a:off x="580571" y="4399169"/>
            <a:ext cx="5225143"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Heading Right Bottom"/>
          <p:cNvSpPr>
            <a:spLocks noGrp="1"/>
          </p:cNvSpPr>
          <p:nvPr>
            <p:ph type="body" idx="17" hasCustomPrompt="1"/>
          </p:nvPr>
        </p:nvSpPr>
        <p:spPr>
          <a:xfrm>
            <a:off x="6386286" y="3928872"/>
            <a:ext cx="5225143"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10" name="Content Right Bottom"/>
          <p:cNvSpPr>
            <a:spLocks noGrp="1"/>
          </p:cNvSpPr>
          <p:nvPr>
            <p:ph sz="quarter" idx="16"/>
          </p:nvPr>
        </p:nvSpPr>
        <p:spPr>
          <a:xfrm>
            <a:off x="6386286" y="4399169"/>
            <a:ext cx="5225143"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63312322"/>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guide id="4" orient="horz" pos="1187">
          <p15:clr>
            <a:srgbClr val="FBAE40"/>
          </p15:clr>
        </p15:guide>
        <p15:guide id="5" orient="horz" pos="2464">
          <p15:clr>
            <a:srgbClr val="FBAE40"/>
          </p15:clr>
        </p15:guide>
        <p15:guide id="6" orient="horz" pos="276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textboxes with headin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69B7CDA-5C33-4521-B9BB-6E7DA7CBDBEF}"/>
              </a:ext>
            </a:extLst>
          </p:cNvPr>
          <p:cNvGraphicFramePr>
            <a:graphicFrameLocks noChangeAspect="1"/>
          </p:cNvGraphicFramePr>
          <p:nvPr userDrawn="1">
            <p:custDataLst>
              <p:tags r:id="rId1"/>
            </p:custDataLst>
            <p:extLst>
              <p:ext uri="{D42A27DB-BD31-4B8C-83A1-F6EECF244321}">
                <p14:modId xmlns:p14="http://schemas.microsoft.com/office/powerpoint/2010/main" val="1730050137"/>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6" name="Object 15" hidden="1">
                        <a:extLst>
                          <a:ext uri="{FF2B5EF4-FFF2-40B4-BE49-F238E27FC236}">
                            <a16:creationId xmlns:a16="http://schemas.microsoft.com/office/drawing/2014/main" id="{169B7CDA-5C33-4521-B9BB-6E7DA7CBDBEF}"/>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Top"/>
          <p:cNvSpPr>
            <a:spLocks noGrp="1"/>
          </p:cNvSpPr>
          <p:nvPr>
            <p:ph type="body" idx="10" hasCustomPrompt="1"/>
          </p:nvPr>
        </p:nvSpPr>
        <p:spPr>
          <a:xfrm>
            <a:off x="580572"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4" name="Content Left Top"/>
          <p:cNvSpPr>
            <a:spLocks noGrp="1"/>
          </p:cNvSpPr>
          <p:nvPr>
            <p:ph sz="quarter" idx="11"/>
          </p:nvPr>
        </p:nvSpPr>
        <p:spPr>
          <a:xfrm>
            <a:off x="580572" y="1883664"/>
            <a:ext cx="3286034"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Heading Middle Top"/>
          <p:cNvSpPr>
            <a:spLocks noGrp="1"/>
          </p:cNvSpPr>
          <p:nvPr>
            <p:ph type="body" idx="13" hasCustomPrompt="1"/>
          </p:nvPr>
        </p:nvSpPr>
        <p:spPr>
          <a:xfrm>
            <a:off x="4452983"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6" name="Content Middle Top"/>
          <p:cNvSpPr>
            <a:spLocks noGrp="1"/>
          </p:cNvSpPr>
          <p:nvPr>
            <p:ph sz="quarter" idx="12"/>
          </p:nvPr>
        </p:nvSpPr>
        <p:spPr>
          <a:xfrm>
            <a:off x="4452983" y="1883664"/>
            <a:ext cx="3286034"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Right Top"/>
          <p:cNvSpPr>
            <a:spLocks noGrp="1"/>
          </p:cNvSpPr>
          <p:nvPr>
            <p:ph type="body" idx="15" hasCustomPrompt="1"/>
          </p:nvPr>
        </p:nvSpPr>
        <p:spPr>
          <a:xfrm>
            <a:off x="8325394" y="1399032"/>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8" name="Content Right Top"/>
          <p:cNvSpPr>
            <a:spLocks noGrp="1"/>
          </p:cNvSpPr>
          <p:nvPr>
            <p:ph sz="quarter" idx="14"/>
          </p:nvPr>
        </p:nvSpPr>
        <p:spPr>
          <a:xfrm>
            <a:off x="8325394" y="1883664"/>
            <a:ext cx="3286034"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Heading Left Bottom"/>
          <p:cNvSpPr>
            <a:spLocks noGrp="1"/>
          </p:cNvSpPr>
          <p:nvPr>
            <p:ph type="body" idx="17" hasCustomPrompt="1"/>
          </p:nvPr>
        </p:nvSpPr>
        <p:spPr>
          <a:xfrm>
            <a:off x="580572" y="3914537"/>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rPr dirty="0"/>
              <a:t>Heading 12 </a:t>
            </a:r>
            <a:r>
              <a:rPr dirty="0" err="1"/>
              <a:t>pt</a:t>
            </a:r>
            <a:endParaRPr dirty="0"/>
          </a:p>
          <a:p>
            <a:pPr lvl="1"/>
            <a:r>
              <a:rPr dirty="0"/>
              <a:t>Subheading 12 </a:t>
            </a:r>
            <a:r>
              <a:rPr dirty="0" err="1"/>
              <a:t>pt</a:t>
            </a:r>
            <a:endParaRPr dirty="0"/>
          </a:p>
        </p:txBody>
      </p:sp>
      <p:sp>
        <p:nvSpPr>
          <p:cNvPr id="10" name="Content Left Bottom"/>
          <p:cNvSpPr>
            <a:spLocks noGrp="1"/>
          </p:cNvSpPr>
          <p:nvPr>
            <p:ph sz="quarter" idx="16"/>
          </p:nvPr>
        </p:nvSpPr>
        <p:spPr>
          <a:xfrm>
            <a:off x="580572" y="4399169"/>
            <a:ext cx="3286034"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Heading Middle Bottom"/>
          <p:cNvSpPr>
            <a:spLocks noGrp="1"/>
          </p:cNvSpPr>
          <p:nvPr>
            <p:ph type="body" idx="19" hasCustomPrompt="1"/>
          </p:nvPr>
        </p:nvSpPr>
        <p:spPr>
          <a:xfrm>
            <a:off x="4452983" y="3914537"/>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12" name="Content Middle Bottom"/>
          <p:cNvSpPr>
            <a:spLocks noGrp="1"/>
          </p:cNvSpPr>
          <p:nvPr>
            <p:ph sz="quarter" idx="18"/>
          </p:nvPr>
        </p:nvSpPr>
        <p:spPr>
          <a:xfrm>
            <a:off x="4452983" y="4399169"/>
            <a:ext cx="3286034"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Heading Right Bottom"/>
          <p:cNvSpPr>
            <a:spLocks noGrp="1"/>
          </p:cNvSpPr>
          <p:nvPr>
            <p:ph type="body" idx="21" hasCustomPrompt="1"/>
          </p:nvPr>
        </p:nvSpPr>
        <p:spPr>
          <a:xfrm>
            <a:off x="8325394" y="3914537"/>
            <a:ext cx="3286034" cy="365760"/>
          </a:xfrm>
        </p:spPr>
        <p:txBody>
          <a:bodyPr/>
          <a:lstStyle>
            <a:lvl1pPr marL="0" indent="0">
              <a:spcBef>
                <a:spcPts val="0"/>
              </a:spcBef>
              <a:buFont typeface="Arial" panose="020B0604020202020204" pitchFamily="34" charset="0"/>
              <a:buChar char="​"/>
              <a:defRPr sz="1200" b="1">
                <a:solidFill>
                  <a:schemeClr val="tx2"/>
                </a:solidFill>
              </a:defRPr>
            </a:lvl1pPr>
            <a:lvl2pPr marL="0" indent="0">
              <a:spcBef>
                <a:spcPts val="0"/>
              </a:spcBef>
              <a:buFont typeface="Arial" panose="020B0604020202020204" pitchFamily="34" charset="0"/>
              <a:buChar char="​"/>
              <a:defRPr sz="1200">
                <a:solidFill>
                  <a:schemeClr val="tx2"/>
                </a:solidFill>
              </a:defRPr>
            </a:lvl2pPr>
            <a:lvl3pPr marL="0" indent="0">
              <a:spcBef>
                <a:spcPts val="0"/>
              </a:spcBef>
              <a:buFont typeface="Arial" panose="020B0604020202020204" pitchFamily="34" charset="0"/>
              <a:buChar char="​"/>
              <a:defRPr sz="1200">
                <a:solidFill>
                  <a:schemeClr val="tx1"/>
                </a:solidFill>
              </a:defRPr>
            </a:lvl3pPr>
            <a:lvl4pPr marL="0" indent="0">
              <a:spcBef>
                <a:spcPts val="0"/>
              </a:spcBef>
              <a:buFont typeface="Arial" panose="020B0604020202020204" pitchFamily="34" charset="0"/>
              <a:buChar char="​"/>
              <a:defRPr sz="1200">
                <a:solidFill>
                  <a:schemeClr val="tx1"/>
                </a:solidFill>
              </a:defRPr>
            </a:lvl4pPr>
            <a:lvl5pPr marL="0" indent="0">
              <a:spcBef>
                <a:spcPts val="0"/>
              </a:spcBef>
              <a:buFont typeface="Arial" panose="020B0604020202020204" pitchFamily="34" charset="0"/>
              <a:buChar char="​"/>
              <a:defRPr sz="1200">
                <a:solidFill>
                  <a:schemeClr val="tx1"/>
                </a:solidFill>
              </a:defRPr>
            </a:lvl5pPr>
            <a:lvl6pPr marL="0" indent="0">
              <a:spcBef>
                <a:spcPts val="0"/>
              </a:spcBef>
              <a:buFont typeface="Arial" panose="020B0604020202020204" pitchFamily="34" charset="0"/>
              <a:buChar char="​"/>
              <a:defRPr sz="1200">
                <a:solidFill>
                  <a:schemeClr val="tx1"/>
                </a:solidFill>
              </a:defRPr>
            </a:lvl6pPr>
            <a:lvl7pPr marL="0" indent="0">
              <a:spcBef>
                <a:spcPts val="0"/>
              </a:spcBef>
              <a:buFont typeface="Arial" panose="020B0604020202020204" pitchFamily="34" charset="0"/>
              <a:buChar char="​"/>
              <a:defRPr sz="1200">
                <a:solidFill>
                  <a:schemeClr val="tx1"/>
                </a:solidFill>
              </a:defRPr>
            </a:lvl7pPr>
            <a:lvl8pPr marL="0" indent="0">
              <a:spcBef>
                <a:spcPts val="0"/>
              </a:spcBef>
              <a:buFont typeface="Arial" panose="020B0604020202020204" pitchFamily="34" charset="0"/>
              <a:buChar char="​"/>
              <a:defRPr sz="1200">
                <a:solidFill>
                  <a:schemeClr val="tx1"/>
                </a:solidFill>
              </a:defRPr>
            </a:lvl8pPr>
            <a:lvl9pPr marL="0" indent="0">
              <a:spcBef>
                <a:spcPts val="0"/>
              </a:spcBef>
              <a:buFont typeface="Arial" panose="020B0604020202020204" pitchFamily="34" charset="0"/>
              <a:buChar char="​"/>
              <a:defRPr sz="1200">
                <a:solidFill>
                  <a:schemeClr val="tx1"/>
                </a:solidFill>
              </a:defRPr>
            </a:lvl9pPr>
          </a:lstStyle>
          <a:p>
            <a:pPr lvl="0"/>
            <a:r>
              <a:t>Heading 12 pt</a:t>
            </a:r>
          </a:p>
          <a:p>
            <a:pPr lvl="1"/>
            <a:r>
              <a:t>Subheading 12 pt</a:t>
            </a:r>
          </a:p>
        </p:txBody>
      </p:sp>
      <p:sp>
        <p:nvSpPr>
          <p:cNvPr id="14" name="Content Right Bottom"/>
          <p:cNvSpPr>
            <a:spLocks noGrp="1"/>
          </p:cNvSpPr>
          <p:nvPr>
            <p:ph sz="quarter" idx="20"/>
          </p:nvPr>
        </p:nvSpPr>
        <p:spPr>
          <a:xfrm>
            <a:off x="8325394" y="4399169"/>
            <a:ext cx="3286034" cy="1811131"/>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784442491"/>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guide id="6" orient="horz" pos="1187">
          <p15:clr>
            <a:srgbClr val="FBAE40"/>
          </p15:clr>
        </p15:guide>
        <p15:guide id="7" orient="horz" pos="2464">
          <p15:clr>
            <a:srgbClr val="FBAE40"/>
          </p15:clr>
        </p15:guide>
        <p15:guide id="8" orient="horz" pos="276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8A7B63-96DE-46F6-BB80-21196794B278}"/>
              </a:ext>
            </a:extLst>
          </p:cNvPr>
          <p:cNvSpPr/>
          <p:nvPr userDrawn="1"/>
        </p:nvSpPr>
        <p:spPr>
          <a:xfrm>
            <a:off x="0" y="6327776"/>
            <a:ext cx="12192000" cy="530225"/>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graphicFrame>
        <p:nvGraphicFramePr>
          <p:cNvPr id="3" name="Object 2" hidden="1">
            <a:extLst>
              <a:ext uri="{FF2B5EF4-FFF2-40B4-BE49-F238E27FC236}">
                <a16:creationId xmlns:a16="http://schemas.microsoft.com/office/drawing/2014/main" id="{64391807-FEAA-4C2D-92BE-AD57C4D4CD98}"/>
              </a:ext>
            </a:extLst>
          </p:cNvPr>
          <p:cNvGraphicFramePr>
            <a:graphicFrameLocks noChangeAspect="1"/>
          </p:cNvGraphicFramePr>
          <p:nvPr userDrawn="1">
            <p:custDataLst>
              <p:tags r:id="rId1"/>
            </p:custDataLst>
            <p:extLst>
              <p:ext uri="{D42A27DB-BD31-4B8C-83A1-F6EECF244321}">
                <p14:modId xmlns:p14="http://schemas.microsoft.com/office/powerpoint/2010/main" val="4234709411"/>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64391807-FEAA-4C2D-92BE-AD57C4D4CD98}"/>
                          </a:ext>
                        </a:extLst>
                      </p:cNvPr>
                      <p:cNvPicPr/>
                      <p:nvPr/>
                    </p:nvPicPr>
                    <p:blipFill>
                      <a:blip r:embed="rId4"/>
                      <a:stretch>
                        <a:fillRect/>
                      </a:stretch>
                    </p:blipFill>
                    <p:spPr>
                      <a:xfrm>
                        <a:off x="2016" y="1588"/>
                        <a:ext cx="2017" cy="1588"/>
                      </a:xfrm>
                      <a:prstGeom prst="rect">
                        <a:avLst/>
                      </a:prstGeom>
                    </p:spPr>
                  </p:pic>
                </p:oleObj>
              </mc:Fallback>
            </mc:AlternateContent>
          </a:graphicData>
        </a:graphic>
      </p:graphicFrame>
      <p:sp>
        <p:nvSpPr>
          <p:cNvPr id="2" name="Title"/>
          <p:cNvSpPr>
            <a:spLocks noGrp="1"/>
          </p:cNvSpPr>
          <p:nvPr>
            <p:ph type="title" hasCustomPrompt="1"/>
          </p:nvPr>
        </p:nvSpPr>
        <p:spPr/>
        <p:txBody>
          <a:bodyPr vert="horz"/>
          <a:lstStyle/>
          <a:p>
            <a:r>
              <a:rPr lang="en-US"/>
              <a:t>Contents</a:t>
            </a:r>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3775" y="6466333"/>
            <a:ext cx="4405157" cy="216000"/>
          </a:xfrm>
          <a:prstGeom prst="rect">
            <a:avLst/>
          </a:prstGeom>
        </p:spPr>
      </p:pic>
    </p:spTree>
    <p:extLst>
      <p:ext uri="{BB962C8B-B14F-4D97-AF65-F5344CB8AC3E}">
        <p14:creationId xmlns:p14="http://schemas.microsoft.com/office/powerpoint/2010/main" val="1515443036"/>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6249-8925-3541-ABA7-9C77788AAA8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20FB01B-7378-0E40-B838-434764A9F13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BFCCA26-2A0F-8B4D-AE93-AF10DB4D816C}"/>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9DDA198-8CC3-F447-A94D-7CE2ADD219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5EEF8D-57E7-7B4D-B1C9-B90763CFCD0F}"/>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3261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ack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41995-5924-4616-9BF4-4B4E728444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1145" y="2924944"/>
            <a:ext cx="3729710" cy="1008112"/>
          </a:xfrm>
          <a:prstGeom prst="rect">
            <a:avLst/>
          </a:prstGeom>
        </p:spPr>
      </p:pic>
    </p:spTree>
    <p:extLst>
      <p:ext uri="{BB962C8B-B14F-4D97-AF65-F5344CB8AC3E}">
        <p14:creationId xmlns:p14="http://schemas.microsoft.com/office/powerpoint/2010/main" val="4115283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239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806" y="573088"/>
            <a:ext cx="1642535" cy="828522"/>
          </a:xfrm>
          <a:prstGeom prst="rect">
            <a:avLst/>
          </a:prstGeom>
        </p:spPr>
      </p:pic>
      <p:sp>
        <p:nvSpPr>
          <p:cNvPr id="8" name="Rectangle 7"/>
          <p:cNvSpPr>
            <a:spLocks noChangeArrowheads="1"/>
          </p:cNvSpPr>
          <p:nvPr/>
        </p:nvSpPr>
        <p:spPr bwMode="auto">
          <a:xfrm>
            <a:off x="10275707" y="0"/>
            <a:ext cx="444500" cy="6858000"/>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9" name="Freeform 8"/>
          <p:cNvSpPr>
            <a:spLocks/>
          </p:cNvSpPr>
          <p:nvPr/>
        </p:nvSpPr>
        <p:spPr bwMode="auto">
          <a:xfrm>
            <a:off x="8135758" y="0"/>
            <a:ext cx="2061633" cy="6858000"/>
          </a:xfrm>
          <a:custGeom>
            <a:avLst/>
            <a:gdLst>
              <a:gd name="T0" fmla="*/ 764 w 974"/>
              <a:gd name="T1" fmla="*/ 0 h 4320"/>
              <a:gd name="T2" fmla="*/ 0 w 974"/>
              <a:gd name="T3" fmla="*/ 4320 h 4320"/>
              <a:gd name="T4" fmla="*/ 210 w 974"/>
              <a:gd name="T5" fmla="*/ 4320 h 4320"/>
              <a:gd name="T6" fmla="*/ 974 w 974"/>
              <a:gd name="T7" fmla="*/ 0 h 4320"/>
              <a:gd name="T8" fmla="*/ 764 w 974"/>
              <a:gd name="T9" fmla="*/ 0 h 4320"/>
            </a:gdLst>
            <a:ahLst/>
            <a:cxnLst>
              <a:cxn ang="0">
                <a:pos x="T0" y="T1"/>
              </a:cxn>
              <a:cxn ang="0">
                <a:pos x="T2" y="T3"/>
              </a:cxn>
              <a:cxn ang="0">
                <a:pos x="T4" y="T5"/>
              </a:cxn>
              <a:cxn ang="0">
                <a:pos x="T6" y="T7"/>
              </a:cxn>
              <a:cxn ang="0">
                <a:pos x="T8" y="T9"/>
              </a:cxn>
            </a:cxnLst>
            <a:rect l="0" t="0" r="r" b="b"/>
            <a:pathLst>
              <a:path w="974" h="4320">
                <a:moveTo>
                  <a:pt x="764" y="0"/>
                </a:moveTo>
                <a:lnTo>
                  <a:pt x="0" y="4320"/>
                </a:lnTo>
                <a:lnTo>
                  <a:pt x="210" y="4320"/>
                </a:lnTo>
                <a:lnTo>
                  <a:pt x="974" y="0"/>
                </a:lnTo>
                <a:lnTo>
                  <a:pt x="764"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10" name="Freeform 9"/>
          <p:cNvSpPr>
            <a:spLocks/>
          </p:cNvSpPr>
          <p:nvPr/>
        </p:nvSpPr>
        <p:spPr bwMode="auto">
          <a:xfrm>
            <a:off x="5945007" y="0"/>
            <a:ext cx="2051051" cy="6858000"/>
          </a:xfrm>
          <a:custGeom>
            <a:avLst/>
            <a:gdLst>
              <a:gd name="T0" fmla="*/ 764 w 969"/>
              <a:gd name="T1" fmla="*/ 0 h 4320"/>
              <a:gd name="T2" fmla="*/ 0 w 969"/>
              <a:gd name="T3" fmla="*/ 4320 h 4320"/>
              <a:gd name="T4" fmla="*/ 211 w 969"/>
              <a:gd name="T5" fmla="*/ 4320 h 4320"/>
              <a:gd name="T6" fmla="*/ 969 w 969"/>
              <a:gd name="T7" fmla="*/ 0 h 4320"/>
              <a:gd name="T8" fmla="*/ 764 w 969"/>
              <a:gd name="T9" fmla="*/ 0 h 4320"/>
            </a:gdLst>
            <a:ahLst/>
            <a:cxnLst>
              <a:cxn ang="0">
                <a:pos x="T0" y="T1"/>
              </a:cxn>
              <a:cxn ang="0">
                <a:pos x="T2" y="T3"/>
              </a:cxn>
              <a:cxn ang="0">
                <a:pos x="T4" y="T5"/>
              </a:cxn>
              <a:cxn ang="0">
                <a:pos x="T6" y="T7"/>
              </a:cxn>
              <a:cxn ang="0">
                <a:pos x="T8" y="T9"/>
              </a:cxn>
            </a:cxnLst>
            <a:rect l="0" t="0" r="r" b="b"/>
            <a:pathLst>
              <a:path w="969" h="4320">
                <a:moveTo>
                  <a:pt x="764" y="0"/>
                </a:moveTo>
                <a:lnTo>
                  <a:pt x="0" y="4320"/>
                </a:lnTo>
                <a:lnTo>
                  <a:pt x="211" y="4320"/>
                </a:lnTo>
                <a:lnTo>
                  <a:pt x="969" y="0"/>
                </a:lnTo>
                <a:lnTo>
                  <a:pt x="7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11" name="Freeform 10"/>
          <p:cNvSpPr>
            <a:spLocks/>
          </p:cNvSpPr>
          <p:nvPr/>
        </p:nvSpPr>
        <p:spPr bwMode="auto">
          <a:xfrm>
            <a:off x="11789125" y="5081589"/>
            <a:ext cx="421217" cy="1776413"/>
          </a:xfrm>
          <a:custGeom>
            <a:avLst/>
            <a:gdLst>
              <a:gd name="T0" fmla="*/ 0 w 199"/>
              <a:gd name="T1" fmla="*/ 1119 h 1119"/>
              <a:gd name="T2" fmla="*/ 199 w 199"/>
              <a:gd name="T3" fmla="*/ 1119 h 1119"/>
              <a:gd name="T4" fmla="*/ 199 w 199"/>
              <a:gd name="T5" fmla="*/ 0 h 1119"/>
              <a:gd name="T6" fmla="*/ 0 w 199"/>
              <a:gd name="T7" fmla="*/ 1119 h 1119"/>
            </a:gdLst>
            <a:ahLst/>
            <a:cxnLst>
              <a:cxn ang="0">
                <a:pos x="T0" y="T1"/>
              </a:cxn>
              <a:cxn ang="0">
                <a:pos x="T2" y="T3"/>
              </a:cxn>
              <a:cxn ang="0">
                <a:pos x="T4" y="T5"/>
              </a:cxn>
              <a:cxn ang="0">
                <a:pos x="T6" y="T7"/>
              </a:cxn>
            </a:cxnLst>
            <a:rect l="0" t="0" r="r" b="b"/>
            <a:pathLst>
              <a:path w="199" h="1119">
                <a:moveTo>
                  <a:pt x="0" y="1119"/>
                </a:moveTo>
                <a:lnTo>
                  <a:pt x="199" y="1119"/>
                </a:lnTo>
                <a:lnTo>
                  <a:pt x="199" y="0"/>
                </a:lnTo>
                <a:lnTo>
                  <a:pt x="0" y="11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12" name="Freeform 11"/>
          <p:cNvSpPr>
            <a:spLocks/>
          </p:cNvSpPr>
          <p:nvPr/>
        </p:nvSpPr>
        <p:spPr bwMode="auto">
          <a:xfrm>
            <a:off x="11065224" y="1976438"/>
            <a:ext cx="1145117" cy="4881562"/>
          </a:xfrm>
          <a:custGeom>
            <a:avLst/>
            <a:gdLst>
              <a:gd name="T0" fmla="*/ 0 w 541"/>
              <a:gd name="T1" fmla="*/ 3075 h 3075"/>
              <a:gd name="T2" fmla="*/ 204 w 541"/>
              <a:gd name="T3" fmla="*/ 3075 h 3075"/>
              <a:gd name="T4" fmla="*/ 541 w 541"/>
              <a:gd name="T5" fmla="*/ 1186 h 3075"/>
              <a:gd name="T6" fmla="*/ 541 w 541"/>
              <a:gd name="T7" fmla="*/ 0 h 3075"/>
              <a:gd name="T8" fmla="*/ 0 w 541"/>
              <a:gd name="T9" fmla="*/ 3075 h 3075"/>
            </a:gdLst>
            <a:ahLst/>
            <a:cxnLst>
              <a:cxn ang="0">
                <a:pos x="T0" y="T1"/>
              </a:cxn>
              <a:cxn ang="0">
                <a:pos x="T2" y="T3"/>
              </a:cxn>
              <a:cxn ang="0">
                <a:pos x="T4" y="T5"/>
              </a:cxn>
              <a:cxn ang="0">
                <a:pos x="T6" y="T7"/>
              </a:cxn>
              <a:cxn ang="0">
                <a:pos x="T8" y="T9"/>
              </a:cxn>
            </a:cxnLst>
            <a:rect l="0" t="0" r="r" b="b"/>
            <a:pathLst>
              <a:path w="541" h="3075">
                <a:moveTo>
                  <a:pt x="0" y="3075"/>
                </a:moveTo>
                <a:lnTo>
                  <a:pt x="204" y="3075"/>
                </a:lnTo>
                <a:lnTo>
                  <a:pt x="541" y="1186"/>
                </a:lnTo>
                <a:lnTo>
                  <a:pt x="541" y="0"/>
                </a:lnTo>
                <a:lnTo>
                  <a:pt x="0" y="30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3" name="Subtitle 2"/>
          <p:cNvSpPr>
            <a:spLocks noGrp="1"/>
          </p:cNvSpPr>
          <p:nvPr>
            <p:ph type="subTitle" idx="1" hasCustomPrompt="1"/>
          </p:nvPr>
        </p:nvSpPr>
        <p:spPr>
          <a:xfrm>
            <a:off x="788805" y="5035909"/>
            <a:ext cx="4656933" cy="473224"/>
          </a:xfrm>
        </p:spPr>
        <p:txBody>
          <a:bodyPr lIns="0" tIns="0" rIns="0" bIns="0" anchor="ctr">
            <a:noAutofit/>
          </a:bodyPr>
          <a:lstStyle>
            <a:lvl1pPr marL="0" indent="0" algn="l">
              <a:buNone/>
              <a:defRPr sz="1800" b="0" i="0">
                <a:solidFill>
                  <a:srgbClr val="007E97"/>
                </a:solidFill>
                <a:latin typeface="+mn-lt"/>
                <a:cs typeface="VAG Rounded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date</a:t>
            </a:r>
            <a:endParaRPr lang="en-US" dirty="0"/>
          </a:p>
        </p:txBody>
      </p:sp>
      <p:sp>
        <p:nvSpPr>
          <p:cNvPr id="20" name="Text Placeholder 19"/>
          <p:cNvSpPr>
            <a:spLocks noGrp="1"/>
          </p:cNvSpPr>
          <p:nvPr>
            <p:ph type="body" sz="quarter" idx="13" hasCustomPrompt="1"/>
          </p:nvPr>
        </p:nvSpPr>
        <p:spPr>
          <a:xfrm>
            <a:off x="789517" y="1976439"/>
            <a:ext cx="4656223" cy="2893245"/>
          </a:xfrm>
        </p:spPr>
        <p:txBody>
          <a:bodyPr lIns="0" tIns="0" rIns="0" bIns="0" anchor="b">
            <a:normAutofit/>
          </a:bodyPr>
          <a:lstStyle>
            <a:lvl1pPr marL="0" indent="0">
              <a:spcBef>
                <a:spcPts val="0"/>
              </a:spcBef>
              <a:spcAft>
                <a:spcPts val="1800"/>
              </a:spcAft>
              <a:buNone/>
              <a:defRPr sz="2400" b="0" i="0">
                <a:solidFill>
                  <a:schemeClr val="accent1"/>
                </a:solidFill>
                <a:latin typeface="+mn-lt"/>
                <a:cs typeface="VAG Rounded Std Light"/>
              </a:defRPr>
            </a:lvl1pPr>
            <a:lvl2pPr marL="0" indent="0">
              <a:spcBef>
                <a:spcPts val="0"/>
              </a:spcBef>
              <a:spcAft>
                <a:spcPts val="0"/>
              </a:spcAft>
              <a:buNone/>
              <a:defRPr sz="1800" b="0" i="0">
                <a:solidFill>
                  <a:schemeClr val="accent1"/>
                </a:solidFill>
                <a:latin typeface="+mn-lt"/>
                <a:cs typeface="VAG Rounded Std Light"/>
              </a:defRPr>
            </a:lvl2pPr>
            <a:lvl3pPr marL="0" indent="0">
              <a:spcBef>
                <a:spcPts val="0"/>
              </a:spcBef>
              <a:spcAft>
                <a:spcPts val="0"/>
              </a:spcAft>
              <a:buNone/>
              <a:defRPr sz="1800" b="0" i="0">
                <a:solidFill>
                  <a:schemeClr val="accent1"/>
                </a:solidFill>
                <a:latin typeface="+mn-lt"/>
                <a:cs typeface="VAG Rounded Std Light"/>
              </a:defRPr>
            </a:lvl3pPr>
            <a:lvl4pPr marL="0" indent="0">
              <a:spcBef>
                <a:spcPts val="0"/>
              </a:spcBef>
              <a:spcAft>
                <a:spcPts val="0"/>
              </a:spcAft>
              <a:buNone/>
              <a:defRPr sz="1800" b="0" i="0">
                <a:solidFill>
                  <a:schemeClr val="accent1"/>
                </a:solidFill>
                <a:latin typeface="+mn-lt"/>
                <a:cs typeface="VAG Rounded Std Light"/>
              </a:defRPr>
            </a:lvl4pPr>
            <a:lvl5pPr marL="0" indent="0">
              <a:spcBef>
                <a:spcPts val="0"/>
              </a:spcBef>
              <a:spcAft>
                <a:spcPts val="0"/>
              </a:spcAft>
              <a:buNone/>
              <a:defRPr sz="1800" b="0" i="0">
                <a:solidFill>
                  <a:schemeClr val="accent1"/>
                </a:solidFill>
                <a:latin typeface="+mn-lt"/>
                <a:cs typeface="VAG Rounded Std Light"/>
              </a:defRPr>
            </a:lvl5pPr>
          </a:lstStyle>
          <a:p>
            <a:pPr lvl="0"/>
            <a:r>
              <a:rPr lang="en-GB" dirty="0"/>
              <a:t>Click to add 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Box 13"/>
          <p:cNvSpPr txBox="1"/>
          <p:nvPr userDrawn="1"/>
        </p:nvSpPr>
        <p:spPr>
          <a:xfrm>
            <a:off x="788807" y="6018279"/>
            <a:ext cx="2350056" cy="276999"/>
          </a:xfrm>
          <a:prstGeom prst="rect">
            <a:avLst/>
          </a:prstGeom>
          <a:noFill/>
        </p:spPr>
        <p:txBody>
          <a:bodyPr wrap="square" lIns="0" tIns="0" rIns="0" bIns="0" rtlCol="0">
            <a:spAutoFit/>
          </a:bodyPr>
          <a:lstStyle/>
          <a:p>
            <a:r>
              <a:rPr lang="en-GB" sz="900" b="0" i="0" dirty="0">
                <a:solidFill>
                  <a:srgbClr val="E00034"/>
                </a:solidFill>
                <a:latin typeface="+mj-lt"/>
                <a:cs typeface="VAG Rounded Std Bold"/>
              </a:rPr>
              <a:t>Supporting water sanitation</a:t>
            </a:r>
            <a:br>
              <a:rPr lang="en-GB" sz="900" b="0" i="0" dirty="0">
                <a:solidFill>
                  <a:srgbClr val="E00034"/>
                </a:solidFill>
                <a:latin typeface="+mj-lt"/>
                <a:cs typeface="VAG Rounded Std Bold"/>
              </a:rPr>
            </a:br>
            <a:r>
              <a:rPr lang="en-GB" sz="900" b="0" i="0" dirty="0">
                <a:solidFill>
                  <a:srgbClr val="E00034"/>
                </a:solidFill>
                <a:latin typeface="+mj-lt"/>
                <a:cs typeface="VAG Rounded Std Bold"/>
              </a:rPr>
              <a:t>and hygiene</a:t>
            </a:r>
            <a:r>
              <a:rPr lang="en-GB" sz="900" b="0" i="0" baseline="0" dirty="0">
                <a:solidFill>
                  <a:srgbClr val="E00034"/>
                </a:solidFill>
                <a:latin typeface="+mj-lt"/>
                <a:cs typeface="VAG Rounded Std Bold"/>
              </a:rPr>
              <a:t> services for life</a:t>
            </a:r>
            <a:endParaRPr lang="en-GB" sz="900" b="0" i="0" dirty="0">
              <a:solidFill>
                <a:srgbClr val="007C92"/>
              </a:solidFill>
              <a:latin typeface="+mj-lt"/>
              <a:cs typeface="VAG Rounded Std Bold"/>
            </a:endParaRPr>
          </a:p>
        </p:txBody>
      </p:sp>
    </p:spTree>
    <p:extLst>
      <p:ext uri="{BB962C8B-B14F-4D97-AF65-F5344CB8AC3E}">
        <p14:creationId xmlns:p14="http://schemas.microsoft.com/office/powerpoint/2010/main" val="428666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Index">
    <p:spTree>
      <p:nvGrpSpPr>
        <p:cNvPr id="1" name=""/>
        <p:cNvGrpSpPr/>
        <p:nvPr/>
      </p:nvGrpSpPr>
      <p:grpSpPr>
        <a:xfrm>
          <a:off x="0" y="0"/>
          <a:ext cx="0" cy="0"/>
          <a:chOff x="0" y="0"/>
          <a:chExt cx="0" cy="0"/>
        </a:xfrm>
      </p:grpSpPr>
      <p:sp>
        <p:nvSpPr>
          <p:cNvPr id="2" name="Title 1"/>
          <p:cNvSpPr>
            <a:spLocks noGrp="1"/>
          </p:cNvSpPr>
          <p:nvPr>
            <p:ph type="title"/>
          </p:nvPr>
        </p:nvSpPr>
        <p:spPr>
          <a:xfrm>
            <a:off x="776817" y="1038945"/>
            <a:ext cx="7241937" cy="631057"/>
          </a:xfrm>
        </p:spPr>
        <p:txBody>
          <a:bodyPr/>
          <a:lstStyle>
            <a:lvl1pPr>
              <a:defRPr b="0" i="0">
                <a:latin typeface="+mj-lt"/>
                <a:cs typeface="VAG Rounded Std Bold"/>
              </a:defRPr>
            </a:lvl1pPr>
          </a:lstStyle>
          <a:p>
            <a:r>
              <a:rPr lang="en-US"/>
              <a:t>Click to edit Master title style</a:t>
            </a:r>
            <a:endParaRPr lang="en-US" dirty="0"/>
          </a:p>
        </p:txBody>
      </p:sp>
      <p:sp>
        <p:nvSpPr>
          <p:cNvPr id="3" name="Content Placeholder 2"/>
          <p:cNvSpPr>
            <a:spLocks noGrp="1"/>
          </p:cNvSpPr>
          <p:nvPr>
            <p:ph idx="1"/>
          </p:nvPr>
        </p:nvSpPr>
        <p:spPr>
          <a:xfrm>
            <a:off x="776817" y="1933677"/>
            <a:ext cx="7241937" cy="419248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mn-lt"/>
              </a:defRPr>
            </a:lvl1pPr>
          </a:lstStyle>
          <a:p>
            <a:fld id="{EC86B620-2170-8C47-992D-32C13F41C08C}" type="datetime1">
              <a:rPr lang="en-GB" smtClean="0"/>
              <a:pPr/>
              <a:t>16/08/2024</a:t>
            </a:fld>
            <a:endParaRPr lang="en-US"/>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6" name="Slide Number Placeholder 5"/>
          <p:cNvSpPr>
            <a:spLocks noGrp="1"/>
          </p:cNvSpPr>
          <p:nvPr>
            <p:ph type="sldNum" sz="quarter" idx="12"/>
          </p:nvPr>
        </p:nvSpPr>
        <p:spPr/>
        <p:txBody>
          <a:bodyPr/>
          <a:lstStyle>
            <a:lvl1pPr>
              <a:defRPr>
                <a:latin typeface="+mn-lt"/>
              </a:defRPr>
            </a:lvl1pPr>
          </a:lstStyle>
          <a:p>
            <a:fld id="{1187FAD6-354D-DC41-A326-566F46014689}" type="slidenum">
              <a:rPr lang="en-US" smtClean="0"/>
              <a:pPr/>
              <a:t>‹#›</a:t>
            </a:fld>
            <a:endParaRPr lang="en-US"/>
          </a:p>
        </p:txBody>
      </p:sp>
      <p:grpSp>
        <p:nvGrpSpPr>
          <p:cNvPr id="8" name="Group 7"/>
          <p:cNvGrpSpPr>
            <a:grpSpLocks noChangeAspect="1"/>
          </p:cNvGrpSpPr>
          <p:nvPr userDrawn="1"/>
        </p:nvGrpSpPr>
        <p:grpSpPr bwMode="auto">
          <a:xfrm>
            <a:off x="8597901" y="0"/>
            <a:ext cx="3594100" cy="6858000"/>
            <a:chOff x="2031" y="0"/>
            <a:chExt cx="1698" cy="4320"/>
          </a:xfrm>
        </p:grpSpPr>
        <p:sp>
          <p:nvSpPr>
            <p:cNvPr id="9" name="AutoShape 3"/>
            <p:cNvSpPr>
              <a:spLocks noChangeAspect="1" noChangeArrowheads="1" noTextEdit="1"/>
            </p:cNvSpPr>
            <p:nvPr/>
          </p:nvSpPr>
          <p:spPr bwMode="auto">
            <a:xfrm>
              <a:off x="2031" y="0"/>
              <a:ext cx="169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0" name="Rectangle 5"/>
            <p:cNvSpPr>
              <a:spLocks noChangeArrowheads="1"/>
            </p:cNvSpPr>
            <p:nvPr/>
          </p:nvSpPr>
          <p:spPr bwMode="auto">
            <a:xfrm>
              <a:off x="2031" y="0"/>
              <a:ext cx="205"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1" name="Rectangle 6"/>
            <p:cNvSpPr>
              <a:spLocks noChangeArrowheads="1"/>
            </p:cNvSpPr>
            <p:nvPr/>
          </p:nvSpPr>
          <p:spPr bwMode="auto">
            <a:xfrm>
              <a:off x="2374" y="0"/>
              <a:ext cx="205"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2" name="Rectangle 7"/>
            <p:cNvSpPr>
              <a:spLocks noChangeArrowheads="1"/>
            </p:cNvSpPr>
            <p:nvPr/>
          </p:nvSpPr>
          <p:spPr bwMode="auto">
            <a:xfrm>
              <a:off x="2711" y="0"/>
              <a:ext cx="211"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3" name="Rectangle 8"/>
            <p:cNvSpPr>
              <a:spLocks noChangeArrowheads="1"/>
            </p:cNvSpPr>
            <p:nvPr/>
          </p:nvSpPr>
          <p:spPr bwMode="auto">
            <a:xfrm>
              <a:off x="3055" y="0"/>
              <a:ext cx="204"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4" name="Freeform 9"/>
            <p:cNvSpPr>
              <a:spLocks/>
            </p:cNvSpPr>
            <p:nvPr/>
          </p:nvSpPr>
          <p:spPr bwMode="auto">
            <a:xfrm>
              <a:off x="2507" y="0"/>
              <a:ext cx="975" cy="4320"/>
            </a:xfrm>
            <a:custGeom>
              <a:avLst/>
              <a:gdLst>
                <a:gd name="T0" fmla="*/ 0 w 975"/>
                <a:gd name="T1" fmla="*/ 0 h 4320"/>
                <a:gd name="T2" fmla="*/ 764 w 975"/>
                <a:gd name="T3" fmla="*/ 4320 h 4320"/>
                <a:gd name="T4" fmla="*/ 975 w 975"/>
                <a:gd name="T5" fmla="*/ 4320 h 4320"/>
                <a:gd name="T6" fmla="*/ 210 w 975"/>
                <a:gd name="T7" fmla="*/ 0 h 4320"/>
                <a:gd name="T8" fmla="*/ 0 w 975"/>
                <a:gd name="T9" fmla="*/ 0 h 4320"/>
              </a:gdLst>
              <a:ahLst/>
              <a:cxnLst>
                <a:cxn ang="0">
                  <a:pos x="T0" y="T1"/>
                </a:cxn>
                <a:cxn ang="0">
                  <a:pos x="T2" y="T3"/>
                </a:cxn>
                <a:cxn ang="0">
                  <a:pos x="T4" y="T5"/>
                </a:cxn>
                <a:cxn ang="0">
                  <a:pos x="T6" y="T7"/>
                </a:cxn>
                <a:cxn ang="0">
                  <a:pos x="T8" y="T9"/>
                </a:cxn>
              </a:cxnLst>
              <a:rect l="0" t="0" r="r" b="b"/>
              <a:pathLst>
                <a:path w="975" h="4320">
                  <a:moveTo>
                    <a:pt x="0" y="0"/>
                  </a:moveTo>
                  <a:lnTo>
                    <a:pt x="764" y="4320"/>
                  </a:lnTo>
                  <a:lnTo>
                    <a:pt x="975" y="4320"/>
                  </a:lnTo>
                  <a:lnTo>
                    <a:pt x="21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5" name="Freeform 10"/>
            <p:cNvSpPr>
              <a:spLocks/>
            </p:cNvSpPr>
            <p:nvPr/>
          </p:nvSpPr>
          <p:spPr bwMode="auto">
            <a:xfrm>
              <a:off x="2856" y="0"/>
              <a:ext cx="873" cy="4320"/>
            </a:xfrm>
            <a:custGeom>
              <a:avLst/>
              <a:gdLst>
                <a:gd name="T0" fmla="*/ 0 w 873"/>
                <a:gd name="T1" fmla="*/ 0 h 4320"/>
                <a:gd name="T2" fmla="*/ 765 w 873"/>
                <a:gd name="T3" fmla="*/ 4320 h 4320"/>
                <a:gd name="T4" fmla="*/ 873 w 873"/>
                <a:gd name="T5" fmla="*/ 4320 h 4320"/>
                <a:gd name="T6" fmla="*/ 873 w 873"/>
                <a:gd name="T7" fmla="*/ 3761 h 4320"/>
                <a:gd name="T8" fmla="*/ 211 w 873"/>
                <a:gd name="T9" fmla="*/ 0 h 4320"/>
                <a:gd name="T10" fmla="*/ 0 w 873"/>
                <a:gd name="T11" fmla="*/ 0 h 4320"/>
              </a:gdLst>
              <a:ahLst/>
              <a:cxnLst>
                <a:cxn ang="0">
                  <a:pos x="T0" y="T1"/>
                </a:cxn>
                <a:cxn ang="0">
                  <a:pos x="T2" y="T3"/>
                </a:cxn>
                <a:cxn ang="0">
                  <a:pos x="T4" y="T5"/>
                </a:cxn>
                <a:cxn ang="0">
                  <a:pos x="T6" y="T7"/>
                </a:cxn>
                <a:cxn ang="0">
                  <a:pos x="T8" y="T9"/>
                </a:cxn>
                <a:cxn ang="0">
                  <a:pos x="T10" y="T11"/>
                </a:cxn>
              </a:cxnLst>
              <a:rect l="0" t="0" r="r" b="b"/>
              <a:pathLst>
                <a:path w="873" h="4320">
                  <a:moveTo>
                    <a:pt x="0" y="0"/>
                  </a:moveTo>
                  <a:lnTo>
                    <a:pt x="765" y="4320"/>
                  </a:lnTo>
                  <a:lnTo>
                    <a:pt x="873" y="4320"/>
                  </a:lnTo>
                  <a:lnTo>
                    <a:pt x="873" y="3761"/>
                  </a:lnTo>
                  <a:lnTo>
                    <a:pt x="211"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4075543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Content">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2118" y="0"/>
            <a:ext cx="12187767"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1036800"/>
            <a:ext cx="10641600" cy="936000"/>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2178000"/>
            <a:ext cx="10640484"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2"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3" name="Date Placeholder 3"/>
          <p:cNvSpPr>
            <a:spLocks noGrp="1"/>
          </p:cNvSpPr>
          <p:nvPr>
            <p:ph type="dt" sz="half" idx="10"/>
          </p:nvPr>
        </p:nvSpPr>
        <p:spPr>
          <a:xfrm>
            <a:off x="1401600" y="6290799"/>
            <a:ext cx="2677584" cy="223069"/>
          </a:xfrm>
        </p:spPr>
        <p:txBody>
          <a:bodyPr anchor="t" anchorCtr="0"/>
          <a:lstStyle>
            <a:lvl1pPr>
              <a:defRPr sz="1000">
                <a:latin typeface="+mn-lt"/>
              </a:defRPr>
            </a:lvl1pPr>
          </a:lstStyle>
          <a:p>
            <a:fld id="{909C3586-06FE-784D-AEBD-A14DEA542F40}" type="datetime1">
              <a:rPr lang="en-GB" smtClean="0"/>
              <a:pPr/>
              <a:t>16/08/2024</a:t>
            </a:fld>
            <a:endParaRPr lang="en-US" dirty="0"/>
          </a:p>
        </p:txBody>
      </p:sp>
      <p:sp>
        <p:nvSpPr>
          <p:cNvPr id="14" name="Slide Number Placeholder 5"/>
          <p:cNvSpPr>
            <a:spLocks noGrp="1"/>
          </p:cNvSpPr>
          <p:nvPr>
            <p:ph type="sldNum" sz="quarter" idx="12"/>
          </p:nvPr>
        </p:nvSpPr>
        <p:spPr>
          <a:xfrm>
            <a:off x="776819" y="6290799"/>
            <a:ext cx="5376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2362303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Body Content">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2118" y="0"/>
            <a:ext cx="12187767"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1036800"/>
            <a:ext cx="10641600" cy="936000"/>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2178000"/>
            <a:ext cx="4978525"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2"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3" name="Date Placeholder 3"/>
          <p:cNvSpPr>
            <a:spLocks noGrp="1"/>
          </p:cNvSpPr>
          <p:nvPr>
            <p:ph type="dt" sz="half" idx="10"/>
          </p:nvPr>
        </p:nvSpPr>
        <p:spPr>
          <a:xfrm>
            <a:off x="1401600" y="6290799"/>
            <a:ext cx="2677584" cy="223069"/>
          </a:xfrm>
        </p:spPr>
        <p:txBody>
          <a:bodyPr anchor="t" anchorCtr="0"/>
          <a:lstStyle>
            <a:lvl1pPr>
              <a:defRPr sz="1000">
                <a:latin typeface="+mn-lt"/>
              </a:defRPr>
            </a:lvl1pPr>
          </a:lstStyle>
          <a:p>
            <a:fld id="{909C3586-06FE-784D-AEBD-A14DEA542F40}" type="datetime1">
              <a:rPr lang="en-GB" smtClean="0"/>
              <a:pPr/>
              <a:t>16/08/2024</a:t>
            </a:fld>
            <a:endParaRPr lang="en-US" dirty="0"/>
          </a:p>
        </p:txBody>
      </p:sp>
      <p:sp>
        <p:nvSpPr>
          <p:cNvPr id="14" name="Slide Number Placeholder 5"/>
          <p:cNvSpPr>
            <a:spLocks noGrp="1"/>
          </p:cNvSpPr>
          <p:nvPr>
            <p:ph type="sldNum" sz="quarter" idx="12"/>
          </p:nvPr>
        </p:nvSpPr>
        <p:spPr>
          <a:xfrm>
            <a:off x="776819" y="6290799"/>
            <a:ext cx="537600" cy="223069"/>
          </a:xfrm>
        </p:spPr>
        <p:txBody>
          <a:bodyPr anchor="t" anchorCtr="0"/>
          <a:lstStyle>
            <a:lvl1pPr>
              <a:defRPr sz="1000">
                <a:latin typeface="+mn-lt"/>
              </a:defRPr>
            </a:lvl1pPr>
          </a:lstStyle>
          <a:p>
            <a:fld id="{1187FAD6-354D-DC41-A326-566F46014689}" type="slidenum">
              <a:rPr lang="en-US" smtClean="0"/>
              <a:pPr/>
              <a:t>‹#›</a:t>
            </a:fld>
            <a:endParaRPr lang="en-US"/>
          </a:p>
        </p:txBody>
      </p:sp>
      <p:sp>
        <p:nvSpPr>
          <p:cNvPr id="11" name="Content Placeholder 2"/>
          <p:cNvSpPr>
            <a:spLocks noGrp="1"/>
          </p:cNvSpPr>
          <p:nvPr>
            <p:ph idx="14"/>
          </p:nvPr>
        </p:nvSpPr>
        <p:spPr>
          <a:xfrm>
            <a:off x="6439890" y="2178000"/>
            <a:ext cx="4978525"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362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7586133" y="3633788"/>
            <a:ext cx="4605867" cy="2489200"/>
          </a:xfrm>
        </p:spPr>
        <p:txBody>
          <a:bodyPr>
            <a:normAutofit/>
          </a:bodyPr>
          <a:lstStyle>
            <a:lvl1pPr algn="ctr">
              <a:defRPr sz="1000"/>
            </a:lvl1pPr>
          </a:lstStyle>
          <a:p>
            <a:r>
              <a:rPr lang="en-US"/>
              <a:t>Click icon to add picture</a:t>
            </a:r>
            <a:endParaRPr lang="en-US" dirty="0"/>
          </a:p>
        </p:txBody>
      </p:sp>
      <p:sp>
        <p:nvSpPr>
          <p:cNvPr id="8" name="Freeform 5"/>
          <p:cNvSpPr>
            <a:spLocks/>
          </p:cNvSpPr>
          <p:nvPr/>
        </p:nvSpPr>
        <p:spPr bwMode="auto">
          <a:xfrm>
            <a:off x="2118" y="1"/>
            <a:ext cx="4620684"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 name="Title 1"/>
          <p:cNvSpPr>
            <a:spLocks noGrp="1"/>
          </p:cNvSpPr>
          <p:nvPr>
            <p:ph type="title"/>
          </p:nvPr>
        </p:nvSpPr>
        <p:spPr>
          <a:xfrm>
            <a:off x="776815" y="1036800"/>
            <a:ext cx="10641600" cy="936000"/>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2178000"/>
            <a:ext cx="5928784" cy="394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1"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vl1pPr>
            <a:lvl2pPr>
              <a:defRPr sz="1200"/>
            </a:lvl2pPr>
            <a:lvl3pPr>
              <a:defRPr sz="1200"/>
            </a:lvl3pPr>
            <a:lvl4pPr>
              <a:defRPr sz="1200"/>
            </a:lvl4pPr>
            <a:lvl5pPr>
              <a:defRPr sz="1200"/>
            </a:lvl5pPr>
          </a:lstStyle>
          <a:p>
            <a:pPr lvl="0"/>
            <a:r>
              <a:rPr lang="en-GB" dirty="0"/>
              <a:t>Click to add source</a:t>
            </a:r>
          </a:p>
        </p:txBody>
      </p:sp>
      <p:sp>
        <p:nvSpPr>
          <p:cNvPr id="14" name="Picture Placeholder 12"/>
          <p:cNvSpPr>
            <a:spLocks noGrp="1"/>
          </p:cNvSpPr>
          <p:nvPr>
            <p:ph type="pic" sz="quarter" idx="15"/>
          </p:nvPr>
        </p:nvSpPr>
        <p:spPr>
          <a:xfrm>
            <a:off x="7586133" y="2176816"/>
            <a:ext cx="4605867" cy="1456973"/>
          </a:xfrm>
        </p:spPr>
        <p:txBody>
          <a:bodyPr>
            <a:normAutofit/>
          </a:bodyPr>
          <a:lstStyle>
            <a:lvl1pPr algn="ctr">
              <a:defRPr sz="1000"/>
            </a:lvl1pPr>
          </a:lstStyle>
          <a:p>
            <a:r>
              <a:rPr lang="en-US"/>
              <a:t>Click icon to add picture</a:t>
            </a:r>
            <a:endParaRPr lang="en-US" dirty="0"/>
          </a:p>
        </p:txBody>
      </p:sp>
      <p:sp>
        <p:nvSpPr>
          <p:cNvPr id="15" name="Date Placeholder 3"/>
          <p:cNvSpPr>
            <a:spLocks noGrp="1"/>
          </p:cNvSpPr>
          <p:nvPr>
            <p:ph type="dt" sz="half" idx="10"/>
          </p:nvPr>
        </p:nvSpPr>
        <p:spPr>
          <a:xfrm>
            <a:off x="1401600" y="6290799"/>
            <a:ext cx="2677584" cy="223069"/>
          </a:xfrm>
        </p:spPr>
        <p:txBody>
          <a:bodyPr anchor="t" anchorCtr="0"/>
          <a:lstStyle>
            <a:lvl1pPr>
              <a:defRPr sz="1000"/>
            </a:lvl1pPr>
          </a:lstStyle>
          <a:p>
            <a:fld id="{909C3586-06FE-784D-AEBD-A14DEA542F40}" type="datetime1">
              <a:rPr lang="en-GB" smtClean="0"/>
              <a:pPr/>
              <a:t>16/08/2024</a:t>
            </a:fld>
            <a:endParaRPr lang="en-US" dirty="0"/>
          </a:p>
        </p:txBody>
      </p:sp>
      <p:sp>
        <p:nvSpPr>
          <p:cNvPr id="16" name="Slide Number Placeholder 5"/>
          <p:cNvSpPr>
            <a:spLocks noGrp="1"/>
          </p:cNvSpPr>
          <p:nvPr>
            <p:ph type="sldNum" sz="quarter" idx="12"/>
          </p:nvPr>
        </p:nvSpPr>
        <p:spPr>
          <a:xfrm>
            <a:off x="776819" y="6290799"/>
            <a:ext cx="537600" cy="223069"/>
          </a:xfrm>
        </p:spPr>
        <p:txBody>
          <a:bodyPr anchor="t" anchorCtr="0"/>
          <a:lstStyle>
            <a:lvl1pPr>
              <a:defRPr sz="1000"/>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3549256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2118" y="0"/>
            <a:ext cx="12187767"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1036800"/>
            <a:ext cx="10641600" cy="936000"/>
          </a:xfrm>
        </p:spPr>
        <p:txBody>
          <a:bodyPr/>
          <a:lstStyle>
            <a:lvl1pPr>
              <a:defRPr b="0" i="0">
                <a:solidFill>
                  <a:srgbClr val="FFFFFF"/>
                </a:solidFill>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2178000"/>
            <a:ext cx="10640484" cy="3945600"/>
          </a:xfrm>
        </p:spPr>
        <p:txBody>
          <a:bodyPr/>
          <a:lstStyle>
            <a:lvl1pPr>
              <a:defRPr>
                <a:solidFill>
                  <a:srgbClr val="FFFFFF"/>
                </a:solidFill>
                <a:latin typeface="+mn-lt"/>
              </a:defRPr>
            </a:lvl1pPr>
            <a:lvl2pPr>
              <a:defRPr>
                <a:solidFill>
                  <a:srgbClr val="FFFFFF"/>
                </a:solidFill>
                <a:latin typeface="+mn-lt"/>
              </a:defRPr>
            </a:lvl2pPr>
            <a:lvl3pPr>
              <a:defRPr>
                <a:solidFill>
                  <a:srgbClr val="FFFFFF"/>
                </a:solidFill>
                <a:latin typeface="+mn-lt"/>
              </a:defRPr>
            </a:lvl3pPr>
            <a:lvl4pPr>
              <a:defRPr>
                <a:solidFill>
                  <a:srgbClr val="FFFFFF"/>
                </a:solidFill>
                <a:latin typeface="+mn-lt"/>
              </a:defRPr>
            </a:lvl4pPr>
            <a:lvl5pP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solidFill>
                  <a:schemeClr val="bg1"/>
                </a:solidFill>
              </a:defRPr>
            </a:lvl1pPr>
          </a:lstStyle>
          <a:p>
            <a:r>
              <a:rPr lang="en-US"/>
              <a:t>example presentation title</a:t>
            </a:r>
            <a:endParaRPr lang="en-US" dirty="0"/>
          </a:p>
        </p:txBody>
      </p:sp>
      <p:sp>
        <p:nvSpPr>
          <p:cNvPr id="11" name="Date Placeholder 3"/>
          <p:cNvSpPr>
            <a:spLocks noGrp="1"/>
          </p:cNvSpPr>
          <p:nvPr>
            <p:ph type="dt" sz="half" idx="10"/>
          </p:nvPr>
        </p:nvSpPr>
        <p:spPr>
          <a:xfrm>
            <a:off x="1401600" y="6290799"/>
            <a:ext cx="2677584" cy="223069"/>
          </a:xfrm>
        </p:spPr>
        <p:txBody>
          <a:bodyPr anchor="t" anchorCtr="0"/>
          <a:lstStyle>
            <a:lvl1pPr>
              <a:defRPr sz="1000">
                <a:solidFill>
                  <a:srgbClr val="FFFFFF"/>
                </a:solidFill>
                <a:latin typeface="+mn-lt"/>
              </a:defRPr>
            </a:lvl1pPr>
          </a:lstStyle>
          <a:p>
            <a:fld id="{909C3586-06FE-784D-AEBD-A14DEA542F40}" type="datetime1">
              <a:rPr lang="en-GB" smtClean="0"/>
              <a:pPr/>
              <a:t>16/08/2024</a:t>
            </a:fld>
            <a:endParaRPr lang="en-US" dirty="0"/>
          </a:p>
        </p:txBody>
      </p:sp>
      <p:sp>
        <p:nvSpPr>
          <p:cNvPr id="12" name="Slide Number Placeholder 5"/>
          <p:cNvSpPr>
            <a:spLocks noGrp="1"/>
          </p:cNvSpPr>
          <p:nvPr>
            <p:ph type="sldNum" sz="quarter" idx="12"/>
          </p:nvPr>
        </p:nvSpPr>
        <p:spPr>
          <a:xfrm>
            <a:off x="776819" y="6290799"/>
            <a:ext cx="5376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239850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page image 2">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2118" y="0"/>
            <a:ext cx="12187767"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1036800"/>
            <a:ext cx="10641600" cy="936000"/>
          </a:xfrm>
        </p:spPr>
        <p:txBody>
          <a:bodyPr/>
          <a:lstStyle>
            <a:lvl1pPr>
              <a:defRPr b="0" i="0">
                <a:solidFill>
                  <a:schemeClr val="accent1"/>
                </a:solidFill>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2178000"/>
            <a:ext cx="10640484" cy="3945600"/>
          </a:xfrm>
        </p:spPr>
        <p:txBody>
          <a:bodyPr/>
          <a:lstStyle>
            <a:lvl1pPr>
              <a:defRPr>
                <a:solidFill>
                  <a:schemeClr val="accent1"/>
                </a:solidFill>
                <a:latin typeface="+mn-lt"/>
              </a:defRPr>
            </a:lvl1pPr>
            <a:lvl2pPr>
              <a:defRPr>
                <a:solidFill>
                  <a:schemeClr val="accent1"/>
                </a:solidFill>
                <a:latin typeface="+mn-lt"/>
              </a:defRPr>
            </a:lvl2pPr>
            <a:lvl3pPr>
              <a:defRPr>
                <a:solidFill>
                  <a:schemeClr val="accent1"/>
                </a:solidFill>
                <a:latin typeface="+mn-lt"/>
              </a:defRPr>
            </a:lvl3pPr>
            <a:lvl4pPr>
              <a:defRPr>
                <a:solidFill>
                  <a:schemeClr val="accent1"/>
                </a:solidFill>
                <a:latin typeface="+mn-lt"/>
              </a:defRPr>
            </a:lvl4pPr>
            <a:lvl5pPr>
              <a:defRPr>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solidFill>
                  <a:srgbClr val="007E97"/>
                </a:solidFill>
              </a:defRPr>
            </a:lvl1pPr>
          </a:lstStyle>
          <a:p>
            <a:r>
              <a:rPr lang="en-US" dirty="0"/>
              <a:t>example presentation title</a:t>
            </a:r>
          </a:p>
        </p:txBody>
      </p:sp>
      <p:sp>
        <p:nvSpPr>
          <p:cNvPr id="11" name="Date Placeholder 3"/>
          <p:cNvSpPr>
            <a:spLocks noGrp="1"/>
          </p:cNvSpPr>
          <p:nvPr>
            <p:ph type="dt" sz="half" idx="10"/>
          </p:nvPr>
        </p:nvSpPr>
        <p:spPr>
          <a:xfrm>
            <a:off x="1401600" y="6290799"/>
            <a:ext cx="2677584" cy="223069"/>
          </a:xfrm>
        </p:spPr>
        <p:txBody>
          <a:bodyPr anchor="t" anchorCtr="0"/>
          <a:lstStyle>
            <a:lvl1pPr>
              <a:defRPr sz="1000">
                <a:solidFill>
                  <a:srgbClr val="FFFFFF"/>
                </a:solidFill>
                <a:latin typeface="+mn-lt"/>
              </a:defRPr>
            </a:lvl1pPr>
          </a:lstStyle>
          <a:p>
            <a:fld id="{909C3586-06FE-784D-AEBD-A14DEA542F40}" type="datetime1">
              <a:rPr lang="en-GB" smtClean="0"/>
              <a:pPr/>
              <a:t>16/08/2024</a:t>
            </a:fld>
            <a:endParaRPr lang="en-US" dirty="0"/>
          </a:p>
        </p:txBody>
      </p:sp>
      <p:sp>
        <p:nvSpPr>
          <p:cNvPr id="12" name="Slide Number Placeholder 5"/>
          <p:cNvSpPr>
            <a:spLocks noGrp="1"/>
          </p:cNvSpPr>
          <p:nvPr>
            <p:ph type="sldNum" sz="quarter" idx="12"/>
          </p:nvPr>
        </p:nvSpPr>
        <p:spPr>
          <a:xfrm>
            <a:off x="776819" y="6290799"/>
            <a:ext cx="5376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356190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MEA">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2118" y="0"/>
            <a:ext cx="12187767"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890" name="Group 4"/>
          <p:cNvGrpSpPr>
            <a:grpSpLocks noChangeAspect="1"/>
          </p:cNvGrpSpPr>
          <p:nvPr userDrawn="1"/>
        </p:nvGrpSpPr>
        <p:grpSpPr bwMode="auto">
          <a:xfrm>
            <a:off x="0" y="-8654"/>
            <a:ext cx="12194117" cy="6365875"/>
            <a:chOff x="0" y="155"/>
            <a:chExt cx="5761" cy="4010"/>
          </a:xfrm>
          <a:solidFill>
            <a:srgbClr val="F0E51B"/>
          </a:solidFill>
        </p:grpSpPr>
        <p:grpSp>
          <p:nvGrpSpPr>
            <p:cNvPr id="891" name="Group 205"/>
            <p:cNvGrpSpPr>
              <a:grpSpLocks/>
            </p:cNvGrpSpPr>
            <p:nvPr/>
          </p:nvGrpSpPr>
          <p:grpSpPr bwMode="auto">
            <a:xfrm>
              <a:off x="2058" y="155"/>
              <a:ext cx="3703" cy="3410"/>
              <a:chOff x="2058" y="155"/>
              <a:chExt cx="3703" cy="3410"/>
            </a:xfrm>
            <a:grpFill/>
          </p:grpSpPr>
          <p:sp>
            <p:nvSpPr>
              <p:cNvPr id="1235" name="Freeform 5"/>
              <p:cNvSpPr>
                <a:spLocks/>
              </p:cNvSpPr>
              <p:nvPr/>
            </p:nvSpPr>
            <p:spPr bwMode="auto">
              <a:xfrm>
                <a:off x="3162" y="155"/>
                <a:ext cx="6" cy="6"/>
              </a:xfrm>
              <a:custGeom>
                <a:avLst/>
                <a:gdLst>
                  <a:gd name="T0" fmla="*/ 0 w 6"/>
                  <a:gd name="T1" fmla="*/ 0 h 6"/>
                  <a:gd name="T2" fmla="*/ 0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0"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6" name="Freeform 6"/>
              <p:cNvSpPr>
                <a:spLocks/>
              </p:cNvSpPr>
              <p:nvPr/>
            </p:nvSpPr>
            <p:spPr bwMode="auto">
              <a:xfrm>
                <a:off x="2160" y="155"/>
                <a:ext cx="18" cy="6"/>
              </a:xfrm>
              <a:custGeom>
                <a:avLst/>
                <a:gdLst>
                  <a:gd name="T0" fmla="*/ 12 w 18"/>
                  <a:gd name="T1" fmla="*/ 0 h 6"/>
                  <a:gd name="T2" fmla="*/ 0 w 18"/>
                  <a:gd name="T3" fmla="*/ 6 h 6"/>
                  <a:gd name="T4" fmla="*/ 18 w 18"/>
                  <a:gd name="T5" fmla="*/ 6 h 6"/>
                  <a:gd name="T6" fmla="*/ 12 w 18"/>
                  <a:gd name="T7" fmla="*/ 0 h 6"/>
                </a:gdLst>
                <a:ahLst/>
                <a:cxnLst>
                  <a:cxn ang="0">
                    <a:pos x="T0" y="T1"/>
                  </a:cxn>
                  <a:cxn ang="0">
                    <a:pos x="T2" y="T3"/>
                  </a:cxn>
                  <a:cxn ang="0">
                    <a:pos x="T4" y="T5"/>
                  </a:cxn>
                  <a:cxn ang="0">
                    <a:pos x="T6" y="T7"/>
                  </a:cxn>
                </a:cxnLst>
                <a:rect l="0" t="0" r="r" b="b"/>
                <a:pathLst>
                  <a:path w="18" h="6">
                    <a:moveTo>
                      <a:pt x="12" y="0"/>
                    </a:moveTo>
                    <a:lnTo>
                      <a:pt x="0" y="6"/>
                    </a:lnTo>
                    <a:lnTo>
                      <a:pt x="18"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7" name="Freeform 7"/>
              <p:cNvSpPr>
                <a:spLocks/>
              </p:cNvSpPr>
              <p:nvPr/>
            </p:nvSpPr>
            <p:spPr bwMode="auto">
              <a:xfrm>
                <a:off x="4992" y="161"/>
                <a:ext cx="768" cy="282"/>
              </a:xfrm>
              <a:custGeom>
                <a:avLst/>
                <a:gdLst>
                  <a:gd name="T0" fmla="*/ 48 w 768"/>
                  <a:gd name="T1" fmla="*/ 84 h 282"/>
                  <a:gd name="T2" fmla="*/ 90 w 768"/>
                  <a:gd name="T3" fmla="*/ 168 h 282"/>
                  <a:gd name="T4" fmla="*/ 108 w 768"/>
                  <a:gd name="T5" fmla="*/ 132 h 282"/>
                  <a:gd name="T6" fmla="*/ 156 w 768"/>
                  <a:gd name="T7" fmla="*/ 162 h 282"/>
                  <a:gd name="T8" fmla="*/ 234 w 768"/>
                  <a:gd name="T9" fmla="*/ 150 h 282"/>
                  <a:gd name="T10" fmla="*/ 342 w 768"/>
                  <a:gd name="T11" fmla="*/ 252 h 282"/>
                  <a:gd name="T12" fmla="*/ 354 w 768"/>
                  <a:gd name="T13" fmla="*/ 240 h 282"/>
                  <a:gd name="T14" fmla="*/ 372 w 768"/>
                  <a:gd name="T15" fmla="*/ 264 h 282"/>
                  <a:gd name="T16" fmla="*/ 372 w 768"/>
                  <a:gd name="T17" fmla="*/ 264 h 282"/>
                  <a:gd name="T18" fmla="*/ 372 w 768"/>
                  <a:gd name="T19" fmla="*/ 264 h 282"/>
                  <a:gd name="T20" fmla="*/ 366 w 768"/>
                  <a:gd name="T21" fmla="*/ 282 h 282"/>
                  <a:gd name="T22" fmla="*/ 372 w 768"/>
                  <a:gd name="T23" fmla="*/ 282 h 282"/>
                  <a:gd name="T24" fmla="*/ 390 w 768"/>
                  <a:gd name="T25" fmla="*/ 282 h 282"/>
                  <a:gd name="T26" fmla="*/ 396 w 768"/>
                  <a:gd name="T27" fmla="*/ 276 h 282"/>
                  <a:gd name="T28" fmla="*/ 402 w 768"/>
                  <a:gd name="T29" fmla="*/ 258 h 282"/>
                  <a:gd name="T30" fmla="*/ 582 w 768"/>
                  <a:gd name="T31" fmla="*/ 174 h 282"/>
                  <a:gd name="T32" fmla="*/ 618 w 768"/>
                  <a:gd name="T33" fmla="*/ 198 h 282"/>
                  <a:gd name="T34" fmla="*/ 624 w 768"/>
                  <a:gd name="T35" fmla="*/ 198 h 282"/>
                  <a:gd name="T36" fmla="*/ 642 w 768"/>
                  <a:gd name="T37" fmla="*/ 192 h 282"/>
                  <a:gd name="T38" fmla="*/ 660 w 768"/>
                  <a:gd name="T39" fmla="*/ 204 h 282"/>
                  <a:gd name="T40" fmla="*/ 678 w 768"/>
                  <a:gd name="T41" fmla="*/ 222 h 282"/>
                  <a:gd name="T42" fmla="*/ 720 w 768"/>
                  <a:gd name="T43" fmla="*/ 216 h 282"/>
                  <a:gd name="T44" fmla="*/ 768 w 768"/>
                  <a:gd name="T45" fmla="*/ 216 h 282"/>
                  <a:gd name="T46" fmla="*/ 768 w 768"/>
                  <a:gd name="T47" fmla="*/ 0 h 282"/>
                  <a:gd name="T48" fmla="*/ 0 w 768"/>
                  <a:gd name="T49" fmla="*/ 0 h 282"/>
                  <a:gd name="T50" fmla="*/ 6 w 768"/>
                  <a:gd name="T51" fmla="*/ 6 h 282"/>
                  <a:gd name="T52" fmla="*/ 48 w 768"/>
                  <a:gd name="T53" fmla="*/ 8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8" h="282">
                    <a:moveTo>
                      <a:pt x="48" y="84"/>
                    </a:moveTo>
                    <a:lnTo>
                      <a:pt x="90" y="168"/>
                    </a:lnTo>
                    <a:lnTo>
                      <a:pt x="108" y="132"/>
                    </a:lnTo>
                    <a:lnTo>
                      <a:pt x="156" y="162"/>
                    </a:lnTo>
                    <a:lnTo>
                      <a:pt x="234" y="150"/>
                    </a:lnTo>
                    <a:lnTo>
                      <a:pt x="342" y="252"/>
                    </a:lnTo>
                    <a:lnTo>
                      <a:pt x="354" y="240"/>
                    </a:lnTo>
                    <a:lnTo>
                      <a:pt x="372" y="264"/>
                    </a:lnTo>
                    <a:lnTo>
                      <a:pt x="372" y="264"/>
                    </a:lnTo>
                    <a:lnTo>
                      <a:pt x="372" y="264"/>
                    </a:lnTo>
                    <a:lnTo>
                      <a:pt x="366" y="282"/>
                    </a:lnTo>
                    <a:lnTo>
                      <a:pt x="372" y="282"/>
                    </a:lnTo>
                    <a:lnTo>
                      <a:pt x="390" y="282"/>
                    </a:lnTo>
                    <a:lnTo>
                      <a:pt x="396" y="276"/>
                    </a:lnTo>
                    <a:lnTo>
                      <a:pt x="402" y="258"/>
                    </a:lnTo>
                    <a:lnTo>
                      <a:pt x="582" y="174"/>
                    </a:lnTo>
                    <a:lnTo>
                      <a:pt x="618" y="198"/>
                    </a:lnTo>
                    <a:lnTo>
                      <a:pt x="624" y="198"/>
                    </a:lnTo>
                    <a:lnTo>
                      <a:pt x="642" y="192"/>
                    </a:lnTo>
                    <a:lnTo>
                      <a:pt x="660" y="204"/>
                    </a:lnTo>
                    <a:lnTo>
                      <a:pt x="678" y="222"/>
                    </a:lnTo>
                    <a:lnTo>
                      <a:pt x="720" y="216"/>
                    </a:lnTo>
                    <a:lnTo>
                      <a:pt x="768" y="216"/>
                    </a:lnTo>
                    <a:lnTo>
                      <a:pt x="768" y="0"/>
                    </a:lnTo>
                    <a:lnTo>
                      <a:pt x="0" y="0"/>
                    </a:lnTo>
                    <a:lnTo>
                      <a:pt x="6" y="6"/>
                    </a:lnTo>
                    <a:lnTo>
                      <a:pt x="48"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8" name="Freeform 8"/>
              <p:cNvSpPr>
                <a:spLocks/>
              </p:cNvSpPr>
              <p:nvPr/>
            </p:nvSpPr>
            <p:spPr bwMode="auto">
              <a:xfrm>
                <a:off x="3162" y="161"/>
                <a:ext cx="1194" cy="720"/>
              </a:xfrm>
              <a:custGeom>
                <a:avLst/>
                <a:gdLst>
                  <a:gd name="T0" fmla="*/ 0 w 199"/>
                  <a:gd name="T1" fmla="*/ 0 h 120"/>
                  <a:gd name="T2" fmla="*/ 2 w 199"/>
                  <a:gd name="T3" fmla="*/ 13 h 120"/>
                  <a:gd name="T4" fmla="*/ 5 w 199"/>
                  <a:gd name="T5" fmla="*/ 11 h 120"/>
                  <a:gd name="T6" fmla="*/ 5 w 199"/>
                  <a:gd name="T7" fmla="*/ 11 h 120"/>
                  <a:gd name="T8" fmla="*/ 19 w 199"/>
                  <a:gd name="T9" fmla="*/ 17 h 120"/>
                  <a:gd name="T10" fmla="*/ 19 w 199"/>
                  <a:gd name="T11" fmla="*/ 17 h 120"/>
                  <a:gd name="T12" fmla="*/ 17 w 199"/>
                  <a:gd name="T13" fmla="*/ 18 h 120"/>
                  <a:gd name="T14" fmla="*/ 20 w 199"/>
                  <a:gd name="T15" fmla="*/ 23 h 120"/>
                  <a:gd name="T16" fmla="*/ 24 w 199"/>
                  <a:gd name="T17" fmla="*/ 26 h 120"/>
                  <a:gd name="T18" fmla="*/ 29 w 199"/>
                  <a:gd name="T19" fmla="*/ 31 h 120"/>
                  <a:gd name="T20" fmla="*/ 32 w 199"/>
                  <a:gd name="T21" fmla="*/ 31 h 120"/>
                  <a:gd name="T22" fmla="*/ 39 w 199"/>
                  <a:gd name="T23" fmla="*/ 31 h 120"/>
                  <a:gd name="T24" fmla="*/ 56 w 199"/>
                  <a:gd name="T25" fmla="*/ 40 h 120"/>
                  <a:gd name="T26" fmla="*/ 50 w 199"/>
                  <a:gd name="T27" fmla="*/ 57 h 120"/>
                  <a:gd name="T28" fmla="*/ 45 w 199"/>
                  <a:gd name="T29" fmla="*/ 60 h 120"/>
                  <a:gd name="T30" fmla="*/ 49 w 199"/>
                  <a:gd name="T31" fmla="*/ 63 h 120"/>
                  <a:gd name="T32" fmla="*/ 40 w 199"/>
                  <a:gd name="T33" fmla="*/ 69 h 120"/>
                  <a:gd name="T34" fmla="*/ 38 w 199"/>
                  <a:gd name="T35" fmla="*/ 82 h 120"/>
                  <a:gd name="T36" fmla="*/ 51 w 199"/>
                  <a:gd name="T37" fmla="*/ 95 h 120"/>
                  <a:gd name="T38" fmla="*/ 53 w 199"/>
                  <a:gd name="T39" fmla="*/ 99 h 120"/>
                  <a:gd name="T40" fmla="*/ 59 w 199"/>
                  <a:gd name="T41" fmla="*/ 98 h 120"/>
                  <a:gd name="T42" fmla="*/ 74 w 199"/>
                  <a:gd name="T43" fmla="*/ 102 h 120"/>
                  <a:gd name="T44" fmla="*/ 89 w 199"/>
                  <a:gd name="T45" fmla="*/ 105 h 120"/>
                  <a:gd name="T46" fmla="*/ 99 w 199"/>
                  <a:gd name="T47" fmla="*/ 114 h 120"/>
                  <a:gd name="T48" fmla="*/ 99 w 199"/>
                  <a:gd name="T49" fmla="*/ 115 h 120"/>
                  <a:gd name="T50" fmla="*/ 106 w 199"/>
                  <a:gd name="T51" fmla="*/ 119 h 120"/>
                  <a:gd name="T52" fmla="*/ 110 w 199"/>
                  <a:gd name="T53" fmla="*/ 115 h 120"/>
                  <a:gd name="T54" fmla="*/ 109 w 199"/>
                  <a:gd name="T55" fmla="*/ 113 h 120"/>
                  <a:gd name="T56" fmla="*/ 105 w 199"/>
                  <a:gd name="T57" fmla="*/ 95 h 120"/>
                  <a:gd name="T58" fmla="*/ 101 w 199"/>
                  <a:gd name="T59" fmla="*/ 91 h 120"/>
                  <a:gd name="T60" fmla="*/ 106 w 199"/>
                  <a:gd name="T61" fmla="*/ 78 h 120"/>
                  <a:gd name="T62" fmla="*/ 110 w 199"/>
                  <a:gd name="T63" fmla="*/ 77 h 120"/>
                  <a:gd name="T64" fmla="*/ 113 w 199"/>
                  <a:gd name="T65" fmla="*/ 72 h 120"/>
                  <a:gd name="T66" fmla="*/ 108 w 199"/>
                  <a:gd name="T67" fmla="*/ 69 h 120"/>
                  <a:gd name="T68" fmla="*/ 108 w 199"/>
                  <a:gd name="T69" fmla="*/ 69 h 120"/>
                  <a:gd name="T70" fmla="*/ 113 w 199"/>
                  <a:gd name="T71" fmla="*/ 68 h 120"/>
                  <a:gd name="T72" fmla="*/ 106 w 199"/>
                  <a:gd name="T73" fmla="*/ 56 h 120"/>
                  <a:gd name="T74" fmla="*/ 98 w 199"/>
                  <a:gd name="T75" fmla="*/ 49 h 120"/>
                  <a:gd name="T76" fmla="*/ 98 w 199"/>
                  <a:gd name="T77" fmla="*/ 49 h 120"/>
                  <a:gd name="T78" fmla="*/ 107 w 199"/>
                  <a:gd name="T79" fmla="*/ 34 h 120"/>
                  <a:gd name="T80" fmla="*/ 111 w 199"/>
                  <a:gd name="T81" fmla="*/ 38 h 120"/>
                  <a:gd name="T82" fmla="*/ 113 w 199"/>
                  <a:gd name="T83" fmla="*/ 33 h 120"/>
                  <a:gd name="T84" fmla="*/ 112 w 199"/>
                  <a:gd name="T85" fmla="*/ 30 h 120"/>
                  <a:gd name="T86" fmla="*/ 128 w 199"/>
                  <a:gd name="T87" fmla="*/ 17 h 120"/>
                  <a:gd name="T88" fmla="*/ 133 w 199"/>
                  <a:gd name="T89" fmla="*/ 21 h 120"/>
                  <a:gd name="T90" fmla="*/ 135 w 199"/>
                  <a:gd name="T91" fmla="*/ 18 h 120"/>
                  <a:gd name="T92" fmla="*/ 162 w 199"/>
                  <a:gd name="T93" fmla="*/ 30 h 120"/>
                  <a:gd name="T94" fmla="*/ 168 w 199"/>
                  <a:gd name="T95" fmla="*/ 25 h 120"/>
                  <a:gd name="T96" fmla="*/ 177 w 199"/>
                  <a:gd name="T97" fmla="*/ 23 h 120"/>
                  <a:gd name="T98" fmla="*/ 196 w 199"/>
                  <a:gd name="T99" fmla="*/ 28 h 120"/>
                  <a:gd name="T100" fmla="*/ 187 w 199"/>
                  <a:gd name="T101" fmla="*/ 14 h 120"/>
                  <a:gd name="T102" fmla="*/ 187 w 199"/>
                  <a:gd name="T103" fmla="*/ 14 h 120"/>
                  <a:gd name="T104" fmla="*/ 199 w 199"/>
                  <a:gd name="T105" fmla="*/ 3 h 120"/>
                  <a:gd name="T106" fmla="*/ 6 w 199"/>
                  <a:gd name="T107" fmla="*/ 0 h 120"/>
                  <a:gd name="T108" fmla="*/ 1 w 199"/>
                  <a:gd name="T10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 h="120">
                    <a:moveTo>
                      <a:pt x="1" y="0"/>
                    </a:moveTo>
                    <a:cubicBezTo>
                      <a:pt x="0" y="0"/>
                      <a:pt x="0" y="0"/>
                      <a:pt x="0" y="0"/>
                    </a:cubicBezTo>
                    <a:cubicBezTo>
                      <a:pt x="1" y="12"/>
                      <a:pt x="1" y="12"/>
                      <a:pt x="1" y="12"/>
                    </a:cubicBezTo>
                    <a:cubicBezTo>
                      <a:pt x="2" y="13"/>
                      <a:pt x="2" y="13"/>
                      <a:pt x="2" y="13"/>
                    </a:cubicBezTo>
                    <a:cubicBezTo>
                      <a:pt x="3" y="14"/>
                      <a:pt x="3" y="14"/>
                      <a:pt x="3" y="14"/>
                    </a:cubicBezTo>
                    <a:cubicBezTo>
                      <a:pt x="5" y="11"/>
                      <a:pt x="5" y="11"/>
                      <a:pt x="5" y="11"/>
                    </a:cubicBezTo>
                    <a:cubicBezTo>
                      <a:pt x="5" y="11"/>
                      <a:pt x="5" y="11"/>
                      <a:pt x="5" y="11"/>
                    </a:cubicBezTo>
                    <a:cubicBezTo>
                      <a:pt x="5" y="11"/>
                      <a:pt x="5" y="11"/>
                      <a:pt x="5" y="11"/>
                    </a:cubicBezTo>
                    <a:cubicBezTo>
                      <a:pt x="15" y="10"/>
                      <a:pt x="15" y="10"/>
                      <a:pt x="15" y="10"/>
                    </a:cubicBezTo>
                    <a:cubicBezTo>
                      <a:pt x="19" y="17"/>
                      <a:pt x="19" y="17"/>
                      <a:pt x="19" y="17"/>
                    </a:cubicBezTo>
                    <a:cubicBezTo>
                      <a:pt x="19" y="17"/>
                      <a:pt x="19" y="17"/>
                      <a:pt x="19" y="17"/>
                    </a:cubicBezTo>
                    <a:cubicBezTo>
                      <a:pt x="19" y="17"/>
                      <a:pt x="19" y="17"/>
                      <a:pt x="19" y="17"/>
                    </a:cubicBezTo>
                    <a:cubicBezTo>
                      <a:pt x="18" y="17"/>
                      <a:pt x="18" y="17"/>
                      <a:pt x="18" y="17"/>
                    </a:cubicBezTo>
                    <a:cubicBezTo>
                      <a:pt x="17" y="18"/>
                      <a:pt x="17" y="18"/>
                      <a:pt x="17" y="18"/>
                    </a:cubicBezTo>
                    <a:cubicBezTo>
                      <a:pt x="18" y="22"/>
                      <a:pt x="18" y="22"/>
                      <a:pt x="18" y="22"/>
                    </a:cubicBezTo>
                    <a:cubicBezTo>
                      <a:pt x="20" y="23"/>
                      <a:pt x="20" y="23"/>
                      <a:pt x="20" y="23"/>
                    </a:cubicBezTo>
                    <a:cubicBezTo>
                      <a:pt x="23" y="23"/>
                      <a:pt x="23" y="23"/>
                      <a:pt x="23" y="23"/>
                    </a:cubicBezTo>
                    <a:cubicBezTo>
                      <a:pt x="24" y="26"/>
                      <a:pt x="24" y="26"/>
                      <a:pt x="24" y="26"/>
                    </a:cubicBezTo>
                    <a:cubicBezTo>
                      <a:pt x="28" y="32"/>
                      <a:pt x="28" y="32"/>
                      <a:pt x="28" y="32"/>
                    </a:cubicBezTo>
                    <a:cubicBezTo>
                      <a:pt x="29" y="31"/>
                      <a:pt x="29" y="31"/>
                      <a:pt x="29" y="31"/>
                    </a:cubicBezTo>
                    <a:cubicBezTo>
                      <a:pt x="30" y="31"/>
                      <a:pt x="30" y="31"/>
                      <a:pt x="30" y="31"/>
                    </a:cubicBezTo>
                    <a:cubicBezTo>
                      <a:pt x="32" y="31"/>
                      <a:pt x="32" y="31"/>
                      <a:pt x="32" y="31"/>
                    </a:cubicBezTo>
                    <a:cubicBezTo>
                      <a:pt x="34" y="32"/>
                      <a:pt x="34" y="32"/>
                      <a:pt x="34" y="32"/>
                    </a:cubicBezTo>
                    <a:cubicBezTo>
                      <a:pt x="39" y="31"/>
                      <a:pt x="39" y="31"/>
                      <a:pt x="39" y="31"/>
                    </a:cubicBezTo>
                    <a:cubicBezTo>
                      <a:pt x="43" y="36"/>
                      <a:pt x="43" y="36"/>
                      <a:pt x="43" y="36"/>
                    </a:cubicBezTo>
                    <a:cubicBezTo>
                      <a:pt x="56" y="40"/>
                      <a:pt x="56" y="40"/>
                      <a:pt x="56" y="40"/>
                    </a:cubicBezTo>
                    <a:cubicBezTo>
                      <a:pt x="53" y="57"/>
                      <a:pt x="53" y="57"/>
                      <a:pt x="53" y="57"/>
                    </a:cubicBezTo>
                    <a:cubicBezTo>
                      <a:pt x="50" y="57"/>
                      <a:pt x="50" y="57"/>
                      <a:pt x="50" y="57"/>
                    </a:cubicBezTo>
                    <a:cubicBezTo>
                      <a:pt x="47" y="57"/>
                      <a:pt x="47" y="57"/>
                      <a:pt x="47" y="57"/>
                    </a:cubicBezTo>
                    <a:cubicBezTo>
                      <a:pt x="45" y="60"/>
                      <a:pt x="45" y="60"/>
                      <a:pt x="45" y="60"/>
                    </a:cubicBezTo>
                    <a:cubicBezTo>
                      <a:pt x="43" y="64"/>
                      <a:pt x="43" y="64"/>
                      <a:pt x="43" y="64"/>
                    </a:cubicBezTo>
                    <a:cubicBezTo>
                      <a:pt x="49" y="63"/>
                      <a:pt x="49" y="63"/>
                      <a:pt x="49" y="63"/>
                    </a:cubicBezTo>
                    <a:cubicBezTo>
                      <a:pt x="52" y="65"/>
                      <a:pt x="52" y="65"/>
                      <a:pt x="52" y="65"/>
                    </a:cubicBezTo>
                    <a:cubicBezTo>
                      <a:pt x="40" y="69"/>
                      <a:pt x="40" y="69"/>
                      <a:pt x="40" y="69"/>
                    </a:cubicBezTo>
                    <a:cubicBezTo>
                      <a:pt x="45" y="74"/>
                      <a:pt x="45" y="74"/>
                      <a:pt x="45" y="74"/>
                    </a:cubicBezTo>
                    <a:cubicBezTo>
                      <a:pt x="38" y="82"/>
                      <a:pt x="38" y="82"/>
                      <a:pt x="38" y="82"/>
                    </a:cubicBezTo>
                    <a:cubicBezTo>
                      <a:pt x="34" y="82"/>
                      <a:pt x="34" y="82"/>
                      <a:pt x="34" y="82"/>
                    </a:cubicBezTo>
                    <a:cubicBezTo>
                      <a:pt x="51" y="95"/>
                      <a:pt x="51" y="95"/>
                      <a:pt x="51" y="95"/>
                    </a:cubicBezTo>
                    <a:cubicBezTo>
                      <a:pt x="53" y="99"/>
                      <a:pt x="53" y="99"/>
                      <a:pt x="53" y="99"/>
                    </a:cubicBezTo>
                    <a:cubicBezTo>
                      <a:pt x="53" y="99"/>
                      <a:pt x="53" y="99"/>
                      <a:pt x="53" y="99"/>
                    </a:cubicBezTo>
                    <a:cubicBezTo>
                      <a:pt x="53" y="99"/>
                      <a:pt x="53" y="99"/>
                      <a:pt x="53" y="99"/>
                    </a:cubicBezTo>
                    <a:cubicBezTo>
                      <a:pt x="59" y="98"/>
                      <a:pt x="59" y="98"/>
                      <a:pt x="59" y="98"/>
                    </a:cubicBezTo>
                    <a:cubicBezTo>
                      <a:pt x="68" y="102"/>
                      <a:pt x="68" y="102"/>
                      <a:pt x="68" y="102"/>
                    </a:cubicBezTo>
                    <a:cubicBezTo>
                      <a:pt x="74" y="102"/>
                      <a:pt x="74" y="102"/>
                      <a:pt x="74" y="102"/>
                    </a:cubicBezTo>
                    <a:cubicBezTo>
                      <a:pt x="81" y="107"/>
                      <a:pt x="81" y="107"/>
                      <a:pt x="81" y="107"/>
                    </a:cubicBezTo>
                    <a:cubicBezTo>
                      <a:pt x="89" y="105"/>
                      <a:pt x="89" y="105"/>
                      <a:pt x="89" y="105"/>
                    </a:cubicBezTo>
                    <a:cubicBezTo>
                      <a:pt x="99" y="114"/>
                      <a:pt x="99" y="114"/>
                      <a:pt x="99" y="114"/>
                    </a:cubicBezTo>
                    <a:cubicBezTo>
                      <a:pt x="99" y="114"/>
                      <a:pt x="99" y="114"/>
                      <a:pt x="99" y="114"/>
                    </a:cubicBezTo>
                    <a:cubicBezTo>
                      <a:pt x="99" y="114"/>
                      <a:pt x="99" y="114"/>
                      <a:pt x="99" y="114"/>
                    </a:cubicBezTo>
                    <a:cubicBezTo>
                      <a:pt x="99" y="115"/>
                      <a:pt x="99" y="115"/>
                      <a:pt x="99" y="115"/>
                    </a:cubicBezTo>
                    <a:cubicBezTo>
                      <a:pt x="104" y="120"/>
                      <a:pt x="104" y="120"/>
                      <a:pt x="104" y="120"/>
                    </a:cubicBezTo>
                    <a:cubicBezTo>
                      <a:pt x="106" y="119"/>
                      <a:pt x="106" y="119"/>
                      <a:pt x="106" y="119"/>
                    </a:cubicBezTo>
                    <a:cubicBezTo>
                      <a:pt x="110" y="115"/>
                      <a:pt x="110" y="115"/>
                      <a:pt x="110" y="115"/>
                    </a:cubicBezTo>
                    <a:cubicBezTo>
                      <a:pt x="110" y="115"/>
                      <a:pt x="110" y="115"/>
                      <a:pt x="110" y="115"/>
                    </a:cubicBezTo>
                    <a:cubicBezTo>
                      <a:pt x="110" y="115"/>
                      <a:pt x="110" y="115"/>
                      <a:pt x="110" y="115"/>
                    </a:cubicBezTo>
                    <a:cubicBezTo>
                      <a:pt x="109" y="113"/>
                      <a:pt x="109" y="113"/>
                      <a:pt x="109" y="113"/>
                    </a:cubicBezTo>
                    <a:cubicBezTo>
                      <a:pt x="104" y="103"/>
                      <a:pt x="104" y="103"/>
                      <a:pt x="104" y="103"/>
                    </a:cubicBezTo>
                    <a:cubicBezTo>
                      <a:pt x="105" y="95"/>
                      <a:pt x="105" y="95"/>
                      <a:pt x="105" y="95"/>
                    </a:cubicBezTo>
                    <a:cubicBezTo>
                      <a:pt x="104" y="98"/>
                      <a:pt x="104" y="98"/>
                      <a:pt x="104" y="98"/>
                    </a:cubicBezTo>
                    <a:cubicBezTo>
                      <a:pt x="101" y="91"/>
                      <a:pt x="101" y="91"/>
                      <a:pt x="101" y="91"/>
                    </a:cubicBezTo>
                    <a:cubicBezTo>
                      <a:pt x="99" y="90"/>
                      <a:pt x="99" y="90"/>
                      <a:pt x="99" y="90"/>
                    </a:cubicBezTo>
                    <a:cubicBezTo>
                      <a:pt x="106" y="78"/>
                      <a:pt x="106" y="78"/>
                      <a:pt x="106" y="78"/>
                    </a:cubicBezTo>
                    <a:cubicBezTo>
                      <a:pt x="105" y="73"/>
                      <a:pt x="105" y="73"/>
                      <a:pt x="105" y="73"/>
                    </a:cubicBezTo>
                    <a:cubicBezTo>
                      <a:pt x="110" y="77"/>
                      <a:pt x="110" y="77"/>
                      <a:pt x="110" y="77"/>
                    </a:cubicBezTo>
                    <a:cubicBezTo>
                      <a:pt x="112" y="73"/>
                      <a:pt x="112" y="73"/>
                      <a:pt x="112" y="73"/>
                    </a:cubicBezTo>
                    <a:cubicBezTo>
                      <a:pt x="113" y="72"/>
                      <a:pt x="113" y="72"/>
                      <a:pt x="113" y="72"/>
                    </a:cubicBezTo>
                    <a:cubicBezTo>
                      <a:pt x="111" y="71"/>
                      <a:pt x="111" y="71"/>
                      <a:pt x="111" y="71"/>
                    </a:cubicBezTo>
                    <a:cubicBezTo>
                      <a:pt x="108" y="69"/>
                      <a:pt x="108" y="69"/>
                      <a:pt x="108" y="69"/>
                    </a:cubicBezTo>
                    <a:cubicBezTo>
                      <a:pt x="108" y="69"/>
                      <a:pt x="108" y="69"/>
                      <a:pt x="108" y="69"/>
                    </a:cubicBezTo>
                    <a:cubicBezTo>
                      <a:pt x="108" y="69"/>
                      <a:pt x="108" y="69"/>
                      <a:pt x="108" y="69"/>
                    </a:cubicBezTo>
                    <a:cubicBezTo>
                      <a:pt x="109" y="68"/>
                      <a:pt x="109" y="68"/>
                      <a:pt x="109" y="68"/>
                    </a:cubicBezTo>
                    <a:cubicBezTo>
                      <a:pt x="113" y="68"/>
                      <a:pt x="113" y="68"/>
                      <a:pt x="113" y="68"/>
                    </a:cubicBezTo>
                    <a:cubicBezTo>
                      <a:pt x="109" y="56"/>
                      <a:pt x="109" y="56"/>
                      <a:pt x="109" y="56"/>
                    </a:cubicBezTo>
                    <a:cubicBezTo>
                      <a:pt x="106" y="56"/>
                      <a:pt x="106" y="56"/>
                      <a:pt x="106" y="56"/>
                    </a:cubicBezTo>
                    <a:cubicBezTo>
                      <a:pt x="104" y="57"/>
                      <a:pt x="104" y="57"/>
                      <a:pt x="104" y="57"/>
                    </a:cubicBezTo>
                    <a:cubicBezTo>
                      <a:pt x="98" y="49"/>
                      <a:pt x="98" y="49"/>
                      <a:pt x="98" y="49"/>
                    </a:cubicBezTo>
                    <a:cubicBezTo>
                      <a:pt x="98" y="49"/>
                      <a:pt x="98" y="49"/>
                      <a:pt x="98" y="49"/>
                    </a:cubicBezTo>
                    <a:cubicBezTo>
                      <a:pt x="98" y="49"/>
                      <a:pt x="98" y="49"/>
                      <a:pt x="98" y="49"/>
                    </a:cubicBezTo>
                    <a:cubicBezTo>
                      <a:pt x="105" y="29"/>
                      <a:pt x="105" y="29"/>
                      <a:pt x="105" y="29"/>
                    </a:cubicBezTo>
                    <a:cubicBezTo>
                      <a:pt x="105" y="29"/>
                      <a:pt x="106" y="31"/>
                      <a:pt x="107" y="34"/>
                    </a:cubicBezTo>
                    <a:cubicBezTo>
                      <a:pt x="109" y="36"/>
                      <a:pt x="110" y="38"/>
                      <a:pt x="110" y="38"/>
                    </a:cubicBezTo>
                    <a:cubicBezTo>
                      <a:pt x="111" y="38"/>
                      <a:pt x="111" y="38"/>
                      <a:pt x="111" y="38"/>
                    </a:cubicBezTo>
                    <a:cubicBezTo>
                      <a:pt x="112" y="37"/>
                      <a:pt x="114" y="36"/>
                      <a:pt x="114" y="36"/>
                    </a:cubicBezTo>
                    <a:cubicBezTo>
                      <a:pt x="113" y="33"/>
                      <a:pt x="113" y="33"/>
                      <a:pt x="113" y="33"/>
                    </a:cubicBezTo>
                    <a:cubicBezTo>
                      <a:pt x="112" y="30"/>
                      <a:pt x="112" y="30"/>
                      <a:pt x="112" y="30"/>
                    </a:cubicBezTo>
                    <a:cubicBezTo>
                      <a:pt x="112" y="30"/>
                      <a:pt x="112" y="30"/>
                      <a:pt x="112" y="30"/>
                    </a:cubicBezTo>
                    <a:cubicBezTo>
                      <a:pt x="112" y="30"/>
                      <a:pt x="112" y="30"/>
                      <a:pt x="112" y="30"/>
                    </a:cubicBezTo>
                    <a:cubicBezTo>
                      <a:pt x="128" y="17"/>
                      <a:pt x="128" y="17"/>
                      <a:pt x="128" y="17"/>
                    </a:cubicBezTo>
                    <a:cubicBezTo>
                      <a:pt x="130" y="19"/>
                      <a:pt x="130" y="19"/>
                      <a:pt x="130" y="19"/>
                    </a:cubicBezTo>
                    <a:cubicBezTo>
                      <a:pt x="133" y="21"/>
                      <a:pt x="133" y="21"/>
                      <a:pt x="133" y="21"/>
                    </a:cubicBezTo>
                    <a:cubicBezTo>
                      <a:pt x="134" y="19"/>
                      <a:pt x="134" y="19"/>
                      <a:pt x="134" y="19"/>
                    </a:cubicBezTo>
                    <a:cubicBezTo>
                      <a:pt x="135" y="18"/>
                      <a:pt x="135" y="18"/>
                      <a:pt x="135" y="18"/>
                    </a:cubicBezTo>
                    <a:cubicBezTo>
                      <a:pt x="147" y="21"/>
                      <a:pt x="147" y="21"/>
                      <a:pt x="147" y="21"/>
                    </a:cubicBezTo>
                    <a:cubicBezTo>
                      <a:pt x="162" y="30"/>
                      <a:pt x="162" y="30"/>
                      <a:pt x="162" y="30"/>
                    </a:cubicBezTo>
                    <a:cubicBezTo>
                      <a:pt x="165" y="28"/>
                      <a:pt x="165" y="28"/>
                      <a:pt x="165" y="28"/>
                    </a:cubicBezTo>
                    <a:cubicBezTo>
                      <a:pt x="168" y="25"/>
                      <a:pt x="168" y="25"/>
                      <a:pt x="168" y="25"/>
                    </a:cubicBezTo>
                    <a:cubicBezTo>
                      <a:pt x="172" y="24"/>
                      <a:pt x="172" y="24"/>
                      <a:pt x="172" y="24"/>
                    </a:cubicBezTo>
                    <a:cubicBezTo>
                      <a:pt x="177" y="23"/>
                      <a:pt x="177" y="23"/>
                      <a:pt x="177" y="23"/>
                    </a:cubicBezTo>
                    <a:cubicBezTo>
                      <a:pt x="186" y="31"/>
                      <a:pt x="186" y="31"/>
                      <a:pt x="186" y="31"/>
                    </a:cubicBezTo>
                    <a:cubicBezTo>
                      <a:pt x="196" y="28"/>
                      <a:pt x="196" y="28"/>
                      <a:pt x="196" y="28"/>
                    </a:cubicBezTo>
                    <a:cubicBezTo>
                      <a:pt x="198" y="21"/>
                      <a:pt x="198" y="21"/>
                      <a:pt x="198" y="21"/>
                    </a:cubicBezTo>
                    <a:cubicBezTo>
                      <a:pt x="187" y="14"/>
                      <a:pt x="187" y="14"/>
                      <a:pt x="187" y="14"/>
                    </a:cubicBezTo>
                    <a:cubicBezTo>
                      <a:pt x="187" y="14"/>
                      <a:pt x="187" y="14"/>
                      <a:pt x="187" y="14"/>
                    </a:cubicBezTo>
                    <a:cubicBezTo>
                      <a:pt x="187" y="14"/>
                      <a:pt x="187" y="14"/>
                      <a:pt x="187" y="14"/>
                    </a:cubicBezTo>
                    <a:cubicBezTo>
                      <a:pt x="194" y="8"/>
                      <a:pt x="194" y="8"/>
                      <a:pt x="194" y="8"/>
                    </a:cubicBezTo>
                    <a:cubicBezTo>
                      <a:pt x="199" y="3"/>
                      <a:pt x="199" y="3"/>
                      <a:pt x="199" y="3"/>
                    </a:cubicBezTo>
                    <a:cubicBezTo>
                      <a:pt x="198" y="0"/>
                      <a:pt x="198" y="0"/>
                      <a:pt x="198" y="0"/>
                    </a:cubicBezTo>
                    <a:cubicBezTo>
                      <a:pt x="6" y="0"/>
                      <a:pt x="6" y="0"/>
                      <a:pt x="6" y="0"/>
                    </a:cubicBezTo>
                    <a:cubicBezTo>
                      <a:pt x="4" y="2"/>
                      <a:pt x="4" y="2"/>
                      <a:pt x="4" y="2"/>
                    </a:cubicBezTo>
                    <a:lnTo>
                      <a:pt x="1"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9" name="Freeform 9"/>
              <p:cNvSpPr>
                <a:spLocks/>
              </p:cNvSpPr>
              <p:nvPr/>
            </p:nvSpPr>
            <p:spPr bwMode="auto">
              <a:xfrm>
                <a:off x="4170" y="3493"/>
                <a:ext cx="18" cy="36"/>
              </a:xfrm>
              <a:custGeom>
                <a:avLst/>
                <a:gdLst>
                  <a:gd name="T0" fmla="*/ 0 w 18"/>
                  <a:gd name="T1" fmla="*/ 36 h 36"/>
                  <a:gd name="T2" fmla="*/ 18 w 18"/>
                  <a:gd name="T3" fmla="*/ 30 h 36"/>
                  <a:gd name="T4" fmla="*/ 18 w 18"/>
                  <a:gd name="T5" fmla="*/ 0 h 36"/>
                  <a:gd name="T6" fmla="*/ 0 w 18"/>
                  <a:gd name="T7" fmla="*/ 36 h 36"/>
                </a:gdLst>
                <a:ahLst/>
                <a:cxnLst>
                  <a:cxn ang="0">
                    <a:pos x="T0" y="T1"/>
                  </a:cxn>
                  <a:cxn ang="0">
                    <a:pos x="T2" y="T3"/>
                  </a:cxn>
                  <a:cxn ang="0">
                    <a:pos x="T4" y="T5"/>
                  </a:cxn>
                  <a:cxn ang="0">
                    <a:pos x="T6" y="T7"/>
                  </a:cxn>
                </a:cxnLst>
                <a:rect l="0" t="0" r="r" b="b"/>
                <a:pathLst>
                  <a:path w="18" h="36">
                    <a:moveTo>
                      <a:pt x="0" y="36"/>
                    </a:moveTo>
                    <a:lnTo>
                      <a:pt x="18" y="30"/>
                    </a:lnTo>
                    <a:lnTo>
                      <a:pt x="18"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0" name="Freeform 10"/>
              <p:cNvSpPr>
                <a:spLocks/>
              </p:cNvSpPr>
              <p:nvPr/>
            </p:nvSpPr>
            <p:spPr bwMode="auto">
              <a:xfrm>
                <a:off x="4080" y="3535"/>
                <a:ext cx="30" cy="30"/>
              </a:xfrm>
              <a:custGeom>
                <a:avLst/>
                <a:gdLst>
                  <a:gd name="T0" fmla="*/ 0 w 30"/>
                  <a:gd name="T1" fmla="*/ 6 h 30"/>
                  <a:gd name="T2" fmla="*/ 30 w 30"/>
                  <a:gd name="T3" fmla="*/ 30 h 30"/>
                  <a:gd name="T4" fmla="*/ 30 w 30"/>
                  <a:gd name="T5" fmla="*/ 0 h 30"/>
                  <a:gd name="T6" fmla="*/ 0 w 30"/>
                  <a:gd name="T7" fmla="*/ 6 h 30"/>
                </a:gdLst>
                <a:ahLst/>
                <a:cxnLst>
                  <a:cxn ang="0">
                    <a:pos x="T0" y="T1"/>
                  </a:cxn>
                  <a:cxn ang="0">
                    <a:pos x="T2" y="T3"/>
                  </a:cxn>
                  <a:cxn ang="0">
                    <a:pos x="T4" y="T5"/>
                  </a:cxn>
                  <a:cxn ang="0">
                    <a:pos x="T6" y="T7"/>
                  </a:cxn>
                </a:cxnLst>
                <a:rect l="0" t="0" r="r" b="b"/>
                <a:pathLst>
                  <a:path w="30" h="30">
                    <a:moveTo>
                      <a:pt x="0" y="6"/>
                    </a:moveTo>
                    <a:lnTo>
                      <a:pt x="30" y="30"/>
                    </a:lnTo>
                    <a:lnTo>
                      <a:pt x="3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1" name="Freeform 11"/>
              <p:cNvSpPr>
                <a:spLocks/>
              </p:cNvSpPr>
              <p:nvPr/>
            </p:nvSpPr>
            <p:spPr bwMode="auto">
              <a:xfrm>
                <a:off x="5676" y="2454"/>
                <a:ext cx="84" cy="102"/>
              </a:xfrm>
              <a:custGeom>
                <a:avLst/>
                <a:gdLst>
                  <a:gd name="T0" fmla="*/ 84 w 84"/>
                  <a:gd name="T1" fmla="*/ 96 h 102"/>
                  <a:gd name="T2" fmla="*/ 84 w 84"/>
                  <a:gd name="T3" fmla="*/ 102 h 102"/>
                  <a:gd name="T4" fmla="*/ 84 w 84"/>
                  <a:gd name="T5" fmla="*/ 24 h 102"/>
                  <a:gd name="T6" fmla="*/ 0 w 84"/>
                  <a:gd name="T7" fmla="*/ 0 h 102"/>
                  <a:gd name="T8" fmla="*/ 84 w 84"/>
                  <a:gd name="T9" fmla="*/ 96 h 102"/>
                </a:gdLst>
                <a:ahLst/>
                <a:cxnLst>
                  <a:cxn ang="0">
                    <a:pos x="T0" y="T1"/>
                  </a:cxn>
                  <a:cxn ang="0">
                    <a:pos x="T2" y="T3"/>
                  </a:cxn>
                  <a:cxn ang="0">
                    <a:pos x="T4" y="T5"/>
                  </a:cxn>
                  <a:cxn ang="0">
                    <a:pos x="T6" y="T7"/>
                  </a:cxn>
                  <a:cxn ang="0">
                    <a:pos x="T8" y="T9"/>
                  </a:cxn>
                </a:cxnLst>
                <a:rect l="0" t="0" r="r" b="b"/>
                <a:pathLst>
                  <a:path w="84" h="102">
                    <a:moveTo>
                      <a:pt x="84" y="96"/>
                    </a:moveTo>
                    <a:lnTo>
                      <a:pt x="84" y="102"/>
                    </a:lnTo>
                    <a:lnTo>
                      <a:pt x="84" y="24"/>
                    </a:lnTo>
                    <a:lnTo>
                      <a:pt x="0" y="0"/>
                    </a:lnTo>
                    <a:lnTo>
                      <a:pt x="8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2" name="Freeform 12"/>
              <p:cNvSpPr>
                <a:spLocks/>
              </p:cNvSpPr>
              <p:nvPr/>
            </p:nvSpPr>
            <p:spPr bwMode="auto">
              <a:xfrm>
                <a:off x="5754" y="2628"/>
                <a:ext cx="6" cy="12"/>
              </a:xfrm>
              <a:custGeom>
                <a:avLst/>
                <a:gdLst>
                  <a:gd name="T0" fmla="*/ 6 w 6"/>
                  <a:gd name="T1" fmla="*/ 12 h 12"/>
                  <a:gd name="T2" fmla="*/ 6 w 6"/>
                  <a:gd name="T3" fmla="*/ 0 h 12"/>
                  <a:gd name="T4" fmla="*/ 0 w 6"/>
                  <a:gd name="T5" fmla="*/ 6 h 12"/>
                  <a:gd name="T6" fmla="*/ 6 w 6"/>
                  <a:gd name="T7" fmla="*/ 12 h 12"/>
                </a:gdLst>
                <a:ahLst/>
                <a:cxnLst>
                  <a:cxn ang="0">
                    <a:pos x="T0" y="T1"/>
                  </a:cxn>
                  <a:cxn ang="0">
                    <a:pos x="T2" y="T3"/>
                  </a:cxn>
                  <a:cxn ang="0">
                    <a:pos x="T4" y="T5"/>
                  </a:cxn>
                  <a:cxn ang="0">
                    <a:pos x="T6" y="T7"/>
                  </a:cxn>
                </a:cxnLst>
                <a:rect l="0" t="0" r="r" b="b"/>
                <a:pathLst>
                  <a:path w="6" h="12">
                    <a:moveTo>
                      <a:pt x="6" y="12"/>
                    </a:moveTo>
                    <a:lnTo>
                      <a:pt x="6" y="0"/>
                    </a:lnTo>
                    <a:lnTo>
                      <a:pt x="0" y="6"/>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3" name="Freeform 13"/>
              <p:cNvSpPr>
                <a:spLocks/>
              </p:cNvSpPr>
              <p:nvPr/>
            </p:nvSpPr>
            <p:spPr bwMode="auto">
              <a:xfrm>
                <a:off x="5700" y="2568"/>
                <a:ext cx="30" cy="24"/>
              </a:xfrm>
              <a:custGeom>
                <a:avLst/>
                <a:gdLst>
                  <a:gd name="T0" fmla="*/ 6 w 30"/>
                  <a:gd name="T1" fmla="*/ 0 h 24"/>
                  <a:gd name="T2" fmla="*/ 0 w 30"/>
                  <a:gd name="T3" fmla="*/ 12 h 24"/>
                  <a:gd name="T4" fmla="*/ 30 w 30"/>
                  <a:gd name="T5" fmla="*/ 24 h 24"/>
                  <a:gd name="T6" fmla="*/ 6 w 30"/>
                  <a:gd name="T7" fmla="*/ 0 h 24"/>
                </a:gdLst>
                <a:ahLst/>
                <a:cxnLst>
                  <a:cxn ang="0">
                    <a:pos x="T0" y="T1"/>
                  </a:cxn>
                  <a:cxn ang="0">
                    <a:pos x="T2" y="T3"/>
                  </a:cxn>
                  <a:cxn ang="0">
                    <a:pos x="T4" y="T5"/>
                  </a:cxn>
                  <a:cxn ang="0">
                    <a:pos x="T6" y="T7"/>
                  </a:cxn>
                </a:cxnLst>
                <a:rect l="0" t="0" r="r" b="b"/>
                <a:pathLst>
                  <a:path w="30" h="24">
                    <a:moveTo>
                      <a:pt x="6" y="0"/>
                    </a:moveTo>
                    <a:lnTo>
                      <a:pt x="0" y="12"/>
                    </a:lnTo>
                    <a:lnTo>
                      <a:pt x="3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4" name="Freeform 14"/>
              <p:cNvSpPr>
                <a:spLocks/>
              </p:cNvSpPr>
              <p:nvPr/>
            </p:nvSpPr>
            <p:spPr bwMode="auto">
              <a:xfrm>
                <a:off x="5382" y="335"/>
                <a:ext cx="378" cy="468"/>
              </a:xfrm>
              <a:custGeom>
                <a:avLst/>
                <a:gdLst>
                  <a:gd name="T0" fmla="*/ 6 w 378"/>
                  <a:gd name="T1" fmla="*/ 108 h 468"/>
                  <a:gd name="T2" fmla="*/ 6 w 378"/>
                  <a:gd name="T3" fmla="*/ 108 h 468"/>
                  <a:gd name="T4" fmla="*/ 6 w 378"/>
                  <a:gd name="T5" fmla="*/ 108 h 468"/>
                  <a:gd name="T6" fmla="*/ 6 w 378"/>
                  <a:gd name="T7" fmla="*/ 108 h 468"/>
                  <a:gd name="T8" fmla="*/ 54 w 378"/>
                  <a:gd name="T9" fmla="*/ 174 h 468"/>
                  <a:gd name="T10" fmla="*/ 66 w 378"/>
                  <a:gd name="T11" fmla="*/ 168 h 468"/>
                  <a:gd name="T12" fmla="*/ 66 w 378"/>
                  <a:gd name="T13" fmla="*/ 168 h 468"/>
                  <a:gd name="T14" fmla="*/ 66 w 378"/>
                  <a:gd name="T15" fmla="*/ 168 h 468"/>
                  <a:gd name="T16" fmla="*/ 96 w 378"/>
                  <a:gd name="T17" fmla="*/ 180 h 468"/>
                  <a:gd name="T18" fmla="*/ 126 w 378"/>
                  <a:gd name="T19" fmla="*/ 276 h 468"/>
                  <a:gd name="T20" fmla="*/ 120 w 378"/>
                  <a:gd name="T21" fmla="*/ 324 h 468"/>
                  <a:gd name="T22" fmla="*/ 300 w 378"/>
                  <a:gd name="T23" fmla="*/ 372 h 468"/>
                  <a:gd name="T24" fmla="*/ 360 w 378"/>
                  <a:gd name="T25" fmla="*/ 468 h 468"/>
                  <a:gd name="T26" fmla="*/ 378 w 378"/>
                  <a:gd name="T27" fmla="*/ 468 h 468"/>
                  <a:gd name="T28" fmla="*/ 378 w 378"/>
                  <a:gd name="T29" fmla="*/ 42 h 468"/>
                  <a:gd name="T30" fmla="*/ 330 w 378"/>
                  <a:gd name="T31" fmla="*/ 42 h 468"/>
                  <a:gd name="T32" fmla="*/ 288 w 378"/>
                  <a:gd name="T33" fmla="*/ 48 h 468"/>
                  <a:gd name="T34" fmla="*/ 270 w 378"/>
                  <a:gd name="T35" fmla="*/ 30 h 468"/>
                  <a:gd name="T36" fmla="*/ 252 w 378"/>
                  <a:gd name="T37" fmla="*/ 18 h 468"/>
                  <a:gd name="T38" fmla="*/ 234 w 378"/>
                  <a:gd name="T39" fmla="*/ 24 h 468"/>
                  <a:gd name="T40" fmla="*/ 228 w 378"/>
                  <a:gd name="T41" fmla="*/ 24 h 468"/>
                  <a:gd name="T42" fmla="*/ 228 w 378"/>
                  <a:gd name="T43" fmla="*/ 24 h 468"/>
                  <a:gd name="T44" fmla="*/ 228 w 378"/>
                  <a:gd name="T45" fmla="*/ 24 h 468"/>
                  <a:gd name="T46" fmla="*/ 192 w 378"/>
                  <a:gd name="T47" fmla="*/ 0 h 468"/>
                  <a:gd name="T48" fmla="*/ 12 w 378"/>
                  <a:gd name="T49" fmla="*/ 84 h 468"/>
                  <a:gd name="T50" fmla="*/ 6 w 378"/>
                  <a:gd name="T51" fmla="*/ 102 h 468"/>
                  <a:gd name="T52" fmla="*/ 0 w 378"/>
                  <a:gd name="T53" fmla="*/ 108 h 468"/>
                  <a:gd name="T54" fmla="*/ 6 w 378"/>
                  <a:gd name="T55" fmla="*/ 10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8" h="468">
                    <a:moveTo>
                      <a:pt x="6" y="108"/>
                    </a:moveTo>
                    <a:lnTo>
                      <a:pt x="6" y="108"/>
                    </a:lnTo>
                    <a:lnTo>
                      <a:pt x="6" y="108"/>
                    </a:lnTo>
                    <a:lnTo>
                      <a:pt x="6" y="108"/>
                    </a:lnTo>
                    <a:lnTo>
                      <a:pt x="54" y="174"/>
                    </a:lnTo>
                    <a:lnTo>
                      <a:pt x="66" y="168"/>
                    </a:lnTo>
                    <a:lnTo>
                      <a:pt x="66" y="168"/>
                    </a:lnTo>
                    <a:lnTo>
                      <a:pt x="66" y="168"/>
                    </a:lnTo>
                    <a:lnTo>
                      <a:pt x="96" y="180"/>
                    </a:lnTo>
                    <a:lnTo>
                      <a:pt x="126" y="276"/>
                    </a:lnTo>
                    <a:lnTo>
                      <a:pt x="120" y="324"/>
                    </a:lnTo>
                    <a:lnTo>
                      <a:pt x="300" y="372"/>
                    </a:lnTo>
                    <a:lnTo>
                      <a:pt x="360" y="468"/>
                    </a:lnTo>
                    <a:lnTo>
                      <a:pt x="378" y="468"/>
                    </a:lnTo>
                    <a:lnTo>
                      <a:pt x="378" y="42"/>
                    </a:lnTo>
                    <a:lnTo>
                      <a:pt x="330" y="42"/>
                    </a:lnTo>
                    <a:lnTo>
                      <a:pt x="288" y="48"/>
                    </a:lnTo>
                    <a:lnTo>
                      <a:pt x="270" y="30"/>
                    </a:lnTo>
                    <a:lnTo>
                      <a:pt x="252" y="18"/>
                    </a:lnTo>
                    <a:lnTo>
                      <a:pt x="234" y="24"/>
                    </a:lnTo>
                    <a:lnTo>
                      <a:pt x="228" y="24"/>
                    </a:lnTo>
                    <a:lnTo>
                      <a:pt x="228" y="24"/>
                    </a:lnTo>
                    <a:lnTo>
                      <a:pt x="228" y="24"/>
                    </a:lnTo>
                    <a:lnTo>
                      <a:pt x="192" y="0"/>
                    </a:lnTo>
                    <a:lnTo>
                      <a:pt x="12" y="84"/>
                    </a:lnTo>
                    <a:lnTo>
                      <a:pt x="6" y="102"/>
                    </a:lnTo>
                    <a:lnTo>
                      <a:pt x="0" y="108"/>
                    </a:lnTo>
                    <a:lnTo>
                      <a:pt x="6"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5" name="Freeform 15"/>
              <p:cNvSpPr>
                <a:spLocks/>
              </p:cNvSpPr>
              <p:nvPr/>
            </p:nvSpPr>
            <p:spPr bwMode="auto">
              <a:xfrm>
                <a:off x="5382" y="437"/>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6" name="Freeform 16"/>
              <p:cNvSpPr>
                <a:spLocks/>
              </p:cNvSpPr>
              <p:nvPr/>
            </p:nvSpPr>
            <p:spPr bwMode="auto">
              <a:xfrm>
                <a:off x="5652" y="365"/>
                <a:ext cx="60" cy="18"/>
              </a:xfrm>
              <a:custGeom>
                <a:avLst/>
                <a:gdLst>
                  <a:gd name="T0" fmla="*/ 60 w 60"/>
                  <a:gd name="T1" fmla="*/ 12 h 18"/>
                  <a:gd name="T2" fmla="*/ 18 w 60"/>
                  <a:gd name="T3" fmla="*/ 18 h 18"/>
                  <a:gd name="T4" fmla="*/ 0 w 60"/>
                  <a:gd name="T5" fmla="*/ 0 h 18"/>
                  <a:gd name="T6" fmla="*/ 18 w 60"/>
                  <a:gd name="T7" fmla="*/ 18 h 18"/>
                  <a:gd name="T8" fmla="*/ 60 w 60"/>
                  <a:gd name="T9" fmla="*/ 12 h 18"/>
                </a:gdLst>
                <a:ahLst/>
                <a:cxnLst>
                  <a:cxn ang="0">
                    <a:pos x="T0" y="T1"/>
                  </a:cxn>
                  <a:cxn ang="0">
                    <a:pos x="T2" y="T3"/>
                  </a:cxn>
                  <a:cxn ang="0">
                    <a:pos x="T4" y="T5"/>
                  </a:cxn>
                  <a:cxn ang="0">
                    <a:pos x="T6" y="T7"/>
                  </a:cxn>
                  <a:cxn ang="0">
                    <a:pos x="T8" y="T9"/>
                  </a:cxn>
                </a:cxnLst>
                <a:rect l="0" t="0" r="r" b="b"/>
                <a:pathLst>
                  <a:path w="60" h="18">
                    <a:moveTo>
                      <a:pt x="60" y="12"/>
                    </a:moveTo>
                    <a:lnTo>
                      <a:pt x="18" y="18"/>
                    </a:lnTo>
                    <a:lnTo>
                      <a:pt x="0" y="0"/>
                    </a:lnTo>
                    <a:lnTo>
                      <a:pt x="18" y="18"/>
                    </a:lnTo>
                    <a:lnTo>
                      <a:pt x="6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7" name="Rectangle 17"/>
              <p:cNvSpPr>
                <a:spLocks noChangeArrowheads="1"/>
              </p:cNvSpPr>
              <p:nvPr/>
            </p:nvSpPr>
            <p:spPr bwMode="auto">
              <a:xfrm>
                <a:off x="5610" y="359"/>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8" name="Freeform 18"/>
              <p:cNvSpPr>
                <a:spLocks/>
              </p:cNvSpPr>
              <p:nvPr/>
            </p:nvSpPr>
            <p:spPr bwMode="auto">
              <a:xfrm>
                <a:off x="4824" y="443"/>
                <a:ext cx="936" cy="1111"/>
              </a:xfrm>
              <a:custGeom>
                <a:avLst/>
                <a:gdLst>
                  <a:gd name="T0" fmla="*/ 918 w 936"/>
                  <a:gd name="T1" fmla="*/ 360 h 1111"/>
                  <a:gd name="T2" fmla="*/ 678 w 936"/>
                  <a:gd name="T3" fmla="*/ 216 h 1111"/>
                  <a:gd name="T4" fmla="*/ 654 w 936"/>
                  <a:gd name="T5" fmla="*/ 72 h 1111"/>
                  <a:gd name="T6" fmla="*/ 612 w 936"/>
                  <a:gd name="T7" fmla="*/ 66 h 1111"/>
                  <a:gd name="T8" fmla="*/ 564 w 936"/>
                  <a:gd name="T9" fmla="*/ 0 h 1111"/>
                  <a:gd name="T10" fmla="*/ 558 w 936"/>
                  <a:gd name="T11" fmla="*/ 0 h 1111"/>
                  <a:gd name="T12" fmla="*/ 534 w 936"/>
                  <a:gd name="T13" fmla="*/ 0 h 1111"/>
                  <a:gd name="T14" fmla="*/ 486 w 936"/>
                  <a:gd name="T15" fmla="*/ 36 h 1111"/>
                  <a:gd name="T16" fmla="*/ 474 w 936"/>
                  <a:gd name="T17" fmla="*/ 108 h 1111"/>
                  <a:gd name="T18" fmla="*/ 372 w 936"/>
                  <a:gd name="T19" fmla="*/ 102 h 1111"/>
                  <a:gd name="T20" fmla="*/ 258 w 936"/>
                  <a:gd name="T21" fmla="*/ 234 h 1111"/>
                  <a:gd name="T22" fmla="*/ 288 w 936"/>
                  <a:gd name="T23" fmla="*/ 330 h 1111"/>
                  <a:gd name="T24" fmla="*/ 288 w 936"/>
                  <a:gd name="T25" fmla="*/ 330 h 1111"/>
                  <a:gd name="T26" fmla="*/ 270 w 936"/>
                  <a:gd name="T27" fmla="*/ 378 h 1111"/>
                  <a:gd name="T28" fmla="*/ 174 w 936"/>
                  <a:gd name="T29" fmla="*/ 456 h 1111"/>
                  <a:gd name="T30" fmla="*/ 108 w 936"/>
                  <a:gd name="T31" fmla="*/ 492 h 1111"/>
                  <a:gd name="T32" fmla="*/ 108 w 936"/>
                  <a:gd name="T33" fmla="*/ 492 h 1111"/>
                  <a:gd name="T34" fmla="*/ 18 w 936"/>
                  <a:gd name="T35" fmla="*/ 498 h 1111"/>
                  <a:gd name="T36" fmla="*/ 6 w 936"/>
                  <a:gd name="T37" fmla="*/ 534 h 1111"/>
                  <a:gd name="T38" fmla="*/ 6 w 936"/>
                  <a:gd name="T39" fmla="*/ 582 h 1111"/>
                  <a:gd name="T40" fmla="*/ 60 w 936"/>
                  <a:gd name="T41" fmla="*/ 636 h 1111"/>
                  <a:gd name="T42" fmla="*/ 60 w 936"/>
                  <a:gd name="T43" fmla="*/ 636 h 1111"/>
                  <a:gd name="T44" fmla="*/ 48 w 936"/>
                  <a:gd name="T45" fmla="*/ 648 h 1111"/>
                  <a:gd name="T46" fmla="*/ 96 w 936"/>
                  <a:gd name="T47" fmla="*/ 666 h 1111"/>
                  <a:gd name="T48" fmla="*/ 96 w 936"/>
                  <a:gd name="T49" fmla="*/ 666 h 1111"/>
                  <a:gd name="T50" fmla="*/ 156 w 936"/>
                  <a:gd name="T51" fmla="*/ 726 h 1111"/>
                  <a:gd name="T52" fmla="*/ 228 w 936"/>
                  <a:gd name="T53" fmla="*/ 702 h 1111"/>
                  <a:gd name="T54" fmla="*/ 270 w 936"/>
                  <a:gd name="T55" fmla="*/ 732 h 1111"/>
                  <a:gd name="T56" fmla="*/ 270 w 936"/>
                  <a:gd name="T57" fmla="*/ 732 h 1111"/>
                  <a:gd name="T58" fmla="*/ 228 w 936"/>
                  <a:gd name="T59" fmla="*/ 859 h 1111"/>
                  <a:gd name="T60" fmla="*/ 216 w 936"/>
                  <a:gd name="T61" fmla="*/ 937 h 1111"/>
                  <a:gd name="T62" fmla="*/ 288 w 936"/>
                  <a:gd name="T63" fmla="*/ 985 h 1111"/>
                  <a:gd name="T64" fmla="*/ 306 w 936"/>
                  <a:gd name="T65" fmla="*/ 985 h 1111"/>
                  <a:gd name="T66" fmla="*/ 312 w 936"/>
                  <a:gd name="T67" fmla="*/ 979 h 1111"/>
                  <a:gd name="T68" fmla="*/ 372 w 936"/>
                  <a:gd name="T69" fmla="*/ 1003 h 1111"/>
                  <a:gd name="T70" fmla="*/ 420 w 936"/>
                  <a:gd name="T71" fmla="*/ 1021 h 1111"/>
                  <a:gd name="T72" fmla="*/ 420 w 936"/>
                  <a:gd name="T73" fmla="*/ 1021 h 1111"/>
                  <a:gd name="T74" fmla="*/ 510 w 936"/>
                  <a:gd name="T75" fmla="*/ 1087 h 1111"/>
                  <a:gd name="T76" fmla="*/ 594 w 936"/>
                  <a:gd name="T77" fmla="*/ 1075 h 1111"/>
                  <a:gd name="T78" fmla="*/ 648 w 936"/>
                  <a:gd name="T79" fmla="*/ 1063 h 1111"/>
                  <a:gd name="T80" fmla="*/ 732 w 936"/>
                  <a:gd name="T81" fmla="*/ 1093 h 1111"/>
                  <a:gd name="T82" fmla="*/ 834 w 936"/>
                  <a:gd name="T83" fmla="*/ 1015 h 1111"/>
                  <a:gd name="T84" fmla="*/ 858 w 936"/>
                  <a:gd name="T85" fmla="*/ 1027 h 1111"/>
                  <a:gd name="T86" fmla="*/ 906 w 936"/>
                  <a:gd name="T87" fmla="*/ 1063 h 1111"/>
                  <a:gd name="T88" fmla="*/ 936 w 936"/>
                  <a:gd name="T89" fmla="*/ 360 h 1111"/>
                  <a:gd name="T90" fmla="*/ 918 w 936"/>
                  <a:gd name="T91" fmla="*/ 36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6" h="1111">
                    <a:moveTo>
                      <a:pt x="918" y="360"/>
                    </a:moveTo>
                    <a:lnTo>
                      <a:pt x="918" y="360"/>
                    </a:lnTo>
                    <a:lnTo>
                      <a:pt x="858" y="264"/>
                    </a:lnTo>
                    <a:lnTo>
                      <a:pt x="678" y="216"/>
                    </a:lnTo>
                    <a:lnTo>
                      <a:pt x="684" y="168"/>
                    </a:lnTo>
                    <a:lnTo>
                      <a:pt x="654" y="72"/>
                    </a:lnTo>
                    <a:lnTo>
                      <a:pt x="624" y="60"/>
                    </a:lnTo>
                    <a:lnTo>
                      <a:pt x="612" y="66"/>
                    </a:lnTo>
                    <a:lnTo>
                      <a:pt x="564" y="0"/>
                    </a:lnTo>
                    <a:lnTo>
                      <a:pt x="564" y="0"/>
                    </a:lnTo>
                    <a:lnTo>
                      <a:pt x="558" y="0"/>
                    </a:lnTo>
                    <a:lnTo>
                      <a:pt x="558" y="0"/>
                    </a:lnTo>
                    <a:lnTo>
                      <a:pt x="540" y="0"/>
                    </a:lnTo>
                    <a:lnTo>
                      <a:pt x="534" y="0"/>
                    </a:lnTo>
                    <a:lnTo>
                      <a:pt x="516" y="36"/>
                    </a:lnTo>
                    <a:lnTo>
                      <a:pt x="486" y="36"/>
                    </a:lnTo>
                    <a:lnTo>
                      <a:pt x="480" y="66"/>
                    </a:lnTo>
                    <a:lnTo>
                      <a:pt x="474" y="108"/>
                    </a:lnTo>
                    <a:lnTo>
                      <a:pt x="402" y="108"/>
                    </a:lnTo>
                    <a:lnTo>
                      <a:pt x="372" y="102"/>
                    </a:lnTo>
                    <a:lnTo>
                      <a:pt x="348" y="222"/>
                    </a:lnTo>
                    <a:lnTo>
                      <a:pt x="258" y="234"/>
                    </a:lnTo>
                    <a:lnTo>
                      <a:pt x="264" y="264"/>
                    </a:lnTo>
                    <a:lnTo>
                      <a:pt x="288" y="330"/>
                    </a:lnTo>
                    <a:lnTo>
                      <a:pt x="288" y="330"/>
                    </a:lnTo>
                    <a:lnTo>
                      <a:pt x="288" y="330"/>
                    </a:lnTo>
                    <a:lnTo>
                      <a:pt x="264" y="378"/>
                    </a:lnTo>
                    <a:lnTo>
                      <a:pt x="270" y="378"/>
                    </a:lnTo>
                    <a:lnTo>
                      <a:pt x="192" y="420"/>
                    </a:lnTo>
                    <a:lnTo>
                      <a:pt x="174" y="456"/>
                    </a:lnTo>
                    <a:lnTo>
                      <a:pt x="132" y="456"/>
                    </a:lnTo>
                    <a:lnTo>
                      <a:pt x="108" y="492"/>
                    </a:lnTo>
                    <a:lnTo>
                      <a:pt x="108" y="492"/>
                    </a:lnTo>
                    <a:lnTo>
                      <a:pt x="108" y="492"/>
                    </a:lnTo>
                    <a:lnTo>
                      <a:pt x="72" y="474"/>
                    </a:lnTo>
                    <a:lnTo>
                      <a:pt x="18" y="498"/>
                    </a:lnTo>
                    <a:lnTo>
                      <a:pt x="6" y="534"/>
                    </a:lnTo>
                    <a:lnTo>
                      <a:pt x="6" y="534"/>
                    </a:lnTo>
                    <a:lnTo>
                      <a:pt x="0" y="534"/>
                    </a:lnTo>
                    <a:lnTo>
                      <a:pt x="6" y="582"/>
                    </a:lnTo>
                    <a:lnTo>
                      <a:pt x="48" y="576"/>
                    </a:lnTo>
                    <a:lnTo>
                      <a:pt x="60" y="636"/>
                    </a:lnTo>
                    <a:lnTo>
                      <a:pt x="60" y="636"/>
                    </a:lnTo>
                    <a:lnTo>
                      <a:pt x="60" y="636"/>
                    </a:lnTo>
                    <a:lnTo>
                      <a:pt x="60" y="636"/>
                    </a:lnTo>
                    <a:lnTo>
                      <a:pt x="48" y="648"/>
                    </a:lnTo>
                    <a:lnTo>
                      <a:pt x="36" y="660"/>
                    </a:lnTo>
                    <a:lnTo>
                      <a:pt x="96" y="666"/>
                    </a:lnTo>
                    <a:lnTo>
                      <a:pt x="96" y="666"/>
                    </a:lnTo>
                    <a:lnTo>
                      <a:pt x="96" y="666"/>
                    </a:lnTo>
                    <a:lnTo>
                      <a:pt x="96" y="708"/>
                    </a:lnTo>
                    <a:lnTo>
                      <a:pt x="156" y="726"/>
                    </a:lnTo>
                    <a:lnTo>
                      <a:pt x="174" y="732"/>
                    </a:lnTo>
                    <a:lnTo>
                      <a:pt x="228" y="702"/>
                    </a:lnTo>
                    <a:lnTo>
                      <a:pt x="252" y="720"/>
                    </a:lnTo>
                    <a:lnTo>
                      <a:pt x="270" y="732"/>
                    </a:lnTo>
                    <a:lnTo>
                      <a:pt x="270" y="732"/>
                    </a:lnTo>
                    <a:lnTo>
                      <a:pt x="270" y="732"/>
                    </a:lnTo>
                    <a:lnTo>
                      <a:pt x="216" y="816"/>
                    </a:lnTo>
                    <a:lnTo>
                      <a:pt x="228" y="859"/>
                    </a:lnTo>
                    <a:lnTo>
                      <a:pt x="204" y="889"/>
                    </a:lnTo>
                    <a:lnTo>
                      <a:pt x="216" y="937"/>
                    </a:lnTo>
                    <a:lnTo>
                      <a:pt x="294" y="973"/>
                    </a:lnTo>
                    <a:lnTo>
                      <a:pt x="288" y="985"/>
                    </a:lnTo>
                    <a:lnTo>
                      <a:pt x="306" y="991"/>
                    </a:lnTo>
                    <a:lnTo>
                      <a:pt x="306" y="985"/>
                    </a:lnTo>
                    <a:lnTo>
                      <a:pt x="312" y="979"/>
                    </a:lnTo>
                    <a:lnTo>
                      <a:pt x="312" y="979"/>
                    </a:lnTo>
                    <a:lnTo>
                      <a:pt x="312" y="979"/>
                    </a:lnTo>
                    <a:lnTo>
                      <a:pt x="372" y="1003"/>
                    </a:lnTo>
                    <a:lnTo>
                      <a:pt x="396" y="1033"/>
                    </a:lnTo>
                    <a:lnTo>
                      <a:pt x="420" y="1021"/>
                    </a:lnTo>
                    <a:lnTo>
                      <a:pt x="420" y="1021"/>
                    </a:lnTo>
                    <a:lnTo>
                      <a:pt x="420" y="1021"/>
                    </a:lnTo>
                    <a:lnTo>
                      <a:pt x="426" y="1051"/>
                    </a:lnTo>
                    <a:lnTo>
                      <a:pt x="510" y="1087"/>
                    </a:lnTo>
                    <a:lnTo>
                      <a:pt x="582" y="1081"/>
                    </a:lnTo>
                    <a:lnTo>
                      <a:pt x="594" y="1075"/>
                    </a:lnTo>
                    <a:lnTo>
                      <a:pt x="606" y="1111"/>
                    </a:lnTo>
                    <a:lnTo>
                      <a:pt x="648" y="1063"/>
                    </a:lnTo>
                    <a:lnTo>
                      <a:pt x="672" y="1081"/>
                    </a:lnTo>
                    <a:lnTo>
                      <a:pt x="732" y="1093"/>
                    </a:lnTo>
                    <a:lnTo>
                      <a:pt x="768" y="1069"/>
                    </a:lnTo>
                    <a:lnTo>
                      <a:pt x="834" y="1015"/>
                    </a:lnTo>
                    <a:lnTo>
                      <a:pt x="846" y="1027"/>
                    </a:lnTo>
                    <a:lnTo>
                      <a:pt x="858" y="1027"/>
                    </a:lnTo>
                    <a:lnTo>
                      <a:pt x="888" y="1015"/>
                    </a:lnTo>
                    <a:lnTo>
                      <a:pt x="906" y="1063"/>
                    </a:lnTo>
                    <a:lnTo>
                      <a:pt x="936" y="1069"/>
                    </a:lnTo>
                    <a:lnTo>
                      <a:pt x="936" y="360"/>
                    </a:lnTo>
                    <a:lnTo>
                      <a:pt x="918" y="360"/>
                    </a:lnTo>
                    <a:lnTo>
                      <a:pt x="918" y="3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9" name="Rectangle 19"/>
              <p:cNvSpPr>
                <a:spLocks noChangeArrowheads="1"/>
              </p:cNvSpPr>
              <p:nvPr/>
            </p:nvSpPr>
            <p:spPr bwMode="auto">
              <a:xfrm>
                <a:off x="5556" y="158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0" name="Freeform 20"/>
              <p:cNvSpPr>
                <a:spLocks/>
              </p:cNvSpPr>
              <p:nvPr/>
            </p:nvSpPr>
            <p:spPr bwMode="auto">
              <a:xfrm>
                <a:off x="5364" y="443"/>
                <a:ext cx="18" cy="0"/>
              </a:xfrm>
              <a:custGeom>
                <a:avLst/>
                <a:gdLst>
                  <a:gd name="T0" fmla="*/ 18 w 18"/>
                  <a:gd name="T1" fmla="*/ 18 w 18"/>
                  <a:gd name="T2" fmla="*/ 18 w 18"/>
                  <a:gd name="T3" fmla="*/ 0 w 18"/>
                  <a:gd name="T4" fmla="*/ 18 w 18"/>
                  <a:gd name="T5" fmla="*/ 18 w 18"/>
                </a:gdLst>
                <a:ahLst/>
                <a:cxnLst>
                  <a:cxn ang="0">
                    <a:pos x="T0" y="0"/>
                  </a:cxn>
                  <a:cxn ang="0">
                    <a:pos x="T1" y="0"/>
                  </a:cxn>
                  <a:cxn ang="0">
                    <a:pos x="T2" y="0"/>
                  </a:cxn>
                  <a:cxn ang="0">
                    <a:pos x="T3" y="0"/>
                  </a:cxn>
                  <a:cxn ang="0">
                    <a:pos x="T4" y="0"/>
                  </a:cxn>
                  <a:cxn ang="0">
                    <a:pos x="T5" y="0"/>
                  </a:cxn>
                </a:cxnLst>
                <a:rect l="0" t="0" r="r" b="b"/>
                <a:pathLst>
                  <a:path w="18">
                    <a:moveTo>
                      <a:pt x="18" y="0"/>
                    </a:moveTo>
                    <a:lnTo>
                      <a:pt x="18" y="0"/>
                    </a:lnTo>
                    <a:lnTo>
                      <a:pt x="18" y="0"/>
                    </a:ln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1" name="Freeform 21"/>
              <p:cNvSpPr>
                <a:spLocks/>
              </p:cNvSpPr>
              <p:nvPr/>
            </p:nvSpPr>
            <p:spPr bwMode="auto">
              <a:xfrm>
                <a:off x="5388" y="443"/>
                <a:ext cx="60" cy="66"/>
              </a:xfrm>
              <a:custGeom>
                <a:avLst/>
                <a:gdLst>
                  <a:gd name="T0" fmla="*/ 48 w 60"/>
                  <a:gd name="T1" fmla="*/ 66 h 66"/>
                  <a:gd name="T2" fmla="*/ 0 w 60"/>
                  <a:gd name="T3" fmla="*/ 0 h 66"/>
                  <a:gd name="T4" fmla="*/ 0 w 60"/>
                  <a:gd name="T5" fmla="*/ 0 h 66"/>
                  <a:gd name="T6" fmla="*/ 48 w 60"/>
                  <a:gd name="T7" fmla="*/ 66 h 66"/>
                  <a:gd name="T8" fmla="*/ 60 w 60"/>
                  <a:gd name="T9" fmla="*/ 60 h 66"/>
                  <a:gd name="T10" fmla="*/ 60 w 60"/>
                  <a:gd name="T11" fmla="*/ 60 h 66"/>
                  <a:gd name="T12" fmla="*/ 48 w 60"/>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60" h="66">
                    <a:moveTo>
                      <a:pt x="48" y="66"/>
                    </a:moveTo>
                    <a:lnTo>
                      <a:pt x="0" y="0"/>
                    </a:lnTo>
                    <a:lnTo>
                      <a:pt x="0" y="0"/>
                    </a:lnTo>
                    <a:lnTo>
                      <a:pt x="48" y="66"/>
                    </a:lnTo>
                    <a:lnTo>
                      <a:pt x="60" y="60"/>
                    </a:lnTo>
                    <a:lnTo>
                      <a:pt x="60" y="60"/>
                    </a:lnTo>
                    <a:lnTo>
                      <a:pt x="48"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2" name="Freeform 22"/>
              <p:cNvSpPr>
                <a:spLocks/>
              </p:cNvSpPr>
              <p:nvPr/>
            </p:nvSpPr>
            <p:spPr bwMode="auto">
              <a:xfrm>
                <a:off x="5382" y="443"/>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3" name="Rectangle 23"/>
              <p:cNvSpPr>
                <a:spLocks noChangeArrowheads="1"/>
              </p:cNvSpPr>
              <p:nvPr/>
            </p:nvSpPr>
            <p:spPr bwMode="auto">
              <a:xfrm>
                <a:off x="5742" y="803"/>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4" name="Rectangle 24"/>
              <p:cNvSpPr>
                <a:spLocks noChangeArrowheads="1"/>
              </p:cNvSpPr>
              <p:nvPr/>
            </p:nvSpPr>
            <p:spPr bwMode="auto">
              <a:xfrm>
                <a:off x="5382" y="44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5" name="Freeform 25"/>
              <p:cNvSpPr>
                <a:spLocks/>
              </p:cNvSpPr>
              <p:nvPr/>
            </p:nvSpPr>
            <p:spPr bwMode="auto">
              <a:xfrm>
                <a:off x="5562" y="1530"/>
                <a:ext cx="198" cy="516"/>
              </a:xfrm>
              <a:custGeom>
                <a:avLst/>
                <a:gdLst>
                  <a:gd name="T0" fmla="*/ 198 w 198"/>
                  <a:gd name="T1" fmla="*/ 0 h 516"/>
                  <a:gd name="T2" fmla="*/ 180 w 198"/>
                  <a:gd name="T3" fmla="*/ 30 h 516"/>
                  <a:gd name="T4" fmla="*/ 108 w 198"/>
                  <a:gd name="T5" fmla="*/ 84 h 516"/>
                  <a:gd name="T6" fmla="*/ 66 w 198"/>
                  <a:gd name="T7" fmla="*/ 174 h 516"/>
                  <a:gd name="T8" fmla="*/ 42 w 198"/>
                  <a:gd name="T9" fmla="*/ 180 h 516"/>
                  <a:gd name="T10" fmla="*/ 24 w 198"/>
                  <a:gd name="T11" fmla="*/ 246 h 516"/>
                  <a:gd name="T12" fmla="*/ 24 w 198"/>
                  <a:gd name="T13" fmla="*/ 258 h 516"/>
                  <a:gd name="T14" fmla="*/ 12 w 198"/>
                  <a:gd name="T15" fmla="*/ 282 h 516"/>
                  <a:gd name="T16" fmla="*/ 0 w 198"/>
                  <a:gd name="T17" fmla="*/ 300 h 516"/>
                  <a:gd name="T18" fmla="*/ 60 w 198"/>
                  <a:gd name="T19" fmla="*/ 354 h 516"/>
                  <a:gd name="T20" fmla="*/ 54 w 198"/>
                  <a:gd name="T21" fmla="*/ 384 h 516"/>
                  <a:gd name="T22" fmla="*/ 66 w 198"/>
                  <a:gd name="T23" fmla="*/ 384 h 516"/>
                  <a:gd name="T24" fmla="*/ 90 w 198"/>
                  <a:gd name="T25" fmla="*/ 444 h 516"/>
                  <a:gd name="T26" fmla="*/ 78 w 198"/>
                  <a:gd name="T27" fmla="*/ 504 h 516"/>
                  <a:gd name="T28" fmla="*/ 120 w 198"/>
                  <a:gd name="T29" fmla="*/ 516 h 516"/>
                  <a:gd name="T30" fmla="*/ 168 w 198"/>
                  <a:gd name="T31" fmla="*/ 480 h 516"/>
                  <a:gd name="T32" fmla="*/ 174 w 198"/>
                  <a:gd name="T33" fmla="*/ 456 h 516"/>
                  <a:gd name="T34" fmla="*/ 198 w 198"/>
                  <a:gd name="T35" fmla="*/ 480 h 516"/>
                  <a:gd name="T36" fmla="*/ 198 w 198"/>
                  <a:gd name="T37" fmla="*/ 0 h 516"/>
                  <a:gd name="T38" fmla="*/ 198 w 198"/>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516">
                    <a:moveTo>
                      <a:pt x="198" y="0"/>
                    </a:moveTo>
                    <a:lnTo>
                      <a:pt x="180" y="30"/>
                    </a:lnTo>
                    <a:lnTo>
                      <a:pt x="108" y="84"/>
                    </a:lnTo>
                    <a:lnTo>
                      <a:pt x="66" y="174"/>
                    </a:lnTo>
                    <a:lnTo>
                      <a:pt x="42" y="180"/>
                    </a:lnTo>
                    <a:lnTo>
                      <a:pt x="24" y="246"/>
                    </a:lnTo>
                    <a:lnTo>
                      <a:pt x="24" y="258"/>
                    </a:lnTo>
                    <a:lnTo>
                      <a:pt x="12" y="282"/>
                    </a:lnTo>
                    <a:lnTo>
                      <a:pt x="0" y="300"/>
                    </a:lnTo>
                    <a:lnTo>
                      <a:pt x="60" y="354"/>
                    </a:lnTo>
                    <a:lnTo>
                      <a:pt x="54" y="384"/>
                    </a:lnTo>
                    <a:lnTo>
                      <a:pt x="66" y="384"/>
                    </a:lnTo>
                    <a:lnTo>
                      <a:pt x="90" y="444"/>
                    </a:lnTo>
                    <a:lnTo>
                      <a:pt x="78" y="504"/>
                    </a:lnTo>
                    <a:lnTo>
                      <a:pt x="120" y="516"/>
                    </a:lnTo>
                    <a:lnTo>
                      <a:pt x="168" y="480"/>
                    </a:lnTo>
                    <a:lnTo>
                      <a:pt x="174" y="456"/>
                    </a:lnTo>
                    <a:lnTo>
                      <a:pt x="198" y="480"/>
                    </a:lnTo>
                    <a:lnTo>
                      <a:pt x="198" y="0"/>
                    </a:lnTo>
                    <a:lnTo>
                      <a:pt x="19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6" name="Freeform 26"/>
              <p:cNvSpPr>
                <a:spLocks/>
              </p:cNvSpPr>
              <p:nvPr/>
            </p:nvSpPr>
            <p:spPr bwMode="auto">
              <a:xfrm>
                <a:off x="5430" y="1554"/>
                <a:ext cx="126" cy="30"/>
              </a:xfrm>
              <a:custGeom>
                <a:avLst/>
                <a:gdLst>
                  <a:gd name="T0" fmla="*/ 6 w 126"/>
                  <a:gd name="T1" fmla="*/ 24 h 30"/>
                  <a:gd name="T2" fmla="*/ 66 w 126"/>
                  <a:gd name="T3" fmla="*/ 24 h 30"/>
                  <a:gd name="T4" fmla="*/ 126 w 126"/>
                  <a:gd name="T5" fmla="*/ 30 h 30"/>
                  <a:gd name="T6" fmla="*/ 6 w 126"/>
                  <a:gd name="T7" fmla="*/ 24 h 30"/>
                  <a:gd name="T8" fmla="*/ 0 w 126"/>
                  <a:gd name="T9" fmla="*/ 0 h 30"/>
                  <a:gd name="T10" fmla="*/ 0 w 126"/>
                  <a:gd name="T11" fmla="*/ 0 h 30"/>
                  <a:gd name="T12" fmla="*/ 6 w 126"/>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6" y="24"/>
                    </a:moveTo>
                    <a:lnTo>
                      <a:pt x="66" y="24"/>
                    </a:lnTo>
                    <a:lnTo>
                      <a:pt x="126" y="30"/>
                    </a:lnTo>
                    <a:lnTo>
                      <a:pt x="6" y="24"/>
                    </a:lnTo>
                    <a:lnTo>
                      <a:pt x="0" y="0"/>
                    </a:lnTo>
                    <a:lnTo>
                      <a:pt x="0" y="0"/>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7" name="Freeform 27"/>
              <p:cNvSpPr>
                <a:spLocks/>
              </p:cNvSpPr>
              <p:nvPr/>
            </p:nvSpPr>
            <p:spPr bwMode="auto">
              <a:xfrm>
                <a:off x="5430" y="1506"/>
                <a:ext cx="132" cy="78"/>
              </a:xfrm>
              <a:custGeom>
                <a:avLst/>
                <a:gdLst>
                  <a:gd name="T0" fmla="*/ 126 w 132"/>
                  <a:gd name="T1" fmla="*/ 78 h 78"/>
                  <a:gd name="T2" fmla="*/ 132 w 132"/>
                  <a:gd name="T3" fmla="*/ 78 h 78"/>
                  <a:gd name="T4" fmla="*/ 114 w 132"/>
                  <a:gd name="T5" fmla="*/ 36 h 78"/>
                  <a:gd name="T6" fmla="*/ 126 w 132"/>
                  <a:gd name="T7" fmla="*/ 30 h 78"/>
                  <a:gd name="T8" fmla="*/ 66 w 132"/>
                  <a:gd name="T9" fmla="*/ 18 h 78"/>
                  <a:gd name="T10" fmla="*/ 42 w 132"/>
                  <a:gd name="T11" fmla="*/ 0 h 78"/>
                  <a:gd name="T12" fmla="*/ 0 w 132"/>
                  <a:gd name="T13" fmla="*/ 48 h 78"/>
                  <a:gd name="T14" fmla="*/ 6 w 132"/>
                  <a:gd name="T15" fmla="*/ 72 h 78"/>
                  <a:gd name="T16" fmla="*/ 126 w 132"/>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8">
                    <a:moveTo>
                      <a:pt x="126" y="78"/>
                    </a:moveTo>
                    <a:lnTo>
                      <a:pt x="132" y="78"/>
                    </a:lnTo>
                    <a:lnTo>
                      <a:pt x="114" y="36"/>
                    </a:lnTo>
                    <a:lnTo>
                      <a:pt x="126" y="30"/>
                    </a:lnTo>
                    <a:lnTo>
                      <a:pt x="66" y="18"/>
                    </a:lnTo>
                    <a:lnTo>
                      <a:pt x="42" y="0"/>
                    </a:lnTo>
                    <a:lnTo>
                      <a:pt x="0" y="48"/>
                    </a:lnTo>
                    <a:lnTo>
                      <a:pt x="6" y="72"/>
                    </a:lnTo>
                    <a:lnTo>
                      <a:pt x="126"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8" name="Freeform 28"/>
              <p:cNvSpPr>
                <a:spLocks/>
              </p:cNvSpPr>
              <p:nvPr/>
            </p:nvSpPr>
            <p:spPr bwMode="auto">
              <a:xfrm>
                <a:off x="5082" y="1422"/>
                <a:ext cx="324" cy="174"/>
              </a:xfrm>
              <a:custGeom>
                <a:avLst/>
                <a:gdLst>
                  <a:gd name="T0" fmla="*/ 30 w 324"/>
                  <a:gd name="T1" fmla="*/ 6 h 174"/>
                  <a:gd name="T2" fmla="*/ 24 w 324"/>
                  <a:gd name="T3" fmla="*/ 18 h 174"/>
                  <a:gd name="T4" fmla="*/ 0 w 324"/>
                  <a:gd name="T5" fmla="*/ 72 h 174"/>
                  <a:gd name="T6" fmla="*/ 114 w 324"/>
                  <a:gd name="T7" fmla="*/ 138 h 174"/>
                  <a:gd name="T8" fmla="*/ 174 w 324"/>
                  <a:gd name="T9" fmla="*/ 138 h 174"/>
                  <a:gd name="T10" fmla="*/ 198 w 324"/>
                  <a:gd name="T11" fmla="*/ 156 h 174"/>
                  <a:gd name="T12" fmla="*/ 300 w 324"/>
                  <a:gd name="T13" fmla="*/ 174 h 174"/>
                  <a:gd name="T14" fmla="*/ 300 w 324"/>
                  <a:gd name="T15" fmla="*/ 162 h 174"/>
                  <a:gd name="T16" fmla="*/ 312 w 324"/>
                  <a:gd name="T17" fmla="*/ 114 h 174"/>
                  <a:gd name="T18" fmla="*/ 318 w 324"/>
                  <a:gd name="T19" fmla="*/ 108 h 174"/>
                  <a:gd name="T20" fmla="*/ 324 w 324"/>
                  <a:gd name="T21" fmla="*/ 102 h 174"/>
                  <a:gd name="T22" fmla="*/ 252 w 324"/>
                  <a:gd name="T23" fmla="*/ 108 h 174"/>
                  <a:gd name="T24" fmla="*/ 168 w 324"/>
                  <a:gd name="T25" fmla="*/ 72 h 174"/>
                  <a:gd name="T26" fmla="*/ 162 w 324"/>
                  <a:gd name="T27" fmla="*/ 42 h 174"/>
                  <a:gd name="T28" fmla="*/ 138 w 324"/>
                  <a:gd name="T29" fmla="*/ 54 h 174"/>
                  <a:gd name="T30" fmla="*/ 138 w 324"/>
                  <a:gd name="T31" fmla="*/ 54 h 174"/>
                  <a:gd name="T32" fmla="*/ 138 w 324"/>
                  <a:gd name="T33" fmla="*/ 54 h 174"/>
                  <a:gd name="T34" fmla="*/ 114 w 324"/>
                  <a:gd name="T35" fmla="*/ 24 h 174"/>
                  <a:gd name="T36" fmla="*/ 54 w 324"/>
                  <a:gd name="T37" fmla="*/ 0 h 174"/>
                  <a:gd name="T38" fmla="*/ 48 w 324"/>
                  <a:gd name="T39" fmla="*/ 6 h 174"/>
                  <a:gd name="T40" fmla="*/ 48 w 324"/>
                  <a:gd name="T41" fmla="*/ 12 h 174"/>
                  <a:gd name="T42" fmla="*/ 48 w 324"/>
                  <a:gd name="T43" fmla="*/ 12 h 174"/>
                  <a:gd name="T44" fmla="*/ 48 w 324"/>
                  <a:gd name="T45" fmla="*/ 12 h 174"/>
                  <a:gd name="T46" fmla="*/ 30 w 324"/>
                  <a:gd name="T47" fmla="*/ 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4" h="174">
                    <a:moveTo>
                      <a:pt x="30" y="6"/>
                    </a:moveTo>
                    <a:lnTo>
                      <a:pt x="24" y="18"/>
                    </a:lnTo>
                    <a:lnTo>
                      <a:pt x="0" y="72"/>
                    </a:lnTo>
                    <a:lnTo>
                      <a:pt x="114" y="138"/>
                    </a:lnTo>
                    <a:lnTo>
                      <a:pt x="174" y="138"/>
                    </a:lnTo>
                    <a:lnTo>
                      <a:pt x="198" y="156"/>
                    </a:lnTo>
                    <a:lnTo>
                      <a:pt x="300" y="174"/>
                    </a:lnTo>
                    <a:lnTo>
                      <a:pt x="300" y="162"/>
                    </a:lnTo>
                    <a:lnTo>
                      <a:pt x="312" y="114"/>
                    </a:lnTo>
                    <a:lnTo>
                      <a:pt x="318" y="108"/>
                    </a:lnTo>
                    <a:lnTo>
                      <a:pt x="324" y="102"/>
                    </a:lnTo>
                    <a:lnTo>
                      <a:pt x="252" y="108"/>
                    </a:lnTo>
                    <a:lnTo>
                      <a:pt x="168" y="72"/>
                    </a:lnTo>
                    <a:lnTo>
                      <a:pt x="162" y="42"/>
                    </a:lnTo>
                    <a:lnTo>
                      <a:pt x="138" y="54"/>
                    </a:lnTo>
                    <a:lnTo>
                      <a:pt x="138" y="54"/>
                    </a:lnTo>
                    <a:lnTo>
                      <a:pt x="138" y="54"/>
                    </a:lnTo>
                    <a:lnTo>
                      <a:pt x="114" y="24"/>
                    </a:lnTo>
                    <a:lnTo>
                      <a:pt x="54" y="0"/>
                    </a:lnTo>
                    <a:lnTo>
                      <a:pt x="48" y="6"/>
                    </a:lnTo>
                    <a:lnTo>
                      <a:pt x="48" y="12"/>
                    </a:lnTo>
                    <a:lnTo>
                      <a:pt x="48" y="12"/>
                    </a:lnTo>
                    <a:lnTo>
                      <a:pt x="48" y="12"/>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9" name="Freeform 29"/>
              <p:cNvSpPr>
                <a:spLocks/>
              </p:cNvSpPr>
              <p:nvPr/>
            </p:nvSpPr>
            <p:spPr bwMode="auto">
              <a:xfrm>
                <a:off x="5334" y="1524"/>
                <a:ext cx="72" cy="6"/>
              </a:xfrm>
              <a:custGeom>
                <a:avLst/>
                <a:gdLst>
                  <a:gd name="T0" fmla="*/ 72 w 72"/>
                  <a:gd name="T1" fmla="*/ 0 h 6"/>
                  <a:gd name="T2" fmla="*/ 0 w 72"/>
                  <a:gd name="T3" fmla="*/ 6 h 6"/>
                  <a:gd name="T4" fmla="*/ 72 w 72"/>
                  <a:gd name="T5" fmla="*/ 0 h 6"/>
                  <a:gd name="T6" fmla="*/ 72 w 72"/>
                  <a:gd name="T7" fmla="*/ 0 h 6"/>
                </a:gdLst>
                <a:ahLst/>
                <a:cxnLst>
                  <a:cxn ang="0">
                    <a:pos x="T0" y="T1"/>
                  </a:cxn>
                  <a:cxn ang="0">
                    <a:pos x="T2" y="T3"/>
                  </a:cxn>
                  <a:cxn ang="0">
                    <a:pos x="T4" y="T5"/>
                  </a:cxn>
                  <a:cxn ang="0">
                    <a:pos x="T6" y="T7"/>
                  </a:cxn>
                </a:cxnLst>
                <a:rect l="0" t="0" r="r" b="b"/>
                <a:pathLst>
                  <a:path w="72" h="6">
                    <a:moveTo>
                      <a:pt x="72" y="0"/>
                    </a:moveTo>
                    <a:lnTo>
                      <a:pt x="0" y="6"/>
                    </a:lnTo>
                    <a:lnTo>
                      <a:pt x="72" y="0"/>
                    </a:lnTo>
                    <a:lnTo>
                      <a:pt x="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0" name="Freeform 30"/>
              <p:cNvSpPr>
                <a:spLocks/>
              </p:cNvSpPr>
              <p:nvPr/>
            </p:nvSpPr>
            <p:spPr bwMode="auto">
              <a:xfrm>
                <a:off x="5130" y="1422"/>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1" name="Freeform 31"/>
              <p:cNvSpPr>
                <a:spLocks/>
              </p:cNvSpPr>
              <p:nvPr/>
            </p:nvSpPr>
            <p:spPr bwMode="auto">
              <a:xfrm>
                <a:off x="5196" y="1446"/>
                <a:ext cx="24" cy="30"/>
              </a:xfrm>
              <a:custGeom>
                <a:avLst/>
                <a:gdLst>
                  <a:gd name="T0" fmla="*/ 24 w 24"/>
                  <a:gd name="T1" fmla="*/ 30 h 30"/>
                  <a:gd name="T2" fmla="*/ 0 w 24"/>
                  <a:gd name="T3" fmla="*/ 0 h 30"/>
                  <a:gd name="T4" fmla="*/ 24 w 24"/>
                  <a:gd name="T5" fmla="*/ 30 h 30"/>
                  <a:gd name="T6" fmla="*/ 24 w 24"/>
                  <a:gd name="T7" fmla="*/ 30 h 30"/>
                </a:gdLst>
                <a:ahLst/>
                <a:cxnLst>
                  <a:cxn ang="0">
                    <a:pos x="T0" y="T1"/>
                  </a:cxn>
                  <a:cxn ang="0">
                    <a:pos x="T2" y="T3"/>
                  </a:cxn>
                  <a:cxn ang="0">
                    <a:pos x="T4" y="T5"/>
                  </a:cxn>
                  <a:cxn ang="0">
                    <a:pos x="T6" y="T7"/>
                  </a:cxn>
                </a:cxnLst>
                <a:rect l="0" t="0" r="r" b="b"/>
                <a:pathLst>
                  <a:path w="24" h="30">
                    <a:moveTo>
                      <a:pt x="24" y="30"/>
                    </a:moveTo>
                    <a:lnTo>
                      <a:pt x="0" y="0"/>
                    </a:lnTo>
                    <a:lnTo>
                      <a:pt x="24" y="30"/>
                    </a:lnTo>
                    <a:lnTo>
                      <a:pt x="2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2" name="Freeform 32"/>
              <p:cNvSpPr>
                <a:spLocks/>
              </p:cNvSpPr>
              <p:nvPr/>
            </p:nvSpPr>
            <p:spPr bwMode="auto">
              <a:xfrm>
                <a:off x="5244" y="1464"/>
                <a:ext cx="6" cy="30"/>
              </a:xfrm>
              <a:custGeom>
                <a:avLst/>
                <a:gdLst>
                  <a:gd name="T0" fmla="*/ 0 w 6"/>
                  <a:gd name="T1" fmla="*/ 0 h 30"/>
                  <a:gd name="T2" fmla="*/ 0 w 6"/>
                  <a:gd name="T3" fmla="*/ 0 h 30"/>
                  <a:gd name="T4" fmla="*/ 6 w 6"/>
                  <a:gd name="T5" fmla="*/ 30 h 30"/>
                  <a:gd name="T6" fmla="*/ 0 w 6"/>
                  <a:gd name="T7" fmla="*/ 0 h 30"/>
                </a:gdLst>
                <a:ahLst/>
                <a:cxnLst>
                  <a:cxn ang="0">
                    <a:pos x="T0" y="T1"/>
                  </a:cxn>
                  <a:cxn ang="0">
                    <a:pos x="T2" y="T3"/>
                  </a:cxn>
                  <a:cxn ang="0">
                    <a:pos x="T4" y="T5"/>
                  </a:cxn>
                  <a:cxn ang="0">
                    <a:pos x="T6" y="T7"/>
                  </a:cxn>
                </a:cxnLst>
                <a:rect l="0" t="0" r="r" b="b"/>
                <a:pathLst>
                  <a:path w="6" h="30">
                    <a:moveTo>
                      <a:pt x="0" y="0"/>
                    </a:moveTo>
                    <a:lnTo>
                      <a:pt x="0" y="0"/>
                    </a:lnTo>
                    <a:lnTo>
                      <a:pt x="6" y="3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3" name="Freeform 33"/>
              <p:cNvSpPr>
                <a:spLocks/>
              </p:cNvSpPr>
              <p:nvPr/>
            </p:nvSpPr>
            <p:spPr bwMode="auto">
              <a:xfrm>
                <a:off x="5112" y="1428"/>
                <a:ext cx="18" cy="6"/>
              </a:xfrm>
              <a:custGeom>
                <a:avLst/>
                <a:gdLst>
                  <a:gd name="T0" fmla="*/ 18 w 18"/>
                  <a:gd name="T1" fmla="*/ 6 h 6"/>
                  <a:gd name="T2" fmla="*/ 18 w 18"/>
                  <a:gd name="T3" fmla="*/ 6 h 6"/>
                  <a:gd name="T4" fmla="*/ 0 w 18"/>
                  <a:gd name="T5" fmla="*/ 0 h 6"/>
                  <a:gd name="T6" fmla="*/ 0 w 18"/>
                  <a:gd name="T7" fmla="*/ 0 h 6"/>
                  <a:gd name="T8" fmla="*/ 18 w 18"/>
                  <a:gd name="T9" fmla="*/ 6 h 6"/>
                </a:gdLst>
                <a:ahLst/>
                <a:cxnLst>
                  <a:cxn ang="0">
                    <a:pos x="T0" y="T1"/>
                  </a:cxn>
                  <a:cxn ang="0">
                    <a:pos x="T2" y="T3"/>
                  </a:cxn>
                  <a:cxn ang="0">
                    <a:pos x="T4" y="T5"/>
                  </a:cxn>
                  <a:cxn ang="0">
                    <a:pos x="T6" y="T7"/>
                  </a:cxn>
                  <a:cxn ang="0">
                    <a:pos x="T8" y="T9"/>
                  </a:cxn>
                </a:cxnLst>
                <a:rect l="0" t="0" r="r" b="b"/>
                <a:pathLst>
                  <a:path w="18" h="6">
                    <a:moveTo>
                      <a:pt x="18" y="6"/>
                    </a:moveTo>
                    <a:lnTo>
                      <a:pt x="18" y="6"/>
                    </a:lnTo>
                    <a:lnTo>
                      <a:pt x="0" y="0"/>
                    </a:lnTo>
                    <a:lnTo>
                      <a:pt x="0"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4" name="Freeform 34"/>
              <p:cNvSpPr>
                <a:spLocks/>
              </p:cNvSpPr>
              <p:nvPr/>
            </p:nvSpPr>
            <p:spPr bwMode="auto">
              <a:xfrm>
                <a:off x="5400" y="1590"/>
                <a:ext cx="186" cy="240"/>
              </a:xfrm>
              <a:custGeom>
                <a:avLst/>
                <a:gdLst>
                  <a:gd name="T0" fmla="*/ 150 w 186"/>
                  <a:gd name="T1" fmla="*/ 132 h 240"/>
                  <a:gd name="T2" fmla="*/ 138 w 186"/>
                  <a:gd name="T3" fmla="*/ 144 h 240"/>
                  <a:gd name="T4" fmla="*/ 132 w 186"/>
                  <a:gd name="T5" fmla="*/ 144 h 240"/>
                  <a:gd name="T6" fmla="*/ 132 w 186"/>
                  <a:gd name="T7" fmla="*/ 144 h 240"/>
                  <a:gd name="T8" fmla="*/ 132 w 186"/>
                  <a:gd name="T9" fmla="*/ 144 h 240"/>
                  <a:gd name="T10" fmla="*/ 114 w 186"/>
                  <a:gd name="T11" fmla="*/ 126 h 240"/>
                  <a:gd name="T12" fmla="*/ 150 w 186"/>
                  <a:gd name="T13" fmla="*/ 54 h 240"/>
                  <a:gd name="T14" fmla="*/ 66 w 186"/>
                  <a:gd name="T15" fmla="*/ 54 h 240"/>
                  <a:gd name="T16" fmla="*/ 6 w 186"/>
                  <a:gd name="T17" fmla="*/ 0 h 240"/>
                  <a:gd name="T18" fmla="*/ 0 w 186"/>
                  <a:gd name="T19" fmla="*/ 36 h 240"/>
                  <a:gd name="T20" fmla="*/ 30 w 186"/>
                  <a:gd name="T21" fmla="*/ 216 h 240"/>
                  <a:gd name="T22" fmla="*/ 84 w 186"/>
                  <a:gd name="T23" fmla="*/ 210 h 240"/>
                  <a:gd name="T24" fmla="*/ 102 w 186"/>
                  <a:gd name="T25" fmla="*/ 162 h 240"/>
                  <a:gd name="T26" fmla="*/ 132 w 186"/>
                  <a:gd name="T27" fmla="*/ 174 h 240"/>
                  <a:gd name="T28" fmla="*/ 156 w 186"/>
                  <a:gd name="T29" fmla="*/ 240 h 240"/>
                  <a:gd name="T30" fmla="*/ 162 w 186"/>
                  <a:gd name="T31" fmla="*/ 240 h 240"/>
                  <a:gd name="T32" fmla="*/ 174 w 186"/>
                  <a:gd name="T33" fmla="*/ 222 h 240"/>
                  <a:gd name="T34" fmla="*/ 186 w 186"/>
                  <a:gd name="T35" fmla="*/ 198 h 240"/>
                  <a:gd name="T36" fmla="*/ 186 w 186"/>
                  <a:gd name="T37" fmla="*/ 186 h 240"/>
                  <a:gd name="T38" fmla="*/ 186 w 186"/>
                  <a:gd name="T39" fmla="*/ 186 h 240"/>
                  <a:gd name="T40" fmla="*/ 150 w 186"/>
                  <a:gd name="T41" fmla="*/ 1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6" h="240">
                    <a:moveTo>
                      <a:pt x="150" y="132"/>
                    </a:moveTo>
                    <a:lnTo>
                      <a:pt x="138" y="144"/>
                    </a:lnTo>
                    <a:lnTo>
                      <a:pt x="132" y="144"/>
                    </a:lnTo>
                    <a:lnTo>
                      <a:pt x="132" y="144"/>
                    </a:lnTo>
                    <a:lnTo>
                      <a:pt x="132" y="144"/>
                    </a:lnTo>
                    <a:lnTo>
                      <a:pt x="114" y="126"/>
                    </a:lnTo>
                    <a:lnTo>
                      <a:pt x="150" y="54"/>
                    </a:lnTo>
                    <a:lnTo>
                      <a:pt x="66" y="54"/>
                    </a:lnTo>
                    <a:lnTo>
                      <a:pt x="6" y="0"/>
                    </a:lnTo>
                    <a:lnTo>
                      <a:pt x="0" y="36"/>
                    </a:lnTo>
                    <a:lnTo>
                      <a:pt x="30" y="216"/>
                    </a:lnTo>
                    <a:lnTo>
                      <a:pt x="84" y="210"/>
                    </a:lnTo>
                    <a:lnTo>
                      <a:pt x="102" y="162"/>
                    </a:lnTo>
                    <a:lnTo>
                      <a:pt x="132" y="174"/>
                    </a:lnTo>
                    <a:lnTo>
                      <a:pt x="156" y="240"/>
                    </a:lnTo>
                    <a:lnTo>
                      <a:pt x="162" y="240"/>
                    </a:lnTo>
                    <a:lnTo>
                      <a:pt x="174" y="222"/>
                    </a:lnTo>
                    <a:lnTo>
                      <a:pt x="186" y="198"/>
                    </a:lnTo>
                    <a:lnTo>
                      <a:pt x="186" y="186"/>
                    </a:lnTo>
                    <a:lnTo>
                      <a:pt x="186" y="186"/>
                    </a:lnTo>
                    <a:lnTo>
                      <a:pt x="150" y="13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5" name="Freeform 35"/>
              <p:cNvSpPr>
                <a:spLocks/>
              </p:cNvSpPr>
              <p:nvPr/>
            </p:nvSpPr>
            <p:spPr bwMode="auto">
              <a:xfrm>
                <a:off x="5574" y="1776"/>
                <a:ext cx="12" cy="36"/>
              </a:xfrm>
              <a:custGeom>
                <a:avLst/>
                <a:gdLst>
                  <a:gd name="T0" fmla="*/ 0 w 12"/>
                  <a:gd name="T1" fmla="*/ 36 h 36"/>
                  <a:gd name="T2" fmla="*/ 12 w 12"/>
                  <a:gd name="T3" fmla="*/ 12 h 36"/>
                  <a:gd name="T4" fmla="*/ 12 w 12"/>
                  <a:gd name="T5" fmla="*/ 0 h 36"/>
                  <a:gd name="T6" fmla="*/ 12 w 12"/>
                  <a:gd name="T7" fmla="*/ 12 h 36"/>
                  <a:gd name="T8" fmla="*/ 0 w 12"/>
                  <a:gd name="T9" fmla="*/ 36 h 36"/>
                </a:gdLst>
                <a:ahLst/>
                <a:cxnLst>
                  <a:cxn ang="0">
                    <a:pos x="T0" y="T1"/>
                  </a:cxn>
                  <a:cxn ang="0">
                    <a:pos x="T2" y="T3"/>
                  </a:cxn>
                  <a:cxn ang="0">
                    <a:pos x="T4" y="T5"/>
                  </a:cxn>
                  <a:cxn ang="0">
                    <a:pos x="T6" y="T7"/>
                  </a:cxn>
                  <a:cxn ang="0">
                    <a:pos x="T8" y="T9"/>
                  </a:cxn>
                </a:cxnLst>
                <a:rect l="0" t="0" r="r" b="b"/>
                <a:pathLst>
                  <a:path w="12" h="36">
                    <a:moveTo>
                      <a:pt x="0" y="36"/>
                    </a:moveTo>
                    <a:lnTo>
                      <a:pt x="12" y="12"/>
                    </a:lnTo>
                    <a:lnTo>
                      <a:pt x="12" y="0"/>
                    </a:lnTo>
                    <a:lnTo>
                      <a:pt x="12" y="12"/>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6" name="Freeform 36"/>
              <p:cNvSpPr>
                <a:spLocks/>
              </p:cNvSpPr>
              <p:nvPr/>
            </p:nvSpPr>
            <p:spPr bwMode="auto">
              <a:xfrm>
                <a:off x="5058" y="2292"/>
                <a:ext cx="84" cy="162"/>
              </a:xfrm>
              <a:custGeom>
                <a:avLst/>
                <a:gdLst>
                  <a:gd name="T0" fmla="*/ 66 w 84"/>
                  <a:gd name="T1" fmla="*/ 54 h 162"/>
                  <a:gd name="T2" fmla="*/ 54 w 84"/>
                  <a:gd name="T3" fmla="*/ 36 h 162"/>
                  <a:gd name="T4" fmla="*/ 48 w 84"/>
                  <a:gd name="T5" fmla="*/ 30 h 162"/>
                  <a:gd name="T6" fmla="*/ 30 w 84"/>
                  <a:gd name="T7" fmla="*/ 0 h 162"/>
                  <a:gd name="T8" fmla="*/ 18 w 84"/>
                  <a:gd name="T9" fmla="*/ 0 h 162"/>
                  <a:gd name="T10" fmla="*/ 12 w 84"/>
                  <a:gd name="T11" fmla="*/ 6 h 162"/>
                  <a:gd name="T12" fmla="*/ 24 w 84"/>
                  <a:gd name="T13" fmla="*/ 24 h 162"/>
                  <a:gd name="T14" fmla="*/ 6 w 84"/>
                  <a:gd name="T15" fmla="*/ 66 h 162"/>
                  <a:gd name="T16" fmla="*/ 0 w 84"/>
                  <a:gd name="T17" fmla="*/ 72 h 162"/>
                  <a:gd name="T18" fmla="*/ 12 w 84"/>
                  <a:gd name="T19" fmla="*/ 138 h 162"/>
                  <a:gd name="T20" fmla="*/ 36 w 84"/>
                  <a:gd name="T21" fmla="*/ 162 h 162"/>
                  <a:gd name="T22" fmla="*/ 54 w 84"/>
                  <a:gd name="T23" fmla="*/ 150 h 162"/>
                  <a:gd name="T24" fmla="*/ 84 w 84"/>
                  <a:gd name="T25" fmla="*/ 120 h 162"/>
                  <a:gd name="T26" fmla="*/ 84 w 84"/>
                  <a:gd name="T27" fmla="*/ 84 h 162"/>
                  <a:gd name="T28" fmla="*/ 84 w 84"/>
                  <a:gd name="T29" fmla="*/ 84 h 162"/>
                  <a:gd name="T30" fmla="*/ 66 w 84"/>
                  <a:gd name="T31" fmla="*/ 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62">
                    <a:moveTo>
                      <a:pt x="66" y="54"/>
                    </a:moveTo>
                    <a:lnTo>
                      <a:pt x="54" y="36"/>
                    </a:lnTo>
                    <a:lnTo>
                      <a:pt x="48" y="30"/>
                    </a:lnTo>
                    <a:lnTo>
                      <a:pt x="30" y="0"/>
                    </a:lnTo>
                    <a:lnTo>
                      <a:pt x="18" y="0"/>
                    </a:lnTo>
                    <a:lnTo>
                      <a:pt x="12" y="6"/>
                    </a:lnTo>
                    <a:lnTo>
                      <a:pt x="24" y="24"/>
                    </a:lnTo>
                    <a:lnTo>
                      <a:pt x="6" y="66"/>
                    </a:lnTo>
                    <a:lnTo>
                      <a:pt x="0" y="72"/>
                    </a:lnTo>
                    <a:lnTo>
                      <a:pt x="12" y="138"/>
                    </a:lnTo>
                    <a:lnTo>
                      <a:pt x="36" y="162"/>
                    </a:lnTo>
                    <a:lnTo>
                      <a:pt x="54" y="150"/>
                    </a:lnTo>
                    <a:lnTo>
                      <a:pt x="84" y="120"/>
                    </a:lnTo>
                    <a:lnTo>
                      <a:pt x="84" y="84"/>
                    </a:lnTo>
                    <a:lnTo>
                      <a:pt x="84" y="84"/>
                    </a:lnTo>
                    <a:lnTo>
                      <a:pt x="66"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7" name="Freeform 37"/>
              <p:cNvSpPr>
                <a:spLocks/>
              </p:cNvSpPr>
              <p:nvPr/>
            </p:nvSpPr>
            <p:spPr bwMode="auto">
              <a:xfrm>
                <a:off x="4602" y="1145"/>
                <a:ext cx="1158" cy="1219"/>
              </a:xfrm>
              <a:custGeom>
                <a:avLst/>
                <a:gdLst>
                  <a:gd name="T0" fmla="*/ 1080 w 1158"/>
                  <a:gd name="T1" fmla="*/ 325 h 1219"/>
                  <a:gd name="T2" fmla="*/ 1056 w 1158"/>
                  <a:gd name="T3" fmla="*/ 313 h 1219"/>
                  <a:gd name="T4" fmla="*/ 954 w 1158"/>
                  <a:gd name="T5" fmla="*/ 391 h 1219"/>
                  <a:gd name="T6" fmla="*/ 942 w 1158"/>
                  <a:gd name="T7" fmla="*/ 397 h 1219"/>
                  <a:gd name="T8" fmla="*/ 960 w 1158"/>
                  <a:gd name="T9" fmla="*/ 439 h 1219"/>
                  <a:gd name="T10" fmla="*/ 894 w 1158"/>
                  <a:gd name="T11" fmla="*/ 433 h 1219"/>
                  <a:gd name="T12" fmla="*/ 828 w 1158"/>
                  <a:gd name="T13" fmla="*/ 409 h 1219"/>
                  <a:gd name="T14" fmla="*/ 816 w 1158"/>
                  <a:gd name="T15" fmla="*/ 373 h 1219"/>
                  <a:gd name="T16" fmla="*/ 804 w 1158"/>
                  <a:gd name="T17" fmla="*/ 379 h 1219"/>
                  <a:gd name="T18" fmla="*/ 792 w 1158"/>
                  <a:gd name="T19" fmla="*/ 391 h 1219"/>
                  <a:gd name="T20" fmla="*/ 780 w 1158"/>
                  <a:gd name="T21" fmla="*/ 451 h 1219"/>
                  <a:gd name="T22" fmla="*/ 654 w 1158"/>
                  <a:gd name="T23" fmla="*/ 415 h 1219"/>
                  <a:gd name="T24" fmla="*/ 480 w 1158"/>
                  <a:gd name="T25" fmla="*/ 349 h 1219"/>
                  <a:gd name="T26" fmla="*/ 510 w 1158"/>
                  <a:gd name="T27" fmla="*/ 283 h 1219"/>
                  <a:gd name="T28" fmla="*/ 438 w 1158"/>
                  <a:gd name="T29" fmla="*/ 235 h 1219"/>
                  <a:gd name="T30" fmla="*/ 450 w 1158"/>
                  <a:gd name="T31" fmla="*/ 157 h 1219"/>
                  <a:gd name="T32" fmla="*/ 438 w 1158"/>
                  <a:gd name="T33" fmla="*/ 114 h 1219"/>
                  <a:gd name="T34" fmla="*/ 492 w 1158"/>
                  <a:gd name="T35" fmla="*/ 30 h 1219"/>
                  <a:gd name="T36" fmla="*/ 450 w 1158"/>
                  <a:gd name="T37" fmla="*/ 0 h 1219"/>
                  <a:gd name="T38" fmla="*/ 378 w 1158"/>
                  <a:gd name="T39" fmla="*/ 24 h 1219"/>
                  <a:gd name="T40" fmla="*/ 378 w 1158"/>
                  <a:gd name="T41" fmla="*/ 24 h 1219"/>
                  <a:gd name="T42" fmla="*/ 288 w 1158"/>
                  <a:gd name="T43" fmla="*/ 72 h 1219"/>
                  <a:gd name="T44" fmla="*/ 234 w 1158"/>
                  <a:gd name="T45" fmla="*/ 138 h 1219"/>
                  <a:gd name="T46" fmla="*/ 270 w 1158"/>
                  <a:gd name="T47" fmla="*/ 229 h 1219"/>
                  <a:gd name="T48" fmla="*/ 90 w 1158"/>
                  <a:gd name="T49" fmla="*/ 373 h 1219"/>
                  <a:gd name="T50" fmla="*/ 120 w 1158"/>
                  <a:gd name="T51" fmla="*/ 541 h 1219"/>
                  <a:gd name="T52" fmla="*/ 30 w 1158"/>
                  <a:gd name="T53" fmla="*/ 541 h 1219"/>
                  <a:gd name="T54" fmla="*/ 6 w 1158"/>
                  <a:gd name="T55" fmla="*/ 571 h 1219"/>
                  <a:gd name="T56" fmla="*/ 66 w 1158"/>
                  <a:gd name="T57" fmla="*/ 607 h 1219"/>
                  <a:gd name="T58" fmla="*/ 72 w 1158"/>
                  <a:gd name="T59" fmla="*/ 625 h 1219"/>
                  <a:gd name="T60" fmla="*/ 90 w 1158"/>
                  <a:gd name="T61" fmla="*/ 697 h 1219"/>
                  <a:gd name="T62" fmla="*/ 156 w 1158"/>
                  <a:gd name="T63" fmla="*/ 649 h 1219"/>
                  <a:gd name="T64" fmla="*/ 192 w 1158"/>
                  <a:gd name="T65" fmla="*/ 631 h 1219"/>
                  <a:gd name="T66" fmla="*/ 186 w 1158"/>
                  <a:gd name="T67" fmla="*/ 793 h 1219"/>
                  <a:gd name="T68" fmla="*/ 246 w 1158"/>
                  <a:gd name="T69" fmla="*/ 955 h 1219"/>
                  <a:gd name="T70" fmla="*/ 306 w 1158"/>
                  <a:gd name="T71" fmla="*/ 1075 h 1219"/>
                  <a:gd name="T72" fmla="*/ 372 w 1158"/>
                  <a:gd name="T73" fmla="*/ 1219 h 1219"/>
                  <a:gd name="T74" fmla="*/ 396 w 1158"/>
                  <a:gd name="T75" fmla="*/ 1183 h 1219"/>
                  <a:gd name="T76" fmla="*/ 444 w 1158"/>
                  <a:gd name="T77" fmla="*/ 1129 h 1219"/>
                  <a:gd name="T78" fmla="*/ 462 w 1158"/>
                  <a:gd name="T79" fmla="*/ 1063 h 1219"/>
                  <a:gd name="T80" fmla="*/ 474 w 1158"/>
                  <a:gd name="T81" fmla="*/ 925 h 1219"/>
                  <a:gd name="T82" fmla="*/ 510 w 1158"/>
                  <a:gd name="T83" fmla="*/ 907 h 1219"/>
                  <a:gd name="T84" fmla="*/ 564 w 1158"/>
                  <a:gd name="T85" fmla="*/ 871 h 1219"/>
                  <a:gd name="T86" fmla="*/ 666 w 1158"/>
                  <a:gd name="T87" fmla="*/ 763 h 1219"/>
                  <a:gd name="T88" fmla="*/ 750 w 1158"/>
                  <a:gd name="T89" fmla="*/ 697 h 1219"/>
                  <a:gd name="T90" fmla="*/ 780 w 1158"/>
                  <a:gd name="T91" fmla="*/ 661 h 1219"/>
                  <a:gd name="T92" fmla="*/ 804 w 1158"/>
                  <a:gd name="T93" fmla="*/ 667 h 1219"/>
                  <a:gd name="T94" fmla="*/ 798 w 1158"/>
                  <a:gd name="T95" fmla="*/ 481 h 1219"/>
                  <a:gd name="T96" fmla="*/ 864 w 1158"/>
                  <a:gd name="T97" fmla="*/ 499 h 1219"/>
                  <a:gd name="T98" fmla="*/ 912 w 1158"/>
                  <a:gd name="T99" fmla="*/ 571 h 1219"/>
                  <a:gd name="T100" fmla="*/ 936 w 1158"/>
                  <a:gd name="T101" fmla="*/ 589 h 1219"/>
                  <a:gd name="T102" fmla="*/ 948 w 1158"/>
                  <a:gd name="T103" fmla="*/ 577 h 1219"/>
                  <a:gd name="T104" fmla="*/ 984 w 1158"/>
                  <a:gd name="T105" fmla="*/ 631 h 1219"/>
                  <a:gd name="T106" fmla="*/ 1026 w 1158"/>
                  <a:gd name="T107" fmla="*/ 559 h 1219"/>
                  <a:gd name="T108" fmla="*/ 1140 w 1158"/>
                  <a:gd name="T109" fmla="*/ 415 h 1219"/>
                  <a:gd name="T110" fmla="*/ 1158 w 1158"/>
                  <a:gd name="T111" fmla="*/ 385 h 1219"/>
                  <a:gd name="T112" fmla="*/ 1128 w 1158"/>
                  <a:gd name="T113" fmla="*/ 361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8" h="1219">
                    <a:moveTo>
                      <a:pt x="1110" y="313"/>
                    </a:moveTo>
                    <a:lnTo>
                      <a:pt x="1080" y="325"/>
                    </a:lnTo>
                    <a:lnTo>
                      <a:pt x="1068" y="325"/>
                    </a:lnTo>
                    <a:lnTo>
                      <a:pt x="1056" y="313"/>
                    </a:lnTo>
                    <a:lnTo>
                      <a:pt x="990" y="367"/>
                    </a:lnTo>
                    <a:lnTo>
                      <a:pt x="954" y="391"/>
                    </a:lnTo>
                    <a:lnTo>
                      <a:pt x="954" y="391"/>
                    </a:lnTo>
                    <a:lnTo>
                      <a:pt x="942" y="397"/>
                    </a:lnTo>
                    <a:lnTo>
                      <a:pt x="960" y="439"/>
                    </a:lnTo>
                    <a:lnTo>
                      <a:pt x="960" y="439"/>
                    </a:lnTo>
                    <a:lnTo>
                      <a:pt x="960" y="439"/>
                    </a:lnTo>
                    <a:lnTo>
                      <a:pt x="894" y="433"/>
                    </a:lnTo>
                    <a:lnTo>
                      <a:pt x="834" y="433"/>
                    </a:lnTo>
                    <a:lnTo>
                      <a:pt x="828" y="409"/>
                    </a:lnTo>
                    <a:lnTo>
                      <a:pt x="828" y="409"/>
                    </a:lnTo>
                    <a:lnTo>
                      <a:pt x="816" y="373"/>
                    </a:lnTo>
                    <a:lnTo>
                      <a:pt x="804" y="379"/>
                    </a:lnTo>
                    <a:lnTo>
                      <a:pt x="804" y="379"/>
                    </a:lnTo>
                    <a:lnTo>
                      <a:pt x="798" y="385"/>
                    </a:lnTo>
                    <a:lnTo>
                      <a:pt x="792" y="391"/>
                    </a:lnTo>
                    <a:lnTo>
                      <a:pt x="780" y="439"/>
                    </a:lnTo>
                    <a:lnTo>
                      <a:pt x="780" y="451"/>
                    </a:lnTo>
                    <a:lnTo>
                      <a:pt x="678" y="433"/>
                    </a:lnTo>
                    <a:lnTo>
                      <a:pt x="654" y="415"/>
                    </a:lnTo>
                    <a:lnTo>
                      <a:pt x="594" y="415"/>
                    </a:lnTo>
                    <a:lnTo>
                      <a:pt x="480" y="349"/>
                    </a:lnTo>
                    <a:lnTo>
                      <a:pt x="504" y="295"/>
                    </a:lnTo>
                    <a:lnTo>
                      <a:pt x="510" y="283"/>
                    </a:lnTo>
                    <a:lnTo>
                      <a:pt x="516" y="271"/>
                    </a:lnTo>
                    <a:lnTo>
                      <a:pt x="438" y="235"/>
                    </a:lnTo>
                    <a:lnTo>
                      <a:pt x="426" y="187"/>
                    </a:lnTo>
                    <a:lnTo>
                      <a:pt x="450" y="157"/>
                    </a:lnTo>
                    <a:lnTo>
                      <a:pt x="438" y="114"/>
                    </a:lnTo>
                    <a:lnTo>
                      <a:pt x="438" y="114"/>
                    </a:lnTo>
                    <a:lnTo>
                      <a:pt x="438" y="114"/>
                    </a:lnTo>
                    <a:lnTo>
                      <a:pt x="492" y="30"/>
                    </a:lnTo>
                    <a:lnTo>
                      <a:pt x="474" y="18"/>
                    </a:lnTo>
                    <a:lnTo>
                      <a:pt x="450" y="0"/>
                    </a:lnTo>
                    <a:lnTo>
                      <a:pt x="396" y="30"/>
                    </a:lnTo>
                    <a:lnTo>
                      <a:pt x="378" y="24"/>
                    </a:lnTo>
                    <a:lnTo>
                      <a:pt x="378" y="24"/>
                    </a:lnTo>
                    <a:lnTo>
                      <a:pt x="378" y="24"/>
                    </a:lnTo>
                    <a:lnTo>
                      <a:pt x="378" y="24"/>
                    </a:lnTo>
                    <a:lnTo>
                      <a:pt x="288" y="72"/>
                    </a:lnTo>
                    <a:lnTo>
                      <a:pt x="234" y="60"/>
                    </a:lnTo>
                    <a:lnTo>
                      <a:pt x="234" y="138"/>
                    </a:lnTo>
                    <a:lnTo>
                      <a:pt x="288" y="181"/>
                    </a:lnTo>
                    <a:lnTo>
                      <a:pt x="270" y="229"/>
                    </a:lnTo>
                    <a:lnTo>
                      <a:pt x="150" y="385"/>
                    </a:lnTo>
                    <a:lnTo>
                      <a:pt x="90" y="373"/>
                    </a:lnTo>
                    <a:lnTo>
                      <a:pt x="54" y="427"/>
                    </a:lnTo>
                    <a:lnTo>
                      <a:pt x="120" y="541"/>
                    </a:lnTo>
                    <a:lnTo>
                      <a:pt x="120" y="541"/>
                    </a:lnTo>
                    <a:lnTo>
                      <a:pt x="30" y="541"/>
                    </a:lnTo>
                    <a:lnTo>
                      <a:pt x="0" y="571"/>
                    </a:lnTo>
                    <a:lnTo>
                      <a:pt x="6" y="571"/>
                    </a:lnTo>
                    <a:lnTo>
                      <a:pt x="30" y="607"/>
                    </a:lnTo>
                    <a:lnTo>
                      <a:pt x="66" y="607"/>
                    </a:lnTo>
                    <a:lnTo>
                      <a:pt x="90" y="595"/>
                    </a:lnTo>
                    <a:lnTo>
                      <a:pt x="72" y="625"/>
                    </a:lnTo>
                    <a:lnTo>
                      <a:pt x="36" y="625"/>
                    </a:lnTo>
                    <a:lnTo>
                      <a:pt x="90" y="697"/>
                    </a:lnTo>
                    <a:lnTo>
                      <a:pt x="150" y="679"/>
                    </a:lnTo>
                    <a:lnTo>
                      <a:pt x="156" y="649"/>
                    </a:lnTo>
                    <a:lnTo>
                      <a:pt x="162" y="625"/>
                    </a:lnTo>
                    <a:lnTo>
                      <a:pt x="192" y="631"/>
                    </a:lnTo>
                    <a:lnTo>
                      <a:pt x="174" y="643"/>
                    </a:lnTo>
                    <a:lnTo>
                      <a:pt x="186" y="793"/>
                    </a:lnTo>
                    <a:lnTo>
                      <a:pt x="204" y="877"/>
                    </a:lnTo>
                    <a:lnTo>
                      <a:pt x="246" y="955"/>
                    </a:lnTo>
                    <a:lnTo>
                      <a:pt x="276" y="1057"/>
                    </a:lnTo>
                    <a:lnTo>
                      <a:pt x="306" y="1075"/>
                    </a:lnTo>
                    <a:lnTo>
                      <a:pt x="336" y="1177"/>
                    </a:lnTo>
                    <a:lnTo>
                      <a:pt x="372" y="1219"/>
                    </a:lnTo>
                    <a:lnTo>
                      <a:pt x="396" y="1201"/>
                    </a:lnTo>
                    <a:lnTo>
                      <a:pt x="396" y="1183"/>
                    </a:lnTo>
                    <a:lnTo>
                      <a:pt x="426" y="1171"/>
                    </a:lnTo>
                    <a:lnTo>
                      <a:pt x="444" y="1129"/>
                    </a:lnTo>
                    <a:lnTo>
                      <a:pt x="462" y="1129"/>
                    </a:lnTo>
                    <a:lnTo>
                      <a:pt x="462" y="1063"/>
                    </a:lnTo>
                    <a:lnTo>
                      <a:pt x="486" y="1015"/>
                    </a:lnTo>
                    <a:lnTo>
                      <a:pt x="474" y="925"/>
                    </a:lnTo>
                    <a:lnTo>
                      <a:pt x="492" y="907"/>
                    </a:lnTo>
                    <a:lnTo>
                      <a:pt x="510" y="907"/>
                    </a:lnTo>
                    <a:lnTo>
                      <a:pt x="522" y="889"/>
                    </a:lnTo>
                    <a:lnTo>
                      <a:pt x="564" y="871"/>
                    </a:lnTo>
                    <a:lnTo>
                      <a:pt x="564" y="859"/>
                    </a:lnTo>
                    <a:lnTo>
                      <a:pt x="666" y="763"/>
                    </a:lnTo>
                    <a:lnTo>
                      <a:pt x="726" y="739"/>
                    </a:lnTo>
                    <a:lnTo>
                      <a:pt x="750" y="697"/>
                    </a:lnTo>
                    <a:lnTo>
                      <a:pt x="744" y="673"/>
                    </a:lnTo>
                    <a:lnTo>
                      <a:pt x="780" y="661"/>
                    </a:lnTo>
                    <a:lnTo>
                      <a:pt x="792" y="643"/>
                    </a:lnTo>
                    <a:lnTo>
                      <a:pt x="804" y="667"/>
                    </a:lnTo>
                    <a:lnTo>
                      <a:pt x="828" y="661"/>
                    </a:lnTo>
                    <a:lnTo>
                      <a:pt x="798" y="481"/>
                    </a:lnTo>
                    <a:lnTo>
                      <a:pt x="804" y="445"/>
                    </a:lnTo>
                    <a:lnTo>
                      <a:pt x="864" y="499"/>
                    </a:lnTo>
                    <a:lnTo>
                      <a:pt x="948" y="499"/>
                    </a:lnTo>
                    <a:lnTo>
                      <a:pt x="912" y="571"/>
                    </a:lnTo>
                    <a:lnTo>
                      <a:pt x="930" y="589"/>
                    </a:lnTo>
                    <a:lnTo>
                      <a:pt x="936" y="589"/>
                    </a:lnTo>
                    <a:lnTo>
                      <a:pt x="948" y="577"/>
                    </a:lnTo>
                    <a:lnTo>
                      <a:pt x="948" y="577"/>
                    </a:lnTo>
                    <a:lnTo>
                      <a:pt x="948" y="577"/>
                    </a:lnTo>
                    <a:lnTo>
                      <a:pt x="984" y="631"/>
                    </a:lnTo>
                    <a:lnTo>
                      <a:pt x="1002" y="565"/>
                    </a:lnTo>
                    <a:lnTo>
                      <a:pt x="1026" y="559"/>
                    </a:lnTo>
                    <a:lnTo>
                      <a:pt x="1068" y="469"/>
                    </a:lnTo>
                    <a:lnTo>
                      <a:pt x="1140" y="415"/>
                    </a:lnTo>
                    <a:lnTo>
                      <a:pt x="1158" y="385"/>
                    </a:lnTo>
                    <a:lnTo>
                      <a:pt x="1158" y="385"/>
                    </a:lnTo>
                    <a:lnTo>
                      <a:pt x="1158" y="367"/>
                    </a:lnTo>
                    <a:lnTo>
                      <a:pt x="1128" y="361"/>
                    </a:lnTo>
                    <a:lnTo>
                      <a:pt x="1110" y="31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8" name="Freeform 38"/>
              <p:cNvSpPr>
                <a:spLocks/>
              </p:cNvSpPr>
              <p:nvPr/>
            </p:nvSpPr>
            <p:spPr bwMode="auto">
              <a:xfrm>
                <a:off x="4998" y="1145"/>
                <a:ext cx="78" cy="30"/>
              </a:xfrm>
              <a:custGeom>
                <a:avLst/>
                <a:gdLst>
                  <a:gd name="T0" fmla="*/ 78 w 78"/>
                  <a:gd name="T1" fmla="*/ 18 h 30"/>
                  <a:gd name="T2" fmla="*/ 54 w 78"/>
                  <a:gd name="T3" fmla="*/ 0 h 30"/>
                  <a:gd name="T4" fmla="*/ 0 w 78"/>
                  <a:gd name="T5" fmla="*/ 30 h 30"/>
                  <a:gd name="T6" fmla="*/ 54 w 78"/>
                  <a:gd name="T7" fmla="*/ 0 h 30"/>
                  <a:gd name="T8" fmla="*/ 78 w 78"/>
                  <a:gd name="T9" fmla="*/ 18 h 30"/>
                </a:gdLst>
                <a:ahLst/>
                <a:cxnLst>
                  <a:cxn ang="0">
                    <a:pos x="T0" y="T1"/>
                  </a:cxn>
                  <a:cxn ang="0">
                    <a:pos x="T2" y="T3"/>
                  </a:cxn>
                  <a:cxn ang="0">
                    <a:pos x="T4" y="T5"/>
                  </a:cxn>
                  <a:cxn ang="0">
                    <a:pos x="T6" y="T7"/>
                  </a:cxn>
                  <a:cxn ang="0">
                    <a:pos x="T8" y="T9"/>
                  </a:cxn>
                </a:cxnLst>
                <a:rect l="0" t="0" r="r" b="b"/>
                <a:pathLst>
                  <a:path w="78" h="30">
                    <a:moveTo>
                      <a:pt x="78" y="18"/>
                    </a:moveTo>
                    <a:lnTo>
                      <a:pt x="54" y="0"/>
                    </a:lnTo>
                    <a:lnTo>
                      <a:pt x="0" y="30"/>
                    </a:lnTo>
                    <a:lnTo>
                      <a:pt x="54" y="0"/>
                    </a:lnTo>
                    <a:lnTo>
                      <a:pt x="7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9" name="Rectangle 39"/>
              <p:cNvSpPr>
                <a:spLocks noChangeArrowheads="1"/>
              </p:cNvSpPr>
              <p:nvPr/>
            </p:nvSpPr>
            <p:spPr bwMode="auto">
              <a:xfrm>
                <a:off x="5562" y="158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0" name="Freeform 40"/>
              <p:cNvSpPr>
                <a:spLocks/>
              </p:cNvSpPr>
              <p:nvPr/>
            </p:nvSpPr>
            <p:spPr bwMode="auto">
              <a:xfrm>
                <a:off x="4980" y="1169"/>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1" name="Freeform 41"/>
              <p:cNvSpPr>
                <a:spLocks/>
              </p:cNvSpPr>
              <p:nvPr/>
            </p:nvSpPr>
            <p:spPr bwMode="auto">
              <a:xfrm>
                <a:off x="5670" y="1458"/>
                <a:ext cx="60" cy="48"/>
              </a:xfrm>
              <a:custGeom>
                <a:avLst/>
                <a:gdLst>
                  <a:gd name="T0" fmla="*/ 42 w 60"/>
                  <a:gd name="T1" fmla="*/ 0 h 48"/>
                  <a:gd name="T2" fmla="*/ 60 w 60"/>
                  <a:gd name="T3" fmla="*/ 48 h 48"/>
                  <a:gd name="T4" fmla="*/ 42 w 60"/>
                  <a:gd name="T5" fmla="*/ 0 h 48"/>
                  <a:gd name="T6" fmla="*/ 12 w 60"/>
                  <a:gd name="T7" fmla="*/ 12 h 48"/>
                  <a:gd name="T8" fmla="*/ 0 w 60"/>
                  <a:gd name="T9" fmla="*/ 12 h 48"/>
                  <a:gd name="T10" fmla="*/ 12 w 60"/>
                  <a:gd name="T11" fmla="*/ 12 h 48"/>
                  <a:gd name="T12" fmla="*/ 42 w 6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0" h="48">
                    <a:moveTo>
                      <a:pt x="42" y="0"/>
                    </a:moveTo>
                    <a:lnTo>
                      <a:pt x="60" y="48"/>
                    </a:lnTo>
                    <a:lnTo>
                      <a:pt x="42" y="0"/>
                    </a:lnTo>
                    <a:lnTo>
                      <a:pt x="12" y="12"/>
                    </a:lnTo>
                    <a:lnTo>
                      <a:pt x="0" y="12"/>
                    </a:lnTo>
                    <a:lnTo>
                      <a:pt x="12" y="12"/>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2" name="Freeform 42"/>
              <p:cNvSpPr>
                <a:spLocks/>
              </p:cNvSpPr>
              <p:nvPr/>
            </p:nvSpPr>
            <p:spPr bwMode="auto">
              <a:xfrm>
                <a:off x="5112" y="1416"/>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3" name="Freeform 43"/>
              <p:cNvSpPr>
                <a:spLocks/>
              </p:cNvSpPr>
              <p:nvPr/>
            </p:nvSpPr>
            <p:spPr bwMode="auto">
              <a:xfrm>
                <a:off x="5556" y="1512"/>
                <a:ext cx="36" cy="24"/>
              </a:xfrm>
              <a:custGeom>
                <a:avLst/>
                <a:gdLst>
                  <a:gd name="T0" fmla="*/ 36 w 36"/>
                  <a:gd name="T1" fmla="*/ 0 h 24"/>
                  <a:gd name="T2" fmla="*/ 0 w 36"/>
                  <a:gd name="T3" fmla="*/ 24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0" y="24"/>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4" name="Freeform 44"/>
              <p:cNvSpPr>
                <a:spLocks/>
              </p:cNvSpPr>
              <p:nvPr/>
            </p:nvSpPr>
            <p:spPr bwMode="auto">
              <a:xfrm>
                <a:off x="5406" y="1518"/>
                <a:ext cx="12" cy="6"/>
              </a:xfrm>
              <a:custGeom>
                <a:avLst/>
                <a:gdLst>
                  <a:gd name="T0" fmla="*/ 0 w 12"/>
                  <a:gd name="T1" fmla="*/ 6 h 6"/>
                  <a:gd name="T2" fmla="*/ 0 w 12"/>
                  <a:gd name="T3" fmla="*/ 6 h 6"/>
                  <a:gd name="T4" fmla="*/ 12 w 12"/>
                  <a:gd name="T5" fmla="*/ 0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0" y="6"/>
                    </a:lnTo>
                    <a:lnTo>
                      <a:pt x="12" y="0"/>
                    </a:lnTo>
                    <a:lnTo>
                      <a:pt x="0" y="6"/>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5" name="Freeform 45"/>
              <p:cNvSpPr>
                <a:spLocks/>
              </p:cNvSpPr>
              <p:nvPr/>
            </p:nvSpPr>
            <p:spPr bwMode="auto">
              <a:xfrm>
                <a:off x="5040" y="1175"/>
                <a:ext cx="54" cy="84"/>
              </a:xfrm>
              <a:custGeom>
                <a:avLst/>
                <a:gdLst>
                  <a:gd name="T0" fmla="*/ 0 w 54"/>
                  <a:gd name="T1" fmla="*/ 84 h 84"/>
                  <a:gd name="T2" fmla="*/ 54 w 54"/>
                  <a:gd name="T3" fmla="*/ 0 h 84"/>
                  <a:gd name="T4" fmla="*/ 54 w 54"/>
                  <a:gd name="T5" fmla="*/ 0 h 84"/>
                  <a:gd name="T6" fmla="*/ 0 w 54"/>
                  <a:gd name="T7" fmla="*/ 84 h 84"/>
                  <a:gd name="T8" fmla="*/ 0 w 54"/>
                  <a:gd name="T9" fmla="*/ 84 h 84"/>
                </a:gdLst>
                <a:ahLst/>
                <a:cxnLst>
                  <a:cxn ang="0">
                    <a:pos x="T0" y="T1"/>
                  </a:cxn>
                  <a:cxn ang="0">
                    <a:pos x="T2" y="T3"/>
                  </a:cxn>
                  <a:cxn ang="0">
                    <a:pos x="T4" y="T5"/>
                  </a:cxn>
                  <a:cxn ang="0">
                    <a:pos x="T6" y="T7"/>
                  </a:cxn>
                  <a:cxn ang="0">
                    <a:pos x="T8" y="T9"/>
                  </a:cxn>
                </a:cxnLst>
                <a:rect l="0" t="0" r="r" b="b"/>
                <a:pathLst>
                  <a:path w="54" h="84">
                    <a:moveTo>
                      <a:pt x="0" y="84"/>
                    </a:moveTo>
                    <a:lnTo>
                      <a:pt x="54" y="0"/>
                    </a:lnTo>
                    <a:lnTo>
                      <a:pt x="54" y="0"/>
                    </a:lnTo>
                    <a:lnTo>
                      <a:pt x="0" y="84"/>
                    </a:lnTo>
                    <a:lnTo>
                      <a:pt x="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6" name="Freeform 46"/>
              <p:cNvSpPr>
                <a:spLocks/>
              </p:cNvSpPr>
              <p:nvPr/>
            </p:nvSpPr>
            <p:spPr bwMode="auto">
              <a:xfrm>
                <a:off x="5604" y="1614"/>
                <a:ext cx="66" cy="96"/>
              </a:xfrm>
              <a:custGeom>
                <a:avLst/>
                <a:gdLst>
                  <a:gd name="T0" fmla="*/ 0 w 66"/>
                  <a:gd name="T1" fmla="*/ 96 h 96"/>
                  <a:gd name="T2" fmla="*/ 24 w 66"/>
                  <a:gd name="T3" fmla="*/ 90 h 96"/>
                  <a:gd name="T4" fmla="*/ 66 w 66"/>
                  <a:gd name="T5" fmla="*/ 0 h 96"/>
                  <a:gd name="T6" fmla="*/ 24 w 66"/>
                  <a:gd name="T7" fmla="*/ 90 h 96"/>
                  <a:gd name="T8" fmla="*/ 0 w 66"/>
                  <a:gd name="T9" fmla="*/ 96 h 96"/>
                </a:gdLst>
                <a:ahLst/>
                <a:cxnLst>
                  <a:cxn ang="0">
                    <a:pos x="T0" y="T1"/>
                  </a:cxn>
                  <a:cxn ang="0">
                    <a:pos x="T2" y="T3"/>
                  </a:cxn>
                  <a:cxn ang="0">
                    <a:pos x="T4" y="T5"/>
                  </a:cxn>
                  <a:cxn ang="0">
                    <a:pos x="T6" y="T7"/>
                  </a:cxn>
                  <a:cxn ang="0">
                    <a:pos x="T8" y="T9"/>
                  </a:cxn>
                </a:cxnLst>
                <a:rect l="0" t="0" r="r" b="b"/>
                <a:pathLst>
                  <a:path w="66" h="96">
                    <a:moveTo>
                      <a:pt x="0" y="96"/>
                    </a:moveTo>
                    <a:lnTo>
                      <a:pt x="24" y="90"/>
                    </a:lnTo>
                    <a:lnTo>
                      <a:pt x="66" y="0"/>
                    </a:lnTo>
                    <a:lnTo>
                      <a:pt x="24" y="90"/>
                    </a:lnTo>
                    <a:lnTo>
                      <a:pt x="0"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7" name="Rectangle 47"/>
              <p:cNvSpPr>
                <a:spLocks noChangeArrowheads="1"/>
              </p:cNvSpPr>
              <p:nvPr/>
            </p:nvSpPr>
            <p:spPr bwMode="auto">
              <a:xfrm>
                <a:off x="5760" y="15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8" name="Freeform 48"/>
              <p:cNvSpPr>
                <a:spLocks/>
              </p:cNvSpPr>
              <p:nvPr/>
            </p:nvSpPr>
            <p:spPr bwMode="auto">
              <a:xfrm>
                <a:off x="5544" y="1536"/>
                <a:ext cx="12" cy="6"/>
              </a:xfrm>
              <a:custGeom>
                <a:avLst/>
                <a:gdLst>
                  <a:gd name="T0" fmla="*/ 12 w 12"/>
                  <a:gd name="T1" fmla="*/ 0 h 6"/>
                  <a:gd name="T2" fmla="*/ 12 w 12"/>
                  <a:gd name="T3" fmla="*/ 0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12" y="0"/>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9" name="Freeform 49"/>
              <p:cNvSpPr>
                <a:spLocks/>
              </p:cNvSpPr>
              <p:nvPr/>
            </p:nvSpPr>
            <p:spPr bwMode="auto">
              <a:xfrm>
                <a:off x="5544" y="1542"/>
                <a:ext cx="18" cy="42"/>
              </a:xfrm>
              <a:custGeom>
                <a:avLst/>
                <a:gdLst>
                  <a:gd name="T0" fmla="*/ 18 w 18"/>
                  <a:gd name="T1" fmla="*/ 42 h 42"/>
                  <a:gd name="T2" fmla="*/ 0 w 18"/>
                  <a:gd name="T3" fmla="*/ 0 h 42"/>
                  <a:gd name="T4" fmla="*/ 18 w 18"/>
                  <a:gd name="T5" fmla="*/ 42 h 42"/>
                  <a:gd name="T6" fmla="*/ 18 w 18"/>
                  <a:gd name="T7" fmla="*/ 42 h 42"/>
                </a:gdLst>
                <a:ahLst/>
                <a:cxnLst>
                  <a:cxn ang="0">
                    <a:pos x="T0" y="T1"/>
                  </a:cxn>
                  <a:cxn ang="0">
                    <a:pos x="T2" y="T3"/>
                  </a:cxn>
                  <a:cxn ang="0">
                    <a:pos x="T4" y="T5"/>
                  </a:cxn>
                  <a:cxn ang="0">
                    <a:pos x="T6" y="T7"/>
                  </a:cxn>
                </a:cxnLst>
                <a:rect l="0" t="0" r="r" b="b"/>
                <a:pathLst>
                  <a:path w="18" h="42">
                    <a:moveTo>
                      <a:pt x="18" y="42"/>
                    </a:moveTo>
                    <a:lnTo>
                      <a:pt x="0" y="0"/>
                    </a:lnTo>
                    <a:lnTo>
                      <a:pt x="18" y="42"/>
                    </a:lnTo>
                    <a:lnTo>
                      <a:pt x="1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0" name="Freeform 50"/>
              <p:cNvSpPr>
                <a:spLocks/>
              </p:cNvSpPr>
              <p:nvPr/>
            </p:nvSpPr>
            <p:spPr bwMode="auto">
              <a:xfrm>
                <a:off x="5430" y="1554"/>
                <a:ext cx="66" cy="24"/>
              </a:xfrm>
              <a:custGeom>
                <a:avLst/>
                <a:gdLst>
                  <a:gd name="T0" fmla="*/ 0 w 66"/>
                  <a:gd name="T1" fmla="*/ 0 h 24"/>
                  <a:gd name="T2" fmla="*/ 0 w 66"/>
                  <a:gd name="T3" fmla="*/ 0 h 24"/>
                  <a:gd name="T4" fmla="*/ 6 w 66"/>
                  <a:gd name="T5" fmla="*/ 24 h 24"/>
                  <a:gd name="T6" fmla="*/ 66 w 66"/>
                  <a:gd name="T7" fmla="*/ 24 h 24"/>
                  <a:gd name="T8" fmla="*/ 6 w 66"/>
                  <a:gd name="T9" fmla="*/ 24 h 24"/>
                  <a:gd name="T10" fmla="*/ 0 w 66"/>
                  <a:gd name="T11" fmla="*/ 0 h 24"/>
                </a:gdLst>
                <a:ahLst/>
                <a:cxnLst>
                  <a:cxn ang="0">
                    <a:pos x="T0" y="T1"/>
                  </a:cxn>
                  <a:cxn ang="0">
                    <a:pos x="T2" y="T3"/>
                  </a:cxn>
                  <a:cxn ang="0">
                    <a:pos x="T4" y="T5"/>
                  </a:cxn>
                  <a:cxn ang="0">
                    <a:pos x="T6" y="T7"/>
                  </a:cxn>
                  <a:cxn ang="0">
                    <a:pos x="T8" y="T9"/>
                  </a:cxn>
                  <a:cxn ang="0">
                    <a:pos x="T10" y="T11"/>
                  </a:cxn>
                </a:cxnLst>
                <a:rect l="0" t="0" r="r" b="b"/>
                <a:pathLst>
                  <a:path w="66" h="24">
                    <a:moveTo>
                      <a:pt x="0" y="0"/>
                    </a:moveTo>
                    <a:lnTo>
                      <a:pt x="0" y="0"/>
                    </a:lnTo>
                    <a:lnTo>
                      <a:pt x="6" y="24"/>
                    </a:lnTo>
                    <a:lnTo>
                      <a:pt x="66" y="24"/>
                    </a:lnTo>
                    <a:lnTo>
                      <a:pt x="6"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1" name="Freeform 51"/>
              <p:cNvSpPr>
                <a:spLocks/>
              </p:cNvSpPr>
              <p:nvPr/>
            </p:nvSpPr>
            <p:spPr bwMode="auto">
              <a:xfrm>
                <a:off x="5544" y="1536"/>
                <a:ext cx="18" cy="48"/>
              </a:xfrm>
              <a:custGeom>
                <a:avLst/>
                <a:gdLst>
                  <a:gd name="T0" fmla="*/ 18 w 18"/>
                  <a:gd name="T1" fmla="*/ 48 h 48"/>
                  <a:gd name="T2" fmla="*/ 18 w 18"/>
                  <a:gd name="T3" fmla="*/ 48 h 48"/>
                  <a:gd name="T4" fmla="*/ 0 w 18"/>
                  <a:gd name="T5" fmla="*/ 6 h 48"/>
                  <a:gd name="T6" fmla="*/ 12 w 18"/>
                  <a:gd name="T7" fmla="*/ 0 h 48"/>
                  <a:gd name="T8" fmla="*/ 12 w 18"/>
                  <a:gd name="T9" fmla="*/ 0 h 48"/>
                  <a:gd name="T10" fmla="*/ 0 w 18"/>
                  <a:gd name="T11" fmla="*/ 6 h 48"/>
                  <a:gd name="T12" fmla="*/ 18 w 1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8" h="48">
                    <a:moveTo>
                      <a:pt x="18" y="48"/>
                    </a:moveTo>
                    <a:lnTo>
                      <a:pt x="18" y="48"/>
                    </a:lnTo>
                    <a:lnTo>
                      <a:pt x="0" y="6"/>
                    </a:lnTo>
                    <a:lnTo>
                      <a:pt x="12" y="0"/>
                    </a:lnTo>
                    <a:lnTo>
                      <a:pt x="12" y="0"/>
                    </a:lnTo>
                    <a:lnTo>
                      <a:pt x="0" y="6"/>
                    </a:lnTo>
                    <a:lnTo>
                      <a:pt x="1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2" name="Freeform 52"/>
              <p:cNvSpPr>
                <a:spLocks/>
              </p:cNvSpPr>
              <p:nvPr/>
            </p:nvSpPr>
            <p:spPr bwMode="auto">
              <a:xfrm>
                <a:off x="5400" y="1524"/>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3" name="Freeform 53"/>
              <p:cNvSpPr>
                <a:spLocks/>
              </p:cNvSpPr>
              <p:nvPr/>
            </p:nvSpPr>
            <p:spPr bwMode="auto">
              <a:xfrm>
                <a:off x="5280" y="1578"/>
                <a:ext cx="102" cy="18"/>
              </a:xfrm>
              <a:custGeom>
                <a:avLst/>
                <a:gdLst>
                  <a:gd name="T0" fmla="*/ 0 w 102"/>
                  <a:gd name="T1" fmla="*/ 0 h 18"/>
                  <a:gd name="T2" fmla="*/ 102 w 102"/>
                  <a:gd name="T3" fmla="*/ 18 h 18"/>
                  <a:gd name="T4" fmla="*/ 102 w 102"/>
                  <a:gd name="T5" fmla="*/ 6 h 18"/>
                  <a:gd name="T6" fmla="*/ 102 w 102"/>
                  <a:gd name="T7" fmla="*/ 18 h 18"/>
                  <a:gd name="T8" fmla="*/ 0 w 102"/>
                  <a:gd name="T9" fmla="*/ 0 h 18"/>
                </a:gdLst>
                <a:ahLst/>
                <a:cxnLst>
                  <a:cxn ang="0">
                    <a:pos x="T0" y="T1"/>
                  </a:cxn>
                  <a:cxn ang="0">
                    <a:pos x="T2" y="T3"/>
                  </a:cxn>
                  <a:cxn ang="0">
                    <a:pos x="T4" y="T5"/>
                  </a:cxn>
                  <a:cxn ang="0">
                    <a:pos x="T6" y="T7"/>
                  </a:cxn>
                  <a:cxn ang="0">
                    <a:pos x="T8" y="T9"/>
                  </a:cxn>
                </a:cxnLst>
                <a:rect l="0" t="0" r="r" b="b"/>
                <a:pathLst>
                  <a:path w="102" h="18">
                    <a:moveTo>
                      <a:pt x="0" y="0"/>
                    </a:moveTo>
                    <a:lnTo>
                      <a:pt x="102" y="18"/>
                    </a:lnTo>
                    <a:lnTo>
                      <a:pt x="102" y="6"/>
                    </a:lnTo>
                    <a:lnTo>
                      <a:pt x="102"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4" name="Freeform 54"/>
              <p:cNvSpPr>
                <a:spLocks/>
              </p:cNvSpPr>
              <p:nvPr/>
            </p:nvSpPr>
            <p:spPr bwMode="auto">
              <a:xfrm>
                <a:off x="5106" y="142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5" name="Rectangle 55"/>
              <p:cNvSpPr>
                <a:spLocks noChangeArrowheads="1"/>
              </p:cNvSpPr>
              <p:nvPr/>
            </p:nvSpPr>
            <p:spPr bwMode="auto">
              <a:xfrm>
                <a:off x="5112" y="142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6" name="Rectangle 56"/>
              <p:cNvSpPr>
                <a:spLocks noChangeArrowheads="1"/>
              </p:cNvSpPr>
              <p:nvPr/>
            </p:nvSpPr>
            <p:spPr bwMode="auto">
              <a:xfrm>
                <a:off x="5406" y="15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7" name="Freeform 57"/>
              <p:cNvSpPr>
                <a:spLocks/>
              </p:cNvSpPr>
              <p:nvPr/>
            </p:nvSpPr>
            <p:spPr bwMode="auto">
              <a:xfrm>
                <a:off x="5406" y="1590"/>
                <a:ext cx="144" cy="126"/>
              </a:xfrm>
              <a:custGeom>
                <a:avLst/>
                <a:gdLst>
                  <a:gd name="T0" fmla="*/ 144 w 144"/>
                  <a:gd name="T1" fmla="*/ 54 h 126"/>
                  <a:gd name="T2" fmla="*/ 108 w 144"/>
                  <a:gd name="T3" fmla="*/ 126 h 126"/>
                  <a:gd name="T4" fmla="*/ 144 w 144"/>
                  <a:gd name="T5" fmla="*/ 54 h 126"/>
                  <a:gd name="T6" fmla="*/ 60 w 144"/>
                  <a:gd name="T7" fmla="*/ 54 h 126"/>
                  <a:gd name="T8" fmla="*/ 0 w 144"/>
                  <a:gd name="T9" fmla="*/ 0 h 126"/>
                  <a:gd name="T10" fmla="*/ 60 w 144"/>
                  <a:gd name="T11" fmla="*/ 54 h 126"/>
                  <a:gd name="T12" fmla="*/ 144 w 144"/>
                  <a:gd name="T13" fmla="*/ 54 h 126"/>
                </a:gdLst>
                <a:ahLst/>
                <a:cxnLst>
                  <a:cxn ang="0">
                    <a:pos x="T0" y="T1"/>
                  </a:cxn>
                  <a:cxn ang="0">
                    <a:pos x="T2" y="T3"/>
                  </a:cxn>
                  <a:cxn ang="0">
                    <a:pos x="T4" y="T5"/>
                  </a:cxn>
                  <a:cxn ang="0">
                    <a:pos x="T6" y="T7"/>
                  </a:cxn>
                  <a:cxn ang="0">
                    <a:pos x="T8" y="T9"/>
                  </a:cxn>
                  <a:cxn ang="0">
                    <a:pos x="T10" y="T11"/>
                  </a:cxn>
                  <a:cxn ang="0">
                    <a:pos x="T12" y="T13"/>
                  </a:cxn>
                </a:cxnLst>
                <a:rect l="0" t="0" r="r" b="b"/>
                <a:pathLst>
                  <a:path w="144" h="126">
                    <a:moveTo>
                      <a:pt x="144" y="54"/>
                    </a:moveTo>
                    <a:lnTo>
                      <a:pt x="108" y="126"/>
                    </a:lnTo>
                    <a:lnTo>
                      <a:pt x="144" y="54"/>
                    </a:lnTo>
                    <a:lnTo>
                      <a:pt x="60" y="54"/>
                    </a:lnTo>
                    <a:lnTo>
                      <a:pt x="0" y="0"/>
                    </a:lnTo>
                    <a:lnTo>
                      <a:pt x="60" y="54"/>
                    </a:lnTo>
                    <a:lnTo>
                      <a:pt x="144"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8" name="Freeform 58"/>
              <p:cNvSpPr>
                <a:spLocks/>
              </p:cNvSpPr>
              <p:nvPr/>
            </p:nvSpPr>
            <p:spPr bwMode="auto">
              <a:xfrm>
                <a:off x="5538" y="1722"/>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9" name="Freeform 59"/>
              <p:cNvSpPr>
                <a:spLocks/>
              </p:cNvSpPr>
              <p:nvPr/>
            </p:nvSpPr>
            <p:spPr bwMode="auto">
              <a:xfrm>
                <a:off x="5514" y="1716"/>
                <a:ext cx="18" cy="18"/>
              </a:xfrm>
              <a:custGeom>
                <a:avLst/>
                <a:gdLst>
                  <a:gd name="T0" fmla="*/ 18 w 18"/>
                  <a:gd name="T1" fmla="*/ 18 h 18"/>
                  <a:gd name="T2" fmla="*/ 0 w 18"/>
                  <a:gd name="T3" fmla="*/ 0 h 18"/>
                  <a:gd name="T4" fmla="*/ 18 w 18"/>
                  <a:gd name="T5" fmla="*/ 18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18" y="18"/>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0" name="Freeform 60"/>
              <p:cNvSpPr>
                <a:spLocks/>
              </p:cNvSpPr>
              <p:nvPr/>
            </p:nvSpPr>
            <p:spPr bwMode="auto">
              <a:xfrm>
                <a:off x="4590" y="887"/>
                <a:ext cx="294" cy="228"/>
              </a:xfrm>
              <a:custGeom>
                <a:avLst/>
                <a:gdLst>
                  <a:gd name="T0" fmla="*/ 162 w 294"/>
                  <a:gd name="T1" fmla="*/ 90 h 228"/>
                  <a:gd name="T2" fmla="*/ 162 w 294"/>
                  <a:gd name="T3" fmla="*/ 90 h 228"/>
                  <a:gd name="T4" fmla="*/ 162 w 294"/>
                  <a:gd name="T5" fmla="*/ 90 h 228"/>
                  <a:gd name="T6" fmla="*/ 156 w 294"/>
                  <a:gd name="T7" fmla="*/ 78 h 228"/>
                  <a:gd name="T8" fmla="*/ 66 w 294"/>
                  <a:gd name="T9" fmla="*/ 78 h 228"/>
                  <a:gd name="T10" fmla="*/ 66 w 294"/>
                  <a:gd name="T11" fmla="*/ 54 h 228"/>
                  <a:gd name="T12" fmla="*/ 66 w 294"/>
                  <a:gd name="T13" fmla="*/ 54 h 228"/>
                  <a:gd name="T14" fmla="*/ 120 w 294"/>
                  <a:gd name="T15" fmla="*/ 54 h 228"/>
                  <a:gd name="T16" fmla="*/ 144 w 294"/>
                  <a:gd name="T17" fmla="*/ 36 h 228"/>
                  <a:gd name="T18" fmla="*/ 120 w 294"/>
                  <a:gd name="T19" fmla="*/ 42 h 228"/>
                  <a:gd name="T20" fmla="*/ 114 w 294"/>
                  <a:gd name="T21" fmla="*/ 0 h 228"/>
                  <a:gd name="T22" fmla="*/ 72 w 294"/>
                  <a:gd name="T23" fmla="*/ 12 h 228"/>
                  <a:gd name="T24" fmla="*/ 36 w 294"/>
                  <a:gd name="T25" fmla="*/ 78 h 228"/>
                  <a:gd name="T26" fmla="*/ 36 w 294"/>
                  <a:gd name="T27" fmla="*/ 78 h 228"/>
                  <a:gd name="T28" fmla="*/ 36 w 294"/>
                  <a:gd name="T29" fmla="*/ 78 h 228"/>
                  <a:gd name="T30" fmla="*/ 18 w 294"/>
                  <a:gd name="T31" fmla="*/ 78 h 228"/>
                  <a:gd name="T32" fmla="*/ 0 w 294"/>
                  <a:gd name="T33" fmla="*/ 84 h 228"/>
                  <a:gd name="T34" fmla="*/ 24 w 294"/>
                  <a:gd name="T35" fmla="*/ 150 h 228"/>
                  <a:gd name="T36" fmla="*/ 0 w 294"/>
                  <a:gd name="T37" fmla="*/ 204 h 228"/>
                  <a:gd name="T38" fmla="*/ 12 w 294"/>
                  <a:gd name="T39" fmla="*/ 204 h 228"/>
                  <a:gd name="T40" fmla="*/ 18 w 294"/>
                  <a:gd name="T41" fmla="*/ 210 h 228"/>
                  <a:gd name="T42" fmla="*/ 102 w 294"/>
                  <a:gd name="T43" fmla="*/ 180 h 228"/>
                  <a:gd name="T44" fmla="*/ 132 w 294"/>
                  <a:gd name="T45" fmla="*/ 138 h 228"/>
                  <a:gd name="T46" fmla="*/ 162 w 294"/>
                  <a:gd name="T47" fmla="*/ 228 h 228"/>
                  <a:gd name="T48" fmla="*/ 234 w 294"/>
                  <a:gd name="T49" fmla="*/ 192 h 228"/>
                  <a:gd name="T50" fmla="*/ 294 w 294"/>
                  <a:gd name="T51" fmla="*/ 192 h 228"/>
                  <a:gd name="T52" fmla="*/ 282 w 294"/>
                  <a:gd name="T53" fmla="*/ 132 h 228"/>
                  <a:gd name="T54" fmla="*/ 240 w 294"/>
                  <a:gd name="T55" fmla="*/ 138 h 228"/>
                  <a:gd name="T56" fmla="*/ 240 w 294"/>
                  <a:gd name="T57" fmla="*/ 138 h 228"/>
                  <a:gd name="T58" fmla="*/ 240 w 294"/>
                  <a:gd name="T59" fmla="*/ 138 h 228"/>
                  <a:gd name="T60" fmla="*/ 234 w 294"/>
                  <a:gd name="T61" fmla="*/ 90 h 228"/>
                  <a:gd name="T62" fmla="*/ 168 w 294"/>
                  <a:gd name="T63" fmla="*/ 90 h 228"/>
                  <a:gd name="T64" fmla="*/ 162 w 294"/>
                  <a:gd name="T65" fmla="*/ 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4" h="228">
                    <a:moveTo>
                      <a:pt x="162" y="90"/>
                    </a:moveTo>
                    <a:lnTo>
                      <a:pt x="162" y="90"/>
                    </a:lnTo>
                    <a:lnTo>
                      <a:pt x="162" y="90"/>
                    </a:lnTo>
                    <a:lnTo>
                      <a:pt x="156" y="78"/>
                    </a:lnTo>
                    <a:lnTo>
                      <a:pt x="66" y="78"/>
                    </a:lnTo>
                    <a:lnTo>
                      <a:pt x="66" y="54"/>
                    </a:lnTo>
                    <a:lnTo>
                      <a:pt x="66" y="54"/>
                    </a:lnTo>
                    <a:lnTo>
                      <a:pt x="120" y="54"/>
                    </a:lnTo>
                    <a:lnTo>
                      <a:pt x="144" y="36"/>
                    </a:lnTo>
                    <a:lnTo>
                      <a:pt x="120" y="42"/>
                    </a:lnTo>
                    <a:lnTo>
                      <a:pt x="114" y="0"/>
                    </a:lnTo>
                    <a:lnTo>
                      <a:pt x="72" y="12"/>
                    </a:lnTo>
                    <a:lnTo>
                      <a:pt x="36" y="78"/>
                    </a:lnTo>
                    <a:lnTo>
                      <a:pt x="36" y="78"/>
                    </a:lnTo>
                    <a:lnTo>
                      <a:pt x="36" y="78"/>
                    </a:lnTo>
                    <a:lnTo>
                      <a:pt x="18" y="78"/>
                    </a:lnTo>
                    <a:lnTo>
                      <a:pt x="0" y="84"/>
                    </a:lnTo>
                    <a:lnTo>
                      <a:pt x="24" y="150"/>
                    </a:lnTo>
                    <a:lnTo>
                      <a:pt x="0" y="204"/>
                    </a:lnTo>
                    <a:lnTo>
                      <a:pt x="12" y="204"/>
                    </a:lnTo>
                    <a:lnTo>
                      <a:pt x="18" y="210"/>
                    </a:lnTo>
                    <a:lnTo>
                      <a:pt x="102" y="180"/>
                    </a:lnTo>
                    <a:lnTo>
                      <a:pt x="132" y="138"/>
                    </a:lnTo>
                    <a:lnTo>
                      <a:pt x="162" y="228"/>
                    </a:lnTo>
                    <a:lnTo>
                      <a:pt x="234" y="192"/>
                    </a:lnTo>
                    <a:lnTo>
                      <a:pt x="294" y="192"/>
                    </a:lnTo>
                    <a:lnTo>
                      <a:pt x="282" y="132"/>
                    </a:lnTo>
                    <a:lnTo>
                      <a:pt x="240" y="138"/>
                    </a:lnTo>
                    <a:lnTo>
                      <a:pt x="240" y="138"/>
                    </a:lnTo>
                    <a:lnTo>
                      <a:pt x="240" y="138"/>
                    </a:lnTo>
                    <a:lnTo>
                      <a:pt x="234" y="90"/>
                    </a:lnTo>
                    <a:lnTo>
                      <a:pt x="168" y="90"/>
                    </a:lnTo>
                    <a:lnTo>
                      <a:pt x="16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1" name="Freeform 61"/>
              <p:cNvSpPr>
                <a:spLocks/>
              </p:cNvSpPr>
              <p:nvPr/>
            </p:nvSpPr>
            <p:spPr bwMode="auto">
              <a:xfrm>
                <a:off x="4830" y="1019"/>
                <a:ext cx="42" cy="6"/>
              </a:xfrm>
              <a:custGeom>
                <a:avLst/>
                <a:gdLst>
                  <a:gd name="T0" fmla="*/ 42 w 42"/>
                  <a:gd name="T1" fmla="*/ 0 h 6"/>
                  <a:gd name="T2" fmla="*/ 0 w 42"/>
                  <a:gd name="T3" fmla="*/ 6 h 6"/>
                  <a:gd name="T4" fmla="*/ 0 w 42"/>
                  <a:gd name="T5" fmla="*/ 6 h 6"/>
                  <a:gd name="T6" fmla="*/ 42 w 42"/>
                  <a:gd name="T7" fmla="*/ 0 h 6"/>
                </a:gdLst>
                <a:ahLst/>
                <a:cxnLst>
                  <a:cxn ang="0">
                    <a:pos x="T0" y="T1"/>
                  </a:cxn>
                  <a:cxn ang="0">
                    <a:pos x="T2" y="T3"/>
                  </a:cxn>
                  <a:cxn ang="0">
                    <a:pos x="T4" y="T5"/>
                  </a:cxn>
                  <a:cxn ang="0">
                    <a:pos x="T6" y="T7"/>
                  </a:cxn>
                </a:cxnLst>
                <a:rect l="0" t="0" r="r" b="b"/>
                <a:pathLst>
                  <a:path w="42" h="6">
                    <a:moveTo>
                      <a:pt x="42" y="0"/>
                    </a:moveTo>
                    <a:lnTo>
                      <a:pt x="0" y="6"/>
                    </a:lnTo>
                    <a:lnTo>
                      <a:pt x="0"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2" name="Freeform 62"/>
              <p:cNvSpPr>
                <a:spLocks noEditPoints="1"/>
              </p:cNvSpPr>
              <p:nvPr/>
            </p:nvSpPr>
            <p:spPr bwMode="auto">
              <a:xfrm>
                <a:off x="3750" y="161"/>
                <a:ext cx="1614" cy="726"/>
              </a:xfrm>
              <a:custGeom>
                <a:avLst/>
                <a:gdLst>
                  <a:gd name="T0" fmla="*/ 26 w 269"/>
                  <a:gd name="T1" fmla="*/ 67 h 121"/>
                  <a:gd name="T2" fmla="*/ 49 w 269"/>
                  <a:gd name="T3" fmla="*/ 77 h 121"/>
                  <a:gd name="T4" fmla="*/ 47 w 269"/>
                  <a:gd name="T5" fmla="*/ 82 h 121"/>
                  <a:gd name="T6" fmla="*/ 34 w 269"/>
                  <a:gd name="T7" fmla="*/ 84 h 121"/>
                  <a:gd name="T8" fmla="*/ 23 w 269"/>
                  <a:gd name="T9" fmla="*/ 89 h 121"/>
                  <a:gd name="T10" fmla="*/ 41 w 269"/>
                  <a:gd name="T11" fmla="*/ 107 h 121"/>
                  <a:gd name="T12" fmla="*/ 41 w 269"/>
                  <a:gd name="T13" fmla="*/ 111 h 121"/>
                  <a:gd name="T14" fmla="*/ 50 w 269"/>
                  <a:gd name="T15" fmla="*/ 109 h 121"/>
                  <a:gd name="T16" fmla="*/ 63 w 269"/>
                  <a:gd name="T17" fmla="*/ 85 h 121"/>
                  <a:gd name="T18" fmla="*/ 80 w 269"/>
                  <a:gd name="T19" fmla="*/ 80 h 121"/>
                  <a:gd name="T20" fmla="*/ 85 w 269"/>
                  <a:gd name="T21" fmla="*/ 77 h 121"/>
                  <a:gd name="T22" fmla="*/ 89 w 269"/>
                  <a:gd name="T23" fmla="*/ 74 h 121"/>
                  <a:gd name="T24" fmla="*/ 91 w 269"/>
                  <a:gd name="T25" fmla="*/ 70 h 121"/>
                  <a:gd name="T26" fmla="*/ 96 w 269"/>
                  <a:gd name="T27" fmla="*/ 71 h 121"/>
                  <a:gd name="T28" fmla="*/ 97 w 269"/>
                  <a:gd name="T29" fmla="*/ 79 h 121"/>
                  <a:gd name="T30" fmla="*/ 96 w 269"/>
                  <a:gd name="T31" fmla="*/ 89 h 121"/>
                  <a:gd name="T32" fmla="*/ 102 w 269"/>
                  <a:gd name="T33" fmla="*/ 98 h 121"/>
                  <a:gd name="T34" fmla="*/ 147 w 269"/>
                  <a:gd name="T35" fmla="*/ 121 h 121"/>
                  <a:gd name="T36" fmla="*/ 162 w 269"/>
                  <a:gd name="T37" fmla="*/ 106 h 121"/>
                  <a:gd name="T38" fmla="*/ 165 w 269"/>
                  <a:gd name="T39" fmla="*/ 105 h 121"/>
                  <a:gd name="T40" fmla="*/ 180 w 269"/>
                  <a:gd name="T41" fmla="*/ 102 h 121"/>
                  <a:gd name="T42" fmla="*/ 223 w 269"/>
                  <a:gd name="T43" fmla="*/ 109 h 121"/>
                  <a:gd name="T44" fmla="*/ 223 w 269"/>
                  <a:gd name="T45" fmla="*/ 110 h 121"/>
                  <a:gd name="T46" fmla="*/ 222 w 269"/>
                  <a:gd name="T47" fmla="*/ 86 h 121"/>
                  <a:gd name="T48" fmla="*/ 237 w 269"/>
                  <a:gd name="T49" fmla="*/ 84 h 121"/>
                  <a:gd name="T50" fmla="*/ 258 w 269"/>
                  <a:gd name="T51" fmla="*/ 65 h 121"/>
                  <a:gd name="T52" fmla="*/ 265 w 269"/>
                  <a:gd name="T53" fmla="*/ 53 h 121"/>
                  <a:gd name="T54" fmla="*/ 264 w 269"/>
                  <a:gd name="T55" fmla="*/ 42 h 121"/>
                  <a:gd name="T56" fmla="*/ 225 w 269"/>
                  <a:gd name="T57" fmla="*/ 22 h 121"/>
                  <a:gd name="T58" fmla="*/ 208 w 269"/>
                  <a:gd name="T59" fmla="*/ 1 h 121"/>
                  <a:gd name="T60" fmla="*/ 101 w 269"/>
                  <a:gd name="T61" fmla="*/ 3 h 121"/>
                  <a:gd name="T62" fmla="*/ 96 w 269"/>
                  <a:gd name="T63" fmla="*/ 8 h 121"/>
                  <a:gd name="T64" fmla="*/ 100 w 269"/>
                  <a:gd name="T65" fmla="*/ 21 h 121"/>
                  <a:gd name="T66" fmla="*/ 88 w 269"/>
                  <a:gd name="T67" fmla="*/ 31 h 121"/>
                  <a:gd name="T68" fmla="*/ 70 w 269"/>
                  <a:gd name="T69" fmla="*/ 25 h 121"/>
                  <a:gd name="T70" fmla="*/ 49 w 269"/>
                  <a:gd name="T71" fmla="*/ 21 h 121"/>
                  <a:gd name="T72" fmla="*/ 35 w 269"/>
                  <a:gd name="T73" fmla="*/ 21 h 121"/>
                  <a:gd name="T74" fmla="*/ 14 w 269"/>
                  <a:gd name="T75" fmla="*/ 30 h 121"/>
                  <a:gd name="T76" fmla="*/ 16 w 269"/>
                  <a:gd name="T77" fmla="*/ 36 h 121"/>
                  <a:gd name="T78" fmla="*/ 12 w 269"/>
                  <a:gd name="T79" fmla="*/ 38 h 121"/>
                  <a:gd name="T80" fmla="*/ 0 w 269"/>
                  <a:gd name="T81" fmla="*/ 49 h 121"/>
                  <a:gd name="T82" fmla="*/ 11 w 269"/>
                  <a:gd name="T83" fmla="*/ 56 h 121"/>
                  <a:gd name="T84" fmla="*/ 15 w 269"/>
                  <a:gd name="T85" fmla="*/ 68 h 121"/>
                  <a:gd name="T86" fmla="*/ 13 w 269"/>
                  <a:gd name="T87" fmla="*/ 71 h 121"/>
                  <a:gd name="T88" fmla="*/ 15 w 269"/>
                  <a:gd name="T89" fmla="*/ 72 h 121"/>
                  <a:gd name="T90" fmla="*/ 245 w 269"/>
                  <a:gd name="T91" fmla="*/ 46 h 121"/>
                  <a:gd name="T92" fmla="*/ 246 w 269"/>
                  <a:gd name="T93" fmla="*/ 40 h 121"/>
                  <a:gd name="T94" fmla="*/ 246 w 269"/>
                  <a:gd name="T95" fmla="*/ 47 h 121"/>
                  <a:gd name="T96" fmla="*/ 248 w 269"/>
                  <a:gd name="T97" fmla="*/ 53 h 121"/>
                  <a:gd name="T98" fmla="*/ 251 w 269"/>
                  <a:gd name="T99" fmla="*/ 56 h 121"/>
                  <a:gd name="T100" fmla="*/ 250 w 269"/>
                  <a:gd name="T101" fmla="*/ 59 h 121"/>
                  <a:gd name="T102" fmla="*/ 241 w 269"/>
                  <a:gd name="T103" fmla="*/ 54 h 121"/>
                  <a:gd name="T104" fmla="*/ 179 w 269"/>
                  <a:gd name="T105" fmla="*/ 75 h 121"/>
                  <a:gd name="T106" fmla="*/ 189 w 269"/>
                  <a:gd name="T107" fmla="*/ 69 h 121"/>
                  <a:gd name="T108" fmla="*/ 207 w 269"/>
                  <a:gd name="T109" fmla="*/ 69 h 121"/>
                  <a:gd name="T110" fmla="*/ 215 w 269"/>
                  <a:gd name="T111" fmla="*/ 68 h 121"/>
                  <a:gd name="T112" fmla="*/ 212 w 269"/>
                  <a:gd name="T113" fmla="*/ 72 h 121"/>
                  <a:gd name="T114" fmla="*/ 198 w 269"/>
                  <a:gd name="T115" fmla="*/ 71 h 121"/>
                  <a:gd name="T116" fmla="*/ 190 w 269"/>
                  <a:gd name="T117" fmla="*/ 72 h 121"/>
                  <a:gd name="T118" fmla="*/ 183 w 269"/>
                  <a:gd name="T119" fmla="*/ 76 h 121"/>
                  <a:gd name="T120" fmla="*/ 183 w 269"/>
                  <a:gd name="T121" fmla="*/ 88 h 121"/>
                  <a:gd name="T122" fmla="*/ 179 w 269"/>
                  <a:gd name="T123" fmla="*/ 7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121">
                    <a:moveTo>
                      <a:pt x="17" y="72"/>
                    </a:moveTo>
                    <a:cubicBezTo>
                      <a:pt x="15" y="70"/>
                      <a:pt x="15" y="70"/>
                      <a:pt x="15" y="70"/>
                    </a:cubicBezTo>
                    <a:cubicBezTo>
                      <a:pt x="26" y="67"/>
                      <a:pt x="26" y="67"/>
                      <a:pt x="26" y="67"/>
                    </a:cubicBezTo>
                    <a:cubicBezTo>
                      <a:pt x="30" y="63"/>
                      <a:pt x="30" y="63"/>
                      <a:pt x="30" y="63"/>
                    </a:cubicBezTo>
                    <a:cubicBezTo>
                      <a:pt x="42" y="64"/>
                      <a:pt x="42" y="64"/>
                      <a:pt x="42" y="64"/>
                    </a:cubicBezTo>
                    <a:cubicBezTo>
                      <a:pt x="49" y="77"/>
                      <a:pt x="49" y="77"/>
                      <a:pt x="49" y="77"/>
                    </a:cubicBezTo>
                    <a:cubicBezTo>
                      <a:pt x="51" y="77"/>
                      <a:pt x="51" y="77"/>
                      <a:pt x="51" y="77"/>
                    </a:cubicBezTo>
                    <a:cubicBezTo>
                      <a:pt x="55" y="84"/>
                      <a:pt x="55" y="84"/>
                      <a:pt x="55" y="84"/>
                    </a:cubicBezTo>
                    <a:cubicBezTo>
                      <a:pt x="47" y="82"/>
                      <a:pt x="47" y="82"/>
                      <a:pt x="47" y="82"/>
                    </a:cubicBezTo>
                    <a:cubicBezTo>
                      <a:pt x="43" y="83"/>
                      <a:pt x="43" y="83"/>
                      <a:pt x="43" y="83"/>
                    </a:cubicBezTo>
                    <a:cubicBezTo>
                      <a:pt x="38" y="81"/>
                      <a:pt x="38" y="81"/>
                      <a:pt x="38" y="81"/>
                    </a:cubicBezTo>
                    <a:cubicBezTo>
                      <a:pt x="34" y="84"/>
                      <a:pt x="34" y="84"/>
                      <a:pt x="34" y="84"/>
                    </a:cubicBezTo>
                    <a:cubicBezTo>
                      <a:pt x="33" y="83"/>
                      <a:pt x="33" y="83"/>
                      <a:pt x="33" y="83"/>
                    </a:cubicBezTo>
                    <a:cubicBezTo>
                      <a:pt x="33" y="90"/>
                      <a:pt x="33" y="90"/>
                      <a:pt x="33" y="90"/>
                    </a:cubicBezTo>
                    <a:cubicBezTo>
                      <a:pt x="23" y="89"/>
                      <a:pt x="23" y="89"/>
                      <a:pt x="23" y="89"/>
                    </a:cubicBezTo>
                    <a:cubicBezTo>
                      <a:pt x="31" y="97"/>
                      <a:pt x="31" y="97"/>
                      <a:pt x="31" y="97"/>
                    </a:cubicBezTo>
                    <a:cubicBezTo>
                      <a:pt x="32" y="103"/>
                      <a:pt x="32" y="103"/>
                      <a:pt x="32" y="103"/>
                    </a:cubicBezTo>
                    <a:cubicBezTo>
                      <a:pt x="41" y="107"/>
                      <a:pt x="41" y="107"/>
                      <a:pt x="41" y="107"/>
                    </a:cubicBezTo>
                    <a:cubicBezTo>
                      <a:pt x="39" y="111"/>
                      <a:pt x="39" y="111"/>
                      <a:pt x="39" y="111"/>
                    </a:cubicBezTo>
                    <a:cubicBezTo>
                      <a:pt x="40" y="114"/>
                      <a:pt x="40" y="114"/>
                      <a:pt x="40" y="114"/>
                    </a:cubicBezTo>
                    <a:cubicBezTo>
                      <a:pt x="41" y="111"/>
                      <a:pt x="41" y="111"/>
                      <a:pt x="41" y="111"/>
                    </a:cubicBezTo>
                    <a:cubicBezTo>
                      <a:pt x="50" y="109"/>
                      <a:pt x="50" y="109"/>
                      <a:pt x="50" y="109"/>
                    </a:cubicBezTo>
                    <a:cubicBezTo>
                      <a:pt x="50" y="109"/>
                      <a:pt x="50" y="109"/>
                      <a:pt x="50" y="109"/>
                    </a:cubicBezTo>
                    <a:cubicBezTo>
                      <a:pt x="50" y="109"/>
                      <a:pt x="50" y="109"/>
                      <a:pt x="50" y="109"/>
                    </a:cubicBezTo>
                    <a:cubicBezTo>
                      <a:pt x="58" y="119"/>
                      <a:pt x="58" y="119"/>
                      <a:pt x="58" y="119"/>
                    </a:cubicBezTo>
                    <a:cubicBezTo>
                      <a:pt x="63" y="119"/>
                      <a:pt x="63" y="119"/>
                      <a:pt x="63" y="119"/>
                    </a:cubicBezTo>
                    <a:cubicBezTo>
                      <a:pt x="63" y="85"/>
                      <a:pt x="63" y="85"/>
                      <a:pt x="63" y="85"/>
                    </a:cubicBezTo>
                    <a:cubicBezTo>
                      <a:pt x="63" y="85"/>
                      <a:pt x="63" y="85"/>
                      <a:pt x="63" y="85"/>
                    </a:cubicBezTo>
                    <a:cubicBezTo>
                      <a:pt x="76" y="81"/>
                      <a:pt x="76" y="81"/>
                      <a:pt x="76" y="81"/>
                    </a:cubicBezTo>
                    <a:cubicBezTo>
                      <a:pt x="80" y="80"/>
                      <a:pt x="80" y="80"/>
                      <a:pt x="80" y="80"/>
                    </a:cubicBezTo>
                    <a:cubicBezTo>
                      <a:pt x="81" y="77"/>
                      <a:pt x="81" y="77"/>
                      <a:pt x="81" y="77"/>
                    </a:cubicBezTo>
                    <a:cubicBezTo>
                      <a:pt x="85" y="76"/>
                      <a:pt x="85" y="76"/>
                      <a:pt x="85" y="76"/>
                    </a:cubicBezTo>
                    <a:cubicBezTo>
                      <a:pt x="85" y="77"/>
                      <a:pt x="85" y="77"/>
                      <a:pt x="85" y="77"/>
                    </a:cubicBezTo>
                    <a:cubicBezTo>
                      <a:pt x="87" y="76"/>
                      <a:pt x="87" y="76"/>
                      <a:pt x="87" y="76"/>
                    </a:cubicBezTo>
                    <a:cubicBezTo>
                      <a:pt x="87" y="73"/>
                      <a:pt x="87" y="73"/>
                      <a:pt x="87" y="73"/>
                    </a:cubicBezTo>
                    <a:cubicBezTo>
                      <a:pt x="89" y="74"/>
                      <a:pt x="89" y="74"/>
                      <a:pt x="89" y="74"/>
                    </a:cubicBezTo>
                    <a:cubicBezTo>
                      <a:pt x="91" y="73"/>
                      <a:pt x="91" y="73"/>
                      <a:pt x="91" y="73"/>
                    </a:cubicBezTo>
                    <a:cubicBezTo>
                      <a:pt x="90" y="72"/>
                      <a:pt x="90" y="72"/>
                      <a:pt x="90" y="72"/>
                    </a:cubicBezTo>
                    <a:cubicBezTo>
                      <a:pt x="91" y="70"/>
                      <a:pt x="91" y="70"/>
                      <a:pt x="91" y="70"/>
                    </a:cubicBezTo>
                    <a:cubicBezTo>
                      <a:pt x="92" y="71"/>
                      <a:pt x="92" y="71"/>
                      <a:pt x="92" y="71"/>
                    </a:cubicBezTo>
                    <a:cubicBezTo>
                      <a:pt x="94" y="68"/>
                      <a:pt x="94" y="68"/>
                      <a:pt x="94" y="68"/>
                    </a:cubicBezTo>
                    <a:cubicBezTo>
                      <a:pt x="96" y="71"/>
                      <a:pt x="96" y="71"/>
                      <a:pt x="96" y="71"/>
                    </a:cubicBezTo>
                    <a:cubicBezTo>
                      <a:pt x="100" y="68"/>
                      <a:pt x="100" y="68"/>
                      <a:pt x="100" y="68"/>
                    </a:cubicBezTo>
                    <a:cubicBezTo>
                      <a:pt x="96" y="75"/>
                      <a:pt x="96" y="75"/>
                      <a:pt x="96" y="75"/>
                    </a:cubicBezTo>
                    <a:cubicBezTo>
                      <a:pt x="97" y="79"/>
                      <a:pt x="97" y="79"/>
                      <a:pt x="97" y="79"/>
                    </a:cubicBezTo>
                    <a:cubicBezTo>
                      <a:pt x="100" y="82"/>
                      <a:pt x="100" y="82"/>
                      <a:pt x="100" y="82"/>
                    </a:cubicBezTo>
                    <a:cubicBezTo>
                      <a:pt x="101" y="86"/>
                      <a:pt x="101" y="86"/>
                      <a:pt x="101" y="86"/>
                    </a:cubicBezTo>
                    <a:cubicBezTo>
                      <a:pt x="96" y="89"/>
                      <a:pt x="96" y="89"/>
                      <a:pt x="96" y="89"/>
                    </a:cubicBezTo>
                    <a:cubicBezTo>
                      <a:pt x="96" y="92"/>
                      <a:pt x="96" y="92"/>
                      <a:pt x="96" y="92"/>
                    </a:cubicBezTo>
                    <a:cubicBezTo>
                      <a:pt x="95" y="93"/>
                      <a:pt x="95" y="93"/>
                      <a:pt x="95" y="93"/>
                    </a:cubicBezTo>
                    <a:cubicBezTo>
                      <a:pt x="102" y="98"/>
                      <a:pt x="102" y="98"/>
                      <a:pt x="102" y="98"/>
                    </a:cubicBezTo>
                    <a:cubicBezTo>
                      <a:pt x="127" y="99"/>
                      <a:pt x="127" y="99"/>
                      <a:pt x="127" y="99"/>
                    </a:cubicBezTo>
                    <a:cubicBezTo>
                      <a:pt x="134" y="120"/>
                      <a:pt x="134" y="120"/>
                      <a:pt x="134" y="120"/>
                    </a:cubicBezTo>
                    <a:cubicBezTo>
                      <a:pt x="147" y="121"/>
                      <a:pt x="147" y="121"/>
                      <a:pt x="147" y="121"/>
                    </a:cubicBezTo>
                    <a:cubicBezTo>
                      <a:pt x="150" y="116"/>
                      <a:pt x="150" y="116"/>
                      <a:pt x="150" y="116"/>
                    </a:cubicBezTo>
                    <a:cubicBezTo>
                      <a:pt x="161" y="111"/>
                      <a:pt x="161" y="111"/>
                      <a:pt x="161" y="111"/>
                    </a:cubicBezTo>
                    <a:cubicBezTo>
                      <a:pt x="162" y="106"/>
                      <a:pt x="162" y="106"/>
                      <a:pt x="162" y="106"/>
                    </a:cubicBezTo>
                    <a:cubicBezTo>
                      <a:pt x="165" y="105"/>
                      <a:pt x="165" y="105"/>
                      <a:pt x="165" y="105"/>
                    </a:cubicBezTo>
                    <a:cubicBezTo>
                      <a:pt x="165" y="105"/>
                      <a:pt x="165" y="105"/>
                      <a:pt x="165" y="105"/>
                    </a:cubicBezTo>
                    <a:cubicBezTo>
                      <a:pt x="165" y="105"/>
                      <a:pt x="165" y="105"/>
                      <a:pt x="165" y="105"/>
                    </a:cubicBezTo>
                    <a:cubicBezTo>
                      <a:pt x="168" y="106"/>
                      <a:pt x="168" y="106"/>
                      <a:pt x="168" y="106"/>
                    </a:cubicBezTo>
                    <a:cubicBezTo>
                      <a:pt x="178" y="108"/>
                      <a:pt x="178" y="108"/>
                      <a:pt x="178" y="108"/>
                    </a:cubicBezTo>
                    <a:cubicBezTo>
                      <a:pt x="180" y="102"/>
                      <a:pt x="180" y="102"/>
                      <a:pt x="180" y="102"/>
                    </a:cubicBezTo>
                    <a:cubicBezTo>
                      <a:pt x="192" y="105"/>
                      <a:pt x="192" y="105"/>
                      <a:pt x="192" y="105"/>
                    </a:cubicBezTo>
                    <a:cubicBezTo>
                      <a:pt x="214" y="105"/>
                      <a:pt x="214" y="105"/>
                      <a:pt x="214" y="105"/>
                    </a:cubicBezTo>
                    <a:cubicBezTo>
                      <a:pt x="223" y="109"/>
                      <a:pt x="223" y="109"/>
                      <a:pt x="223" y="109"/>
                    </a:cubicBezTo>
                    <a:cubicBezTo>
                      <a:pt x="223" y="110"/>
                      <a:pt x="223" y="110"/>
                      <a:pt x="223" y="110"/>
                    </a:cubicBezTo>
                    <a:cubicBezTo>
                      <a:pt x="223" y="110"/>
                      <a:pt x="223" y="110"/>
                      <a:pt x="223" y="110"/>
                    </a:cubicBezTo>
                    <a:cubicBezTo>
                      <a:pt x="223" y="110"/>
                      <a:pt x="223" y="110"/>
                      <a:pt x="223" y="110"/>
                    </a:cubicBezTo>
                    <a:cubicBezTo>
                      <a:pt x="227" y="102"/>
                      <a:pt x="227" y="102"/>
                      <a:pt x="227" y="102"/>
                    </a:cubicBezTo>
                    <a:cubicBezTo>
                      <a:pt x="223" y="91"/>
                      <a:pt x="223" y="91"/>
                      <a:pt x="223" y="91"/>
                    </a:cubicBezTo>
                    <a:cubicBezTo>
                      <a:pt x="222" y="86"/>
                      <a:pt x="222" y="86"/>
                      <a:pt x="222" y="86"/>
                    </a:cubicBezTo>
                    <a:cubicBezTo>
                      <a:pt x="222" y="86"/>
                      <a:pt x="222" y="86"/>
                      <a:pt x="222" y="86"/>
                    </a:cubicBezTo>
                    <a:cubicBezTo>
                      <a:pt x="222" y="86"/>
                      <a:pt x="222" y="86"/>
                      <a:pt x="222" y="86"/>
                    </a:cubicBezTo>
                    <a:cubicBezTo>
                      <a:pt x="237" y="84"/>
                      <a:pt x="237" y="84"/>
                      <a:pt x="237" y="84"/>
                    </a:cubicBezTo>
                    <a:cubicBezTo>
                      <a:pt x="241" y="64"/>
                      <a:pt x="241" y="64"/>
                      <a:pt x="241" y="64"/>
                    </a:cubicBezTo>
                    <a:cubicBezTo>
                      <a:pt x="246" y="65"/>
                      <a:pt x="246" y="65"/>
                      <a:pt x="246" y="65"/>
                    </a:cubicBezTo>
                    <a:cubicBezTo>
                      <a:pt x="258" y="65"/>
                      <a:pt x="258" y="65"/>
                      <a:pt x="258" y="65"/>
                    </a:cubicBezTo>
                    <a:cubicBezTo>
                      <a:pt x="259" y="58"/>
                      <a:pt x="259" y="58"/>
                      <a:pt x="259" y="58"/>
                    </a:cubicBezTo>
                    <a:cubicBezTo>
                      <a:pt x="260" y="53"/>
                      <a:pt x="260" y="53"/>
                      <a:pt x="260" y="53"/>
                    </a:cubicBezTo>
                    <a:cubicBezTo>
                      <a:pt x="265" y="53"/>
                      <a:pt x="265" y="53"/>
                      <a:pt x="265" y="53"/>
                    </a:cubicBezTo>
                    <a:cubicBezTo>
                      <a:pt x="269" y="44"/>
                      <a:pt x="269" y="44"/>
                      <a:pt x="269" y="44"/>
                    </a:cubicBezTo>
                    <a:cubicBezTo>
                      <a:pt x="266" y="40"/>
                      <a:pt x="266" y="40"/>
                      <a:pt x="266" y="40"/>
                    </a:cubicBezTo>
                    <a:cubicBezTo>
                      <a:pt x="264" y="42"/>
                      <a:pt x="264" y="42"/>
                      <a:pt x="264" y="42"/>
                    </a:cubicBezTo>
                    <a:cubicBezTo>
                      <a:pt x="246" y="25"/>
                      <a:pt x="246" y="25"/>
                      <a:pt x="246" y="25"/>
                    </a:cubicBezTo>
                    <a:cubicBezTo>
                      <a:pt x="233" y="27"/>
                      <a:pt x="233" y="27"/>
                      <a:pt x="233" y="27"/>
                    </a:cubicBezTo>
                    <a:cubicBezTo>
                      <a:pt x="225" y="22"/>
                      <a:pt x="225" y="22"/>
                      <a:pt x="225" y="22"/>
                    </a:cubicBezTo>
                    <a:cubicBezTo>
                      <a:pt x="222" y="28"/>
                      <a:pt x="222" y="28"/>
                      <a:pt x="222" y="28"/>
                    </a:cubicBezTo>
                    <a:cubicBezTo>
                      <a:pt x="215" y="14"/>
                      <a:pt x="215" y="14"/>
                      <a:pt x="215" y="14"/>
                    </a:cubicBezTo>
                    <a:cubicBezTo>
                      <a:pt x="208" y="1"/>
                      <a:pt x="208" y="1"/>
                      <a:pt x="208" y="1"/>
                    </a:cubicBezTo>
                    <a:cubicBezTo>
                      <a:pt x="207" y="0"/>
                      <a:pt x="207" y="0"/>
                      <a:pt x="207" y="0"/>
                    </a:cubicBezTo>
                    <a:cubicBezTo>
                      <a:pt x="100" y="0"/>
                      <a:pt x="100" y="0"/>
                      <a:pt x="100" y="0"/>
                    </a:cubicBezTo>
                    <a:cubicBezTo>
                      <a:pt x="101" y="3"/>
                      <a:pt x="101" y="3"/>
                      <a:pt x="101" y="3"/>
                    </a:cubicBezTo>
                    <a:cubicBezTo>
                      <a:pt x="101" y="3"/>
                      <a:pt x="101" y="3"/>
                      <a:pt x="101" y="3"/>
                    </a:cubicBezTo>
                    <a:cubicBezTo>
                      <a:pt x="101" y="3"/>
                      <a:pt x="101" y="3"/>
                      <a:pt x="101" y="3"/>
                    </a:cubicBezTo>
                    <a:cubicBezTo>
                      <a:pt x="96" y="8"/>
                      <a:pt x="96" y="8"/>
                      <a:pt x="96" y="8"/>
                    </a:cubicBezTo>
                    <a:cubicBezTo>
                      <a:pt x="89" y="14"/>
                      <a:pt x="89" y="14"/>
                      <a:pt x="89" y="14"/>
                    </a:cubicBezTo>
                    <a:cubicBezTo>
                      <a:pt x="100" y="21"/>
                      <a:pt x="100" y="21"/>
                      <a:pt x="100" y="21"/>
                    </a:cubicBezTo>
                    <a:cubicBezTo>
                      <a:pt x="100" y="21"/>
                      <a:pt x="100" y="21"/>
                      <a:pt x="100" y="21"/>
                    </a:cubicBezTo>
                    <a:cubicBezTo>
                      <a:pt x="100" y="21"/>
                      <a:pt x="100" y="21"/>
                      <a:pt x="100" y="21"/>
                    </a:cubicBezTo>
                    <a:cubicBezTo>
                      <a:pt x="98" y="28"/>
                      <a:pt x="98" y="28"/>
                      <a:pt x="98" y="28"/>
                    </a:cubicBezTo>
                    <a:cubicBezTo>
                      <a:pt x="88" y="31"/>
                      <a:pt x="88" y="31"/>
                      <a:pt x="88" y="31"/>
                    </a:cubicBezTo>
                    <a:cubicBezTo>
                      <a:pt x="79" y="23"/>
                      <a:pt x="79" y="23"/>
                      <a:pt x="79" y="23"/>
                    </a:cubicBezTo>
                    <a:cubicBezTo>
                      <a:pt x="74" y="24"/>
                      <a:pt x="74" y="24"/>
                      <a:pt x="74" y="24"/>
                    </a:cubicBezTo>
                    <a:cubicBezTo>
                      <a:pt x="70" y="25"/>
                      <a:pt x="70" y="25"/>
                      <a:pt x="70" y="25"/>
                    </a:cubicBezTo>
                    <a:cubicBezTo>
                      <a:pt x="67" y="28"/>
                      <a:pt x="67" y="28"/>
                      <a:pt x="67" y="28"/>
                    </a:cubicBezTo>
                    <a:cubicBezTo>
                      <a:pt x="64" y="30"/>
                      <a:pt x="64" y="30"/>
                      <a:pt x="64" y="30"/>
                    </a:cubicBezTo>
                    <a:cubicBezTo>
                      <a:pt x="49" y="21"/>
                      <a:pt x="49" y="21"/>
                      <a:pt x="49" y="21"/>
                    </a:cubicBezTo>
                    <a:cubicBezTo>
                      <a:pt x="37" y="18"/>
                      <a:pt x="37" y="18"/>
                      <a:pt x="37" y="18"/>
                    </a:cubicBezTo>
                    <a:cubicBezTo>
                      <a:pt x="36" y="19"/>
                      <a:pt x="36" y="19"/>
                      <a:pt x="36" y="19"/>
                    </a:cubicBezTo>
                    <a:cubicBezTo>
                      <a:pt x="35" y="21"/>
                      <a:pt x="35" y="21"/>
                      <a:pt x="35" y="21"/>
                    </a:cubicBezTo>
                    <a:cubicBezTo>
                      <a:pt x="32" y="19"/>
                      <a:pt x="32" y="19"/>
                      <a:pt x="32" y="19"/>
                    </a:cubicBezTo>
                    <a:cubicBezTo>
                      <a:pt x="30" y="17"/>
                      <a:pt x="30" y="17"/>
                      <a:pt x="30" y="17"/>
                    </a:cubicBezTo>
                    <a:cubicBezTo>
                      <a:pt x="14" y="30"/>
                      <a:pt x="14" y="30"/>
                      <a:pt x="14" y="30"/>
                    </a:cubicBezTo>
                    <a:cubicBezTo>
                      <a:pt x="15" y="33"/>
                      <a:pt x="15" y="33"/>
                      <a:pt x="15" y="33"/>
                    </a:cubicBezTo>
                    <a:cubicBezTo>
                      <a:pt x="16" y="36"/>
                      <a:pt x="16" y="36"/>
                      <a:pt x="16" y="36"/>
                    </a:cubicBezTo>
                    <a:cubicBezTo>
                      <a:pt x="16" y="36"/>
                      <a:pt x="16" y="36"/>
                      <a:pt x="16" y="36"/>
                    </a:cubicBezTo>
                    <a:cubicBezTo>
                      <a:pt x="16" y="36"/>
                      <a:pt x="16" y="36"/>
                      <a:pt x="16" y="36"/>
                    </a:cubicBezTo>
                    <a:cubicBezTo>
                      <a:pt x="16" y="36"/>
                      <a:pt x="14" y="37"/>
                      <a:pt x="13" y="38"/>
                    </a:cubicBezTo>
                    <a:cubicBezTo>
                      <a:pt x="13" y="38"/>
                      <a:pt x="13" y="38"/>
                      <a:pt x="12" y="38"/>
                    </a:cubicBezTo>
                    <a:cubicBezTo>
                      <a:pt x="12" y="38"/>
                      <a:pt x="11" y="36"/>
                      <a:pt x="9" y="34"/>
                    </a:cubicBezTo>
                    <a:cubicBezTo>
                      <a:pt x="8" y="31"/>
                      <a:pt x="7" y="29"/>
                      <a:pt x="7" y="29"/>
                    </a:cubicBezTo>
                    <a:cubicBezTo>
                      <a:pt x="0" y="49"/>
                      <a:pt x="0" y="49"/>
                      <a:pt x="0" y="49"/>
                    </a:cubicBezTo>
                    <a:cubicBezTo>
                      <a:pt x="6" y="57"/>
                      <a:pt x="6" y="57"/>
                      <a:pt x="6" y="57"/>
                    </a:cubicBezTo>
                    <a:cubicBezTo>
                      <a:pt x="8" y="56"/>
                      <a:pt x="8" y="56"/>
                      <a:pt x="8" y="56"/>
                    </a:cubicBezTo>
                    <a:cubicBezTo>
                      <a:pt x="11" y="56"/>
                      <a:pt x="11" y="56"/>
                      <a:pt x="11" y="56"/>
                    </a:cubicBezTo>
                    <a:cubicBezTo>
                      <a:pt x="15" y="68"/>
                      <a:pt x="15" y="68"/>
                      <a:pt x="15" y="68"/>
                    </a:cubicBezTo>
                    <a:cubicBezTo>
                      <a:pt x="15" y="68"/>
                      <a:pt x="15" y="68"/>
                      <a:pt x="15" y="68"/>
                    </a:cubicBezTo>
                    <a:cubicBezTo>
                      <a:pt x="15" y="68"/>
                      <a:pt x="15" y="68"/>
                      <a:pt x="15" y="68"/>
                    </a:cubicBezTo>
                    <a:cubicBezTo>
                      <a:pt x="11" y="68"/>
                      <a:pt x="11" y="68"/>
                      <a:pt x="11" y="68"/>
                    </a:cubicBezTo>
                    <a:cubicBezTo>
                      <a:pt x="10" y="69"/>
                      <a:pt x="10" y="69"/>
                      <a:pt x="10" y="69"/>
                    </a:cubicBezTo>
                    <a:cubicBezTo>
                      <a:pt x="13" y="71"/>
                      <a:pt x="13" y="71"/>
                      <a:pt x="13" y="71"/>
                    </a:cubicBezTo>
                    <a:cubicBezTo>
                      <a:pt x="15" y="72"/>
                      <a:pt x="15" y="72"/>
                      <a:pt x="15" y="72"/>
                    </a:cubicBezTo>
                    <a:cubicBezTo>
                      <a:pt x="15" y="72"/>
                      <a:pt x="15" y="72"/>
                      <a:pt x="15" y="72"/>
                    </a:cubicBezTo>
                    <a:cubicBezTo>
                      <a:pt x="15" y="72"/>
                      <a:pt x="15" y="72"/>
                      <a:pt x="15" y="72"/>
                    </a:cubicBezTo>
                    <a:lnTo>
                      <a:pt x="17" y="72"/>
                    </a:lnTo>
                    <a:close/>
                    <a:moveTo>
                      <a:pt x="243" y="51"/>
                    </a:moveTo>
                    <a:cubicBezTo>
                      <a:pt x="245" y="46"/>
                      <a:pt x="245" y="46"/>
                      <a:pt x="245" y="46"/>
                    </a:cubicBezTo>
                    <a:cubicBezTo>
                      <a:pt x="249" y="44"/>
                      <a:pt x="249" y="44"/>
                      <a:pt x="249" y="44"/>
                    </a:cubicBezTo>
                    <a:cubicBezTo>
                      <a:pt x="243" y="40"/>
                      <a:pt x="243" y="40"/>
                      <a:pt x="243" y="40"/>
                    </a:cubicBezTo>
                    <a:cubicBezTo>
                      <a:pt x="246" y="40"/>
                      <a:pt x="246" y="40"/>
                      <a:pt x="246" y="40"/>
                    </a:cubicBezTo>
                    <a:cubicBezTo>
                      <a:pt x="249" y="44"/>
                      <a:pt x="249" y="44"/>
                      <a:pt x="249" y="44"/>
                    </a:cubicBezTo>
                    <a:cubicBezTo>
                      <a:pt x="251" y="45"/>
                      <a:pt x="251" y="45"/>
                      <a:pt x="251" y="45"/>
                    </a:cubicBezTo>
                    <a:cubicBezTo>
                      <a:pt x="246" y="47"/>
                      <a:pt x="246" y="47"/>
                      <a:pt x="246" y="47"/>
                    </a:cubicBezTo>
                    <a:cubicBezTo>
                      <a:pt x="245" y="50"/>
                      <a:pt x="245" y="50"/>
                      <a:pt x="245" y="50"/>
                    </a:cubicBezTo>
                    <a:cubicBezTo>
                      <a:pt x="245" y="52"/>
                      <a:pt x="245" y="52"/>
                      <a:pt x="245" y="52"/>
                    </a:cubicBezTo>
                    <a:cubicBezTo>
                      <a:pt x="248" y="53"/>
                      <a:pt x="248" y="53"/>
                      <a:pt x="248" y="53"/>
                    </a:cubicBezTo>
                    <a:cubicBezTo>
                      <a:pt x="245" y="54"/>
                      <a:pt x="245" y="54"/>
                      <a:pt x="245" y="54"/>
                    </a:cubicBezTo>
                    <a:cubicBezTo>
                      <a:pt x="249" y="56"/>
                      <a:pt x="249" y="56"/>
                      <a:pt x="249" y="56"/>
                    </a:cubicBezTo>
                    <a:cubicBezTo>
                      <a:pt x="251" y="56"/>
                      <a:pt x="251" y="56"/>
                      <a:pt x="251" y="56"/>
                    </a:cubicBezTo>
                    <a:cubicBezTo>
                      <a:pt x="251" y="58"/>
                      <a:pt x="251" y="58"/>
                      <a:pt x="251" y="58"/>
                    </a:cubicBezTo>
                    <a:cubicBezTo>
                      <a:pt x="250" y="58"/>
                      <a:pt x="250" y="58"/>
                      <a:pt x="250" y="58"/>
                    </a:cubicBezTo>
                    <a:cubicBezTo>
                      <a:pt x="250" y="59"/>
                      <a:pt x="250" y="59"/>
                      <a:pt x="250" y="59"/>
                    </a:cubicBezTo>
                    <a:cubicBezTo>
                      <a:pt x="245" y="56"/>
                      <a:pt x="245" y="56"/>
                      <a:pt x="245" y="56"/>
                    </a:cubicBezTo>
                    <a:cubicBezTo>
                      <a:pt x="243" y="56"/>
                      <a:pt x="243" y="56"/>
                      <a:pt x="243" y="56"/>
                    </a:cubicBezTo>
                    <a:cubicBezTo>
                      <a:pt x="241" y="54"/>
                      <a:pt x="241" y="54"/>
                      <a:pt x="241" y="54"/>
                    </a:cubicBezTo>
                    <a:cubicBezTo>
                      <a:pt x="245" y="53"/>
                      <a:pt x="245" y="53"/>
                      <a:pt x="245" y="53"/>
                    </a:cubicBezTo>
                    <a:lnTo>
                      <a:pt x="243" y="51"/>
                    </a:lnTo>
                    <a:close/>
                    <a:moveTo>
                      <a:pt x="179" y="75"/>
                    </a:moveTo>
                    <a:cubicBezTo>
                      <a:pt x="180" y="74"/>
                      <a:pt x="180" y="74"/>
                      <a:pt x="180" y="74"/>
                    </a:cubicBezTo>
                    <a:cubicBezTo>
                      <a:pt x="187" y="68"/>
                      <a:pt x="187" y="68"/>
                      <a:pt x="187" y="68"/>
                    </a:cubicBezTo>
                    <a:cubicBezTo>
                      <a:pt x="189" y="69"/>
                      <a:pt x="189" y="69"/>
                      <a:pt x="189" y="69"/>
                    </a:cubicBezTo>
                    <a:cubicBezTo>
                      <a:pt x="193" y="68"/>
                      <a:pt x="193" y="68"/>
                      <a:pt x="193" y="68"/>
                    </a:cubicBezTo>
                    <a:cubicBezTo>
                      <a:pt x="203" y="71"/>
                      <a:pt x="203" y="71"/>
                      <a:pt x="203" y="71"/>
                    </a:cubicBezTo>
                    <a:cubicBezTo>
                      <a:pt x="207" y="69"/>
                      <a:pt x="207" y="69"/>
                      <a:pt x="207" y="69"/>
                    </a:cubicBezTo>
                    <a:cubicBezTo>
                      <a:pt x="210" y="71"/>
                      <a:pt x="210" y="71"/>
                      <a:pt x="210" y="71"/>
                    </a:cubicBezTo>
                    <a:cubicBezTo>
                      <a:pt x="213" y="68"/>
                      <a:pt x="213" y="68"/>
                      <a:pt x="213" y="68"/>
                    </a:cubicBezTo>
                    <a:cubicBezTo>
                      <a:pt x="215" y="68"/>
                      <a:pt x="215" y="68"/>
                      <a:pt x="215" y="68"/>
                    </a:cubicBezTo>
                    <a:cubicBezTo>
                      <a:pt x="215" y="71"/>
                      <a:pt x="215" y="71"/>
                      <a:pt x="215" y="71"/>
                    </a:cubicBezTo>
                    <a:cubicBezTo>
                      <a:pt x="213" y="73"/>
                      <a:pt x="213" y="73"/>
                      <a:pt x="213" y="73"/>
                    </a:cubicBezTo>
                    <a:cubicBezTo>
                      <a:pt x="212" y="72"/>
                      <a:pt x="212" y="72"/>
                      <a:pt x="212" y="72"/>
                    </a:cubicBezTo>
                    <a:cubicBezTo>
                      <a:pt x="208" y="73"/>
                      <a:pt x="208" y="73"/>
                      <a:pt x="208" y="73"/>
                    </a:cubicBezTo>
                    <a:cubicBezTo>
                      <a:pt x="204" y="71"/>
                      <a:pt x="204" y="71"/>
                      <a:pt x="204" y="71"/>
                    </a:cubicBezTo>
                    <a:cubicBezTo>
                      <a:pt x="198" y="71"/>
                      <a:pt x="198" y="71"/>
                      <a:pt x="198" y="71"/>
                    </a:cubicBezTo>
                    <a:cubicBezTo>
                      <a:pt x="191" y="71"/>
                      <a:pt x="191" y="71"/>
                      <a:pt x="191" y="71"/>
                    </a:cubicBezTo>
                    <a:cubicBezTo>
                      <a:pt x="190" y="70"/>
                      <a:pt x="190" y="70"/>
                      <a:pt x="190" y="70"/>
                    </a:cubicBezTo>
                    <a:cubicBezTo>
                      <a:pt x="190" y="72"/>
                      <a:pt x="190" y="72"/>
                      <a:pt x="190" y="72"/>
                    </a:cubicBezTo>
                    <a:cubicBezTo>
                      <a:pt x="187" y="72"/>
                      <a:pt x="187" y="72"/>
                      <a:pt x="187" y="72"/>
                    </a:cubicBezTo>
                    <a:cubicBezTo>
                      <a:pt x="185" y="75"/>
                      <a:pt x="185" y="75"/>
                      <a:pt x="185" y="75"/>
                    </a:cubicBezTo>
                    <a:cubicBezTo>
                      <a:pt x="183" y="76"/>
                      <a:pt x="183" y="76"/>
                      <a:pt x="183" y="76"/>
                    </a:cubicBezTo>
                    <a:cubicBezTo>
                      <a:pt x="182" y="82"/>
                      <a:pt x="182" y="82"/>
                      <a:pt x="182" y="82"/>
                    </a:cubicBezTo>
                    <a:cubicBezTo>
                      <a:pt x="184" y="87"/>
                      <a:pt x="184" y="87"/>
                      <a:pt x="184" y="87"/>
                    </a:cubicBezTo>
                    <a:cubicBezTo>
                      <a:pt x="183" y="88"/>
                      <a:pt x="183" y="88"/>
                      <a:pt x="183" y="88"/>
                    </a:cubicBezTo>
                    <a:cubicBezTo>
                      <a:pt x="179" y="81"/>
                      <a:pt x="179" y="81"/>
                      <a:pt x="179" y="81"/>
                    </a:cubicBezTo>
                    <a:cubicBezTo>
                      <a:pt x="178" y="81"/>
                      <a:pt x="178" y="81"/>
                      <a:pt x="178" y="81"/>
                    </a:cubicBezTo>
                    <a:lnTo>
                      <a:pt x="179" y="7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3" name="Freeform 63"/>
              <p:cNvSpPr>
                <a:spLocks/>
              </p:cNvSpPr>
              <p:nvPr/>
            </p:nvSpPr>
            <p:spPr bwMode="auto">
              <a:xfrm>
                <a:off x="3840" y="359"/>
                <a:ext cx="6" cy="18"/>
              </a:xfrm>
              <a:custGeom>
                <a:avLst/>
                <a:gdLst>
                  <a:gd name="T0" fmla="*/ 0 w 6"/>
                  <a:gd name="T1" fmla="*/ 0 h 18"/>
                  <a:gd name="T2" fmla="*/ 6 w 6"/>
                  <a:gd name="T3" fmla="*/ 18 h 18"/>
                  <a:gd name="T4" fmla="*/ 6 w 6"/>
                  <a:gd name="T5" fmla="*/ 18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4" name="Freeform 64"/>
              <p:cNvSpPr>
                <a:spLocks/>
              </p:cNvSpPr>
              <p:nvPr/>
            </p:nvSpPr>
            <p:spPr bwMode="auto">
              <a:xfrm>
                <a:off x="4284" y="209"/>
                <a:ext cx="42" cy="36"/>
              </a:xfrm>
              <a:custGeom>
                <a:avLst/>
                <a:gdLst>
                  <a:gd name="T0" fmla="*/ 0 w 42"/>
                  <a:gd name="T1" fmla="*/ 36 h 36"/>
                  <a:gd name="T2" fmla="*/ 0 w 42"/>
                  <a:gd name="T3" fmla="*/ 36 h 36"/>
                  <a:gd name="T4" fmla="*/ 42 w 42"/>
                  <a:gd name="T5" fmla="*/ 0 h 36"/>
                  <a:gd name="T6" fmla="*/ 0 w 42"/>
                  <a:gd name="T7" fmla="*/ 36 h 36"/>
                </a:gdLst>
                <a:ahLst/>
                <a:cxnLst>
                  <a:cxn ang="0">
                    <a:pos x="T0" y="T1"/>
                  </a:cxn>
                  <a:cxn ang="0">
                    <a:pos x="T2" y="T3"/>
                  </a:cxn>
                  <a:cxn ang="0">
                    <a:pos x="T4" y="T5"/>
                  </a:cxn>
                  <a:cxn ang="0">
                    <a:pos x="T6" y="T7"/>
                  </a:cxn>
                </a:cxnLst>
                <a:rect l="0" t="0" r="r" b="b"/>
                <a:pathLst>
                  <a:path w="42" h="36">
                    <a:moveTo>
                      <a:pt x="0" y="36"/>
                    </a:moveTo>
                    <a:lnTo>
                      <a:pt x="0" y="36"/>
                    </a:lnTo>
                    <a:lnTo>
                      <a:pt x="42"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5" name="Freeform 65"/>
              <p:cNvSpPr>
                <a:spLocks/>
              </p:cNvSpPr>
              <p:nvPr/>
            </p:nvSpPr>
            <p:spPr bwMode="auto">
              <a:xfrm>
                <a:off x="3804" y="365"/>
                <a:ext cx="24" cy="24"/>
              </a:xfrm>
              <a:custGeom>
                <a:avLst/>
                <a:gdLst>
                  <a:gd name="T0" fmla="*/ 3 w 4"/>
                  <a:gd name="T1" fmla="*/ 4 h 4"/>
                  <a:gd name="T2" fmla="*/ 4 w 4"/>
                  <a:gd name="T3" fmla="*/ 4 h 4"/>
                  <a:gd name="T4" fmla="*/ 3 w 4"/>
                  <a:gd name="T5" fmla="*/ 4 h 4"/>
                  <a:gd name="T6" fmla="*/ 0 w 4"/>
                  <a:gd name="T7" fmla="*/ 0 h 4"/>
                  <a:gd name="T8" fmla="*/ 3 w 4"/>
                  <a:gd name="T9" fmla="*/ 4 h 4"/>
                </a:gdLst>
                <a:ahLst/>
                <a:cxnLst>
                  <a:cxn ang="0">
                    <a:pos x="T0" y="T1"/>
                  </a:cxn>
                  <a:cxn ang="0">
                    <a:pos x="T2" y="T3"/>
                  </a:cxn>
                  <a:cxn ang="0">
                    <a:pos x="T4" y="T5"/>
                  </a:cxn>
                  <a:cxn ang="0">
                    <a:pos x="T6" y="T7"/>
                  </a:cxn>
                  <a:cxn ang="0">
                    <a:pos x="T8" y="T9"/>
                  </a:cxn>
                </a:cxnLst>
                <a:rect l="0" t="0" r="r" b="b"/>
                <a:pathLst>
                  <a:path w="4" h="4">
                    <a:moveTo>
                      <a:pt x="3" y="4"/>
                    </a:moveTo>
                    <a:cubicBezTo>
                      <a:pt x="4" y="4"/>
                      <a:pt x="4" y="4"/>
                      <a:pt x="4" y="4"/>
                    </a:cubicBezTo>
                    <a:cubicBezTo>
                      <a:pt x="4" y="4"/>
                      <a:pt x="4" y="4"/>
                      <a:pt x="3" y="4"/>
                    </a:cubicBezTo>
                    <a:cubicBezTo>
                      <a:pt x="3" y="4"/>
                      <a:pt x="2" y="2"/>
                      <a:pt x="0" y="0"/>
                    </a:cubicBezTo>
                    <a:cubicBezTo>
                      <a:pt x="2" y="2"/>
                      <a:pt x="3" y="4"/>
                      <a:pt x="3"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6" name="Freeform 66"/>
              <p:cNvSpPr>
                <a:spLocks/>
              </p:cNvSpPr>
              <p:nvPr/>
            </p:nvSpPr>
            <p:spPr bwMode="auto">
              <a:xfrm>
                <a:off x="4350" y="161"/>
                <a:ext cx="6" cy="18"/>
              </a:xfrm>
              <a:custGeom>
                <a:avLst/>
                <a:gdLst>
                  <a:gd name="T0" fmla="*/ 6 w 6"/>
                  <a:gd name="T1" fmla="*/ 18 h 18"/>
                  <a:gd name="T2" fmla="*/ 0 w 6"/>
                  <a:gd name="T3" fmla="*/ 0 h 18"/>
                  <a:gd name="T4" fmla="*/ 0 w 6"/>
                  <a:gd name="T5" fmla="*/ 0 h 18"/>
                  <a:gd name="T6" fmla="*/ 6 w 6"/>
                  <a:gd name="T7" fmla="*/ 18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0"/>
                    </a:ln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7" name="Freeform 67"/>
              <p:cNvSpPr>
                <a:spLocks/>
              </p:cNvSpPr>
              <p:nvPr/>
            </p:nvSpPr>
            <p:spPr bwMode="auto">
              <a:xfrm>
                <a:off x="4194" y="287"/>
                <a:ext cx="156" cy="60"/>
              </a:xfrm>
              <a:custGeom>
                <a:avLst/>
                <a:gdLst>
                  <a:gd name="T0" fmla="*/ 84 w 156"/>
                  <a:gd name="T1" fmla="*/ 60 h 60"/>
                  <a:gd name="T2" fmla="*/ 144 w 156"/>
                  <a:gd name="T3" fmla="*/ 42 h 60"/>
                  <a:gd name="T4" fmla="*/ 156 w 156"/>
                  <a:gd name="T5" fmla="*/ 0 h 60"/>
                  <a:gd name="T6" fmla="*/ 156 w 156"/>
                  <a:gd name="T7" fmla="*/ 0 h 60"/>
                  <a:gd name="T8" fmla="*/ 144 w 156"/>
                  <a:gd name="T9" fmla="*/ 42 h 60"/>
                  <a:gd name="T10" fmla="*/ 84 w 156"/>
                  <a:gd name="T11" fmla="*/ 60 h 60"/>
                  <a:gd name="T12" fmla="*/ 30 w 156"/>
                  <a:gd name="T13" fmla="*/ 12 h 60"/>
                  <a:gd name="T14" fmla="*/ 0 w 156"/>
                  <a:gd name="T15" fmla="*/ 18 h 60"/>
                  <a:gd name="T16" fmla="*/ 30 w 156"/>
                  <a:gd name="T17" fmla="*/ 12 h 60"/>
                  <a:gd name="T18" fmla="*/ 84 w 156"/>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60">
                    <a:moveTo>
                      <a:pt x="84" y="60"/>
                    </a:moveTo>
                    <a:lnTo>
                      <a:pt x="144" y="42"/>
                    </a:lnTo>
                    <a:lnTo>
                      <a:pt x="156" y="0"/>
                    </a:lnTo>
                    <a:lnTo>
                      <a:pt x="156" y="0"/>
                    </a:lnTo>
                    <a:lnTo>
                      <a:pt x="144" y="42"/>
                    </a:lnTo>
                    <a:lnTo>
                      <a:pt x="84" y="60"/>
                    </a:lnTo>
                    <a:lnTo>
                      <a:pt x="30" y="12"/>
                    </a:lnTo>
                    <a:lnTo>
                      <a:pt x="0" y="18"/>
                    </a:lnTo>
                    <a:lnTo>
                      <a:pt x="30" y="12"/>
                    </a:lnTo>
                    <a:lnTo>
                      <a:pt x="84"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8" name="Freeform 68"/>
              <p:cNvSpPr>
                <a:spLocks/>
              </p:cNvSpPr>
              <p:nvPr/>
            </p:nvSpPr>
            <p:spPr bwMode="auto">
              <a:xfrm>
                <a:off x="5040" y="245"/>
                <a:ext cx="324" cy="180"/>
              </a:xfrm>
              <a:custGeom>
                <a:avLst/>
                <a:gdLst>
                  <a:gd name="T0" fmla="*/ 60 w 324"/>
                  <a:gd name="T1" fmla="*/ 48 h 180"/>
                  <a:gd name="T2" fmla="*/ 108 w 324"/>
                  <a:gd name="T3" fmla="*/ 78 h 180"/>
                  <a:gd name="T4" fmla="*/ 186 w 324"/>
                  <a:gd name="T5" fmla="*/ 66 h 180"/>
                  <a:gd name="T6" fmla="*/ 294 w 324"/>
                  <a:gd name="T7" fmla="*/ 168 h 180"/>
                  <a:gd name="T8" fmla="*/ 306 w 324"/>
                  <a:gd name="T9" fmla="*/ 156 h 180"/>
                  <a:gd name="T10" fmla="*/ 324 w 324"/>
                  <a:gd name="T11" fmla="*/ 180 h 180"/>
                  <a:gd name="T12" fmla="*/ 324 w 324"/>
                  <a:gd name="T13" fmla="*/ 180 h 180"/>
                  <a:gd name="T14" fmla="*/ 306 w 324"/>
                  <a:gd name="T15" fmla="*/ 156 h 180"/>
                  <a:gd name="T16" fmla="*/ 294 w 324"/>
                  <a:gd name="T17" fmla="*/ 168 h 180"/>
                  <a:gd name="T18" fmla="*/ 186 w 324"/>
                  <a:gd name="T19" fmla="*/ 66 h 180"/>
                  <a:gd name="T20" fmla="*/ 108 w 324"/>
                  <a:gd name="T21" fmla="*/ 78 h 180"/>
                  <a:gd name="T22" fmla="*/ 60 w 324"/>
                  <a:gd name="T23" fmla="*/ 48 h 180"/>
                  <a:gd name="T24" fmla="*/ 42 w 324"/>
                  <a:gd name="T25" fmla="*/ 84 h 180"/>
                  <a:gd name="T26" fmla="*/ 0 w 324"/>
                  <a:gd name="T27" fmla="*/ 0 h 180"/>
                  <a:gd name="T28" fmla="*/ 42 w 324"/>
                  <a:gd name="T29" fmla="*/ 84 h 180"/>
                  <a:gd name="T30" fmla="*/ 60 w 324"/>
                  <a:gd name="T31" fmla="*/ 4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180">
                    <a:moveTo>
                      <a:pt x="60" y="48"/>
                    </a:moveTo>
                    <a:lnTo>
                      <a:pt x="108" y="78"/>
                    </a:lnTo>
                    <a:lnTo>
                      <a:pt x="186" y="66"/>
                    </a:lnTo>
                    <a:lnTo>
                      <a:pt x="294" y="168"/>
                    </a:lnTo>
                    <a:lnTo>
                      <a:pt x="306" y="156"/>
                    </a:lnTo>
                    <a:lnTo>
                      <a:pt x="324" y="180"/>
                    </a:lnTo>
                    <a:lnTo>
                      <a:pt x="324" y="180"/>
                    </a:lnTo>
                    <a:lnTo>
                      <a:pt x="306" y="156"/>
                    </a:lnTo>
                    <a:lnTo>
                      <a:pt x="294" y="168"/>
                    </a:lnTo>
                    <a:lnTo>
                      <a:pt x="186" y="66"/>
                    </a:lnTo>
                    <a:lnTo>
                      <a:pt x="108" y="78"/>
                    </a:lnTo>
                    <a:lnTo>
                      <a:pt x="60" y="48"/>
                    </a:lnTo>
                    <a:lnTo>
                      <a:pt x="42" y="84"/>
                    </a:lnTo>
                    <a:lnTo>
                      <a:pt x="0" y="0"/>
                    </a:lnTo>
                    <a:lnTo>
                      <a:pt x="42" y="84"/>
                    </a:lnTo>
                    <a:lnTo>
                      <a:pt x="6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9" name="Freeform 69"/>
              <p:cNvSpPr>
                <a:spLocks/>
              </p:cNvSpPr>
              <p:nvPr/>
            </p:nvSpPr>
            <p:spPr bwMode="auto">
              <a:xfrm>
                <a:off x="3834" y="263"/>
                <a:ext cx="108" cy="78"/>
              </a:xfrm>
              <a:custGeom>
                <a:avLst/>
                <a:gdLst>
                  <a:gd name="T0" fmla="*/ 108 w 108"/>
                  <a:gd name="T1" fmla="*/ 12 h 78"/>
                  <a:gd name="T2" fmla="*/ 96 w 108"/>
                  <a:gd name="T3" fmla="*/ 0 h 78"/>
                  <a:gd name="T4" fmla="*/ 0 w 108"/>
                  <a:gd name="T5" fmla="*/ 78 h 78"/>
                  <a:gd name="T6" fmla="*/ 0 w 108"/>
                  <a:gd name="T7" fmla="*/ 78 h 78"/>
                  <a:gd name="T8" fmla="*/ 96 w 108"/>
                  <a:gd name="T9" fmla="*/ 0 h 78"/>
                  <a:gd name="T10" fmla="*/ 108 w 108"/>
                  <a:gd name="T11" fmla="*/ 12 h 78"/>
                </a:gdLst>
                <a:ahLst/>
                <a:cxnLst>
                  <a:cxn ang="0">
                    <a:pos x="T0" y="T1"/>
                  </a:cxn>
                  <a:cxn ang="0">
                    <a:pos x="T2" y="T3"/>
                  </a:cxn>
                  <a:cxn ang="0">
                    <a:pos x="T4" y="T5"/>
                  </a:cxn>
                  <a:cxn ang="0">
                    <a:pos x="T6" y="T7"/>
                  </a:cxn>
                  <a:cxn ang="0">
                    <a:pos x="T8" y="T9"/>
                  </a:cxn>
                  <a:cxn ang="0">
                    <a:pos x="T10" y="T11"/>
                  </a:cxn>
                </a:cxnLst>
                <a:rect l="0" t="0" r="r" b="b"/>
                <a:pathLst>
                  <a:path w="108" h="78">
                    <a:moveTo>
                      <a:pt x="108" y="12"/>
                    </a:moveTo>
                    <a:lnTo>
                      <a:pt x="96" y="0"/>
                    </a:lnTo>
                    <a:lnTo>
                      <a:pt x="0" y="78"/>
                    </a:lnTo>
                    <a:lnTo>
                      <a:pt x="0" y="78"/>
                    </a:lnTo>
                    <a:lnTo>
                      <a:pt x="96" y="0"/>
                    </a:lnTo>
                    <a:lnTo>
                      <a:pt x="10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0" name="Freeform 70"/>
              <p:cNvSpPr>
                <a:spLocks/>
              </p:cNvSpPr>
              <p:nvPr/>
            </p:nvSpPr>
            <p:spPr bwMode="auto">
              <a:xfrm>
                <a:off x="3966" y="269"/>
                <a:ext cx="186" cy="72"/>
              </a:xfrm>
              <a:custGeom>
                <a:avLst/>
                <a:gdLst>
                  <a:gd name="T0" fmla="*/ 78 w 186"/>
                  <a:gd name="T1" fmla="*/ 18 h 72"/>
                  <a:gd name="T2" fmla="*/ 168 w 186"/>
                  <a:gd name="T3" fmla="*/ 72 h 72"/>
                  <a:gd name="T4" fmla="*/ 186 w 186"/>
                  <a:gd name="T5" fmla="*/ 60 h 72"/>
                  <a:gd name="T6" fmla="*/ 168 w 186"/>
                  <a:gd name="T7" fmla="*/ 72 h 72"/>
                  <a:gd name="T8" fmla="*/ 78 w 186"/>
                  <a:gd name="T9" fmla="*/ 18 h 72"/>
                  <a:gd name="T10" fmla="*/ 6 w 186"/>
                  <a:gd name="T11" fmla="*/ 0 h 72"/>
                  <a:gd name="T12" fmla="*/ 0 w 186"/>
                  <a:gd name="T13" fmla="*/ 6 h 72"/>
                  <a:gd name="T14" fmla="*/ 6 w 186"/>
                  <a:gd name="T15" fmla="*/ 0 h 72"/>
                  <a:gd name="T16" fmla="*/ 78 w 186"/>
                  <a:gd name="T1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72">
                    <a:moveTo>
                      <a:pt x="78" y="18"/>
                    </a:moveTo>
                    <a:lnTo>
                      <a:pt x="168" y="72"/>
                    </a:lnTo>
                    <a:lnTo>
                      <a:pt x="186" y="60"/>
                    </a:lnTo>
                    <a:lnTo>
                      <a:pt x="168" y="72"/>
                    </a:lnTo>
                    <a:lnTo>
                      <a:pt x="78" y="18"/>
                    </a:lnTo>
                    <a:lnTo>
                      <a:pt x="6" y="0"/>
                    </a:lnTo>
                    <a:lnTo>
                      <a:pt x="0" y="6"/>
                    </a:lnTo>
                    <a:lnTo>
                      <a:pt x="6" y="0"/>
                    </a:lnTo>
                    <a:lnTo>
                      <a:pt x="7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1" name="Freeform 71"/>
              <p:cNvSpPr>
                <a:spLocks/>
              </p:cNvSpPr>
              <p:nvPr/>
            </p:nvSpPr>
            <p:spPr bwMode="auto">
              <a:xfrm>
                <a:off x="3810" y="569"/>
                <a:ext cx="30" cy="6"/>
              </a:xfrm>
              <a:custGeom>
                <a:avLst/>
                <a:gdLst>
                  <a:gd name="T0" fmla="*/ 30 w 30"/>
                  <a:gd name="T1" fmla="*/ 0 h 6"/>
                  <a:gd name="T2" fmla="*/ 30 w 30"/>
                  <a:gd name="T3" fmla="*/ 0 h 6"/>
                  <a:gd name="T4" fmla="*/ 6 w 30"/>
                  <a:gd name="T5" fmla="*/ 0 h 6"/>
                  <a:gd name="T6" fmla="*/ 0 w 30"/>
                  <a:gd name="T7" fmla="*/ 6 h 6"/>
                  <a:gd name="T8" fmla="*/ 0 w 30"/>
                  <a:gd name="T9" fmla="*/ 6 h 6"/>
                  <a:gd name="T10" fmla="*/ 6 w 30"/>
                  <a:gd name="T11" fmla="*/ 0 h 6"/>
                  <a:gd name="T12" fmla="*/ 30 w 3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0" h="6">
                    <a:moveTo>
                      <a:pt x="30" y="0"/>
                    </a:moveTo>
                    <a:lnTo>
                      <a:pt x="30" y="0"/>
                    </a:lnTo>
                    <a:lnTo>
                      <a:pt x="6" y="0"/>
                    </a:lnTo>
                    <a:lnTo>
                      <a:pt x="0" y="6"/>
                    </a:lnTo>
                    <a:lnTo>
                      <a:pt x="0" y="6"/>
                    </a:lnTo>
                    <a:lnTo>
                      <a:pt x="6"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2" name="Freeform 72"/>
              <p:cNvSpPr>
                <a:spLocks/>
              </p:cNvSpPr>
              <p:nvPr/>
            </p:nvSpPr>
            <p:spPr bwMode="auto">
              <a:xfrm>
                <a:off x="3750" y="455"/>
                <a:ext cx="48" cy="48"/>
              </a:xfrm>
              <a:custGeom>
                <a:avLst/>
                <a:gdLst>
                  <a:gd name="T0" fmla="*/ 0 w 48"/>
                  <a:gd name="T1" fmla="*/ 0 h 48"/>
                  <a:gd name="T2" fmla="*/ 0 w 48"/>
                  <a:gd name="T3" fmla="*/ 0 h 48"/>
                  <a:gd name="T4" fmla="*/ 36 w 48"/>
                  <a:gd name="T5" fmla="*/ 48 h 48"/>
                  <a:gd name="T6" fmla="*/ 48 w 48"/>
                  <a:gd name="T7" fmla="*/ 42 h 48"/>
                  <a:gd name="T8" fmla="*/ 36 w 48"/>
                  <a:gd name="T9" fmla="*/ 48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0" y="0"/>
                    </a:lnTo>
                    <a:lnTo>
                      <a:pt x="36" y="48"/>
                    </a:lnTo>
                    <a:lnTo>
                      <a:pt x="48" y="42"/>
                    </a:lnTo>
                    <a:lnTo>
                      <a:pt x="36" y="4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3" name="Freeform 73"/>
              <p:cNvSpPr>
                <a:spLocks/>
              </p:cNvSpPr>
              <p:nvPr/>
            </p:nvSpPr>
            <p:spPr bwMode="auto">
              <a:xfrm>
                <a:off x="3828" y="587"/>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4" name="Freeform 74"/>
              <p:cNvSpPr>
                <a:spLocks/>
              </p:cNvSpPr>
              <p:nvPr/>
            </p:nvSpPr>
            <p:spPr bwMode="auto">
              <a:xfrm>
                <a:off x="5088" y="773"/>
                <a:ext cx="24" cy="48"/>
              </a:xfrm>
              <a:custGeom>
                <a:avLst/>
                <a:gdLst>
                  <a:gd name="T0" fmla="*/ 0 w 24"/>
                  <a:gd name="T1" fmla="*/ 48 h 48"/>
                  <a:gd name="T2" fmla="*/ 24 w 24"/>
                  <a:gd name="T3" fmla="*/ 0 h 48"/>
                  <a:gd name="T4" fmla="*/ 24 w 24"/>
                  <a:gd name="T5" fmla="*/ 0 h 48"/>
                  <a:gd name="T6" fmla="*/ 0 w 24"/>
                  <a:gd name="T7" fmla="*/ 48 h 48"/>
                  <a:gd name="T8" fmla="*/ 0 w 24"/>
                  <a:gd name="T9" fmla="*/ 48 h 48"/>
                </a:gdLst>
                <a:ahLst/>
                <a:cxnLst>
                  <a:cxn ang="0">
                    <a:pos x="T0" y="T1"/>
                  </a:cxn>
                  <a:cxn ang="0">
                    <a:pos x="T2" y="T3"/>
                  </a:cxn>
                  <a:cxn ang="0">
                    <a:pos x="T4" y="T5"/>
                  </a:cxn>
                  <a:cxn ang="0">
                    <a:pos x="T6" y="T7"/>
                  </a:cxn>
                  <a:cxn ang="0">
                    <a:pos x="T8" y="T9"/>
                  </a:cxn>
                </a:cxnLst>
                <a:rect l="0" t="0" r="r" b="b"/>
                <a:pathLst>
                  <a:path w="24" h="48">
                    <a:moveTo>
                      <a:pt x="0" y="48"/>
                    </a:moveTo>
                    <a:lnTo>
                      <a:pt x="24" y="0"/>
                    </a:lnTo>
                    <a:lnTo>
                      <a:pt x="24" y="0"/>
                    </a:lnTo>
                    <a:lnTo>
                      <a:pt x="0" y="48"/>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5" name="Freeform 75"/>
              <p:cNvSpPr>
                <a:spLocks/>
              </p:cNvSpPr>
              <p:nvPr/>
            </p:nvSpPr>
            <p:spPr bwMode="auto">
              <a:xfrm>
                <a:off x="5226" y="509"/>
                <a:ext cx="78" cy="42"/>
              </a:xfrm>
              <a:custGeom>
                <a:avLst/>
                <a:gdLst>
                  <a:gd name="T0" fmla="*/ 0 w 78"/>
                  <a:gd name="T1" fmla="*/ 42 h 42"/>
                  <a:gd name="T2" fmla="*/ 72 w 78"/>
                  <a:gd name="T3" fmla="*/ 42 h 42"/>
                  <a:gd name="T4" fmla="*/ 78 w 78"/>
                  <a:gd name="T5" fmla="*/ 0 h 42"/>
                  <a:gd name="T6" fmla="*/ 72 w 78"/>
                  <a:gd name="T7" fmla="*/ 42 h 42"/>
                  <a:gd name="T8" fmla="*/ 0 w 78"/>
                  <a:gd name="T9" fmla="*/ 42 h 42"/>
                </a:gdLst>
                <a:ahLst/>
                <a:cxnLst>
                  <a:cxn ang="0">
                    <a:pos x="T0" y="T1"/>
                  </a:cxn>
                  <a:cxn ang="0">
                    <a:pos x="T2" y="T3"/>
                  </a:cxn>
                  <a:cxn ang="0">
                    <a:pos x="T4" y="T5"/>
                  </a:cxn>
                  <a:cxn ang="0">
                    <a:pos x="T6" y="T7"/>
                  </a:cxn>
                  <a:cxn ang="0">
                    <a:pos x="T8" y="T9"/>
                  </a:cxn>
                </a:cxnLst>
                <a:rect l="0" t="0" r="r" b="b"/>
                <a:pathLst>
                  <a:path w="78" h="42">
                    <a:moveTo>
                      <a:pt x="0" y="42"/>
                    </a:moveTo>
                    <a:lnTo>
                      <a:pt x="72" y="42"/>
                    </a:lnTo>
                    <a:lnTo>
                      <a:pt x="78" y="0"/>
                    </a:lnTo>
                    <a:lnTo>
                      <a:pt x="72" y="42"/>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6" name="Freeform 76"/>
              <p:cNvSpPr>
                <a:spLocks/>
              </p:cNvSpPr>
              <p:nvPr/>
            </p:nvSpPr>
            <p:spPr bwMode="auto">
              <a:xfrm>
                <a:off x="5082" y="677"/>
                <a:ext cx="6" cy="30"/>
              </a:xfrm>
              <a:custGeom>
                <a:avLst/>
                <a:gdLst>
                  <a:gd name="T0" fmla="*/ 6 w 6"/>
                  <a:gd name="T1" fmla="*/ 30 h 30"/>
                  <a:gd name="T2" fmla="*/ 0 w 6"/>
                  <a:gd name="T3" fmla="*/ 0 h 30"/>
                  <a:gd name="T4" fmla="*/ 0 w 6"/>
                  <a:gd name="T5" fmla="*/ 0 h 30"/>
                  <a:gd name="T6" fmla="*/ 6 w 6"/>
                  <a:gd name="T7" fmla="*/ 30 h 30"/>
                </a:gdLst>
                <a:ahLst/>
                <a:cxnLst>
                  <a:cxn ang="0">
                    <a:pos x="T0" y="T1"/>
                  </a:cxn>
                  <a:cxn ang="0">
                    <a:pos x="T2" y="T3"/>
                  </a:cxn>
                  <a:cxn ang="0">
                    <a:pos x="T4" y="T5"/>
                  </a:cxn>
                  <a:cxn ang="0">
                    <a:pos x="T6" y="T7"/>
                  </a:cxn>
                </a:cxnLst>
                <a:rect l="0" t="0" r="r" b="b"/>
                <a:pathLst>
                  <a:path w="6" h="30">
                    <a:moveTo>
                      <a:pt x="6" y="30"/>
                    </a:moveTo>
                    <a:lnTo>
                      <a:pt x="0" y="0"/>
                    </a:lnTo>
                    <a:lnTo>
                      <a:pt x="0" y="0"/>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7" name="Freeform 77"/>
              <p:cNvSpPr>
                <a:spLocks/>
              </p:cNvSpPr>
              <p:nvPr/>
            </p:nvSpPr>
            <p:spPr bwMode="auto">
              <a:xfrm>
                <a:off x="4656" y="773"/>
                <a:ext cx="438" cy="204"/>
              </a:xfrm>
              <a:custGeom>
                <a:avLst/>
                <a:gdLst>
                  <a:gd name="T0" fmla="*/ 432 w 438"/>
                  <a:gd name="T1" fmla="*/ 48 h 204"/>
                  <a:gd name="T2" fmla="*/ 432 w 438"/>
                  <a:gd name="T3" fmla="*/ 42 h 204"/>
                  <a:gd name="T4" fmla="*/ 378 w 438"/>
                  <a:gd name="T5" fmla="*/ 18 h 204"/>
                  <a:gd name="T6" fmla="*/ 246 w 438"/>
                  <a:gd name="T7" fmla="*/ 18 h 204"/>
                  <a:gd name="T8" fmla="*/ 246 w 438"/>
                  <a:gd name="T9" fmla="*/ 18 h 204"/>
                  <a:gd name="T10" fmla="*/ 246 w 438"/>
                  <a:gd name="T11" fmla="*/ 18 h 204"/>
                  <a:gd name="T12" fmla="*/ 174 w 438"/>
                  <a:gd name="T13" fmla="*/ 0 h 204"/>
                  <a:gd name="T14" fmla="*/ 162 w 438"/>
                  <a:gd name="T15" fmla="*/ 36 h 204"/>
                  <a:gd name="T16" fmla="*/ 102 w 438"/>
                  <a:gd name="T17" fmla="*/ 24 h 204"/>
                  <a:gd name="T18" fmla="*/ 84 w 438"/>
                  <a:gd name="T19" fmla="*/ 18 h 204"/>
                  <a:gd name="T20" fmla="*/ 66 w 438"/>
                  <a:gd name="T21" fmla="*/ 24 h 204"/>
                  <a:gd name="T22" fmla="*/ 60 w 438"/>
                  <a:gd name="T23" fmla="*/ 54 h 204"/>
                  <a:gd name="T24" fmla="*/ 60 w 438"/>
                  <a:gd name="T25" fmla="*/ 54 h 204"/>
                  <a:gd name="T26" fmla="*/ 60 w 438"/>
                  <a:gd name="T27" fmla="*/ 54 h 204"/>
                  <a:gd name="T28" fmla="*/ 60 w 438"/>
                  <a:gd name="T29" fmla="*/ 54 h 204"/>
                  <a:gd name="T30" fmla="*/ 48 w 438"/>
                  <a:gd name="T31" fmla="*/ 78 h 204"/>
                  <a:gd name="T32" fmla="*/ 42 w 438"/>
                  <a:gd name="T33" fmla="*/ 90 h 204"/>
                  <a:gd name="T34" fmla="*/ 150 w 438"/>
                  <a:gd name="T35" fmla="*/ 132 h 204"/>
                  <a:gd name="T36" fmla="*/ 78 w 438"/>
                  <a:gd name="T37" fmla="*/ 150 h 204"/>
                  <a:gd name="T38" fmla="*/ 54 w 438"/>
                  <a:gd name="T39" fmla="*/ 168 h 204"/>
                  <a:gd name="T40" fmla="*/ 0 w 438"/>
                  <a:gd name="T41" fmla="*/ 168 h 204"/>
                  <a:gd name="T42" fmla="*/ 0 w 438"/>
                  <a:gd name="T43" fmla="*/ 192 h 204"/>
                  <a:gd name="T44" fmla="*/ 90 w 438"/>
                  <a:gd name="T45" fmla="*/ 192 h 204"/>
                  <a:gd name="T46" fmla="*/ 96 w 438"/>
                  <a:gd name="T47" fmla="*/ 204 h 204"/>
                  <a:gd name="T48" fmla="*/ 102 w 438"/>
                  <a:gd name="T49" fmla="*/ 204 h 204"/>
                  <a:gd name="T50" fmla="*/ 174 w 438"/>
                  <a:gd name="T51" fmla="*/ 204 h 204"/>
                  <a:gd name="T52" fmla="*/ 174 w 438"/>
                  <a:gd name="T53" fmla="*/ 204 h 204"/>
                  <a:gd name="T54" fmla="*/ 186 w 438"/>
                  <a:gd name="T55" fmla="*/ 168 h 204"/>
                  <a:gd name="T56" fmla="*/ 240 w 438"/>
                  <a:gd name="T57" fmla="*/ 144 h 204"/>
                  <a:gd name="T58" fmla="*/ 240 w 438"/>
                  <a:gd name="T59" fmla="*/ 144 h 204"/>
                  <a:gd name="T60" fmla="*/ 240 w 438"/>
                  <a:gd name="T61" fmla="*/ 144 h 204"/>
                  <a:gd name="T62" fmla="*/ 276 w 438"/>
                  <a:gd name="T63" fmla="*/ 162 h 204"/>
                  <a:gd name="T64" fmla="*/ 300 w 438"/>
                  <a:gd name="T65" fmla="*/ 126 h 204"/>
                  <a:gd name="T66" fmla="*/ 300 w 438"/>
                  <a:gd name="T67" fmla="*/ 126 h 204"/>
                  <a:gd name="T68" fmla="*/ 342 w 438"/>
                  <a:gd name="T69" fmla="*/ 126 h 204"/>
                  <a:gd name="T70" fmla="*/ 360 w 438"/>
                  <a:gd name="T71" fmla="*/ 90 h 204"/>
                  <a:gd name="T72" fmla="*/ 438 w 438"/>
                  <a:gd name="T73" fmla="*/ 48 h 204"/>
                  <a:gd name="T74" fmla="*/ 432 w 438"/>
                  <a:gd name="T75" fmla="*/ 48 h 204"/>
                  <a:gd name="T76" fmla="*/ 432 w 438"/>
                  <a:gd name="T77"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8" h="204">
                    <a:moveTo>
                      <a:pt x="432" y="48"/>
                    </a:moveTo>
                    <a:lnTo>
                      <a:pt x="432" y="42"/>
                    </a:lnTo>
                    <a:lnTo>
                      <a:pt x="378" y="18"/>
                    </a:lnTo>
                    <a:lnTo>
                      <a:pt x="246" y="18"/>
                    </a:lnTo>
                    <a:lnTo>
                      <a:pt x="246" y="18"/>
                    </a:lnTo>
                    <a:lnTo>
                      <a:pt x="246" y="18"/>
                    </a:lnTo>
                    <a:lnTo>
                      <a:pt x="174" y="0"/>
                    </a:lnTo>
                    <a:lnTo>
                      <a:pt x="162" y="36"/>
                    </a:lnTo>
                    <a:lnTo>
                      <a:pt x="102" y="24"/>
                    </a:lnTo>
                    <a:lnTo>
                      <a:pt x="84" y="18"/>
                    </a:lnTo>
                    <a:lnTo>
                      <a:pt x="66" y="24"/>
                    </a:lnTo>
                    <a:lnTo>
                      <a:pt x="60" y="54"/>
                    </a:lnTo>
                    <a:lnTo>
                      <a:pt x="60" y="54"/>
                    </a:lnTo>
                    <a:lnTo>
                      <a:pt x="60" y="54"/>
                    </a:lnTo>
                    <a:lnTo>
                      <a:pt x="60" y="54"/>
                    </a:lnTo>
                    <a:lnTo>
                      <a:pt x="48" y="78"/>
                    </a:lnTo>
                    <a:lnTo>
                      <a:pt x="42" y="90"/>
                    </a:lnTo>
                    <a:lnTo>
                      <a:pt x="150" y="132"/>
                    </a:lnTo>
                    <a:lnTo>
                      <a:pt x="78" y="150"/>
                    </a:lnTo>
                    <a:lnTo>
                      <a:pt x="54" y="168"/>
                    </a:lnTo>
                    <a:lnTo>
                      <a:pt x="0" y="168"/>
                    </a:lnTo>
                    <a:lnTo>
                      <a:pt x="0" y="192"/>
                    </a:lnTo>
                    <a:lnTo>
                      <a:pt x="90" y="192"/>
                    </a:lnTo>
                    <a:lnTo>
                      <a:pt x="96" y="204"/>
                    </a:lnTo>
                    <a:lnTo>
                      <a:pt x="102" y="204"/>
                    </a:lnTo>
                    <a:lnTo>
                      <a:pt x="174" y="204"/>
                    </a:lnTo>
                    <a:lnTo>
                      <a:pt x="174" y="204"/>
                    </a:lnTo>
                    <a:lnTo>
                      <a:pt x="186" y="168"/>
                    </a:lnTo>
                    <a:lnTo>
                      <a:pt x="240" y="144"/>
                    </a:lnTo>
                    <a:lnTo>
                      <a:pt x="240" y="144"/>
                    </a:lnTo>
                    <a:lnTo>
                      <a:pt x="240" y="144"/>
                    </a:lnTo>
                    <a:lnTo>
                      <a:pt x="276" y="162"/>
                    </a:lnTo>
                    <a:lnTo>
                      <a:pt x="300" y="126"/>
                    </a:lnTo>
                    <a:lnTo>
                      <a:pt x="300" y="126"/>
                    </a:lnTo>
                    <a:lnTo>
                      <a:pt x="342" y="126"/>
                    </a:lnTo>
                    <a:lnTo>
                      <a:pt x="360" y="90"/>
                    </a:lnTo>
                    <a:lnTo>
                      <a:pt x="438" y="48"/>
                    </a:lnTo>
                    <a:lnTo>
                      <a:pt x="432" y="48"/>
                    </a:lnTo>
                    <a:lnTo>
                      <a:pt x="432"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8" name="Freeform 78"/>
              <p:cNvSpPr>
                <a:spLocks/>
              </p:cNvSpPr>
              <p:nvPr/>
            </p:nvSpPr>
            <p:spPr bwMode="auto">
              <a:xfrm>
                <a:off x="4932" y="899"/>
                <a:ext cx="24" cy="36"/>
              </a:xfrm>
              <a:custGeom>
                <a:avLst/>
                <a:gdLst>
                  <a:gd name="T0" fmla="*/ 0 w 24"/>
                  <a:gd name="T1" fmla="*/ 36 h 36"/>
                  <a:gd name="T2" fmla="*/ 0 w 24"/>
                  <a:gd name="T3" fmla="*/ 36 h 36"/>
                  <a:gd name="T4" fmla="*/ 24 w 24"/>
                  <a:gd name="T5" fmla="*/ 0 h 36"/>
                  <a:gd name="T6" fmla="*/ 24 w 24"/>
                  <a:gd name="T7" fmla="*/ 0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0" y="36"/>
                    </a:lnTo>
                    <a:lnTo>
                      <a:pt x="24" y="0"/>
                    </a:lnTo>
                    <a:lnTo>
                      <a:pt x="24"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9" name="Freeform 79"/>
              <p:cNvSpPr>
                <a:spLocks/>
              </p:cNvSpPr>
              <p:nvPr/>
            </p:nvSpPr>
            <p:spPr bwMode="auto">
              <a:xfrm>
                <a:off x="4830" y="917"/>
                <a:ext cx="66" cy="60"/>
              </a:xfrm>
              <a:custGeom>
                <a:avLst/>
                <a:gdLst>
                  <a:gd name="T0" fmla="*/ 12 w 66"/>
                  <a:gd name="T1" fmla="*/ 24 h 60"/>
                  <a:gd name="T2" fmla="*/ 0 w 66"/>
                  <a:gd name="T3" fmla="*/ 60 h 60"/>
                  <a:gd name="T4" fmla="*/ 0 w 66"/>
                  <a:gd name="T5" fmla="*/ 60 h 60"/>
                  <a:gd name="T6" fmla="*/ 0 w 66"/>
                  <a:gd name="T7" fmla="*/ 60 h 60"/>
                  <a:gd name="T8" fmla="*/ 12 w 66"/>
                  <a:gd name="T9" fmla="*/ 24 h 60"/>
                  <a:gd name="T10" fmla="*/ 66 w 66"/>
                  <a:gd name="T11" fmla="*/ 0 h 60"/>
                  <a:gd name="T12" fmla="*/ 66 w 66"/>
                  <a:gd name="T13" fmla="*/ 0 h 60"/>
                  <a:gd name="T14" fmla="*/ 12 w 66"/>
                  <a:gd name="T15" fmla="*/ 24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0">
                    <a:moveTo>
                      <a:pt x="12" y="24"/>
                    </a:moveTo>
                    <a:lnTo>
                      <a:pt x="0" y="60"/>
                    </a:lnTo>
                    <a:lnTo>
                      <a:pt x="0" y="60"/>
                    </a:lnTo>
                    <a:lnTo>
                      <a:pt x="0" y="60"/>
                    </a:lnTo>
                    <a:lnTo>
                      <a:pt x="12" y="24"/>
                    </a:lnTo>
                    <a:lnTo>
                      <a:pt x="66" y="0"/>
                    </a:lnTo>
                    <a:lnTo>
                      <a:pt x="66" y="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0" name="Freeform 80"/>
              <p:cNvSpPr>
                <a:spLocks/>
              </p:cNvSpPr>
              <p:nvPr/>
            </p:nvSpPr>
            <p:spPr bwMode="auto">
              <a:xfrm>
                <a:off x="4656" y="941"/>
                <a:ext cx="54" cy="0"/>
              </a:xfrm>
              <a:custGeom>
                <a:avLst/>
                <a:gdLst>
                  <a:gd name="T0" fmla="*/ 0 w 54"/>
                  <a:gd name="T1" fmla="*/ 54 w 54"/>
                  <a:gd name="T2" fmla="*/ 0 w 54"/>
                  <a:gd name="T3" fmla="*/ 0 w 54"/>
                </a:gdLst>
                <a:ahLst/>
                <a:cxnLst>
                  <a:cxn ang="0">
                    <a:pos x="T0" y="0"/>
                  </a:cxn>
                  <a:cxn ang="0">
                    <a:pos x="T1" y="0"/>
                  </a:cxn>
                  <a:cxn ang="0">
                    <a:pos x="T2" y="0"/>
                  </a:cxn>
                  <a:cxn ang="0">
                    <a:pos x="T3" y="0"/>
                  </a:cxn>
                </a:cxnLst>
                <a:rect l="0" t="0" r="r" b="b"/>
                <a:pathLst>
                  <a:path w="54">
                    <a:moveTo>
                      <a:pt x="0" y="0"/>
                    </a:moveTo>
                    <a:lnTo>
                      <a:pt x="54"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1" name="Rectangle 81"/>
              <p:cNvSpPr>
                <a:spLocks noChangeArrowheads="1"/>
              </p:cNvSpPr>
              <p:nvPr/>
            </p:nvSpPr>
            <p:spPr bwMode="auto">
              <a:xfrm>
                <a:off x="4752" y="977"/>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2" name="Freeform 82"/>
              <p:cNvSpPr>
                <a:spLocks/>
              </p:cNvSpPr>
              <p:nvPr/>
            </p:nvSpPr>
            <p:spPr bwMode="auto">
              <a:xfrm>
                <a:off x="5088" y="815"/>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3" name="Freeform 83"/>
              <p:cNvSpPr>
                <a:spLocks/>
              </p:cNvSpPr>
              <p:nvPr/>
            </p:nvSpPr>
            <p:spPr bwMode="auto">
              <a:xfrm>
                <a:off x="4758" y="773"/>
                <a:ext cx="144" cy="36"/>
              </a:xfrm>
              <a:custGeom>
                <a:avLst/>
                <a:gdLst>
                  <a:gd name="T0" fmla="*/ 72 w 144"/>
                  <a:gd name="T1" fmla="*/ 0 h 36"/>
                  <a:gd name="T2" fmla="*/ 144 w 144"/>
                  <a:gd name="T3" fmla="*/ 18 h 36"/>
                  <a:gd name="T4" fmla="*/ 144 w 144"/>
                  <a:gd name="T5" fmla="*/ 18 h 36"/>
                  <a:gd name="T6" fmla="*/ 72 w 144"/>
                  <a:gd name="T7" fmla="*/ 0 h 36"/>
                  <a:gd name="T8" fmla="*/ 60 w 144"/>
                  <a:gd name="T9" fmla="*/ 36 h 36"/>
                  <a:gd name="T10" fmla="*/ 0 w 144"/>
                  <a:gd name="T11" fmla="*/ 24 h 36"/>
                  <a:gd name="T12" fmla="*/ 60 w 144"/>
                  <a:gd name="T13" fmla="*/ 36 h 36"/>
                  <a:gd name="T14" fmla="*/ 72 w 144"/>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6">
                    <a:moveTo>
                      <a:pt x="72" y="0"/>
                    </a:moveTo>
                    <a:lnTo>
                      <a:pt x="144" y="18"/>
                    </a:lnTo>
                    <a:lnTo>
                      <a:pt x="144" y="18"/>
                    </a:lnTo>
                    <a:lnTo>
                      <a:pt x="72" y="0"/>
                    </a:lnTo>
                    <a:lnTo>
                      <a:pt x="60" y="36"/>
                    </a:lnTo>
                    <a:lnTo>
                      <a:pt x="0" y="24"/>
                    </a:lnTo>
                    <a:lnTo>
                      <a:pt x="60" y="36"/>
                    </a:lnTo>
                    <a:lnTo>
                      <a:pt x="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4" name="Freeform 84"/>
              <p:cNvSpPr>
                <a:spLocks/>
              </p:cNvSpPr>
              <p:nvPr/>
            </p:nvSpPr>
            <p:spPr bwMode="auto">
              <a:xfrm>
                <a:off x="4722" y="791"/>
                <a:ext cx="18" cy="6"/>
              </a:xfrm>
              <a:custGeom>
                <a:avLst/>
                <a:gdLst>
                  <a:gd name="T0" fmla="*/ 18 w 18"/>
                  <a:gd name="T1" fmla="*/ 0 h 6"/>
                  <a:gd name="T2" fmla="*/ 0 w 18"/>
                  <a:gd name="T3" fmla="*/ 6 h 6"/>
                  <a:gd name="T4" fmla="*/ 18 w 18"/>
                  <a:gd name="T5" fmla="*/ 0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5" name="Freeform 85"/>
              <p:cNvSpPr>
                <a:spLocks/>
              </p:cNvSpPr>
              <p:nvPr/>
            </p:nvSpPr>
            <p:spPr bwMode="auto">
              <a:xfrm>
                <a:off x="4128" y="641"/>
                <a:ext cx="678" cy="450"/>
              </a:xfrm>
              <a:custGeom>
                <a:avLst/>
                <a:gdLst>
                  <a:gd name="T0" fmla="*/ 36 w 678"/>
                  <a:gd name="T1" fmla="*/ 198 h 450"/>
                  <a:gd name="T2" fmla="*/ 90 w 678"/>
                  <a:gd name="T3" fmla="*/ 156 h 450"/>
                  <a:gd name="T4" fmla="*/ 90 w 678"/>
                  <a:gd name="T5" fmla="*/ 156 h 450"/>
                  <a:gd name="T6" fmla="*/ 90 w 678"/>
                  <a:gd name="T7" fmla="*/ 156 h 450"/>
                  <a:gd name="T8" fmla="*/ 162 w 678"/>
                  <a:gd name="T9" fmla="*/ 186 h 450"/>
                  <a:gd name="T10" fmla="*/ 162 w 678"/>
                  <a:gd name="T11" fmla="*/ 210 h 450"/>
                  <a:gd name="T12" fmla="*/ 162 w 678"/>
                  <a:gd name="T13" fmla="*/ 234 h 450"/>
                  <a:gd name="T14" fmla="*/ 228 w 678"/>
                  <a:gd name="T15" fmla="*/ 228 h 450"/>
                  <a:gd name="T16" fmla="*/ 258 w 678"/>
                  <a:gd name="T17" fmla="*/ 306 h 450"/>
                  <a:gd name="T18" fmla="*/ 378 w 678"/>
                  <a:gd name="T19" fmla="*/ 390 h 450"/>
                  <a:gd name="T20" fmla="*/ 408 w 678"/>
                  <a:gd name="T21" fmla="*/ 390 h 450"/>
                  <a:gd name="T22" fmla="*/ 420 w 678"/>
                  <a:gd name="T23" fmla="*/ 444 h 450"/>
                  <a:gd name="T24" fmla="*/ 450 w 678"/>
                  <a:gd name="T25" fmla="*/ 450 h 450"/>
                  <a:gd name="T26" fmla="*/ 462 w 678"/>
                  <a:gd name="T27" fmla="*/ 450 h 450"/>
                  <a:gd name="T28" fmla="*/ 486 w 678"/>
                  <a:gd name="T29" fmla="*/ 396 h 450"/>
                  <a:gd name="T30" fmla="*/ 462 w 678"/>
                  <a:gd name="T31" fmla="*/ 330 h 450"/>
                  <a:gd name="T32" fmla="*/ 462 w 678"/>
                  <a:gd name="T33" fmla="*/ 330 h 450"/>
                  <a:gd name="T34" fmla="*/ 462 w 678"/>
                  <a:gd name="T35" fmla="*/ 330 h 450"/>
                  <a:gd name="T36" fmla="*/ 480 w 678"/>
                  <a:gd name="T37" fmla="*/ 324 h 450"/>
                  <a:gd name="T38" fmla="*/ 498 w 678"/>
                  <a:gd name="T39" fmla="*/ 324 h 450"/>
                  <a:gd name="T40" fmla="*/ 534 w 678"/>
                  <a:gd name="T41" fmla="*/ 258 h 450"/>
                  <a:gd name="T42" fmla="*/ 576 w 678"/>
                  <a:gd name="T43" fmla="*/ 246 h 450"/>
                  <a:gd name="T44" fmla="*/ 582 w 678"/>
                  <a:gd name="T45" fmla="*/ 288 h 450"/>
                  <a:gd name="T46" fmla="*/ 606 w 678"/>
                  <a:gd name="T47" fmla="*/ 282 h 450"/>
                  <a:gd name="T48" fmla="*/ 606 w 678"/>
                  <a:gd name="T49" fmla="*/ 282 h 450"/>
                  <a:gd name="T50" fmla="*/ 678 w 678"/>
                  <a:gd name="T51" fmla="*/ 264 h 450"/>
                  <a:gd name="T52" fmla="*/ 570 w 678"/>
                  <a:gd name="T53" fmla="*/ 222 h 450"/>
                  <a:gd name="T54" fmla="*/ 570 w 678"/>
                  <a:gd name="T55" fmla="*/ 222 h 450"/>
                  <a:gd name="T56" fmla="*/ 570 w 678"/>
                  <a:gd name="T57" fmla="*/ 222 h 450"/>
                  <a:gd name="T58" fmla="*/ 576 w 678"/>
                  <a:gd name="T59" fmla="*/ 210 h 450"/>
                  <a:gd name="T60" fmla="*/ 588 w 678"/>
                  <a:gd name="T61" fmla="*/ 186 h 450"/>
                  <a:gd name="T62" fmla="*/ 522 w 678"/>
                  <a:gd name="T63" fmla="*/ 216 h 450"/>
                  <a:gd name="T64" fmla="*/ 504 w 678"/>
                  <a:gd name="T65" fmla="*/ 246 h 450"/>
                  <a:gd name="T66" fmla="*/ 426 w 678"/>
                  <a:gd name="T67" fmla="*/ 240 h 450"/>
                  <a:gd name="T68" fmla="*/ 384 w 678"/>
                  <a:gd name="T69" fmla="*/ 114 h 450"/>
                  <a:gd name="T70" fmla="*/ 234 w 678"/>
                  <a:gd name="T71" fmla="*/ 108 h 450"/>
                  <a:gd name="T72" fmla="*/ 192 w 678"/>
                  <a:gd name="T73" fmla="*/ 78 h 450"/>
                  <a:gd name="T74" fmla="*/ 186 w 678"/>
                  <a:gd name="T75" fmla="*/ 84 h 450"/>
                  <a:gd name="T76" fmla="*/ 174 w 678"/>
                  <a:gd name="T77" fmla="*/ 108 h 450"/>
                  <a:gd name="T78" fmla="*/ 150 w 678"/>
                  <a:gd name="T79" fmla="*/ 114 h 450"/>
                  <a:gd name="T80" fmla="*/ 132 w 678"/>
                  <a:gd name="T81" fmla="*/ 102 h 450"/>
                  <a:gd name="T82" fmla="*/ 126 w 678"/>
                  <a:gd name="T83" fmla="*/ 108 h 450"/>
                  <a:gd name="T84" fmla="*/ 108 w 678"/>
                  <a:gd name="T85" fmla="*/ 102 h 450"/>
                  <a:gd name="T86" fmla="*/ 96 w 678"/>
                  <a:gd name="T87" fmla="*/ 108 h 450"/>
                  <a:gd name="T88" fmla="*/ 90 w 678"/>
                  <a:gd name="T89" fmla="*/ 102 h 450"/>
                  <a:gd name="T90" fmla="*/ 84 w 678"/>
                  <a:gd name="T91" fmla="*/ 36 h 450"/>
                  <a:gd name="T92" fmla="*/ 102 w 678"/>
                  <a:gd name="T93" fmla="*/ 18 h 450"/>
                  <a:gd name="T94" fmla="*/ 102 w 678"/>
                  <a:gd name="T95" fmla="*/ 0 h 450"/>
                  <a:gd name="T96" fmla="*/ 78 w 678"/>
                  <a:gd name="T97" fmla="*/ 6 h 450"/>
                  <a:gd name="T98" fmla="*/ 0 w 678"/>
                  <a:gd name="T99" fmla="*/ 30 h 450"/>
                  <a:gd name="T100" fmla="*/ 0 w 678"/>
                  <a:gd name="T101" fmla="*/ 234 h 450"/>
                  <a:gd name="T102" fmla="*/ 36 w 678"/>
                  <a:gd name="T103" fmla="*/ 234 h 450"/>
                  <a:gd name="T104" fmla="*/ 36 w 678"/>
                  <a:gd name="T105" fmla="*/ 19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8" h="450">
                    <a:moveTo>
                      <a:pt x="36" y="198"/>
                    </a:moveTo>
                    <a:lnTo>
                      <a:pt x="90" y="156"/>
                    </a:lnTo>
                    <a:lnTo>
                      <a:pt x="90" y="156"/>
                    </a:lnTo>
                    <a:lnTo>
                      <a:pt x="90" y="156"/>
                    </a:lnTo>
                    <a:lnTo>
                      <a:pt x="162" y="186"/>
                    </a:lnTo>
                    <a:lnTo>
                      <a:pt x="162" y="210"/>
                    </a:lnTo>
                    <a:lnTo>
                      <a:pt x="162" y="234"/>
                    </a:lnTo>
                    <a:lnTo>
                      <a:pt x="228" y="228"/>
                    </a:lnTo>
                    <a:lnTo>
                      <a:pt x="258" y="306"/>
                    </a:lnTo>
                    <a:lnTo>
                      <a:pt x="378" y="390"/>
                    </a:lnTo>
                    <a:lnTo>
                      <a:pt x="408" y="390"/>
                    </a:lnTo>
                    <a:lnTo>
                      <a:pt x="420" y="444"/>
                    </a:lnTo>
                    <a:lnTo>
                      <a:pt x="450" y="450"/>
                    </a:lnTo>
                    <a:lnTo>
                      <a:pt x="462" y="450"/>
                    </a:lnTo>
                    <a:lnTo>
                      <a:pt x="486" y="396"/>
                    </a:lnTo>
                    <a:lnTo>
                      <a:pt x="462" y="330"/>
                    </a:lnTo>
                    <a:lnTo>
                      <a:pt x="462" y="330"/>
                    </a:lnTo>
                    <a:lnTo>
                      <a:pt x="462" y="330"/>
                    </a:lnTo>
                    <a:lnTo>
                      <a:pt x="480" y="324"/>
                    </a:lnTo>
                    <a:lnTo>
                      <a:pt x="498" y="324"/>
                    </a:lnTo>
                    <a:lnTo>
                      <a:pt x="534" y="258"/>
                    </a:lnTo>
                    <a:lnTo>
                      <a:pt x="576" y="246"/>
                    </a:lnTo>
                    <a:lnTo>
                      <a:pt x="582" y="288"/>
                    </a:lnTo>
                    <a:lnTo>
                      <a:pt x="606" y="282"/>
                    </a:lnTo>
                    <a:lnTo>
                      <a:pt x="606" y="282"/>
                    </a:lnTo>
                    <a:lnTo>
                      <a:pt x="678" y="264"/>
                    </a:lnTo>
                    <a:lnTo>
                      <a:pt x="570" y="222"/>
                    </a:lnTo>
                    <a:lnTo>
                      <a:pt x="570" y="222"/>
                    </a:lnTo>
                    <a:lnTo>
                      <a:pt x="570" y="222"/>
                    </a:lnTo>
                    <a:lnTo>
                      <a:pt x="576" y="210"/>
                    </a:lnTo>
                    <a:lnTo>
                      <a:pt x="588" y="186"/>
                    </a:lnTo>
                    <a:lnTo>
                      <a:pt x="522" y="216"/>
                    </a:lnTo>
                    <a:lnTo>
                      <a:pt x="504" y="246"/>
                    </a:lnTo>
                    <a:lnTo>
                      <a:pt x="426" y="240"/>
                    </a:lnTo>
                    <a:lnTo>
                      <a:pt x="384" y="114"/>
                    </a:lnTo>
                    <a:lnTo>
                      <a:pt x="234" y="108"/>
                    </a:lnTo>
                    <a:lnTo>
                      <a:pt x="192" y="78"/>
                    </a:lnTo>
                    <a:lnTo>
                      <a:pt x="186" y="84"/>
                    </a:lnTo>
                    <a:lnTo>
                      <a:pt x="174" y="108"/>
                    </a:lnTo>
                    <a:lnTo>
                      <a:pt x="150" y="114"/>
                    </a:lnTo>
                    <a:lnTo>
                      <a:pt x="132" y="102"/>
                    </a:lnTo>
                    <a:lnTo>
                      <a:pt x="126" y="108"/>
                    </a:lnTo>
                    <a:lnTo>
                      <a:pt x="108" y="102"/>
                    </a:lnTo>
                    <a:lnTo>
                      <a:pt x="96" y="108"/>
                    </a:lnTo>
                    <a:lnTo>
                      <a:pt x="90" y="102"/>
                    </a:lnTo>
                    <a:lnTo>
                      <a:pt x="84" y="36"/>
                    </a:lnTo>
                    <a:lnTo>
                      <a:pt x="102" y="18"/>
                    </a:lnTo>
                    <a:lnTo>
                      <a:pt x="102" y="0"/>
                    </a:lnTo>
                    <a:lnTo>
                      <a:pt x="78" y="6"/>
                    </a:lnTo>
                    <a:lnTo>
                      <a:pt x="0" y="30"/>
                    </a:lnTo>
                    <a:lnTo>
                      <a:pt x="0" y="234"/>
                    </a:lnTo>
                    <a:lnTo>
                      <a:pt x="36" y="234"/>
                    </a:lnTo>
                    <a:lnTo>
                      <a:pt x="36" y="19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6" name="Freeform 86"/>
              <p:cNvSpPr>
                <a:spLocks/>
              </p:cNvSpPr>
              <p:nvPr/>
            </p:nvSpPr>
            <p:spPr bwMode="auto">
              <a:xfrm>
                <a:off x="4626" y="899"/>
                <a:ext cx="36" cy="66"/>
              </a:xfrm>
              <a:custGeom>
                <a:avLst/>
                <a:gdLst>
                  <a:gd name="T0" fmla="*/ 0 w 36"/>
                  <a:gd name="T1" fmla="*/ 66 h 66"/>
                  <a:gd name="T2" fmla="*/ 36 w 36"/>
                  <a:gd name="T3" fmla="*/ 0 h 66"/>
                  <a:gd name="T4" fmla="*/ 0 w 36"/>
                  <a:gd name="T5" fmla="*/ 66 h 66"/>
                  <a:gd name="T6" fmla="*/ 0 w 36"/>
                  <a:gd name="T7" fmla="*/ 66 h 66"/>
                </a:gdLst>
                <a:ahLst/>
                <a:cxnLst>
                  <a:cxn ang="0">
                    <a:pos x="T0" y="T1"/>
                  </a:cxn>
                  <a:cxn ang="0">
                    <a:pos x="T2" y="T3"/>
                  </a:cxn>
                  <a:cxn ang="0">
                    <a:pos x="T4" y="T5"/>
                  </a:cxn>
                  <a:cxn ang="0">
                    <a:pos x="T6" y="T7"/>
                  </a:cxn>
                </a:cxnLst>
                <a:rect l="0" t="0" r="r" b="b"/>
                <a:pathLst>
                  <a:path w="36" h="66">
                    <a:moveTo>
                      <a:pt x="0" y="66"/>
                    </a:moveTo>
                    <a:lnTo>
                      <a:pt x="36" y="0"/>
                    </a:lnTo>
                    <a:lnTo>
                      <a:pt x="0" y="66"/>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7" name="Freeform 87"/>
              <p:cNvSpPr>
                <a:spLocks/>
              </p:cNvSpPr>
              <p:nvPr/>
            </p:nvSpPr>
            <p:spPr bwMode="auto">
              <a:xfrm>
                <a:off x="4710" y="923"/>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8" name="Freeform 88"/>
              <p:cNvSpPr>
                <a:spLocks/>
              </p:cNvSpPr>
              <p:nvPr/>
            </p:nvSpPr>
            <p:spPr bwMode="auto">
              <a:xfrm>
                <a:off x="4590" y="965"/>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9" name="Freeform 89"/>
              <p:cNvSpPr>
                <a:spLocks/>
              </p:cNvSpPr>
              <p:nvPr/>
            </p:nvSpPr>
            <p:spPr bwMode="auto">
              <a:xfrm>
                <a:off x="4128" y="647"/>
                <a:ext cx="78" cy="24"/>
              </a:xfrm>
              <a:custGeom>
                <a:avLst/>
                <a:gdLst>
                  <a:gd name="T0" fmla="*/ 0 w 78"/>
                  <a:gd name="T1" fmla="*/ 24 h 24"/>
                  <a:gd name="T2" fmla="*/ 0 w 78"/>
                  <a:gd name="T3" fmla="*/ 24 h 24"/>
                  <a:gd name="T4" fmla="*/ 78 w 78"/>
                  <a:gd name="T5" fmla="*/ 0 h 24"/>
                  <a:gd name="T6" fmla="*/ 0 w 78"/>
                  <a:gd name="T7" fmla="*/ 24 h 24"/>
                </a:gdLst>
                <a:ahLst/>
                <a:cxnLst>
                  <a:cxn ang="0">
                    <a:pos x="T0" y="T1"/>
                  </a:cxn>
                  <a:cxn ang="0">
                    <a:pos x="T2" y="T3"/>
                  </a:cxn>
                  <a:cxn ang="0">
                    <a:pos x="T4" y="T5"/>
                  </a:cxn>
                  <a:cxn ang="0">
                    <a:pos x="T6" y="T7"/>
                  </a:cxn>
                </a:cxnLst>
                <a:rect l="0" t="0" r="r" b="b"/>
                <a:pathLst>
                  <a:path w="78" h="24">
                    <a:moveTo>
                      <a:pt x="0" y="24"/>
                    </a:moveTo>
                    <a:lnTo>
                      <a:pt x="0" y="24"/>
                    </a:lnTo>
                    <a:lnTo>
                      <a:pt x="78"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0" name="Freeform 90"/>
              <p:cNvSpPr>
                <a:spLocks/>
              </p:cNvSpPr>
              <p:nvPr/>
            </p:nvSpPr>
            <p:spPr bwMode="auto">
              <a:xfrm>
                <a:off x="4698" y="863"/>
                <a:ext cx="108" cy="42"/>
              </a:xfrm>
              <a:custGeom>
                <a:avLst/>
                <a:gdLst>
                  <a:gd name="T0" fmla="*/ 108 w 108"/>
                  <a:gd name="T1" fmla="*/ 42 h 42"/>
                  <a:gd name="T2" fmla="*/ 0 w 108"/>
                  <a:gd name="T3" fmla="*/ 0 h 42"/>
                  <a:gd name="T4" fmla="*/ 0 w 108"/>
                  <a:gd name="T5" fmla="*/ 0 h 42"/>
                  <a:gd name="T6" fmla="*/ 108 w 108"/>
                  <a:gd name="T7" fmla="*/ 42 h 42"/>
                </a:gdLst>
                <a:ahLst/>
                <a:cxnLst>
                  <a:cxn ang="0">
                    <a:pos x="T0" y="T1"/>
                  </a:cxn>
                  <a:cxn ang="0">
                    <a:pos x="T2" y="T3"/>
                  </a:cxn>
                  <a:cxn ang="0">
                    <a:pos x="T4" y="T5"/>
                  </a:cxn>
                  <a:cxn ang="0">
                    <a:pos x="T6" y="T7"/>
                  </a:cxn>
                </a:cxnLst>
                <a:rect l="0" t="0" r="r" b="b"/>
                <a:pathLst>
                  <a:path w="108" h="42">
                    <a:moveTo>
                      <a:pt x="108" y="42"/>
                    </a:moveTo>
                    <a:lnTo>
                      <a:pt x="0" y="0"/>
                    </a:lnTo>
                    <a:lnTo>
                      <a:pt x="0" y="0"/>
                    </a:lnTo>
                    <a:lnTo>
                      <a:pt x="10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1" name="Freeform 91"/>
              <p:cNvSpPr>
                <a:spLocks/>
              </p:cNvSpPr>
              <p:nvPr/>
            </p:nvSpPr>
            <p:spPr bwMode="auto">
              <a:xfrm>
                <a:off x="4704" y="827"/>
                <a:ext cx="12" cy="24"/>
              </a:xfrm>
              <a:custGeom>
                <a:avLst/>
                <a:gdLst>
                  <a:gd name="T0" fmla="*/ 12 w 12"/>
                  <a:gd name="T1" fmla="*/ 0 h 24"/>
                  <a:gd name="T2" fmla="*/ 12 w 12"/>
                  <a:gd name="T3" fmla="*/ 0 h 24"/>
                  <a:gd name="T4" fmla="*/ 0 w 12"/>
                  <a:gd name="T5" fmla="*/ 24 h 24"/>
                  <a:gd name="T6" fmla="*/ 12 w 12"/>
                  <a:gd name="T7" fmla="*/ 0 h 24"/>
                </a:gdLst>
                <a:ahLst/>
                <a:cxnLst>
                  <a:cxn ang="0">
                    <a:pos x="T0" y="T1"/>
                  </a:cxn>
                  <a:cxn ang="0">
                    <a:pos x="T2" y="T3"/>
                  </a:cxn>
                  <a:cxn ang="0">
                    <a:pos x="T4" y="T5"/>
                  </a:cxn>
                  <a:cxn ang="0">
                    <a:pos x="T6" y="T7"/>
                  </a:cxn>
                </a:cxnLst>
                <a:rect l="0" t="0" r="r" b="b"/>
                <a:pathLst>
                  <a:path w="12" h="24">
                    <a:moveTo>
                      <a:pt x="12" y="0"/>
                    </a:moveTo>
                    <a:lnTo>
                      <a:pt x="12" y="0"/>
                    </a:lnTo>
                    <a:lnTo>
                      <a:pt x="0" y="24"/>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2" name="Freeform 92"/>
              <p:cNvSpPr>
                <a:spLocks/>
              </p:cNvSpPr>
              <p:nvPr/>
            </p:nvSpPr>
            <p:spPr bwMode="auto">
              <a:xfrm>
                <a:off x="3990" y="797"/>
                <a:ext cx="558" cy="390"/>
              </a:xfrm>
              <a:custGeom>
                <a:avLst/>
                <a:gdLst>
                  <a:gd name="T0" fmla="*/ 408 w 558"/>
                  <a:gd name="T1" fmla="*/ 390 h 390"/>
                  <a:gd name="T2" fmla="*/ 420 w 558"/>
                  <a:gd name="T3" fmla="*/ 354 h 390"/>
                  <a:gd name="T4" fmla="*/ 474 w 558"/>
                  <a:gd name="T5" fmla="*/ 336 h 390"/>
                  <a:gd name="T6" fmla="*/ 492 w 558"/>
                  <a:gd name="T7" fmla="*/ 288 h 390"/>
                  <a:gd name="T8" fmla="*/ 516 w 558"/>
                  <a:gd name="T9" fmla="*/ 276 h 390"/>
                  <a:gd name="T10" fmla="*/ 558 w 558"/>
                  <a:gd name="T11" fmla="*/ 288 h 390"/>
                  <a:gd name="T12" fmla="*/ 546 w 558"/>
                  <a:gd name="T13" fmla="*/ 234 h 390"/>
                  <a:gd name="T14" fmla="*/ 516 w 558"/>
                  <a:gd name="T15" fmla="*/ 234 h 390"/>
                  <a:gd name="T16" fmla="*/ 516 w 558"/>
                  <a:gd name="T17" fmla="*/ 234 h 390"/>
                  <a:gd name="T18" fmla="*/ 516 w 558"/>
                  <a:gd name="T19" fmla="*/ 234 h 390"/>
                  <a:gd name="T20" fmla="*/ 396 w 558"/>
                  <a:gd name="T21" fmla="*/ 150 h 390"/>
                  <a:gd name="T22" fmla="*/ 366 w 558"/>
                  <a:gd name="T23" fmla="*/ 72 h 390"/>
                  <a:gd name="T24" fmla="*/ 300 w 558"/>
                  <a:gd name="T25" fmla="*/ 78 h 390"/>
                  <a:gd name="T26" fmla="*/ 300 w 558"/>
                  <a:gd name="T27" fmla="*/ 54 h 390"/>
                  <a:gd name="T28" fmla="*/ 300 w 558"/>
                  <a:gd name="T29" fmla="*/ 30 h 390"/>
                  <a:gd name="T30" fmla="*/ 228 w 558"/>
                  <a:gd name="T31" fmla="*/ 0 h 390"/>
                  <a:gd name="T32" fmla="*/ 174 w 558"/>
                  <a:gd name="T33" fmla="*/ 42 h 390"/>
                  <a:gd name="T34" fmla="*/ 174 w 558"/>
                  <a:gd name="T35" fmla="*/ 78 h 390"/>
                  <a:gd name="T36" fmla="*/ 108 w 558"/>
                  <a:gd name="T37" fmla="*/ 78 h 390"/>
                  <a:gd name="T38" fmla="*/ 60 w 558"/>
                  <a:gd name="T39" fmla="*/ 18 h 390"/>
                  <a:gd name="T40" fmla="*/ 6 w 558"/>
                  <a:gd name="T41" fmla="*/ 30 h 390"/>
                  <a:gd name="T42" fmla="*/ 0 w 558"/>
                  <a:gd name="T43" fmla="*/ 48 h 390"/>
                  <a:gd name="T44" fmla="*/ 6 w 558"/>
                  <a:gd name="T45" fmla="*/ 78 h 390"/>
                  <a:gd name="T46" fmla="*/ 6 w 558"/>
                  <a:gd name="T47" fmla="*/ 54 h 390"/>
                  <a:gd name="T48" fmla="*/ 42 w 558"/>
                  <a:gd name="T49" fmla="*/ 36 h 390"/>
                  <a:gd name="T50" fmla="*/ 66 w 558"/>
                  <a:gd name="T51" fmla="*/ 72 h 390"/>
                  <a:gd name="T52" fmla="*/ 84 w 558"/>
                  <a:gd name="T53" fmla="*/ 84 h 390"/>
                  <a:gd name="T54" fmla="*/ 72 w 558"/>
                  <a:gd name="T55" fmla="*/ 114 h 390"/>
                  <a:gd name="T56" fmla="*/ 18 w 558"/>
                  <a:gd name="T57" fmla="*/ 102 h 390"/>
                  <a:gd name="T58" fmla="*/ 6 w 558"/>
                  <a:gd name="T59" fmla="*/ 90 h 390"/>
                  <a:gd name="T60" fmla="*/ 18 w 558"/>
                  <a:gd name="T61" fmla="*/ 114 h 390"/>
                  <a:gd name="T62" fmla="*/ 6 w 558"/>
                  <a:gd name="T63" fmla="*/ 132 h 390"/>
                  <a:gd name="T64" fmla="*/ 18 w 558"/>
                  <a:gd name="T65" fmla="*/ 156 h 390"/>
                  <a:gd name="T66" fmla="*/ 54 w 558"/>
                  <a:gd name="T67" fmla="*/ 150 h 390"/>
                  <a:gd name="T68" fmla="*/ 30 w 558"/>
                  <a:gd name="T69" fmla="*/ 180 h 390"/>
                  <a:gd name="T70" fmla="*/ 54 w 558"/>
                  <a:gd name="T71" fmla="*/ 204 h 390"/>
                  <a:gd name="T72" fmla="*/ 48 w 558"/>
                  <a:gd name="T73" fmla="*/ 222 h 390"/>
                  <a:gd name="T74" fmla="*/ 54 w 558"/>
                  <a:gd name="T75" fmla="*/ 276 h 390"/>
                  <a:gd name="T76" fmla="*/ 54 w 558"/>
                  <a:gd name="T77" fmla="*/ 276 h 390"/>
                  <a:gd name="T78" fmla="*/ 174 w 558"/>
                  <a:gd name="T79" fmla="*/ 228 h 390"/>
                  <a:gd name="T80" fmla="*/ 174 w 558"/>
                  <a:gd name="T81" fmla="*/ 228 h 390"/>
                  <a:gd name="T82" fmla="*/ 174 w 558"/>
                  <a:gd name="T83" fmla="*/ 228 h 390"/>
                  <a:gd name="T84" fmla="*/ 348 w 558"/>
                  <a:gd name="T85" fmla="*/ 318 h 390"/>
                  <a:gd name="T86" fmla="*/ 336 w 558"/>
                  <a:gd name="T87" fmla="*/ 372 h 390"/>
                  <a:gd name="T88" fmla="*/ 408 w 558"/>
                  <a:gd name="T8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8" h="390">
                    <a:moveTo>
                      <a:pt x="408" y="390"/>
                    </a:moveTo>
                    <a:lnTo>
                      <a:pt x="420" y="354"/>
                    </a:lnTo>
                    <a:lnTo>
                      <a:pt x="474" y="336"/>
                    </a:lnTo>
                    <a:lnTo>
                      <a:pt x="492" y="288"/>
                    </a:lnTo>
                    <a:lnTo>
                      <a:pt x="516" y="276"/>
                    </a:lnTo>
                    <a:lnTo>
                      <a:pt x="558" y="288"/>
                    </a:lnTo>
                    <a:lnTo>
                      <a:pt x="546" y="234"/>
                    </a:lnTo>
                    <a:lnTo>
                      <a:pt x="516" y="234"/>
                    </a:lnTo>
                    <a:lnTo>
                      <a:pt x="516" y="234"/>
                    </a:lnTo>
                    <a:lnTo>
                      <a:pt x="516" y="234"/>
                    </a:lnTo>
                    <a:lnTo>
                      <a:pt x="396" y="150"/>
                    </a:lnTo>
                    <a:lnTo>
                      <a:pt x="366" y="72"/>
                    </a:lnTo>
                    <a:lnTo>
                      <a:pt x="300" y="78"/>
                    </a:lnTo>
                    <a:lnTo>
                      <a:pt x="300" y="54"/>
                    </a:lnTo>
                    <a:lnTo>
                      <a:pt x="300" y="30"/>
                    </a:lnTo>
                    <a:lnTo>
                      <a:pt x="228" y="0"/>
                    </a:lnTo>
                    <a:lnTo>
                      <a:pt x="174" y="42"/>
                    </a:lnTo>
                    <a:lnTo>
                      <a:pt x="174" y="78"/>
                    </a:lnTo>
                    <a:lnTo>
                      <a:pt x="108" y="78"/>
                    </a:lnTo>
                    <a:lnTo>
                      <a:pt x="60" y="18"/>
                    </a:lnTo>
                    <a:lnTo>
                      <a:pt x="6" y="30"/>
                    </a:lnTo>
                    <a:lnTo>
                      <a:pt x="0" y="48"/>
                    </a:lnTo>
                    <a:lnTo>
                      <a:pt x="6" y="78"/>
                    </a:lnTo>
                    <a:lnTo>
                      <a:pt x="6" y="54"/>
                    </a:lnTo>
                    <a:lnTo>
                      <a:pt x="42" y="36"/>
                    </a:lnTo>
                    <a:lnTo>
                      <a:pt x="66" y="72"/>
                    </a:lnTo>
                    <a:lnTo>
                      <a:pt x="84" y="84"/>
                    </a:lnTo>
                    <a:lnTo>
                      <a:pt x="72" y="114"/>
                    </a:lnTo>
                    <a:lnTo>
                      <a:pt x="18" y="102"/>
                    </a:lnTo>
                    <a:lnTo>
                      <a:pt x="6" y="90"/>
                    </a:lnTo>
                    <a:lnTo>
                      <a:pt x="18" y="114"/>
                    </a:lnTo>
                    <a:lnTo>
                      <a:pt x="6" y="132"/>
                    </a:lnTo>
                    <a:lnTo>
                      <a:pt x="18" y="156"/>
                    </a:lnTo>
                    <a:lnTo>
                      <a:pt x="54" y="150"/>
                    </a:lnTo>
                    <a:lnTo>
                      <a:pt x="30" y="180"/>
                    </a:lnTo>
                    <a:lnTo>
                      <a:pt x="54" y="204"/>
                    </a:lnTo>
                    <a:lnTo>
                      <a:pt x="48" y="222"/>
                    </a:lnTo>
                    <a:lnTo>
                      <a:pt x="54" y="276"/>
                    </a:lnTo>
                    <a:lnTo>
                      <a:pt x="54" y="276"/>
                    </a:lnTo>
                    <a:lnTo>
                      <a:pt x="174" y="228"/>
                    </a:lnTo>
                    <a:lnTo>
                      <a:pt x="174" y="228"/>
                    </a:lnTo>
                    <a:lnTo>
                      <a:pt x="174" y="228"/>
                    </a:lnTo>
                    <a:lnTo>
                      <a:pt x="348" y="318"/>
                    </a:lnTo>
                    <a:lnTo>
                      <a:pt x="336" y="372"/>
                    </a:lnTo>
                    <a:lnTo>
                      <a:pt x="408" y="3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3" name="Freeform 93"/>
              <p:cNvSpPr>
                <a:spLocks/>
              </p:cNvSpPr>
              <p:nvPr/>
            </p:nvSpPr>
            <p:spPr bwMode="auto">
              <a:xfrm>
                <a:off x="3990" y="815"/>
                <a:ext cx="60" cy="30"/>
              </a:xfrm>
              <a:custGeom>
                <a:avLst/>
                <a:gdLst>
                  <a:gd name="T0" fmla="*/ 60 w 60"/>
                  <a:gd name="T1" fmla="*/ 0 h 30"/>
                  <a:gd name="T2" fmla="*/ 60 w 60"/>
                  <a:gd name="T3" fmla="*/ 0 h 30"/>
                  <a:gd name="T4" fmla="*/ 6 w 60"/>
                  <a:gd name="T5" fmla="*/ 12 h 30"/>
                  <a:gd name="T6" fmla="*/ 0 w 60"/>
                  <a:gd name="T7" fmla="*/ 30 h 30"/>
                  <a:gd name="T8" fmla="*/ 6 w 60"/>
                  <a:gd name="T9" fmla="*/ 12 h 30"/>
                  <a:gd name="T10" fmla="*/ 60 w 60"/>
                  <a:gd name="T11" fmla="*/ 0 h 30"/>
                </a:gdLst>
                <a:ahLst/>
                <a:cxnLst>
                  <a:cxn ang="0">
                    <a:pos x="T0" y="T1"/>
                  </a:cxn>
                  <a:cxn ang="0">
                    <a:pos x="T2" y="T3"/>
                  </a:cxn>
                  <a:cxn ang="0">
                    <a:pos x="T4" y="T5"/>
                  </a:cxn>
                  <a:cxn ang="0">
                    <a:pos x="T6" y="T7"/>
                  </a:cxn>
                  <a:cxn ang="0">
                    <a:pos x="T8" y="T9"/>
                  </a:cxn>
                  <a:cxn ang="0">
                    <a:pos x="T10" y="T11"/>
                  </a:cxn>
                </a:cxnLst>
                <a:rect l="0" t="0" r="r" b="b"/>
                <a:pathLst>
                  <a:path w="60" h="30">
                    <a:moveTo>
                      <a:pt x="60" y="0"/>
                    </a:moveTo>
                    <a:lnTo>
                      <a:pt x="60" y="0"/>
                    </a:lnTo>
                    <a:lnTo>
                      <a:pt x="6" y="12"/>
                    </a:lnTo>
                    <a:lnTo>
                      <a:pt x="0" y="30"/>
                    </a:lnTo>
                    <a:lnTo>
                      <a:pt x="6" y="12"/>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4" name="Freeform 94"/>
              <p:cNvSpPr>
                <a:spLocks/>
              </p:cNvSpPr>
              <p:nvPr/>
            </p:nvSpPr>
            <p:spPr bwMode="auto">
              <a:xfrm>
                <a:off x="4218" y="797"/>
                <a:ext cx="72" cy="54"/>
              </a:xfrm>
              <a:custGeom>
                <a:avLst/>
                <a:gdLst>
                  <a:gd name="T0" fmla="*/ 0 w 72"/>
                  <a:gd name="T1" fmla="*/ 0 h 54"/>
                  <a:gd name="T2" fmla="*/ 0 w 72"/>
                  <a:gd name="T3" fmla="*/ 0 h 54"/>
                  <a:gd name="T4" fmla="*/ 72 w 72"/>
                  <a:gd name="T5" fmla="*/ 30 h 54"/>
                  <a:gd name="T6" fmla="*/ 72 w 72"/>
                  <a:gd name="T7" fmla="*/ 54 h 54"/>
                  <a:gd name="T8" fmla="*/ 72 w 72"/>
                  <a:gd name="T9" fmla="*/ 30 h 54"/>
                  <a:gd name="T10" fmla="*/ 0 w 72"/>
                  <a:gd name="T11" fmla="*/ 0 h 54"/>
                </a:gdLst>
                <a:ahLst/>
                <a:cxnLst>
                  <a:cxn ang="0">
                    <a:pos x="T0" y="T1"/>
                  </a:cxn>
                  <a:cxn ang="0">
                    <a:pos x="T2" y="T3"/>
                  </a:cxn>
                  <a:cxn ang="0">
                    <a:pos x="T4" y="T5"/>
                  </a:cxn>
                  <a:cxn ang="0">
                    <a:pos x="T6" y="T7"/>
                  </a:cxn>
                  <a:cxn ang="0">
                    <a:pos x="T8" y="T9"/>
                  </a:cxn>
                  <a:cxn ang="0">
                    <a:pos x="T10" y="T11"/>
                  </a:cxn>
                </a:cxnLst>
                <a:rect l="0" t="0" r="r" b="b"/>
                <a:pathLst>
                  <a:path w="72" h="54">
                    <a:moveTo>
                      <a:pt x="0" y="0"/>
                    </a:moveTo>
                    <a:lnTo>
                      <a:pt x="0" y="0"/>
                    </a:lnTo>
                    <a:lnTo>
                      <a:pt x="72" y="30"/>
                    </a:lnTo>
                    <a:lnTo>
                      <a:pt x="72" y="54"/>
                    </a:lnTo>
                    <a:lnTo>
                      <a:pt x="72" y="3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5" name="Freeform 95"/>
              <p:cNvSpPr>
                <a:spLocks/>
              </p:cNvSpPr>
              <p:nvPr/>
            </p:nvSpPr>
            <p:spPr bwMode="auto">
              <a:xfrm>
                <a:off x="4506" y="1031"/>
                <a:ext cx="30" cy="0"/>
              </a:xfrm>
              <a:custGeom>
                <a:avLst/>
                <a:gdLst>
                  <a:gd name="T0" fmla="*/ 0 w 30"/>
                  <a:gd name="T1" fmla="*/ 30 w 30"/>
                  <a:gd name="T2" fmla="*/ 0 w 30"/>
                  <a:gd name="T3" fmla="*/ 0 w 30"/>
                </a:gdLst>
                <a:ahLst/>
                <a:cxnLst>
                  <a:cxn ang="0">
                    <a:pos x="T0" y="0"/>
                  </a:cxn>
                  <a:cxn ang="0">
                    <a:pos x="T1" y="0"/>
                  </a:cxn>
                  <a:cxn ang="0">
                    <a:pos x="T2" y="0"/>
                  </a:cxn>
                  <a:cxn ang="0">
                    <a:pos x="T3" y="0"/>
                  </a:cxn>
                </a:cxnLst>
                <a:rect l="0" t="0" r="r" b="b"/>
                <a:pathLst>
                  <a:path w="30">
                    <a:moveTo>
                      <a:pt x="0" y="0"/>
                    </a:moveTo>
                    <a:lnTo>
                      <a:pt x="3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6" name="Freeform 96"/>
              <p:cNvSpPr>
                <a:spLocks/>
              </p:cNvSpPr>
              <p:nvPr/>
            </p:nvSpPr>
            <p:spPr bwMode="auto">
              <a:xfrm>
                <a:off x="3678" y="851"/>
                <a:ext cx="222" cy="174"/>
              </a:xfrm>
              <a:custGeom>
                <a:avLst/>
                <a:gdLst>
                  <a:gd name="T0" fmla="*/ 30 w 222"/>
                  <a:gd name="T1" fmla="*/ 12 h 174"/>
                  <a:gd name="T2" fmla="*/ 0 w 222"/>
                  <a:gd name="T3" fmla="*/ 18 h 174"/>
                  <a:gd name="T4" fmla="*/ 48 w 222"/>
                  <a:gd name="T5" fmla="*/ 84 h 174"/>
                  <a:gd name="T6" fmla="*/ 48 w 222"/>
                  <a:gd name="T7" fmla="*/ 108 h 174"/>
                  <a:gd name="T8" fmla="*/ 66 w 222"/>
                  <a:gd name="T9" fmla="*/ 114 h 174"/>
                  <a:gd name="T10" fmla="*/ 72 w 222"/>
                  <a:gd name="T11" fmla="*/ 150 h 174"/>
                  <a:gd name="T12" fmla="*/ 78 w 222"/>
                  <a:gd name="T13" fmla="*/ 150 h 174"/>
                  <a:gd name="T14" fmla="*/ 138 w 222"/>
                  <a:gd name="T15" fmla="*/ 114 h 174"/>
                  <a:gd name="T16" fmla="*/ 138 w 222"/>
                  <a:gd name="T17" fmla="*/ 114 h 174"/>
                  <a:gd name="T18" fmla="*/ 138 w 222"/>
                  <a:gd name="T19" fmla="*/ 114 h 174"/>
                  <a:gd name="T20" fmla="*/ 138 w 222"/>
                  <a:gd name="T21" fmla="*/ 150 h 174"/>
                  <a:gd name="T22" fmla="*/ 168 w 222"/>
                  <a:gd name="T23" fmla="*/ 174 h 174"/>
                  <a:gd name="T24" fmla="*/ 162 w 222"/>
                  <a:gd name="T25" fmla="*/ 126 h 174"/>
                  <a:gd name="T26" fmla="*/ 180 w 222"/>
                  <a:gd name="T27" fmla="*/ 138 h 174"/>
                  <a:gd name="T28" fmla="*/ 204 w 222"/>
                  <a:gd name="T29" fmla="*/ 78 h 174"/>
                  <a:gd name="T30" fmla="*/ 222 w 222"/>
                  <a:gd name="T31" fmla="*/ 78 h 174"/>
                  <a:gd name="T32" fmla="*/ 210 w 222"/>
                  <a:gd name="T33" fmla="*/ 60 h 174"/>
                  <a:gd name="T34" fmla="*/ 192 w 222"/>
                  <a:gd name="T35" fmla="*/ 60 h 174"/>
                  <a:gd name="T36" fmla="*/ 144 w 222"/>
                  <a:gd name="T37" fmla="*/ 0 h 174"/>
                  <a:gd name="T38" fmla="*/ 120 w 222"/>
                  <a:gd name="T39" fmla="*/ 24 h 174"/>
                  <a:gd name="T40" fmla="*/ 108 w 222"/>
                  <a:gd name="T41" fmla="*/ 30 h 174"/>
                  <a:gd name="T42" fmla="*/ 108 w 222"/>
                  <a:gd name="T43" fmla="*/ 30 h 174"/>
                  <a:gd name="T44" fmla="*/ 108 w 222"/>
                  <a:gd name="T45" fmla="*/ 30 h 174"/>
                  <a:gd name="T46" fmla="*/ 78 w 222"/>
                  <a:gd name="T47" fmla="*/ 0 h 174"/>
                  <a:gd name="T48" fmla="*/ 78 w 222"/>
                  <a:gd name="T49" fmla="*/ 36 h 174"/>
                  <a:gd name="T50" fmla="*/ 30 w 222"/>
                  <a:gd name="T51" fmla="*/ 1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2" h="174">
                    <a:moveTo>
                      <a:pt x="30" y="12"/>
                    </a:moveTo>
                    <a:lnTo>
                      <a:pt x="0" y="18"/>
                    </a:lnTo>
                    <a:lnTo>
                      <a:pt x="48" y="84"/>
                    </a:lnTo>
                    <a:lnTo>
                      <a:pt x="48" y="108"/>
                    </a:lnTo>
                    <a:lnTo>
                      <a:pt x="66" y="114"/>
                    </a:lnTo>
                    <a:lnTo>
                      <a:pt x="72" y="150"/>
                    </a:lnTo>
                    <a:lnTo>
                      <a:pt x="78" y="150"/>
                    </a:lnTo>
                    <a:lnTo>
                      <a:pt x="138" y="114"/>
                    </a:lnTo>
                    <a:lnTo>
                      <a:pt x="138" y="114"/>
                    </a:lnTo>
                    <a:lnTo>
                      <a:pt x="138" y="114"/>
                    </a:lnTo>
                    <a:lnTo>
                      <a:pt x="138" y="150"/>
                    </a:lnTo>
                    <a:lnTo>
                      <a:pt x="168" y="174"/>
                    </a:lnTo>
                    <a:lnTo>
                      <a:pt x="162" y="126"/>
                    </a:lnTo>
                    <a:lnTo>
                      <a:pt x="180" y="138"/>
                    </a:lnTo>
                    <a:lnTo>
                      <a:pt x="204" y="78"/>
                    </a:lnTo>
                    <a:lnTo>
                      <a:pt x="222" y="78"/>
                    </a:lnTo>
                    <a:lnTo>
                      <a:pt x="210" y="60"/>
                    </a:lnTo>
                    <a:lnTo>
                      <a:pt x="192" y="60"/>
                    </a:lnTo>
                    <a:lnTo>
                      <a:pt x="144" y="0"/>
                    </a:lnTo>
                    <a:lnTo>
                      <a:pt x="120" y="24"/>
                    </a:lnTo>
                    <a:lnTo>
                      <a:pt x="108" y="30"/>
                    </a:lnTo>
                    <a:lnTo>
                      <a:pt x="108" y="30"/>
                    </a:lnTo>
                    <a:lnTo>
                      <a:pt x="108" y="30"/>
                    </a:lnTo>
                    <a:lnTo>
                      <a:pt x="78" y="0"/>
                    </a:lnTo>
                    <a:lnTo>
                      <a:pt x="78" y="36"/>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7" name="Freeform 97"/>
              <p:cNvSpPr>
                <a:spLocks/>
              </p:cNvSpPr>
              <p:nvPr/>
            </p:nvSpPr>
            <p:spPr bwMode="auto">
              <a:xfrm>
                <a:off x="3756" y="851"/>
                <a:ext cx="30" cy="30"/>
              </a:xfrm>
              <a:custGeom>
                <a:avLst/>
                <a:gdLst>
                  <a:gd name="T0" fmla="*/ 30 w 30"/>
                  <a:gd name="T1" fmla="*/ 30 h 30"/>
                  <a:gd name="T2" fmla="*/ 0 w 30"/>
                  <a:gd name="T3" fmla="*/ 0 h 30"/>
                  <a:gd name="T4" fmla="*/ 30 w 30"/>
                  <a:gd name="T5" fmla="*/ 30 h 30"/>
                  <a:gd name="T6" fmla="*/ 30 w 30"/>
                  <a:gd name="T7" fmla="*/ 30 h 30"/>
                </a:gdLst>
                <a:ahLst/>
                <a:cxnLst>
                  <a:cxn ang="0">
                    <a:pos x="T0" y="T1"/>
                  </a:cxn>
                  <a:cxn ang="0">
                    <a:pos x="T2" y="T3"/>
                  </a:cxn>
                  <a:cxn ang="0">
                    <a:pos x="T4" y="T5"/>
                  </a:cxn>
                  <a:cxn ang="0">
                    <a:pos x="T6" y="T7"/>
                  </a:cxn>
                </a:cxnLst>
                <a:rect l="0" t="0" r="r" b="b"/>
                <a:pathLst>
                  <a:path w="30" h="30">
                    <a:moveTo>
                      <a:pt x="30" y="30"/>
                    </a:moveTo>
                    <a:lnTo>
                      <a:pt x="0" y="0"/>
                    </a:lnTo>
                    <a:lnTo>
                      <a:pt x="30" y="30"/>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8" name="Freeform 98"/>
              <p:cNvSpPr>
                <a:spLocks/>
              </p:cNvSpPr>
              <p:nvPr/>
            </p:nvSpPr>
            <p:spPr bwMode="auto">
              <a:xfrm>
                <a:off x="3798" y="851"/>
                <a:ext cx="24" cy="24"/>
              </a:xfrm>
              <a:custGeom>
                <a:avLst/>
                <a:gdLst>
                  <a:gd name="T0" fmla="*/ 24 w 24"/>
                  <a:gd name="T1" fmla="*/ 0 h 24"/>
                  <a:gd name="T2" fmla="*/ 0 w 24"/>
                  <a:gd name="T3" fmla="*/ 24 h 24"/>
                  <a:gd name="T4" fmla="*/ 24 w 24"/>
                  <a:gd name="T5" fmla="*/ 0 h 24"/>
                  <a:gd name="T6" fmla="*/ 24 w 24"/>
                  <a:gd name="T7" fmla="*/ 0 h 24"/>
                </a:gdLst>
                <a:ahLst/>
                <a:cxnLst>
                  <a:cxn ang="0">
                    <a:pos x="T0" y="T1"/>
                  </a:cxn>
                  <a:cxn ang="0">
                    <a:pos x="T2" y="T3"/>
                  </a:cxn>
                  <a:cxn ang="0">
                    <a:pos x="T4" y="T5"/>
                  </a:cxn>
                  <a:cxn ang="0">
                    <a:pos x="T6" y="T7"/>
                  </a:cxn>
                </a:cxnLst>
                <a:rect l="0" t="0" r="r" b="b"/>
                <a:pathLst>
                  <a:path w="24" h="24">
                    <a:moveTo>
                      <a:pt x="24" y="0"/>
                    </a:moveTo>
                    <a:lnTo>
                      <a:pt x="0" y="24"/>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9" name="Freeform 99"/>
              <p:cNvSpPr>
                <a:spLocks/>
              </p:cNvSpPr>
              <p:nvPr/>
            </p:nvSpPr>
            <p:spPr bwMode="auto">
              <a:xfrm>
                <a:off x="3630" y="869"/>
                <a:ext cx="120" cy="132"/>
              </a:xfrm>
              <a:custGeom>
                <a:avLst/>
                <a:gdLst>
                  <a:gd name="T0" fmla="*/ 114 w 120"/>
                  <a:gd name="T1" fmla="*/ 96 h 132"/>
                  <a:gd name="T2" fmla="*/ 96 w 120"/>
                  <a:gd name="T3" fmla="*/ 90 h 132"/>
                  <a:gd name="T4" fmla="*/ 96 w 120"/>
                  <a:gd name="T5" fmla="*/ 66 h 132"/>
                  <a:gd name="T6" fmla="*/ 48 w 120"/>
                  <a:gd name="T7" fmla="*/ 0 h 132"/>
                  <a:gd name="T8" fmla="*/ 42 w 120"/>
                  <a:gd name="T9" fmla="*/ 0 h 132"/>
                  <a:gd name="T10" fmla="*/ 0 w 120"/>
                  <a:gd name="T11" fmla="*/ 12 h 132"/>
                  <a:gd name="T12" fmla="*/ 6 w 120"/>
                  <a:gd name="T13" fmla="*/ 24 h 132"/>
                  <a:gd name="T14" fmla="*/ 12 w 120"/>
                  <a:gd name="T15" fmla="*/ 30 h 132"/>
                  <a:gd name="T16" fmla="*/ 6 w 120"/>
                  <a:gd name="T17" fmla="*/ 60 h 132"/>
                  <a:gd name="T18" fmla="*/ 24 w 120"/>
                  <a:gd name="T19" fmla="*/ 66 h 132"/>
                  <a:gd name="T20" fmla="*/ 42 w 120"/>
                  <a:gd name="T21" fmla="*/ 78 h 132"/>
                  <a:gd name="T22" fmla="*/ 42 w 120"/>
                  <a:gd name="T23" fmla="*/ 84 h 132"/>
                  <a:gd name="T24" fmla="*/ 72 w 120"/>
                  <a:gd name="T25" fmla="*/ 126 h 132"/>
                  <a:gd name="T26" fmla="*/ 120 w 120"/>
                  <a:gd name="T27" fmla="*/ 132 h 132"/>
                  <a:gd name="T28" fmla="*/ 120 w 120"/>
                  <a:gd name="T29" fmla="*/ 132 h 132"/>
                  <a:gd name="T30" fmla="*/ 114 w 120"/>
                  <a:gd name="T3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32">
                    <a:moveTo>
                      <a:pt x="114" y="96"/>
                    </a:moveTo>
                    <a:lnTo>
                      <a:pt x="96" y="90"/>
                    </a:lnTo>
                    <a:lnTo>
                      <a:pt x="96" y="66"/>
                    </a:lnTo>
                    <a:lnTo>
                      <a:pt x="48" y="0"/>
                    </a:lnTo>
                    <a:lnTo>
                      <a:pt x="42" y="0"/>
                    </a:lnTo>
                    <a:lnTo>
                      <a:pt x="0" y="12"/>
                    </a:lnTo>
                    <a:lnTo>
                      <a:pt x="6" y="24"/>
                    </a:lnTo>
                    <a:lnTo>
                      <a:pt x="12" y="30"/>
                    </a:lnTo>
                    <a:lnTo>
                      <a:pt x="6" y="60"/>
                    </a:lnTo>
                    <a:lnTo>
                      <a:pt x="24" y="66"/>
                    </a:lnTo>
                    <a:lnTo>
                      <a:pt x="42" y="78"/>
                    </a:lnTo>
                    <a:lnTo>
                      <a:pt x="42" y="84"/>
                    </a:lnTo>
                    <a:lnTo>
                      <a:pt x="72" y="126"/>
                    </a:lnTo>
                    <a:lnTo>
                      <a:pt x="120" y="132"/>
                    </a:lnTo>
                    <a:lnTo>
                      <a:pt x="120" y="132"/>
                    </a:lnTo>
                    <a:lnTo>
                      <a:pt x="11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0" name="Freeform 100"/>
              <p:cNvSpPr>
                <a:spLocks/>
              </p:cNvSpPr>
              <p:nvPr/>
            </p:nvSpPr>
            <p:spPr bwMode="auto">
              <a:xfrm>
                <a:off x="3480" y="749"/>
                <a:ext cx="276" cy="138"/>
              </a:xfrm>
              <a:custGeom>
                <a:avLst/>
                <a:gdLst>
                  <a:gd name="T0" fmla="*/ 120 w 276"/>
                  <a:gd name="T1" fmla="*/ 114 h 138"/>
                  <a:gd name="T2" fmla="*/ 150 w 276"/>
                  <a:gd name="T3" fmla="*/ 132 h 138"/>
                  <a:gd name="T4" fmla="*/ 192 w 276"/>
                  <a:gd name="T5" fmla="*/ 120 h 138"/>
                  <a:gd name="T6" fmla="*/ 198 w 276"/>
                  <a:gd name="T7" fmla="*/ 120 h 138"/>
                  <a:gd name="T8" fmla="*/ 228 w 276"/>
                  <a:gd name="T9" fmla="*/ 114 h 138"/>
                  <a:gd name="T10" fmla="*/ 228 w 276"/>
                  <a:gd name="T11" fmla="*/ 114 h 138"/>
                  <a:gd name="T12" fmla="*/ 228 w 276"/>
                  <a:gd name="T13" fmla="*/ 114 h 138"/>
                  <a:gd name="T14" fmla="*/ 276 w 276"/>
                  <a:gd name="T15" fmla="*/ 138 h 138"/>
                  <a:gd name="T16" fmla="*/ 276 w 276"/>
                  <a:gd name="T17" fmla="*/ 96 h 138"/>
                  <a:gd name="T18" fmla="*/ 216 w 276"/>
                  <a:gd name="T19" fmla="*/ 42 h 138"/>
                  <a:gd name="T20" fmla="*/ 168 w 276"/>
                  <a:gd name="T21" fmla="*/ 54 h 138"/>
                  <a:gd name="T22" fmla="*/ 126 w 276"/>
                  <a:gd name="T23" fmla="*/ 24 h 138"/>
                  <a:gd name="T24" fmla="*/ 90 w 276"/>
                  <a:gd name="T25" fmla="*/ 24 h 138"/>
                  <a:gd name="T26" fmla="*/ 36 w 276"/>
                  <a:gd name="T27" fmla="*/ 0 h 138"/>
                  <a:gd name="T28" fmla="*/ 0 w 276"/>
                  <a:gd name="T29" fmla="*/ 6 h 138"/>
                  <a:gd name="T30" fmla="*/ 18 w 276"/>
                  <a:gd name="T31" fmla="*/ 24 h 138"/>
                  <a:gd name="T32" fmla="*/ 66 w 276"/>
                  <a:gd name="T33" fmla="*/ 48 h 138"/>
                  <a:gd name="T34" fmla="*/ 78 w 276"/>
                  <a:gd name="T35" fmla="*/ 108 h 138"/>
                  <a:gd name="T36" fmla="*/ 78 w 276"/>
                  <a:gd name="T37" fmla="*/ 108 h 138"/>
                  <a:gd name="T38" fmla="*/ 120 w 276"/>
                  <a:gd name="T39" fmla="*/ 108 h 138"/>
                  <a:gd name="T40" fmla="*/ 120 w 276"/>
                  <a:gd name="T41"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6" h="138">
                    <a:moveTo>
                      <a:pt x="120" y="114"/>
                    </a:moveTo>
                    <a:lnTo>
                      <a:pt x="150" y="132"/>
                    </a:lnTo>
                    <a:lnTo>
                      <a:pt x="192" y="120"/>
                    </a:lnTo>
                    <a:lnTo>
                      <a:pt x="198" y="120"/>
                    </a:lnTo>
                    <a:lnTo>
                      <a:pt x="228" y="114"/>
                    </a:lnTo>
                    <a:lnTo>
                      <a:pt x="228" y="114"/>
                    </a:lnTo>
                    <a:lnTo>
                      <a:pt x="228" y="114"/>
                    </a:lnTo>
                    <a:lnTo>
                      <a:pt x="276" y="138"/>
                    </a:lnTo>
                    <a:lnTo>
                      <a:pt x="276" y="96"/>
                    </a:lnTo>
                    <a:lnTo>
                      <a:pt x="216" y="42"/>
                    </a:lnTo>
                    <a:lnTo>
                      <a:pt x="168" y="54"/>
                    </a:lnTo>
                    <a:lnTo>
                      <a:pt x="126" y="24"/>
                    </a:lnTo>
                    <a:lnTo>
                      <a:pt x="90" y="24"/>
                    </a:lnTo>
                    <a:lnTo>
                      <a:pt x="36" y="0"/>
                    </a:lnTo>
                    <a:lnTo>
                      <a:pt x="0" y="6"/>
                    </a:lnTo>
                    <a:lnTo>
                      <a:pt x="18" y="24"/>
                    </a:lnTo>
                    <a:lnTo>
                      <a:pt x="66" y="48"/>
                    </a:lnTo>
                    <a:lnTo>
                      <a:pt x="78" y="108"/>
                    </a:lnTo>
                    <a:lnTo>
                      <a:pt x="78" y="108"/>
                    </a:lnTo>
                    <a:lnTo>
                      <a:pt x="120" y="108"/>
                    </a:lnTo>
                    <a:lnTo>
                      <a:pt x="120"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1" name="Freeform 101"/>
              <p:cNvSpPr>
                <a:spLocks/>
              </p:cNvSpPr>
              <p:nvPr/>
            </p:nvSpPr>
            <p:spPr bwMode="auto">
              <a:xfrm>
                <a:off x="3480" y="749"/>
                <a:ext cx="36" cy="6"/>
              </a:xfrm>
              <a:custGeom>
                <a:avLst/>
                <a:gdLst>
                  <a:gd name="T0" fmla="*/ 0 w 36"/>
                  <a:gd name="T1" fmla="*/ 6 h 6"/>
                  <a:gd name="T2" fmla="*/ 0 w 36"/>
                  <a:gd name="T3" fmla="*/ 6 h 6"/>
                  <a:gd name="T4" fmla="*/ 36 w 36"/>
                  <a:gd name="T5" fmla="*/ 0 h 6"/>
                  <a:gd name="T6" fmla="*/ 0 w 36"/>
                  <a:gd name="T7" fmla="*/ 6 h 6"/>
                </a:gdLst>
                <a:ahLst/>
                <a:cxnLst>
                  <a:cxn ang="0">
                    <a:pos x="T0" y="T1"/>
                  </a:cxn>
                  <a:cxn ang="0">
                    <a:pos x="T2" y="T3"/>
                  </a:cxn>
                  <a:cxn ang="0">
                    <a:pos x="T4" y="T5"/>
                  </a:cxn>
                  <a:cxn ang="0">
                    <a:pos x="T6" y="T7"/>
                  </a:cxn>
                </a:cxnLst>
                <a:rect l="0" t="0" r="r" b="b"/>
                <a:pathLst>
                  <a:path w="36" h="6">
                    <a:moveTo>
                      <a:pt x="0" y="6"/>
                    </a:moveTo>
                    <a:lnTo>
                      <a:pt x="0" y="6"/>
                    </a:lnTo>
                    <a:lnTo>
                      <a:pt x="3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2" name="Freeform 102"/>
              <p:cNvSpPr>
                <a:spLocks/>
              </p:cNvSpPr>
              <p:nvPr/>
            </p:nvSpPr>
            <p:spPr bwMode="auto">
              <a:xfrm>
                <a:off x="3648" y="791"/>
                <a:ext cx="108" cy="54"/>
              </a:xfrm>
              <a:custGeom>
                <a:avLst/>
                <a:gdLst>
                  <a:gd name="T0" fmla="*/ 108 w 108"/>
                  <a:gd name="T1" fmla="*/ 54 h 54"/>
                  <a:gd name="T2" fmla="*/ 108 w 108"/>
                  <a:gd name="T3" fmla="*/ 54 h 54"/>
                  <a:gd name="T4" fmla="*/ 48 w 108"/>
                  <a:gd name="T5" fmla="*/ 0 h 54"/>
                  <a:gd name="T6" fmla="*/ 0 w 108"/>
                  <a:gd name="T7" fmla="*/ 12 h 54"/>
                  <a:gd name="T8" fmla="*/ 48 w 108"/>
                  <a:gd name="T9" fmla="*/ 0 h 54"/>
                  <a:gd name="T10" fmla="*/ 108 w 108"/>
                  <a:gd name="T11" fmla="*/ 54 h 54"/>
                </a:gdLst>
                <a:ahLst/>
                <a:cxnLst>
                  <a:cxn ang="0">
                    <a:pos x="T0" y="T1"/>
                  </a:cxn>
                  <a:cxn ang="0">
                    <a:pos x="T2" y="T3"/>
                  </a:cxn>
                  <a:cxn ang="0">
                    <a:pos x="T4" y="T5"/>
                  </a:cxn>
                  <a:cxn ang="0">
                    <a:pos x="T6" y="T7"/>
                  </a:cxn>
                  <a:cxn ang="0">
                    <a:pos x="T8" y="T9"/>
                  </a:cxn>
                  <a:cxn ang="0">
                    <a:pos x="T10" y="T11"/>
                  </a:cxn>
                </a:cxnLst>
                <a:rect l="0" t="0" r="r" b="b"/>
                <a:pathLst>
                  <a:path w="108" h="54">
                    <a:moveTo>
                      <a:pt x="108" y="54"/>
                    </a:moveTo>
                    <a:lnTo>
                      <a:pt x="108" y="54"/>
                    </a:lnTo>
                    <a:lnTo>
                      <a:pt x="48" y="0"/>
                    </a:lnTo>
                    <a:lnTo>
                      <a:pt x="0" y="12"/>
                    </a:lnTo>
                    <a:lnTo>
                      <a:pt x="48" y="0"/>
                    </a:lnTo>
                    <a:lnTo>
                      <a:pt x="10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3" name="Freeform 103"/>
              <p:cNvSpPr>
                <a:spLocks/>
              </p:cNvSpPr>
              <p:nvPr/>
            </p:nvSpPr>
            <p:spPr bwMode="auto">
              <a:xfrm>
                <a:off x="3678" y="863"/>
                <a:ext cx="30" cy="6"/>
              </a:xfrm>
              <a:custGeom>
                <a:avLst/>
                <a:gdLst>
                  <a:gd name="T0" fmla="*/ 30 w 30"/>
                  <a:gd name="T1" fmla="*/ 0 h 6"/>
                  <a:gd name="T2" fmla="*/ 30 w 30"/>
                  <a:gd name="T3" fmla="*/ 0 h 6"/>
                  <a:gd name="T4" fmla="*/ 0 w 30"/>
                  <a:gd name="T5" fmla="*/ 6 h 6"/>
                  <a:gd name="T6" fmla="*/ 0 w 30"/>
                  <a:gd name="T7" fmla="*/ 6 h 6"/>
                  <a:gd name="T8" fmla="*/ 30 w 30"/>
                  <a:gd name="T9" fmla="*/ 0 h 6"/>
                </a:gdLst>
                <a:ahLst/>
                <a:cxnLst>
                  <a:cxn ang="0">
                    <a:pos x="T0" y="T1"/>
                  </a:cxn>
                  <a:cxn ang="0">
                    <a:pos x="T2" y="T3"/>
                  </a:cxn>
                  <a:cxn ang="0">
                    <a:pos x="T4" y="T5"/>
                  </a:cxn>
                  <a:cxn ang="0">
                    <a:pos x="T6" y="T7"/>
                  </a:cxn>
                  <a:cxn ang="0">
                    <a:pos x="T8" y="T9"/>
                  </a:cxn>
                </a:cxnLst>
                <a:rect l="0" t="0" r="r" b="b"/>
                <a:pathLst>
                  <a:path w="30" h="6">
                    <a:moveTo>
                      <a:pt x="30" y="0"/>
                    </a:moveTo>
                    <a:lnTo>
                      <a:pt x="30" y="0"/>
                    </a:lnTo>
                    <a:lnTo>
                      <a:pt x="0" y="6"/>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4" name="Freeform 104"/>
              <p:cNvSpPr>
                <a:spLocks/>
              </p:cNvSpPr>
              <p:nvPr/>
            </p:nvSpPr>
            <p:spPr bwMode="auto">
              <a:xfrm>
                <a:off x="3672" y="869"/>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5" name="Freeform 105"/>
              <p:cNvSpPr>
                <a:spLocks/>
              </p:cNvSpPr>
              <p:nvPr/>
            </p:nvSpPr>
            <p:spPr bwMode="auto">
              <a:xfrm>
                <a:off x="2940" y="833"/>
                <a:ext cx="114" cy="108"/>
              </a:xfrm>
              <a:custGeom>
                <a:avLst/>
                <a:gdLst>
                  <a:gd name="T0" fmla="*/ 48 w 114"/>
                  <a:gd name="T1" fmla="*/ 6 h 108"/>
                  <a:gd name="T2" fmla="*/ 42 w 114"/>
                  <a:gd name="T3" fmla="*/ 0 h 108"/>
                  <a:gd name="T4" fmla="*/ 6 w 114"/>
                  <a:gd name="T5" fmla="*/ 12 h 108"/>
                  <a:gd name="T6" fmla="*/ 0 w 114"/>
                  <a:gd name="T7" fmla="*/ 24 h 108"/>
                  <a:gd name="T8" fmla="*/ 0 w 114"/>
                  <a:gd name="T9" fmla="*/ 30 h 108"/>
                  <a:gd name="T10" fmla="*/ 18 w 114"/>
                  <a:gd name="T11" fmla="*/ 30 h 108"/>
                  <a:gd name="T12" fmla="*/ 6 w 114"/>
                  <a:gd name="T13" fmla="*/ 66 h 108"/>
                  <a:gd name="T14" fmla="*/ 0 w 114"/>
                  <a:gd name="T15" fmla="*/ 72 h 108"/>
                  <a:gd name="T16" fmla="*/ 0 w 114"/>
                  <a:gd name="T17" fmla="*/ 78 h 108"/>
                  <a:gd name="T18" fmla="*/ 30 w 114"/>
                  <a:gd name="T19" fmla="*/ 78 h 108"/>
                  <a:gd name="T20" fmla="*/ 6 w 114"/>
                  <a:gd name="T21" fmla="*/ 96 h 108"/>
                  <a:gd name="T22" fmla="*/ 6 w 114"/>
                  <a:gd name="T23" fmla="*/ 108 h 108"/>
                  <a:gd name="T24" fmla="*/ 60 w 114"/>
                  <a:gd name="T25" fmla="*/ 60 h 108"/>
                  <a:gd name="T26" fmla="*/ 108 w 114"/>
                  <a:gd name="T27" fmla="*/ 60 h 108"/>
                  <a:gd name="T28" fmla="*/ 114 w 114"/>
                  <a:gd name="T29" fmla="*/ 48 h 108"/>
                  <a:gd name="T30" fmla="*/ 78 w 114"/>
                  <a:gd name="T31" fmla="*/ 24 h 108"/>
                  <a:gd name="T32" fmla="*/ 78 w 114"/>
                  <a:gd name="T33" fmla="*/ 6 h 108"/>
                  <a:gd name="T34" fmla="*/ 54 w 114"/>
                  <a:gd name="T35" fmla="*/ 12 h 108"/>
                  <a:gd name="T36" fmla="*/ 48 w 114"/>
                  <a:gd name="T37" fmla="*/ 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08">
                    <a:moveTo>
                      <a:pt x="48" y="6"/>
                    </a:moveTo>
                    <a:lnTo>
                      <a:pt x="42" y="0"/>
                    </a:lnTo>
                    <a:lnTo>
                      <a:pt x="6" y="12"/>
                    </a:lnTo>
                    <a:lnTo>
                      <a:pt x="0" y="24"/>
                    </a:lnTo>
                    <a:lnTo>
                      <a:pt x="0" y="30"/>
                    </a:lnTo>
                    <a:lnTo>
                      <a:pt x="18" y="30"/>
                    </a:lnTo>
                    <a:lnTo>
                      <a:pt x="6" y="66"/>
                    </a:lnTo>
                    <a:lnTo>
                      <a:pt x="0" y="72"/>
                    </a:lnTo>
                    <a:lnTo>
                      <a:pt x="0" y="78"/>
                    </a:lnTo>
                    <a:lnTo>
                      <a:pt x="30" y="78"/>
                    </a:lnTo>
                    <a:lnTo>
                      <a:pt x="6" y="96"/>
                    </a:lnTo>
                    <a:lnTo>
                      <a:pt x="6" y="108"/>
                    </a:lnTo>
                    <a:lnTo>
                      <a:pt x="60" y="60"/>
                    </a:lnTo>
                    <a:lnTo>
                      <a:pt x="108" y="60"/>
                    </a:lnTo>
                    <a:lnTo>
                      <a:pt x="114" y="48"/>
                    </a:lnTo>
                    <a:lnTo>
                      <a:pt x="78" y="24"/>
                    </a:lnTo>
                    <a:lnTo>
                      <a:pt x="78" y="6"/>
                    </a:lnTo>
                    <a:lnTo>
                      <a:pt x="54" y="12"/>
                    </a:lnTo>
                    <a:lnTo>
                      <a:pt x="4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6" name="Freeform 106"/>
              <p:cNvSpPr>
                <a:spLocks/>
              </p:cNvSpPr>
              <p:nvPr/>
            </p:nvSpPr>
            <p:spPr bwMode="auto">
              <a:xfrm>
                <a:off x="2946" y="833"/>
                <a:ext cx="732" cy="324"/>
              </a:xfrm>
              <a:custGeom>
                <a:avLst/>
                <a:gdLst>
                  <a:gd name="T0" fmla="*/ 420 w 732"/>
                  <a:gd name="T1" fmla="*/ 300 h 324"/>
                  <a:gd name="T2" fmla="*/ 414 w 732"/>
                  <a:gd name="T3" fmla="*/ 270 h 324"/>
                  <a:gd name="T4" fmla="*/ 414 w 732"/>
                  <a:gd name="T5" fmla="*/ 270 h 324"/>
                  <a:gd name="T6" fmla="*/ 414 w 732"/>
                  <a:gd name="T7" fmla="*/ 270 h 324"/>
                  <a:gd name="T8" fmla="*/ 450 w 732"/>
                  <a:gd name="T9" fmla="*/ 282 h 324"/>
                  <a:gd name="T10" fmla="*/ 480 w 732"/>
                  <a:gd name="T11" fmla="*/ 264 h 324"/>
                  <a:gd name="T12" fmla="*/ 522 w 732"/>
                  <a:gd name="T13" fmla="*/ 282 h 324"/>
                  <a:gd name="T14" fmla="*/ 576 w 732"/>
                  <a:gd name="T15" fmla="*/ 258 h 324"/>
                  <a:gd name="T16" fmla="*/ 636 w 732"/>
                  <a:gd name="T17" fmla="*/ 252 h 324"/>
                  <a:gd name="T18" fmla="*/ 636 w 732"/>
                  <a:gd name="T19" fmla="*/ 252 h 324"/>
                  <a:gd name="T20" fmla="*/ 642 w 732"/>
                  <a:gd name="T21" fmla="*/ 258 h 324"/>
                  <a:gd name="T22" fmla="*/ 648 w 732"/>
                  <a:gd name="T23" fmla="*/ 258 h 324"/>
                  <a:gd name="T24" fmla="*/ 672 w 732"/>
                  <a:gd name="T25" fmla="*/ 240 h 324"/>
                  <a:gd name="T26" fmla="*/ 672 w 732"/>
                  <a:gd name="T27" fmla="*/ 240 h 324"/>
                  <a:gd name="T28" fmla="*/ 672 w 732"/>
                  <a:gd name="T29" fmla="*/ 240 h 324"/>
                  <a:gd name="T30" fmla="*/ 690 w 732"/>
                  <a:gd name="T31" fmla="*/ 252 h 324"/>
                  <a:gd name="T32" fmla="*/ 714 w 732"/>
                  <a:gd name="T33" fmla="*/ 246 h 324"/>
                  <a:gd name="T34" fmla="*/ 732 w 732"/>
                  <a:gd name="T35" fmla="*/ 258 h 324"/>
                  <a:gd name="T36" fmla="*/ 726 w 732"/>
                  <a:gd name="T37" fmla="*/ 240 h 324"/>
                  <a:gd name="T38" fmla="*/ 720 w 732"/>
                  <a:gd name="T39" fmla="*/ 222 h 324"/>
                  <a:gd name="T40" fmla="*/ 714 w 732"/>
                  <a:gd name="T41" fmla="*/ 150 h 324"/>
                  <a:gd name="T42" fmla="*/ 726 w 732"/>
                  <a:gd name="T43" fmla="*/ 120 h 324"/>
                  <a:gd name="T44" fmla="*/ 726 w 732"/>
                  <a:gd name="T45" fmla="*/ 120 h 324"/>
                  <a:gd name="T46" fmla="*/ 726 w 732"/>
                  <a:gd name="T47" fmla="*/ 114 h 324"/>
                  <a:gd name="T48" fmla="*/ 708 w 732"/>
                  <a:gd name="T49" fmla="*/ 102 h 324"/>
                  <a:gd name="T50" fmla="*/ 690 w 732"/>
                  <a:gd name="T51" fmla="*/ 96 h 324"/>
                  <a:gd name="T52" fmla="*/ 696 w 732"/>
                  <a:gd name="T53" fmla="*/ 66 h 324"/>
                  <a:gd name="T54" fmla="*/ 690 w 732"/>
                  <a:gd name="T55" fmla="*/ 60 h 324"/>
                  <a:gd name="T56" fmla="*/ 684 w 732"/>
                  <a:gd name="T57" fmla="*/ 48 h 324"/>
                  <a:gd name="T58" fmla="*/ 684 w 732"/>
                  <a:gd name="T59" fmla="*/ 48 h 324"/>
                  <a:gd name="T60" fmla="*/ 654 w 732"/>
                  <a:gd name="T61" fmla="*/ 30 h 324"/>
                  <a:gd name="T62" fmla="*/ 654 w 732"/>
                  <a:gd name="T63" fmla="*/ 24 h 324"/>
                  <a:gd name="T64" fmla="*/ 612 w 732"/>
                  <a:gd name="T65" fmla="*/ 24 h 324"/>
                  <a:gd name="T66" fmla="*/ 612 w 732"/>
                  <a:gd name="T67" fmla="*/ 24 h 324"/>
                  <a:gd name="T68" fmla="*/ 612 w 732"/>
                  <a:gd name="T69" fmla="*/ 24 h 324"/>
                  <a:gd name="T70" fmla="*/ 558 w 732"/>
                  <a:gd name="T71" fmla="*/ 60 h 324"/>
                  <a:gd name="T72" fmla="*/ 444 w 732"/>
                  <a:gd name="T73" fmla="*/ 66 h 324"/>
                  <a:gd name="T74" fmla="*/ 348 w 732"/>
                  <a:gd name="T75" fmla="*/ 0 h 324"/>
                  <a:gd name="T76" fmla="*/ 270 w 732"/>
                  <a:gd name="T77" fmla="*/ 6 h 324"/>
                  <a:gd name="T78" fmla="*/ 198 w 732"/>
                  <a:gd name="T79" fmla="*/ 60 h 324"/>
                  <a:gd name="T80" fmla="*/ 114 w 732"/>
                  <a:gd name="T81" fmla="*/ 54 h 324"/>
                  <a:gd name="T82" fmla="*/ 132 w 732"/>
                  <a:gd name="T83" fmla="*/ 72 h 324"/>
                  <a:gd name="T84" fmla="*/ 54 w 732"/>
                  <a:gd name="T85" fmla="*/ 96 h 324"/>
                  <a:gd name="T86" fmla="*/ 30 w 732"/>
                  <a:gd name="T87" fmla="*/ 90 h 324"/>
                  <a:gd name="T88" fmla="*/ 0 w 732"/>
                  <a:gd name="T89" fmla="*/ 120 h 324"/>
                  <a:gd name="T90" fmla="*/ 0 w 732"/>
                  <a:gd name="T91" fmla="*/ 138 h 324"/>
                  <a:gd name="T92" fmla="*/ 30 w 732"/>
                  <a:gd name="T93" fmla="*/ 138 h 324"/>
                  <a:gd name="T94" fmla="*/ 30 w 732"/>
                  <a:gd name="T95" fmla="*/ 192 h 324"/>
                  <a:gd name="T96" fmla="*/ 6 w 732"/>
                  <a:gd name="T97" fmla="*/ 192 h 324"/>
                  <a:gd name="T98" fmla="*/ 54 w 732"/>
                  <a:gd name="T99" fmla="*/ 258 h 324"/>
                  <a:gd name="T100" fmla="*/ 114 w 732"/>
                  <a:gd name="T101" fmla="*/ 276 h 324"/>
                  <a:gd name="T102" fmla="*/ 132 w 732"/>
                  <a:gd name="T103" fmla="*/ 306 h 324"/>
                  <a:gd name="T104" fmla="*/ 174 w 732"/>
                  <a:gd name="T105" fmla="*/ 300 h 324"/>
                  <a:gd name="T106" fmla="*/ 180 w 732"/>
                  <a:gd name="T107" fmla="*/ 270 h 324"/>
                  <a:gd name="T108" fmla="*/ 264 w 732"/>
                  <a:gd name="T109" fmla="*/ 312 h 324"/>
                  <a:gd name="T110" fmla="*/ 342 w 732"/>
                  <a:gd name="T111" fmla="*/ 270 h 324"/>
                  <a:gd name="T112" fmla="*/ 372 w 732"/>
                  <a:gd name="T113" fmla="*/ 288 h 324"/>
                  <a:gd name="T114" fmla="*/ 396 w 732"/>
                  <a:gd name="T115" fmla="*/ 276 h 324"/>
                  <a:gd name="T116" fmla="*/ 378 w 732"/>
                  <a:gd name="T117" fmla="*/ 300 h 324"/>
                  <a:gd name="T118" fmla="*/ 378 w 732"/>
                  <a:gd name="T119" fmla="*/ 312 h 324"/>
                  <a:gd name="T120" fmla="*/ 396 w 732"/>
                  <a:gd name="T121" fmla="*/ 324 h 324"/>
                  <a:gd name="T122" fmla="*/ 420 w 732"/>
                  <a:gd name="T123" fmla="*/ 30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2" h="324">
                    <a:moveTo>
                      <a:pt x="420" y="300"/>
                    </a:moveTo>
                    <a:lnTo>
                      <a:pt x="414" y="270"/>
                    </a:lnTo>
                    <a:lnTo>
                      <a:pt x="414" y="270"/>
                    </a:lnTo>
                    <a:lnTo>
                      <a:pt x="414" y="270"/>
                    </a:lnTo>
                    <a:lnTo>
                      <a:pt x="450" y="282"/>
                    </a:lnTo>
                    <a:lnTo>
                      <a:pt x="480" y="264"/>
                    </a:lnTo>
                    <a:lnTo>
                      <a:pt x="522" y="282"/>
                    </a:lnTo>
                    <a:lnTo>
                      <a:pt x="576" y="258"/>
                    </a:lnTo>
                    <a:lnTo>
                      <a:pt x="636" y="252"/>
                    </a:lnTo>
                    <a:lnTo>
                      <a:pt x="636" y="252"/>
                    </a:lnTo>
                    <a:lnTo>
                      <a:pt x="642" y="258"/>
                    </a:lnTo>
                    <a:lnTo>
                      <a:pt x="648" y="258"/>
                    </a:lnTo>
                    <a:lnTo>
                      <a:pt x="672" y="240"/>
                    </a:lnTo>
                    <a:lnTo>
                      <a:pt x="672" y="240"/>
                    </a:lnTo>
                    <a:lnTo>
                      <a:pt x="672" y="240"/>
                    </a:lnTo>
                    <a:lnTo>
                      <a:pt x="690" y="252"/>
                    </a:lnTo>
                    <a:lnTo>
                      <a:pt x="714" y="246"/>
                    </a:lnTo>
                    <a:lnTo>
                      <a:pt x="732" y="258"/>
                    </a:lnTo>
                    <a:lnTo>
                      <a:pt x="726" y="240"/>
                    </a:lnTo>
                    <a:lnTo>
                      <a:pt x="720" y="222"/>
                    </a:lnTo>
                    <a:lnTo>
                      <a:pt x="714" y="150"/>
                    </a:lnTo>
                    <a:lnTo>
                      <a:pt x="726" y="120"/>
                    </a:lnTo>
                    <a:lnTo>
                      <a:pt x="726" y="120"/>
                    </a:lnTo>
                    <a:lnTo>
                      <a:pt x="726" y="114"/>
                    </a:lnTo>
                    <a:lnTo>
                      <a:pt x="708" y="102"/>
                    </a:lnTo>
                    <a:lnTo>
                      <a:pt x="690" y="96"/>
                    </a:lnTo>
                    <a:lnTo>
                      <a:pt x="696" y="66"/>
                    </a:lnTo>
                    <a:lnTo>
                      <a:pt x="690" y="60"/>
                    </a:lnTo>
                    <a:lnTo>
                      <a:pt x="684" y="48"/>
                    </a:lnTo>
                    <a:lnTo>
                      <a:pt x="684" y="48"/>
                    </a:lnTo>
                    <a:lnTo>
                      <a:pt x="654" y="30"/>
                    </a:lnTo>
                    <a:lnTo>
                      <a:pt x="654" y="24"/>
                    </a:lnTo>
                    <a:lnTo>
                      <a:pt x="612" y="24"/>
                    </a:lnTo>
                    <a:lnTo>
                      <a:pt x="612" y="24"/>
                    </a:lnTo>
                    <a:lnTo>
                      <a:pt x="612" y="24"/>
                    </a:lnTo>
                    <a:lnTo>
                      <a:pt x="558" y="60"/>
                    </a:lnTo>
                    <a:lnTo>
                      <a:pt x="444" y="66"/>
                    </a:lnTo>
                    <a:lnTo>
                      <a:pt x="348" y="0"/>
                    </a:lnTo>
                    <a:lnTo>
                      <a:pt x="270" y="6"/>
                    </a:lnTo>
                    <a:lnTo>
                      <a:pt x="198" y="60"/>
                    </a:lnTo>
                    <a:lnTo>
                      <a:pt x="114" y="54"/>
                    </a:lnTo>
                    <a:lnTo>
                      <a:pt x="132" y="72"/>
                    </a:lnTo>
                    <a:lnTo>
                      <a:pt x="54" y="96"/>
                    </a:lnTo>
                    <a:lnTo>
                      <a:pt x="30" y="90"/>
                    </a:lnTo>
                    <a:lnTo>
                      <a:pt x="0" y="120"/>
                    </a:lnTo>
                    <a:lnTo>
                      <a:pt x="0" y="138"/>
                    </a:lnTo>
                    <a:lnTo>
                      <a:pt x="30" y="138"/>
                    </a:lnTo>
                    <a:lnTo>
                      <a:pt x="30" y="192"/>
                    </a:lnTo>
                    <a:lnTo>
                      <a:pt x="6" y="192"/>
                    </a:lnTo>
                    <a:lnTo>
                      <a:pt x="54" y="258"/>
                    </a:lnTo>
                    <a:lnTo>
                      <a:pt x="114" y="276"/>
                    </a:lnTo>
                    <a:lnTo>
                      <a:pt x="132" y="306"/>
                    </a:lnTo>
                    <a:lnTo>
                      <a:pt x="174" y="300"/>
                    </a:lnTo>
                    <a:lnTo>
                      <a:pt x="180" y="270"/>
                    </a:lnTo>
                    <a:lnTo>
                      <a:pt x="264" y="312"/>
                    </a:lnTo>
                    <a:lnTo>
                      <a:pt x="342" y="270"/>
                    </a:lnTo>
                    <a:lnTo>
                      <a:pt x="372" y="288"/>
                    </a:lnTo>
                    <a:lnTo>
                      <a:pt x="396" y="276"/>
                    </a:lnTo>
                    <a:lnTo>
                      <a:pt x="378" y="300"/>
                    </a:lnTo>
                    <a:lnTo>
                      <a:pt x="378" y="312"/>
                    </a:lnTo>
                    <a:lnTo>
                      <a:pt x="396" y="324"/>
                    </a:lnTo>
                    <a:lnTo>
                      <a:pt x="420" y="30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7" name="Freeform 107"/>
              <p:cNvSpPr>
                <a:spLocks/>
              </p:cNvSpPr>
              <p:nvPr/>
            </p:nvSpPr>
            <p:spPr bwMode="auto">
              <a:xfrm>
                <a:off x="3222" y="1163"/>
                <a:ext cx="54" cy="36"/>
              </a:xfrm>
              <a:custGeom>
                <a:avLst/>
                <a:gdLst>
                  <a:gd name="T0" fmla="*/ 36 w 54"/>
                  <a:gd name="T1" fmla="*/ 36 h 36"/>
                  <a:gd name="T2" fmla="*/ 36 w 54"/>
                  <a:gd name="T3" fmla="*/ 24 h 36"/>
                  <a:gd name="T4" fmla="*/ 54 w 54"/>
                  <a:gd name="T5" fmla="*/ 0 h 36"/>
                  <a:gd name="T6" fmla="*/ 36 w 54"/>
                  <a:gd name="T7" fmla="*/ 12 h 36"/>
                  <a:gd name="T8" fmla="*/ 0 w 54"/>
                  <a:gd name="T9" fmla="*/ 18 h 36"/>
                  <a:gd name="T10" fmla="*/ 24 w 54"/>
                  <a:gd name="T11" fmla="*/ 36 h 36"/>
                  <a:gd name="T12" fmla="*/ 36 w 5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4" h="36">
                    <a:moveTo>
                      <a:pt x="36" y="36"/>
                    </a:moveTo>
                    <a:lnTo>
                      <a:pt x="36" y="24"/>
                    </a:lnTo>
                    <a:lnTo>
                      <a:pt x="54" y="0"/>
                    </a:lnTo>
                    <a:lnTo>
                      <a:pt x="36" y="12"/>
                    </a:lnTo>
                    <a:lnTo>
                      <a:pt x="0" y="18"/>
                    </a:lnTo>
                    <a:lnTo>
                      <a:pt x="24" y="36"/>
                    </a:lnTo>
                    <a:lnTo>
                      <a:pt x="36"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8" name="Freeform 108"/>
              <p:cNvSpPr>
                <a:spLocks/>
              </p:cNvSpPr>
              <p:nvPr/>
            </p:nvSpPr>
            <p:spPr bwMode="auto">
              <a:xfrm>
                <a:off x="3630" y="881"/>
                <a:ext cx="6" cy="12"/>
              </a:xfrm>
              <a:custGeom>
                <a:avLst/>
                <a:gdLst>
                  <a:gd name="T0" fmla="*/ 0 w 6"/>
                  <a:gd name="T1" fmla="*/ 0 h 12"/>
                  <a:gd name="T2" fmla="*/ 6 w 6"/>
                  <a:gd name="T3" fmla="*/ 12 h 12"/>
                  <a:gd name="T4" fmla="*/ 0 w 6"/>
                  <a:gd name="T5" fmla="*/ 0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9" name="Rectangle 109"/>
              <p:cNvSpPr>
                <a:spLocks noChangeArrowheads="1"/>
              </p:cNvSpPr>
              <p:nvPr/>
            </p:nvSpPr>
            <p:spPr bwMode="auto">
              <a:xfrm>
                <a:off x="3672" y="947"/>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0" name="Rectangle 110"/>
              <p:cNvSpPr>
                <a:spLocks noChangeArrowheads="1"/>
              </p:cNvSpPr>
              <p:nvPr/>
            </p:nvSpPr>
            <p:spPr bwMode="auto">
              <a:xfrm>
                <a:off x="3558" y="857"/>
                <a:ext cx="42"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1" name="Freeform 111"/>
              <p:cNvSpPr>
                <a:spLocks/>
              </p:cNvSpPr>
              <p:nvPr/>
            </p:nvSpPr>
            <p:spPr bwMode="auto">
              <a:xfrm>
                <a:off x="3186" y="1181"/>
                <a:ext cx="60" cy="36"/>
              </a:xfrm>
              <a:custGeom>
                <a:avLst/>
                <a:gdLst>
                  <a:gd name="T0" fmla="*/ 30 w 60"/>
                  <a:gd name="T1" fmla="*/ 36 h 36"/>
                  <a:gd name="T2" fmla="*/ 60 w 60"/>
                  <a:gd name="T3" fmla="*/ 18 h 36"/>
                  <a:gd name="T4" fmla="*/ 60 w 60"/>
                  <a:gd name="T5" fmla="*/ 18 h 36"/>
                  <a:gd name="T6" fmla="*/ 36 w 60"/>
                  <a:gd name="T7" fmla="*/ 0 h 36"/>
                  <a:gd name="T8" fmla="*/ 36 w 60"/>
                  <a:gd name="T9" fmla="*/ 0 h 36"/>
                  <a:gd name="T10" fmla="*/ 42 w 60"/>
                  <a:gd name="T11" fmla="*/ 12 h 36"/>
                  <a:gd name="T12" fmla="*/ 18 w 60"/>
                  <a:gd name="T13" fmla="*/ 6 h 36"/>
                  <a:gd name="T14" fmla="*/ 0 w 60"/>
                  <a:gd name="T15" fmla="*/ 18 h 36"/>
                  <a:gd name="T16" fmla="*/ 6 w 60"/>
                  <a:gd name="T17" fmla="*/ 30 h 36"/>
                  <a:gd name="T18" fmla="*/ 30 w 60"/>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6">
                    <a:moveTo>
                      <a:pt x="30" y="36"/>
                    </a:moveTo>
                    <a:lnTo>
                      <a:pt x="60" y="18"/>
                    </a:lnTo>
                    <a:lnTo>
                      <a:pt x="60" y="18"/>
                    </a:lnTo>
                    <a:lnTo>
                      <a:pt x="36" y="0"/>
                    </a:lnTo>
                    <a:lnTo>
                      <a:pt x="36" y="0"/>
                    </a:lnTo>
                    <a:lnTo>
                      <a:pt x="42" y="12"/>
                    </a:lnTo>
                    <a:lnTo>
                      <a:pt x="18" y="6"/>
                    </a:lnTo>
                    <a:lnTo>
                      <a:pt x="0" y="18"/>
                    </a:lnTo>
                    <a:lnTo>
                      <a:pt x="6" y="30"/>
                    </a:lnTo>
                    <a:lnTo>
                      <a:pt x="3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2" name="Freeform 112"/>
              <p:cNvSpPr>
                <a:spLocks/>
              </p:cNvSpPr>
              <p:nvPr/>
            </p:nvSpPr>
            <p:spPr bwMode="auto">
              <a:xfrm>
                <a:off x="2784" y="221"/>
                <a:ext cx="714" cy="486"/>
              </a:xfrm>
              <a:custGeom>
                <a:avLst/>
                <a:gdLst>
                  <a:gd name="T0" fmla="*/ 116 w 119"/>
                  <a:gd name="T1" fmla="*/ 47 h 81"/>
                  <a:gd name="T2" fmla="*/ 106 w 119"/>
                  <a:gd name="T3" fmla="*/ 26 h 81"/>
                  <a:gd name="T4" fmla="*/ 97 w 119"/>
                  <a:gd name="T5" fmla="*/ 22 h 81"/>
                  <a:gd name="T6" fmla="*/ 93 w 119"/>
                  <a:gd name="T7" fmla="*/ 21 h 81"/>
                  <a:gd name="T8" fmla="*/ 91 w 119"/>
                  <a:gd name="T9" fmla="*/ 22 h 81"/>
                  <a:gd name="T10" fmla="*/ 91 w 119"/>
                  <a:gd name="T11" fmla="*/ 22 h 81"/>
                  <a:gd name="T12" fmla="*/ 86 w 119"/>
                  <a:gd name="T13" fmla="*/ 13 h 81"/>
                  <a:gd name="T14" fmla="*/ 81 w 119"/>
                  <a:gd name="T15" fmla="*/ 12 h 81"/>
                  <a:gd name="T16" fmla="*/ 81 w 119"/>
                  <a:gd name="T17" fmla="*/ 12 h 81"/>
                  <a:gd name="T18" fmla="*/ 80 w 119"/>
                  <a:gd name="T19" fmla="*/ 8 h 81"/>
                  <a:gd name="T20" fmla="*/ 81 w 119"/>
                  <a:gd name="T21" fmla="*/ 7 h 81"/>
                  <a:gd name="T22" fmla="*/ 78 w 119"/>
                  <a:gd name="T23" fmla="*/ 0 h 81"/>
                  <a:gd name="T24" fmla="*/ 66 w 119"/>
                  <a:gd name="T25" fmla="*/ 4 h 81"/>
                  <a:gd name="T26" fmla="*/ 66 w 119"/>
                  <a:gd name="T27" fmla="*/ 4 h 81"/>
                  <a:gd name="T28" fmla="*/ 64 w 119"/>
                  <a:gd name="T29" fmla="*/ 2 h 81"/>
                  <a:gd name="T30" fmla="*/ 56 w 119"/>
                  <a:gd name="T31" fmla="*/ 12 h 81"/>
                  <a:gd name="T32" fmla="*/ 36 w 119"/>
                  <a:gd name="T33" fmla="*/ 10 h 81"/>
                  <a:gd name="T34" fmla="*/ 36 w 119"/>
                  <a:gd name="T35" fmla="*/ 10 h 81"/>
                  <a:gd name="T36" fmla="*/ 15 w 119"/>
                  <a:gd name="T37" fmla="*/ 5 h 81"/>
                  <a:gd name="T38" fmla="*/ 13 w 119"/>
                  <a:gd name="T39" fmla="*/ 8 h 81"/>
                  <a:gd name="T40" fmla="*/ 9 w 119"/>
                  <a:gd name="T41" fmla="*/ 8 h 81"/>
                  <a:gd name="T42" fmla="*/ 9 w 119"/>
                  <a:gd name="T43" fmla="*/ 24 h 81"/>
                  <a:gd name="T44" fmla="*/ 4 w 119"/>
                  <a:gd name="T45" fmla="*/ 34 h 81"/>
                  <a:gd name="T46" fmla="*/ 2 w 119"/>
                  <a:gd name="T47" fmla="*/ 35 h 81"/>
                  <a:gd name="T48" fmla="*/ 2 w 119"/>
                  <a:gd name="T49" fmla="*/ 35 h 81"/>
                  <a:gd name="T50" fmla="*/ 0 w 119"/>
                  <a:gd name="T51" fmla="*/ 42 h 81"/>
                  <a:gd name="T52" fmla="*/ 15 w 119"/>
                  <a:gd name="T53" fmla="*/ 45 h 81"/>
                  <a:gd name="T54" fmla="*/ 20 w 119"/>
                  <a:gd name="T55" fmla="*/ 46 h 81"/>
                  <a:gd name="T56" fmla="*/ 26 w 119"/>
                  <a:gd name="T57" fmla="*/ 44 h 81"/>
                  <a:gd name="T58" fmla="*/ 29 w 119"/>
                  <a:gd name="T59" fmla="*/ 43 h 81"/>
                  <a:gd name="T60" fmla="*/ 34 w 119"/>
                  <a:gd name="T61" fmla="*/ 40 h 81"/>
                  <a:gd name="T62" fmla="*/ 46 w 119"/>
                  <a:gd name="T63" fmla="*/ 50 h 81"/>
                  <a:gd name="T64" fmla="*/ 52 w 119"/>
                  <a:gd name="T65" fmla="*/ 61 h 81"/>
                  <a:gd name="T66" fmla="*/ 52 w 119"/>
                  <a:gd name="T67" fmla="*/ 61 h 81"/>
                  <a:gd name="T68" fmla="*/ 46 w 119"/>
                  <a:gd name="T69" fmla="*/ 62 h 81"/>
                  <a:gd name="T70" fmla="*/ 42 w 119"/>
                  <a:gd name="T71" fmla="*/ 72 h 81"/>
                  <a:gd name="T72" fmla="*/ 50 w 119"/>
                  <a:gd name="T73" fmla="*/ 70 h 81"/>
                  <a:gd name="T74" fmla="*/ 50 w 119"/>
                  <a:gd name="T75" fmla="*/ 69 h 81"/>
                  <a:gd name="T76" fmla="*/ 57 w 119"/>
                  <a:gd name="T77" fmla="*/ 61 h 81"/>
                  <a:gd name="T78" fmla="*/ 64 w 119"/>
                  <a:gd name="T79" fmla="*/ 63 h 81"/>
                  <a:gd name="T80" fmla="*/ 77 w 119"/>
                  <a:gd name="T81" fmla="*/ 67 h 81"/>
                  <a:gd name="T82" fmla="*/ 75 w 119"/>
                  <a:gd name="T83" fmla="*/ 75 h 81"/>
                  <a:gd name="T84" fmla="*/ 87 w 119"/>
                  <a:gd name="T85" fmla="*/ 76 h 81"/>
                  <a:gd name="T86" fmla="*/ 96 w 119"/>
                  <a:gd name="T87" fmla="*/ 70 h 81"/>
                  <a:gd name="T88" fmla="*/ 78 w 119"/>
                  <a:gd name="T89" fmla="*/ 64 h 81"/>
                  <a:gd name="T90" fmla="*/ 103 w 119"/>
                  <a:gd name="T91" fmla="*/ 54 h 81"/>
                  <a:gd name="T92" fmla="*/ 108 w 119"/>
                  <a:gd name="T93" fmla="*/ 50 h 81"/>
                  <a:gd name="T94" fmla="*/ 113 w 119"/>
                  <a:gd name="T95"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 h="81">
                    <a:moveTo>
                      <a:pt x="113" y="47"/>
                    </a:moveTo>
                    <a:cubicBezTo>
                      <a:pt x="116" y="47"/>
                      <a:pt x="116" y="47"/>
                      <a:pt x="116" y="47"/>
                    </a:cubicBezTo>
                    <a:cubicBezTo>
                      <a:pt x="119" y="30"/>
                      <a:pt x="119" y="30"/>
                      <a:pt x="119" y="30"/>
                    </a:cubicBezTo>
                    <a:cubicBezTo>
                      <a:pt x="106" y="26"/>
                      <a:pt x="106" y="26"/>
                      <a:pt x="106" y="26"/>
                    </a:cubicBezTo>
                    <a:cubicBezTo>
                      <a:pt x="102" y="21"/>
                      <a:pt x="102" y="21"/>
                      <a:pt x="102" y="21"/>
                    </a:cubicBezTo>
                    <a:cubicBezTo>
                      <a:pt x="97" y="22"/>
                      <a:pt x="97" y="22"/>
                      <a:pt x="97" y="22"/>
                    </a:cubicBezTo>
                    <a:cubicBezTo>
                      <a:pt x="95" y="21"/>
                      <a:pt x="95" y="21"/>
                      <a:pt x="95" y="21"/>
                    </a:cubicBezTo>
                    <a:cubicBezTo>
                      <a:pt x="93" y="21"/>
                      <a:pt x="93" y="21"/>
                      <a:pt x="93" y="21"/>
                    </a:cubicBezTo>
                    <a:cubicBezTo>
                      <a:pt x="92" y="21"/>
                      <a:pt x="92" y="21"/>
                      <a:pt x="92" y="21"/>
                    </a:cubicBezTo>
                    <a:cubicBezTo>
                      <a:pt x="91" y="22"/>
                      <a:pt x="91" y="22"/>
                      <a:pt x="91" y="22"/>
                    </a:cubicBezTo>
                    <a:cubicBezTo>
                      <a:pt x="91" y="22"/>
                      <a:pt x="91" y="22"/>
                      <a:pt x="91" y="22"/>
                    </a:cubicBezTo>
                    <a:cubicBezTo>
                      <a:pt x="91" y="22"/>
                      <a:pt x="91" y="22"/>
                      <a:pt x="91" y="22"/>
                    </a:cubicBezTo>
                    <a:cubicBezTo>
                      <a:pt x="87" y="16"/>
                      <a:pt x="87" y="16"/>
                      <a:pt x="87" y="16"/>
                    </a:cubicBezTo>
                    <a:cubicBezTo>
                      <a:pt x="86" y="13"/>
                      <a:pt x="86" y="13"/>
                      <a:pt x="86" y="13"/>
                    </a:cubicBezTo>
                    <a:cubicBezTo>
                      <a:pt x="83" y="13"/>
                      <a:pt x="83" y="13"/>
                      <a:pt x="83" y="13"/>
                    </a:cubicBezTo>
                    <a:cubicBezTo>
                      <a:pt x="81" y="12"/>
                      <a:pt x="81" y="12"/>
                      <a:pt x="81" y="12"/>
                    </a:cubicBezTo>
                    <a:cubicBezTo>
                      <a:pt x="81" y="12"/>
                      <a:pt x="81" y="12"/>
                      <a:pt x="81" y="12"/>
                    </a:cubicBezTo>
                    <a:cubicBezTo>
                      <a:pt x="81" y="12"/>
                      <a:pt x="81" y="12"/>
                      <a:pt x="81" y="12"/>
                    </a:cubicBezTo>
                    <a:cubicBezTo>
                      <a:pt x="80" y="8"/>
                      <a:pt x="80" y="8"/>
                      <a:pt x="80" y="8"/>
                    </a:cubicBezTo>
                    <a:cubicBezTo>
                      <a:pt x="80" y="8"/>
                      <a:pt x="80" y="8"/>
                      <a:pt x="80" y="8"/>
                    </a:cubicBezTo>
                    <a:cubicBezTo>
                      <a:pt x="80" y="8"/>
                      <a:pt x="80" y="8"/>
                      <a:pt x="80" y="8"/>
                    </a:cubicBezTo>
                    <a:cubicBezTo>
                      <a:pt x="81" y="7"/>
                      <a:pt x="81" y="7"/>
                      <a:pt x="81" y="7"/>
                    </a:cubicBezTo>
                    <a:cubicBezTo>
                      <a:pt x="82" y="7"/>
                      <a:pt x="82" y="7"/>
                      <a:pt x="82" y="7"/>
                    </a:cubicBezTo>
                    <a:cubicBezTo>
                      <a:pt x="78" y="0"/>
                      <a:pt x="78" y="0"/>
                      <a:pt x="78" y="0"/>
                    </a:cubicBezTo>
                    <a:cubicBezTo>
                      <a:pt x="68" y="1"/>
                      <a:pt x="68" y="1"/>
                      <a:pt x="68" y="1"/>
                    </a:cubicBezTo>
                    <a:cubicBezTo>
                      <a:pt x="66" y="4"/>
                      <a:pt x="66" y="4"/>
                      <a:pt x="66" y="4"/>
                    </a:cubicBezTo>
                    <a:cubicBezTo>
                      <a:pt x="66" y="4"/>
                      <a:pt x="66" y="4"/>
                      <a:pt x="66" y="4"/>
                    </a:cubicBezTo>
                    <a:cubicBezTo>
                      <a:pt x="66" y="4"/>
                      <a:pt x="66" y="4"/>
                      <a:pt x="66" y="4"/>
                    </a:cubicBezTo>
                    <a:cubicBezTo>
                      <a:pt x="65" y="3"/>
                      <a:pt x="65" y="3"/>
                      <a:pt x="65" y="3"/>
                    </a:cubicBezTo>
                    <a:cubicBezTo>
                      <a:pt x="64" y="2"/>
                      <a:pt x="64" y="2"/>
                      <a:pt x="64" y="2"/>
                    </a:cubicBezTo>
                    <a:cubicBezTo>
                      <a:pt x="57" y="4"/>
                      <a:pt x="57" y="4"/>
                      <a:pt x="57" y="4"/>
                    </a:cubicBezTo>
                    <a:cubicBezTo>
                      <a:pt x="56" y="12"/>
                      <a:pt x="56" y="12"/>
                      <a:pt x="56" y="12"/>
                    </a:cubicBezTo>
                    <a:cubicBezTo>
                      <a:pt x="45" y="11"/>
                      <a:pt x="45" y="11"/>
                      <a:pt x="45" y="11"/>
                    </a:cubicBezTo>
                    <a:cubicBezTo>
                      <a:pt x="36" y="10"/>
                      <a:pt x="36" y="10"/>
                      <a:pt x="36" y="10"/>
                    </a:cubicBezTo>
                    <a:cubicBezTo>
                      <a:pt x="36" y="10"/>
                      <a:pt x="36" y="10"/>
                      <a:pt x="36" y="10"/>
                    </a:cubicBezTo>
                    <a:cubicBezTo>
                      <a:pt x="36" y="10"/>
                      <a:pt x="36" y="10"/>
                      <a:pt x="36" y="10"/>
                    </a:cubicBezTo>
                    <a:cubicBezTo>
                      <a:pt x="26" y="5"/>
                      <a:pt x="26" y="5"/>
                      <a:pt x="26" y="5"/>
                    </a:cubicBezTo>
                    <a:cubicBezTo>
                      <a:pt x="15" y="5"/>
                      <a:pt x="15" y="5"/>
                      <a:pt x="15" y="5"/>
                    </a:cubicBezTo>
                    <a:cubicBezTo>
                      <a:pt x="14" y="6"/>
                      <a:pt x="14" y="6"/>
                      <a:pt x="14" y="6"/>
                    </a:cubicBezTo>
                    <a:cubicBezTo>
                      <a:pt x="13" y="8"/>
                      <a:pt x="13" y="8"/>
                      <a:pt x="13" y="8"/>
                    </a:cubicBezTo>
                    <a:cubicBezTo>
                      <a:pt x="10" y="8"/>
                      <a:pt x="10" y="8"/>
                      <a:pt x="10" y="8"/>
                    </a:cubicBezTo>
                    <a:cubicBezTo>
                      <a:pt x="9" y="8"/>
                      <a:pt x="9" y="8"/>
                      <a:pt x="9" y="8"/>
                    </a:cubicBezTo>
                    <a:cubicBezTo>
                      <a:pt x="13" y="20"/>
                      <a:pt x="13" y="20"/>
                      <a:pt x="13" y="20"/>
                    </a:cubicBezTo>
                    <a:cubicBezTo>
                      <a:pt x="9" y="24"/>
                      <a:pt x="9" y="24"/>
                      <a:pt x="9" y="24"/>
                    </a:cubicBezTo>
                    <a:cubicBezTo>
                      <a:pt x="7" y="25"/>
                      <a:pt x="7" y="25"/>
                      <a:pt x="7" y="25"/>
                    </a:cubicBezTo>
                    <a:cubicBezTo>
                      <a:pt x="4" y="34"/>
                      <a:pt x="4" y="34"/>
                      <a:pt x="4" y="34"/>
                    </a:cubicBezTo>
                    <a:cubicBezTo>
                      <a:pt x="0" y="32"/>
                      <a:pt x="0" y="32"/>
                      <a:pt x="0" y="32"/>
                    </a:cubicBezTo>
                    <a:cubicBezTo>
                      <a:pt x="2" y="35"/>
                      <a:pt x="2" y="35"/>
                      <a:pt x="2" y="35"/>
                    </a:cubicBezTo>
                    <a:cubicBezTo>
                      <a:pt x="2" y="35"/>
                      <a:pt x="2" y="35"/>
                      <a:pt x="2" y="35"/>
                    </a:cubicBezTo>
                    <a:cubicBezTo>
                      <a:pt x="2" y="35"/>
                      <a:pt x="2" y="35"/>
                      <a:pt x="2" y="35"/>
                    </a:cubicBezTo>
                    <a:cubicBezTo>
                      <a:pt x="2" y="36"/>
                      <a:pt x="2" y="36"/>
                      <a:pt x="2" y="36"/>
                    </a:cubicBezTo>
                    <a:cubicBezTo>
                      <a:pt x="0" y="42"/>
                      <a:pt x="0" y="42"/>
                      <a:pt x="0" y="42"/>
                    </a:cubicBezTo>
                    <a:cubicBezTo>
                      <a:pt x="4" y="45"/>
                      <a:pt x="4" y="45"/>
                      <a:pt x="4" y="45"/>
                    </a:cubicBezTo>
                    <a:cubicBezTo>
                      <a:pt x="15" y="45"/>
                      <a:pt x="15" y="45"/>
                      <a:pt x="15" y="45"/>
                    </a:cubicBezTo>
                    <a:cubicBezTo>
                      <a:pt x="19" y="48"/>
                      <a:pt x="19" y="48"/>
                      <a:pt x="19" y="48"/>
                    </a:cubicBezTo>
                    <a:cubicBezTo>
                      <a:pt x="20" y="46"/>
                      <a:pt x="20" y="46"/>
                      <a:pt x="20" y="46"/>
                    </a:cubicBezTo>
                    <a:cubicBezTo>
                      <a:pt x="25" y="46"/>
                      <a:pt x="25" y="46"/>
                      <a:pt x="25" y="46"/>
                    </a:cubicBezTo>
                    <a:cubicBezTo>
                      <a:pt x="26" y="44"/>
                      <a:pt x="26" y="44"/>
                      <a:pt x="26" y="44"/>
                    </a:cubicBezTo>
                    <a:cubicBezTo>
                      <a:pt x="27" y="43"/>
                      <a:pt x="27" y="43"/>
                      <a:pt x="27" y="43"/>
                    </a:cubicBezTo>
                    <a:cubicBezTo>
                      <a:pt x="29" y="43"/>
                      <a:pt x="29" y="43"/>
                      <a:pt x="29" y="43"/>
                    </a:cubicBezTo>
                    <a:cubicBezTo>
                      <a:pt x="29" y="40"/>
                      <a:pt x="29" y="40"/>
                      <a:pt x="29" y="40"/>
                    </a:cubicBezTo>
                    <a:cubicBezTo>
                      <a:pt x="34" y="40"/>
                      <a:pt x="34" y="40"/>
                      <a:pt x="34" y="40"/>
                    </a:cubicBezTo>
                    <a:cubicBezTo>
                      <a:pt x="46" y="45"/>
                      <a:pt x="46" y="45"/>
                      <a:pt x="46" y="45"/>
                    </a:cubicBezTo>
                    <a:cubicBezTo>
                      <a:pt x="46" y="50"/>
                      <a:pt x="46" y="50"/>
                      <a:pt x="46" y="50"/>
                    </a:cubicBezTo>
                    <a:cubicBezTo>
                      <a:pt x="52" y="57"/>
                      <a:pt x="52" y="57"/>
                      <a:pt x="52" y="57"/>
                    </a:cubicBezTo>
                    <a:cubicBezTo>
                      <a:pt x="52" y="61"/>
                      <a:pt x="52" y="61"/>
                      <a:pt x="52" y="61"/>
                    </a:cubicBezTo>
                    <a:cubicBezTo>
                      <a:pt x="52" y="61"/>
                      <a:pt x="52" y="61"/>
                      <a:pt x="52" y="61"/>
                    </a:cubicBezTo>
                    <a:cubicBezTo>
                      <a:pt x="52" y="61"/>
                      <a:pt x="52" y="61"/>
                      <a:pt x="52" y="61"/>
                    </a:cubicBezTo>
                    <a:cubicBezTo>
                      <a:pt x="47" y="62"/>
                      <a:pt x="47" y="62"/>
                      <a:pt x="47" y="62"/>
                    </a:cubicBezTo>
                    <a:cubicBezTo>
                      <a:pt x="46" y="62"/>
                      <a:pt x="46" y="62"/>
                      <a:pt x="46" y="62"/>
                    </a:cubicBezTo>
                    <a:cubicBezTo>
                      <a:pt x="41" y="70"/>
                      <a:pt x="41" y="70"/>
                      <a:pt x="41" y="70"/>
                    </a:cubicBezTo>
                    <a:cubicBezTo>
                      <a:pt x="42" y="72"/>
                      <a:pt x="42" y="72"/>
                      <a:pt x="42" y="72"/>
                    </a:cubicBezTo>
                    <a:cubicBezTo>
                      <a:pt x="50" y="70"/>
                      <a:pt x="50" y="70"/>
                      <a:pt x="50" y="70"/>
                    </a:cubicBezTo>
                    <a:cubicBezTo>
                      <a:pt x="50" y="70"/>
                      <a:pt x="50" y="70"/>
                      <a:pt x="50" y="70"/>
                    </a:cubicBezTo>
                    <a:cubicBezTo>
                      <a:pt x="50" y="70"/>
                      <a:pt x="50" y="70"/>
                      <a:pt x="50" y="70"/>
                    </a:cubicBezTo>
                    <a:cubicBezTo>
                      <a:pt x="50" y="69"/>
                      <a:pt x="50" y="69"/>
                      <a:pt x="50" y="69"/>
                    </a:cubicBezTo>
                    <a:cubicBezTo>
                      <a:pt x="54" y="67"/>
                      <a:pt x="54" y="67"/>
                      <a:pt x="54" y="67"/>
                    </a:cubicBezTo>
                    <a:cubicBezTo>
                      <a:pt x="57" y="61"/>
                      <a:pt x="57" y="61"/>
                      <a:pt x="57" y="61"/>
                    </a:cubicBezTo>
                    <a:cubicBezTo>
                      <a:pt x="65" y="58"/>
                      <a:pt x="65" y="58"/>
                      <a:pt x="65" y="58"/>
                    </a:cubicBezTo>
                    <a:cubicBezTo>
                      <a:pt x="64" y="63"/>
                      <a:pt x="64" y="63"/>
                      <a:pt x="64" y="63"/>
                    </a:cubicBezTo>
                    <a:cubicBezTo>
                      <a:pt x="76" y="65"/>
                      <a:pt x="76" y="65"/>
                      <a:pt x="76" y="65"/>
                    </a:cubicBezTo>
                    <a:cubicBezTo>
                      <a:pt x="77" y="67"/>
                      <a:pt x="77" y="67"/>
                      <a:pt x="77" y="67"/>
                    </a:cubicBezTo>
                    <a:cubicBezTo>
                      <a:pt x="69" y="71"/>
                      <a:pt x="69" y="71"/>
                      <a:pt x="69" y="71"/>
                    </a:cubicBezTo>
                    <a:cubicBezTo>
                      <a:pt x="75" y="75"/>
                      <a:pt x="75" y="75"/>
                      <a:pt x="75" y="75"/>
                    </a:cubicBezTo>
                    <a:cubicBezTo>
                      <a:pt x="75" y="81"/>
                      <a:pt x="75" y="81"/>
                      <a:pt x="75" y="81"/>
                    </a:cubicBezTo>
                    <a:cubicBezTo>
                      <a:pt x="75" y="81"/>
                      <a:pt x="87" y="76"/>
                      <a:pt x="87" y="76"/>
                    </a:cubicBezTo>
                    <a:cubicBezTo>
                      <a:pt x="87" y="75"/>
                      <a:pt x="95" y="75"/>
                      <a:pt x="95" y="75"/>
                    </a:cubicBezTo>
                    <a:cubicBezTo>
                      <a:pt x="96" y="70"/>
                      <a:pt x="96" y="70"/>
                      <a:pt x="96" y="70"/>
                    </a:cubicBezTo>
                    <a:cubicBezTo>
                      <a:pt x="86" y="72"/>
                      <a:pt x="86" y="72"/>
                      <a:pt x="86" y="72"/>
                    </a:cubicBezTo>
                    <a:cubicBezTo>
                      <a:pt x="78" y="64"/>
                      <a:pt x="78" y="64"/>
                      <a:pt x="78" y="64"/>
                    </a:cubicBezTo>
                    <a:cubicBezTo>
                      <a:pt x="86" y="65"/>
                      <a:pt x="86" y="65"/>
                      <a:pt x="86" y="65"/>
                    </a:cubicBezTo>
                    <a:cubicBezTo>
                      <a:pt x="103" y="54"/>
                      <a:pt x="103" y="54"/>
                      <a:pt x="103" y="54"/>
                    </a:cubicBezTo>
                    <a:cubicBezTo>
                      <a:pt x="106" y="54"/>
                      <a:pt x="106" y="54"/>
                      <a:pt x="106" y="54"/>
                    </a:cubicBezTo>
                    <a:cubicBezTo>
                      <a:pt x="108" y="50"/>
                      <a:pt x="108" y="50"/>
                      <a:pt x="108" y="50"/>
                    </a:cubicBezTo>
                    <a:cubicBezTo>
                      <a:pt x="110" y="47"/>
                      <a:pt x="110" y="47"/>
                      <a:pt x="110" y="47"/>
                    </a:cubicBezTo>
                    <a:lnTo>
                      <a:pt x="113" y="4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3" name="Freeform 113"/>
              <p:cNvSpPr>
                <a:spLocks/>
              </p:cNvSpPr>
              <p:nvPr/>
            </p:nvSpPr>
            <p:spPr bwMode="auto">
              <a:xfrm>
                <a:off x="3432" y="503"/>
                <a:ext cx="30" cy="18"/>
              </a:xfrm>
              <a:custGeom>
                <a:avLst/>
                <a:gdLst>
                  <a:gd name="T0" fmla="*/ 30 w 30"/>
                  <a:gd name="T1" fmla="*/ 0 h 18"/>
                  <a:gd name="T2" fmla="*/ 12 w 30"/>
                  <a:gd name="T3" fmla="*/ 0 h 18"/>
                  <a:gd name="T4" fmla="*/ 0 w 30"/>
                  <a:gd name="T5" fmla="*/ 18 h 18"/>
                  <a:gd name="T6" fmla="*/ 12 w 30"/>
                  <a:gd name="T7" fmla="*/ 0 h 18"/>
                  <a:gd name="T8" fmla="*/ 30 w 30"/>
                  <a:gd name="T9" fmla="*/ 0 h 18"/>
                </a:gdLst>
                <a:ahLst/>
                <a:cxnLst>
                  <a:cxn ang="0">
                    <a:pos x="T0" y="T1"/>
                  </a:cxn>
                  <a:cxn ang="0">
                    <a:pos x="T2" y="T3"/>
                  </a:cxn>
                  <a:cxn ang="0">
                    <a:pos x="T4" y="T5"/>
                  </a:cxn>
                  <a:cxn ang="0">
                    <a:pos x="T6" y="T7"/>
                  </a:cxn>
                  <a:cxn ang="0">
                    <a:pos x="T8" y="T9"/>
                  </a:cxn>
                </a:cxnLst>
                <a:rect l="0" t="0" r="r" b="b"/>
                <a:pathLst>
                  <a:path w="30" h="18">
                    <a:moveTo>
                      <a:pt x="30" y="0"/>
                    </a:moveTo>
                    <a:lnTo>
                      <a:pt x="12" y="0"/>
                    </a:lnTo>
                    <a:lnTo>
                      <a:pt x="0" y="18"/>
                    </a:lnTo>
                    <a:lnTo>
                      <a:pt x="12"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4" name="Freeform 114"/>
              <p:cNvSpPr>
                <a:spLocks/>
              </p:cNvSpPr>
              <p:nvPr/>
            </p:nvSpPr>
            <p:spPr bwMode="auto">
              <a:xfrm>
                <a:off x="3192" y="221"/>
                <a:ext cx="84" cy="42"/>
              </a:xfrm>
              <a:custGeom>
                <a:avLst/>
                <a:gdLst>
                  <a:gd name="T0" fmla="*/ 84 w 84"/>
                  <a:gd name="T1" fmla="*/ 42 h 42"/>
                  <a:gd name="T2" fmla="*/ 84 w 84"/>
                  <a:gd name="T3" fmla="*/ 42 h 42"/>
                  <a:gd name="T4" fmla="*/ 60 w 84"/>
                  <a:gd name="T5" fmla="*/ 0 h 42"/>
                  <a:gd name="T6" fmla="*/ 0 w 84"/>
                  <a:gd name="T7" fmla="*/ 6 h 42"/>
                  <a:gd name="T8" fmla="*/ 0 w 84"/>
                  <a:gd name="T9" fmla="*/ 6 h 42"/>
                  <a:gd name="T10" fmla="*/ 60 w 84"/>
                  <a:gd name="T11" fmla="*/ 0 h 42"/>
                  <a:gd name="T12" fmla="*/ 84 w 8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84" h="42">
                    <a:moveTo>
                      <a:pt x="84" y="42"/>
                    </a:moveTo>
                    <a:lnTo>
                      <a:pt x="84" y="42"/>
                    </a:lnTo>
                    <a:lnTo>
                      <a:pt x="60" y="0"/>
                    </a:lnTo>
                    <a:lnTo>
                      <a:pt x="0" y="6"/>
                    </a:lnTo>
                    <a:lnTo>
                      <a:pt x="0" y="6"/>
                    </a:lnTo>
                    <a:lnTo>
                      <a:pt x="60" y="0"/>
                    </a:lnTo>
                    <a:lnTo>
                      <a:pt x="8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5" name="Freeform 115"/>
              <p:cNvSpPr>
                <a:spLocks/>
              </p:cNvSpPr>
              <p:nvPr/>
            </p:nvSpPr>
            <p:spPr bwMode="auto">
              <a:xfrm>
                <a:off x="3336" y="347"/>
                <a:ext cx="18" cy="0"/>
              </a:xfrm>
              <a:custGeom>
                <a:avLst/>
                <a:gdLst>
                  <a:gd name="T0" fmla="*/ 18 w 18"/>
                  <a:gd name="T1" fmla="*/ 6 w 18"/>
                  <a:gd name="T2" fmla="*/ 0 w 18"/>
                  <a:gd name="T3" fmla="*/ 6 w 18"/>
                  <a:gd name="T4" fmla="*/ 18 w 18"/>
                </a:gdLst>
                <a:ahLst/>
                <a:cxnLst>
                  <a:cxn ang="0">
                    <a:pos x="T0" y="0"/>
                  </a:cxn>
                  <a:cxn ang="0">
                    <a:pos x="T1" y="0"/>
                  </a:cxn>
                  <a:cxn ang="0">
                    <a:pos x="T2" y="0"/>
                  </a:cxn>
                  <a:cxn ang="0">
                    <a:pos x="T3" y="0"/>
                  </a:cxn>
                  <a:cxn ang="0">
                    <a:pos x="T4" y="0"/>
                  </a:cxn>
                </a:cxnLst>
                <a:rect l="0" t="0" r="r" b="b"/>
                <a:pathLst>
                  <a:path w="18">
                    <a:moveTo>
                      <a:pt x="18" y="0"/>
                    </a:moveTo>
                    <a:lnTo>
                      <a:pt x="6" y="0"/>
                    </a:lnTo>
                    <a:lnTo>
                      <a:pt x="0" y="0"/>
                    </a:lnTo>
                    <a:lnTo>
                      <a:pt x="6"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6" name="Freeform 116"/>
              <p:cNvSpPr>
                <a:spLocks/>
              </p:cNvSpPr>
              <p:nvPr/>
            </p:nvSpPr>
            <p:spPr bwMode="auto">
              <a:xfrm>
                <a:off x="3264" y="263"/>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7" name="Freeform 117"/>
              <p:cNvSpPr>
                <a:spLocks/>
              </p:cNvSpPr>
              <p:nvPr/>
            </p:nvSpPr>
            <p:spPr bwMode="auto">
              <a:xfrm>
                <a:off x="3306" y="317"/>
                <a:ext cx="24" cy="36"/>
              </a:xfrm>
              <a:custGeom>
                <a:avLst/>
                <a:gdLst>
                  <a:gd name="T0" fmla="*/ 24 w 24"/>
                  <a:gd name="T1" fmla="*/ 36 h 36"/>
                  <a:gd name="T2" fmla="*/ 0 w 24"/>
                  <a:gd name="T3" fmla="*/ 0 h 36"/>
                  <a:gd name="T4" fmla="*/ 24 w 24"/>
                  <a:gd name="T5" fmla="*/ 36 h 36"/>
                  <a:gd name="T6" fmla="*/ 24 w 24"/>
                  <a:gd name="T7" fmla="*/ 36 h 36"/>
                </a:gdLst>
                <a:ahLst/>
                <a:cxnLst>
                  <a:cxn ang="0">
                    <a:pos x="T0" y="T1"/>
                  </a:cxn>
                  <a:cxn ang="0">
                    <a:pos x="T2" y="T3"/>
                  </a:cxn>
                  <a:cxn ang="0">
                    <a:pos x="T4" y="T5"/>
                  </a:cxn>
                  <a:cxn ang="0">
                    <a:pos x="T6" y="T7"/>
                  </a:cxn>
                </a:cxnLst>
                <a:rect l="0" t="0" r="r" b="b"/>
                <a:pathLst>
                  <a:path w="24" h="36">
                    <a:moveTo>
                      <a:pt x="24" y="36"/>
                    </a:moveTo>
                    <a:lnTo>
                      <a:pt x="0" y="0"/>
                    </a:lnTo>
                    <a:lnTo>
                      <a:pt x="24" y="36"/>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8" name="Freeform 118"/>
              <p:cNvSpPr>
                <a:spLocks/>
              </p:cNvSpPr>
              <p:nvPr/>
            </p:nvSpPr>
            <p:spPr bwMode="auto">
              <a:xfrm>
                <a:off x="3174" y="239"/>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9" name="Freeform 119"/>
              <p:cNvSpPr>
                <a:spLocks/>
              </p:cNvSpPr>
              <p:nvPr/>
            </p:nvSpPr>
            <p:spPr bwMode="auto">
              <a:xfrm>
                <a:off x="3270" y="293"/>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0" name="Freeform 120"/>
              <p:cNvSpPr>
                <a:spLocks/>
              </p:cNvSpPr>
              <p:nvPr/>
            </p:nvSpPr>
            <p:spPr bwMode="auto">
              <a:xfrm>
                <a:off x="3168" y="161"/>
                <a:ext cx="30" cy="12"/>
              </a:xfrm>
              <a:custGeom>
                <a:avLst/>
                <a:gdLst>
                  <a:gd name="T0" fmla="*/ 30 w 30"/>
                  <a:gd name="T1" fmla="*/ 0 h 12"/>
                  <a:gd name="T2" fmla="*/ 0 w 30"/>
                  <a:gd name="T3" fmla="*/ 0 h 12"/>
                  <a:gd name="T4" fmla="*/ 18 w 30"/>
                  <a:gd name="T5" fmla="*/ 12 h 12"/>
                  <a:gd name="T6" fmla="*/ 30 w 30"/>
                  <a:gd name="T7" fmla="*/ 0 h 12"/>
                </a:gdLst>
                <a:ahLst/>
                <a:cxnLst>
                  <a:cxn ang="0">
                    <a:pos x="T0" y="T1"/>
                  </a:cxn>
                  <a:cxn ang="0">
                    <a:pos x="T2" y="T3"/>
                  </a:cxn>
                  <a:cxn ang="0">
                    <a:pos x="T4" y="T5"/>
                  </a:cxn>
                  <a:cxn ang="0">
                    <a:pos x="T6" y="T7"/>
                  </a:cxn>
                </a:cxnLst>
                <a:rect l="0" t="0" r="r" b="b"/>
                <a:pathLst>
                  <a:path w="30" h="12">
                    <a:moveTo>
                      <a:pt x="30" y="0"/>
                    </a:moveTo>
                    <a:lnTo>
                      <a:pt x="0" y="0"/>
                    </a:lnTo>
                    <a:lnTo>
                      <a:pt x="18" y="12"/>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1" name="Freeform 121"/>
              <p:cNvSpPr>
                <a:spLocks/>
              </p:cNvSpPr>
              <p:nvPr/>
            </p:nvSpPr>
            <p:spPr bwMode="auto">
              <a:xfrm>
                <a:off x="2826" y="161"/>
                <a:ext cx="342" cy="132"/>
              </a:xfrm>
              <a:custGeom>
                <a:avLst/>
                <a:gdLst>
                  <a:gd name="T0" fmla="*/ 18 w 342"/>
                  <a:gd name="T1" fmla="*/ 42 h 132"/>
                  <a:gd name="T2" fmla="*/ 0 w 342"/>
                  <a:gd name="T3" fmla="*/ 60 h 132"/>
                  <a:gd name="T4" fmla="*/ 0 w 342"/>
                  <a:gd name="T5" fmla="*/ 78 h 132"/>
                  <a:gd name="T6" fmla="*/ 12 w 342"/>
                  <a:gd name="T7" fmla="*/ 108 h 132"/>
                  <a:gd name="T8" fmla="*/ 18 w 342"/>
                  <a:gd name="T9" fmla="*/ 108 h 132"/>
                  <a:gd name="T10" fmla="*/ 36 w 342"/>
                  <a:gd name="T11" fmla="*/ 108 h 132"/>
                  <a:gd name="T12" fmla="*/ 42 w 342"/>
                  <a:gd name="T13" fmla="*/ 96 h 132"/>
                  <a:gd name="T14" fmla="*/ 48 w 342"/>
                  <a:gd name="T15" fmla="*/ 90 h 132"/>
                  <a:gd name="T16" fmla="*/ 114 w 342"/>
                  <a:gd name="T17" fmla="*/ 90 h 132"/>
                  <a:gd name="T18" fmla="*/ 114 w 342"/>
                  <a:gd name="T19" fmla="*/ 90 h 132"/>
                  <a:gd name="T20" fmla="*/ 114 w 342"/>
                  <a:gd name="T21" fmla="*/ 90 h 132"/>
                  <a:gd name="T22" fmla="*/ 174 w 342"/>
                  <a:gd name="T23" fmla="*/ 120 h 132"/>
                  <a:gd name="T24" fmla="*/ 228 w 342"/>
                  <a:gd name="T25" fmla="*/ 126 h 132"/>
                  <a:gd name="T26" fmla="*/ 294 w 342"/>
                  <a:gd name="T27" fmla="*/ 132 h 132"/>
                  <a:gd name="T28" fmla="*/ 300 w 342"/>
                  <a:gd name="T29" fmla="*/ 84 h 132"/>
                  <a:gd name="T30" fmla="*/ 300 w 342"/>
                  <a:gd name="T31" fmla="*/ 84 h 132"/>
                  <a:gd name="T32" fmla="*/ 300 w 342"/>
                  <a:gd name="T33" fmla="*/ 84 h 132"/>
                  <a:gd name="T34" fmla="*/ 342 w 342"/>
                  <a:gd name="T35" fmla="*/ 72 h 132"/>
                  <a:gd name="T36" fmla="*/ 336 w 342"/>
                  <a:gd name="T37" fmla="*/ 0 h 132"/>
                  <a:gd name="T38" fmla="*/ 24 w 342"/>
                  <a:gd name="T39" fmla="*/ 0 h 132"/>
                  <a:gd name="T40" fmla="*/ 30 w 342"/>
                  <a:gd name="T41" fmla="*/ 36 h 132"/>
                  <a:gd name="T42" fmla="*/ 18 w 342"/>
                  <a:gd name="T43"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132">
                    <a:moveTo>
                      <a:pt x="18" y="42"/>
                    </a:moveTo>
                    <a:lnTo>
                      <a:pt x="0" y="60"/>
                    </a:lnTo>
                    <a:lnTo>
                      <a:pt x="0" y="78"/>
                    </a:lnTo>
                    <a:lnTo>
                      <a:pt x="12" y="108"/>
                    </a:lnTo>
                    <a:lnTo>
                      <a:pt x="18" y="108"/>
                    </a:lnTo>
                    <a:lnTo>
                      <a:pt x="36" y="108"/>
                    </a:lnTo>
                    <a:lnTo>
                      <a:pt x="42" y="96"/>
                    </a:lnTo>
                    <a:lnTo>
                      <a:pt x="48" y="90"/>
                    </a:lnTo>
                    <a:lnTo>
                      <a:pt x="114" y="90"/>
                    </a:lnTo>
                    <a:lnTo>
                      <a:pt x="114" y="90"/>
                    </a:lnTo>
                    <a:lnTo>
                      <a:pt x="114" y="90"/>
                    </a:lnTo>
                    <a:lnTo>
                      <a:pt x="174" y="120"/>
                    </a:lnTo>
                    <a:lnTo>
                      <a:pt x="228" y="126"/>
                    </a:lnTo>
                    <a:lnTo>
                      <a:pt x="294" y="132"/>
                    </a:lnTo>
                    <a:lnTo>
                      <a:pt x="300" y="84"/>
                    </a:lnTo>
                    <a:lnTo>
                      <a:pt x="300" y="84"/>
                    </a:lnTo>
                    <a:lnTo>
                      <a:pt x="300" y="84"/>
                    </a:lnTo>
                    <a:lnTo>
                      <a:pt x="342" y="72"/>
                    </a:lnTo>
                    <a:lnTo>
                      <a:pt x="336" y="0"/>
                    </a:lnTo>
                    <a:lnTo>
                      <a:pt x="24" y="0"/>
                    </a:lnTo>
                    <a:lnTo>
                      <a:pt x="30" y="36"/>
                    </a:lnTo>
                    <a:lnTo>
                      <a:pt x="1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2" name="Freeform 122"/>
              <p:cNvSpPr>
                <a:spLocks/>
              </p:cNvSpPr>
              <p:nvPr/>
            </p:nvSpPr>
            <p:spPr bwMode="auto">
              <a:xfrm>
                <a:off x="3186" y="161"/>
                <a:ext cx="12" cy="12"/>
              </a:xfrm>
              <a:custGeom>
                <a:avLst/>
                <a:gdLst>
                  <a:gd name="T0" fmla="*/ 0 w 12"/>
                  <a:gd name="T1" fmla="*/ 12 h 12"/>
                  <a:gd name="T2" fmla="*/ 12 w 12"/>
                  <a:gd name="T3" fmla="*/ 0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3" name="Freeform 123"/>
              <p:cNvSpPr>
                <a:spLocks/>
              </p:cNvSpPr>
              <p:nvPr/>
            </p:nvSpPr>
            <p:spPr bwMode="auto">
              <a:xfrm>
                <a:off x="3054" y="245"/>
                <a:ext cx="72" cy="48"/>
              </a:xfrm>
              <a:custGeom>
                <a:avLst/>
                <a:gdLst>
                  <a:gd name="T0" fmla="*/ 66 w 72"/>
                  <a:gd name="T1" fmla="*/ 48 h 48"/>
                  <a:gd name="T2" fmla="*/ 0 w 72"/>
                  <a:gd name="T3" fmla="*/ 42 h 48"/>
                  <a:gd name="T4" fmla="*/ 66 w 72"/>
                  <a:gd name="T5" fmla="*/ 48 h 48"/>
                  <a:gd name="T6" fmla="*/ 72 w 72"/>
                  <a:gd name="T7" fmla="*/ 0 h 48"/>
                  <a:gd name="T8" fmla="*/ 72 w 72"/>
                  <a:gd name="T9" fmla="*/ 0 h 48"/>
                  <a:gd name="T10" fmla="*/ 66 w 72"/>
                  <a:gd name="T11" fmla="*/ 48 h 48"/>
                </a:gdLst>
                <a:ahLst/>
                <a:cxnLst>
                  <a:cxn ang="0">
                    <a:pos x="T0" y="T1"/>
                  </a:cxn>
                  <a:cxn ang="0">
                    <a:pos x="T2" y="T3"/>
                  </a:cxn>
                  <a:cxn ang="0">
                    <a:pos x="T4" y="T5"/>
                  </a:cxn>
                  <a:cxn ang="0">
                    <a:pos x="T6" y="T7"/>
                  </a:cxn>
                  <a:cxn ang="0">
                    <a:pos x="T8" y="T9"/>
                  </a:cxn>
                  <a:cxn ang="0">
                    <a:pos x="T10" y="T11"/>
                  </a:cxn>
                </a:cxnLst>
                <a:rect l="0" t="0" r="r" b="b"/>
                <a:pathLst>
                  <a:path w="72" h="48">
                    <a:moveTo>
                      <a:pt x="66" y="48"/>
                    </a:moveTo>
                    <a:lnTo>
                      <a:pt x="0" y="42"/>
                    </a:lnTo>
                    <a:lnTo>
                      <a:pt x="66" y="48"/>
                    </a:lnTo>
                    <a:lnTo>
                      <a:pt x="72" y="0"/>
                    </a:lnTo>
                    <a:lnTo>
                      <a:pt x="72" y="0"/>
                    </a:lnTo>
                    <a:lnTo>
                      <a:pt x="6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4" name="Freeform 124"/>
              <p:cNvSpPr>
                <a:spLocks/>
              </p:cNvSpPr>
              <p:nvPr/>
            </p:nvSpPr>
            <p:spPr bwMode="auto">
              <a:xfrm>
                <a:off x="2940" y="251"/>
                <a:ext cx="60" cy="30"/>
              </a:xfrm>
              <a:custGeom>
                <a:avLst/>
                <a:gdLst>
                  <a:gd name="T0" fmla="*/ 0 w 60"/>
                  <a:gd name="T1" fmla="*/ 0 h 30"/>
                  <a:gd name="T2" fmla="*/ 60 w 60"/>
                  <a:gd name="T3" fmla="*/ 30 h 30"/>
                  <a:gd name="T4" fmla="*/ 60 w 60"/>
                  <a:gd name="T5" fmla="*/ 30 h 30"/>
                  <a:gd name="T6" fmla="*/ 0 w 60"/>
                  <a:gd name="T7" fmla="*/ 0 h 30"/>
                  <a:gd name="T8" fmla="*/ 0 w 60"/>
                  <a:gd name="T9" fmla="*/ 0 h 30"/>
                </a:gdLst>
                <a:ahLst/>
                <a:cxnLst>
                  <a:cxn ang="0">
                    <a:pos x="T0" y="T1"/>
                  </a:cxn>
                  <a:cxn ang="0">
                    <a:pos x="T2" y="T3"/>
                  </a:cxn>
                  <a:cxn ang="0">
                    <a:pos x="T4" y="T5"/>
                  </a:cxn>
                  <a:cxn ang="0">
                    <a:pos x="T6" y="T7"/>
                  </a:cxn>
                  <a:cxn ang="0">
                    <a:pos x="T8" y="T9"/>
                  </a:cxn>
                </a:cxnLst>
                <a:rect l="0" t="0" r="r" b="b"/>
                <a:pathLst>
                  <a:path w="60" h="30">
                    <a:moveTo>
                      <a:pt x="0" y="0"/>
                    </a:moveTo>
                    <a:lnTo>
                      <a:pt x="60" y="30"/>
                    </a:lnTo>
                    <a:lnTo>
                      <a:pt x="6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5" name="Freeform 125"/>
              <p:cNvSpPr>
                <a:spLocks/>
              </p:cNvSpPr>
              <p:nvPr/>
            </p:nvSpPr>
            <p:spPr bwMode="auto">
              <a:xfrm>
                <a:off x="2844" y="257"/>
                <a:ext cx="24" cy="12"/>
              </a:xfrm>
              <a:custGeom>
                <a:avLst/>
                <a:gdLst>
                  <a:gd name="T0" fmla="*/ 0 w 24"/>
                  <a:gd name="T1" fmla="*/ 12 h 12"/>
                  <a:gd name="T2" fmla="*/ 18 w 24"/>
                  <a:gd name="T3" fmla="*/ 12 h 12"/>
                  <a:gd name="T4" fmla="*/ 24 w 24"/>
                  <a:gd name="T5" fmla="*/ 0 h 12"/>
                  <a:gd name="T6" fmla="*/ 18 w 24"/>
                  <a:gd name="T7" fmla="*/ 12 h 12"/>
                  <a:gd name="T8" fmla="*/ 0 w 24"/>
                  <a:gd name="T9" fmla="*/ 12 h 12"/>
                </a:gdLst>
                <a:ahLst/>
                <a:cxnLst>
                  <a:cxn ang="0">
                    <a:pos x="T0" y="T1"/>
                  </a:cxn>
                  <a:cxn ang="0">
                    <a:pos x="T2" y="T3"/>
                  </a:cxn>
                  <a:cxn ang="0">
                    <a:pos x="T4" y="T5"/>
                  </a:cxn>
                  <a:cxn ang="0">
                    <a:pos x="T6" y="T7"/>
                  </a:cxn>
                  <a:cxn ang="0">
                    <a:pos x="T8" y="T9"/>
                  </a:cxn>
                </a:cxnLst>
                <a:rect l="0" t="0" r="r" b="b"/>
                <a:pathLst>
                  <a:path w="24" h="12">
                    <a:moveTo>
                      <a:pt x="0" y="12"/>
                    </a:moveTo>
                    <a:lnTo>
                      <a:pt x="18" y="12"/>
                    </a:lnTo>
                    <a:lnTo>
                      <a:pt x="24" y="0"/>
                    </a:lnTo>
                    <a:lnTo>
                      <a:pt x="18"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6" name="Freeform 126"/>
              <p:cNvSpPr>
                <a:spLocks/>
              </p:cNvSpPr>
              <p:nvPr/>
            </p:nvSpPr>
            <p:spPr bwMode="auto">
              <a:xfrm>
                <a:off x="2958" y="461"/>
                <a:ext cx="138" cy="180"/>
              </a:xfrm>
              <a:custGeom>
                <a:avLst/>
                <a:gdLst>
                  <a:gd name="T0" fmla="*/ 6 w 138"/>
                  <a:gd name="T1" fmla="*/ 18 h 180"/>
                  <a:gd name="T2" fmla="*/ 6 w 138"/>
                  <a:gd name="T3" fmla="*/ 18 h 180"/>
                  <a:gd name="T4" fmla="*/ 60 w 138"/>
                  <a:gd name="T5" fmla="*/ 102 h 180"/>
                  <a:gd name="T6" fmla="*/ 60 w 138"/>
                  <a:gd name="T7" fmla="*/ 138 h 180"/>
                  <a:gd name="T8" fmla="*/ 66 w 138"/>
                  <a:gd name="T9" fmla="*/ 174 h 180"/>
                  <a:gd name="T10" fmla="*/ 72 w 138"/>
                  <a:gd name="T11" fmla="*/ 180 h 180"/>
                  <a:gd name="T12" fmla="*/ 72 w 138"/>
                  <a:gd name="T13" fmla="*/ 180 h 180"/>
                  <a:gd name="T14" fmla="*/ 102 w 138"/>
                  <a:gd name="T15" fmla="*/ 132 h 180"/>
                  <a:gd name="T16" fmla="*/ 108 w 138"/>
                  <a:gd name="T17" fmla="*/ 132 h 180"/>
                  <a:gd name="T18" fmla="*/ 138 w 138"/>
                  <a:gd name="T19" fmla="*/ 126 h 180"/>
                  <a:gd name="T20" fmla="*/ 138 w 138"/>
                  <a:gd name="T21" fmla="*/ 102 h 180"/>
                  <a:gd name="T22" fmla="*/ 102 w 138"/>
                  <a:gd name="T23" fmla="*/ 60 h 180"/>
                  <a:gd name="T24" fmla="*/ 102 w 138"/>
                  <a:gd name="T25" fmla="*/ 30 h 180"/>
                  <a:gd name="T26" fmla="*/ 30 w 138"/>
                  <a:gd name="T27" fmla="*/ 0 h 180"/>
                  <a:gd name="T28" fmla="*/ 0 w 138"/>
                  <a:gd name="T29" fmla="*/ 0 h 180"/>
                  <a:gd name="T30" fmla="*/ 0 w 138"/>
                  <a:gd name="T31" fmla="*/ 18 h 180"/>
                  <a:gd name="T32" fmla="*/ 6 w 138"/>
                  <a:gd name="T33" fmla="*/ 18 h 180"/>
                  <a:gd name="T34" fmla="*/ 6 w 138"/>
                  <a:gd name="T35" fmla="*/ 1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80">
                    <a:moveTo>
                      <a:pt x="6" y="18"/>
                    </a:moveTo>
                    <a:lnTo>
                      <a:pt x="6" y="18"/>
                    </a:lnTo>
                    <a:lnTo>
                      <a:pt x="60" y="102"/>
                    </a:lnTo>
                    <a:lnTo>
                      <a:pt x="60" y="138"/>
                    </a:lnTo>
                    <a:lnTo>
                      <a:pt x="66" y="174"/>
                    </a:lnTo>
                    <a:lnTo>
                      <a:pt x="72" y="180"/>
                    </a:lnTo>
                    <a:lnTo>
                      <a:pt x="72" y="180"/>
                    </a:lnTo>
                    <a:lnTo>
                      <a:pt x="102" y="132"/>
                    </a:lnTo>
                    <a:lnTo>
                      <a:pt x="108" y="132"/>
                    </a:lnTo>
                    <a:lnTo>
                      <a:pt x="138" y="126"/>
                    </a:lnTo>
                    <a:lnTo>
                      <a:pt x="138" y="102"/>
                    </a:lnTo>
                    <a:lnTo>
                      <a:pt x="102" y="60"/>
                    </a:lnTo>
                    <a:lnTo>
                      <a:pt x="102" y="30"/>
                    </a:lnTo>
                    <a:lnTo>
                      <a:pt x="30" y="0"/>
                    </a:lnTo>
                    <a:lnTo>
                      <a:pt x="0" y="0"/>
                    </a:lnTo>
                    <a:lnTo>
                      <a:pt x="0" y="18"/>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7" name="Freeform 127"/>
              <p:cNvSpPr>
                <a:spLocks/>
              </p:cNvSpPr>
              <p:nvPr/>
            </p:nvSpPr>
            <p:spPr bwMode="auto">
              <a:xfrm>
                <a:off x="3060" y="491"/>
                <a:ext cx="36" cy="96"/>
              </a:xfrm>
              <a:custGeom>
                <a:avLst/>
                <a:gdLst>
                  <a:gd name="T0" fmla="*/ 36 w 36"/>
                  <a:gd name="T1" fmla="*/ 72 h 96"/>
                  <a:gd name="T2" fmla="*/ 36 w 36"/>
                  <a:gd name="T3" fmla="*/ 96 h 96"/>
                  <a:gd name="T4" fmla="*/ 36 w 36"/>
                  <a:gd name="T5" fmla="*/ 96 h 96"/>
                  <a:gd name="T6" fmla="*/ 36 w 36"/>
                  <a:gd name="T7" fmla="*/ 72 h 96"/>
                  <a:gd name="T8" fmla="*/ 0 w 36"/>
                  <a:gd name="T9" fmla="*/ 30 h 96"/>
                  <a:gd name="T10" fmla="*/ 0 w 36"/>
                  <a:gd name="T11" fmla="*/ 0 h 96"/>
                  <a:gd name="T12" fmla="*/ 0 w 36"/>
                  <a:gd name="T13" fmla="*/ 30 h 96"/>
                  <a:gd name="T14" fmla="*/ 36 w 36"/>
                  <a:gd name="T15" fmla="*/ 72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6">
                    <a:moveTo>
                      <a:pt x="36" y="72"/>
                    </a:moveTo>
                    <a:lnTo>
                      <a:pt x="36" y="96"/>
                    </a:lnTo>
                    <a:lnTo>
                      <a:pt x="36" y="96"/>
                    </a:lnTo>
                    <a:lnTo>
                      <a:pt x="36" y="72"/>
                    </a:lnTo>
                    <a:lnTo>
                      <a:pt x="0" y="30"/>
                    </a:lnTo>
                    <a:lnTo>
                      <a:pt x="0" y="0"/>
                    </a:lnTo>
                    <a:lnTo>
                      <a:pt x="0" y="30"/>
                    </a:lnTo>
                    <a:lnTo>
                      <a:pt x="3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8" name="Freeform 128"/>
              <p:cNvSpPr>
                <a:spLocks/>
              </p:cNvSpPr>
              <p:nvPr/>
            </p:nvSpPr>
            <p:spPr bwMode="auto">
              <a:xfrm>
                <a:off x="3030" y="593"/>
                <a:ext cx="36" cy="48"/>
              </a:xfrm>
              <a:custGeom>
                <a:avLst/>
                <a:gdLst>
                  <a:gd name="T0" fmla="*/ 0 w 36"/>
                  <a:gd name="T1" fmla="*/ 48 h 48"/>
                  <a:gd name="T2" fmla="*/ 0 w 36"/>
                  <a:gd name="T3" fmla="*/ 48 h 48"/>
                  <a:gd name="T4" fmla="*/ 30 w 36"/>
                  <a:gd name="T5" fmla="*/ 0 h 48"/>
                  <a:gd name="T6" fmla="*/ 36 w 36"/>
                  <a:gd name="T7" fmla="*/ 0 h 48"/>
                  <a:gd name="T8" fmla="*/ 30 w 36"/>
                  <a:gd name="T9" fmla="*/ 0 h 48"/>
                  <a:gd name="T10" fmla="*/ 0 w 36"/>
                  <a:gd name="T11" fmla="*/ 48 h 48"/>
                </a:gdLst>
                <a:ahLst/>
                <a:cxnLst>
                  <a:cxn ang="0">
                    <a:pos x="T0" y="T1"/>
                  </a:cxn>
                  <a:cxn ang="0">
                    <a:pos x="T2" y="T3"/>
                  </a:cxn>
                  <a:cxn ang="0">
                    <a:pos x="T4" y="T5"/>
                  </a:cxn>
                  <a:cxn ang="0">
                    <a:pos x="T6" y="T7"/>
                  </a:cxn>
                  <a:cxn ang="0">
                    <a:pos x="T8" y="T9"/>
                  </a:cxn>
                  <a:cxn ang="0">
                    <a:pos x="T10" y="T11"/>
                  </a:cxn>
                </a:cxnLst>
                <a:rect l="0" t="0" r="r" b="b"/>
                <a:pathLst>
                  <a:path w="36" h="48">
                    <a:moveTo>
                      <a:pt x="0" y="48"/>
                    </a:moveTo>
                    <a:lnTo>
                      <a:pt x="0" y="48"/>
                    </a:lnTo>
                    <a:lnTo>
                      <a:pt x="30" y="0"/>
                    </a:lnTo>
                    <a:lnTo>
                      <a:pt x="36" y="0"/>
                    </a:lnTo>
                    <a:lnTo>
                      <a:pt x="30" y="0"/>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9" name="Freeform 129"/>
              <p:cNvSpPr>
                <a:spLocks/>
              </p:cNvSpPr>
              <p:nvPr/>
            </p:nvSpPr>
            <p:spPr bwMode="auto">
              <a:xfrm>
                <a:off x="2712" y="479"/>
                <a:ext cx="372" cy="270"/>
              </a:xfrm>
              <a:custGeom>
                <a:avLst/>
                <a:gdLst>
                  <a:gd name="T0" fmla="*/ 318 w 372"/>
                  <a:gd name="T1" fmla="*/ 162 h 270"/>
                  <a:gd name="T2" fmla="*/ 318 w 372"/>
                  <a:gd name="T3" fmla="*/ 162 h 270"/>
                  <a:gd name="T4" fmla="*/ 312 w 372"/>
                  <a:gd name="T5" fmla="*/ 156 h 270"/>
                  <a:gd name="T6" fmla="*/ 306 w 372"/>
                  <a:gd name="T7" fmla="*/ 120 h 270"/>
                  <a:gd name="T8" fmla="*/ 306 w 372"/>
                  <a:gd name="T9" fmla="*/ 84 h 270"/>
                  <a:gd name="T10" fmla="*/ 252 w 372"/>
                  <a:gd name="T11" fmla="*/ 0 h 270"/>
                  <a:gd name="T12" fmla="*/ 234 w 372"/>
                  <a:gd name="T13" fmla="*/ 0 h 270"/>
                  <a:gd name="T14" fmla="*/ 228 w 372"/>
                  <a:gd name="T15" fmla="*/ 6 h 270"/>
                  <a:gd name="T16" fmla="*/ 222 w 372"/>
                  <a:gd name="T17" fmla="*/ 18 h 270"/>
                  <a:gd name="T18" fmla="*/ 222 w 372"/>
                  <a:gd name="T19" fmla="*/ 18 h 270"/>
                  <a:gd name="T20" fmla="*/ 192 w 372"/>
                  <a:gd name="T21" fmla="*/ 18 h 270"/>
                  <a:gd name="T22" fmla="*/ 186 w 372"/>
                  <a:gd name="T23" fmla="*/ 30 h 270"/>
                  <a:gd name="T24" fmla="*/ 186 w 372"/>
                  <a:gd name="T25" fmla="*/ 30 h 270"/>
                  <a:gd name="T26" fmla="*/ 186 w 372"/>
                  <a:gd name="T27" fmla="*/ 30 h 270"/>
                  <a:gd name="T28" fmla="*/ 162 w 372"/>
                  <a:gd name="T29" fmla="*/ 12 h 270"/>
                  <a:gd name="T30" fmla="*/ 96 w 372"/>
                  <a:gd name="T31" fmla="*/ 12 h 270"/>
                  <a:gd name="T32" fmla="*/ 96 w 372"/>
                  <a:gd name="T33" fmla="*/ 18 h 270"/>
                  <a:gd name="T34" fmla="*/ 102 w 372"/>
                  <a:gd name="T35" fmla="*/ 18 h 270"/>
                  <a:gd name="T36" fmla="*/ 102 w 372"/>
                  <a:gd name="T37" fmla="*/ 18 h 270"/>
                  <a:gd name="T38" fmla="*/ 102 w 372"/>
                  <a:gd name="T39" fmla="*/ 18 h 270"/>
                  <a:gd name="T40" fmla="*/ 84 w 372"/>
                  <a:gd name="T41" fmla="*/ 24 h 270"/>
                  <a:gd name="T42" fmla="*/ 60 w 372"/>
                  <a:gd name="T43" fmla="*/ 42 h 270"/>
                  <a:gd name="T44" fmla="*/ 48 w 372"/>
                  <a:gd name="T45" fmla="*/ 66 h 270"/>
                  <a:gd name="T46" fmla="*/ 24 w 372"/>
                  <a:gd name="T47" fmla="*/ 120 h 270"/>
                  <a:gd name="T48" fmla="*/ 0 w 372"/>
                  <a:gd name="T49" fmla="*/ 126 h 270"/>
                  <a:gd name="T50" fmla="*/ 18 w 372"/>
                  <a:gd name="T51" fmla="*/ 144 h 270"/>
                  <a:gd name="T52" fmla="*/ 18 w 372"/>
                  <a:gd name="T53" fmla="*/ 144 h 270"/>
                  <a:gd name="T54" fmla="*/ 24 w 372"/>
                  <a:gd name="T55" fmla="*/ 174 h 270"/>
                  <a:gd name="T56" fmla="*/ 48 w 372"/>
                  <a:gd name="T57" fmla="*/ 192 h 270"/>
                  <a:gd name="T58" fmla="*/ 48 w 372"/>
                  <a:gd name="T59" fmla="*/ 204 h 270"/>
                  <a:gd name="T60" fmla="*/ 78 w 372"/>
                  <a:gd name="T61" fmla="*/ 216 h 270"/>
                  <a:gd name="T62" fmla="*/ 90 w 372"/>
                  <a:gd name="T63" fmla="*/ 240 h 270"/>
                  <a:gd name="T64" fmla="*/ 102 w 372"/>
                  <a:gd name="T65" fmla="*/ 240 h 270"/>
                  <a:gd name="T66" fmla="*/ 102 w 372"/>
                  <a:gd name="T67" fmla="*/ 258 h 270"/>
                  <a:gd name="T68" fmla="*/ 102 w 372"/>
                  <a:gd name="T69" fmla="*/ 258 h 270"/>
                  <a:gd name="T70" fmla="*/ 204 w 372"/>
                  <a:gd name="T71" fmla="*/ 270 h 270"/>
                  <a:gd name="T72" fmla="*/ 264 w 372"/>
                  <a:gd name="T73" fmla="*/ 240 h 270"/>
                  <a:gd name="T74" fmla="*/ 330 w 372"/>
                  <a:gd name="T75" fmla="*/ 270 h 270"/>
                  <a:gd name="T76" fmla="*/ 330 w 372"/>
                  <a:gd name="T77" fmla="*/ 270 h 270"/>
                  <a:gd name="T78" fmla="*/ 330 w 372"/>
                  <a:gd name="T79" fmla="*/ 270 h 270"/>
                  <a:gd name="T80" fmla="*/ 330 w 372"/>
                  <a:gd name="T81" fmla="*/ 222 h 270"/>
                  <a:gd name="T82" fmla="*/ 366 w 372"/>
                  <a:gd name="T83" fmla="*/ 192 h 270"/>
                  <a:gd name="T84" fmla="*/ 372 w 372"/>
                  <a:gd name="T85" fmla="*/ 162 h 270"/>
                  <a:gd name="T86" fmla="*/ 324 w 372"/>
                  <a:gd name="T87" fmla="*/ 174 h 270"/>
                  <a:gd name="T88" fmla="*/ 318 w 372"/>
                  <a:gd name="T89" fmla="*/ 1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2" h="270">
                    <a:moveTo>
                      <a:pt x="318" y="162"/>
                    </a:moveTo>
                    <a:lnTo>
                      <a:pt x="318" y="162"/>
                    </a:lnTo>
                    <a:lnTo>
                      <a:pt x="312" y="156"/>
                    </a:lnTo>
                    <a:lnTo>
                      <a:pt x="306" y="120"/>
                    </a:lnTo>
                    <a:lnTo>
                      <a:pt x="306" y="84"/>
                    </a:lnTo>
                    <a:lnTo>
                      <a:pt x="252" y="0"/>
                    </a:lnTo>
                    <a:lnTo>
                      <a:pt x="234" y="0"/>
                    </a:lnTo>
                    <a:lnTo>
                      <a:pt x="228" y="6"/>
                    </a:lnTo>
                    <a:lnTo>
                      <a:pt x="222" y="18"/>
                    </a:lnTo>
                    <a:lnTo>
                      <a:pt x="222" y="18"/>
                    </a:lnTo>
                    <a:lnTo>
                      <a:pt x="192" y="18"/>
                    </a:lnTo>
                    <a:lnTo>
                      <a:pt x="186" y="30"/>
                    </a:lnTo>
                    <a:lnTo>
                      <a:pt x="186" y="30"/>
                    </a:lnTo>
                    <a:lnTo>
                      <a:pt x="186" y="30"/>
                    </a:lnTo>
                    <a:lnTo>
                      <a:pt x="162" y="12"/>
                    </a:lnTo>
                    <a:lnTo>
                      <a:pt x="96" y="12"/>
                    </a:lnTo>
                    <a:lnTo>
                      <a:pt x="96" y="18"/>
                    </a:lnTo>
                    <a:lnTo>
                      <a:pt x="102" y="18"/>
                    </a:lnTo>
                    <a:lnTo>
                      <a:pt x="102" y="18"/>
                    </a:lnTo>
                    <a:lnTo>
                      <a:pt x="102" y="18"/>
                    </a:lnTo>
                    <a:lnTo>
                      <a:pt x="84" y="24"/>
                    </a:lnTo>
                    <a:lnTo>
                      <a:pt x="60" y="42"/>
                    </a:lnTo>
                    <a:lnTo>
                      <a:pt x="48" y="66"/>
                    </a:lnTo>
                    <a:lnTo>
                      <a:pt x="24" y="120"/>
                    </a:lnTo>
                    <a:lnTo>
                      <a:pt x="0" y="126"/>
                    </a:lnTo>
                    <a:lnTo>
                      <a:pt x="18" y="144"/>
                    </a:lnTo>
                    <a:lnTo>
                      <a:pt x="18" y="144"/>
                    </a:lnTo>
                    <a:lnTo>
                      <a:pt x="24" y="174"/>
                    </a:lnTo>
                    <a:lnTo>
                      <a:pt x="48" y="192"/>
                    </a:lnTo>
                    <a:lnTo>
                      <a:pt x="48" y="204"/>
                    </a:lnTo>
                    <a:lnTo>
                      <a:pt x="78" y="216"/>
                    </a:lnTo>
                    <a:lnTo>
                      <a:pt x="90" y="240"/>
                    </a:lnTo>
                    <a:lnTo>
                      <a:pt x="102" y="240"/>
                    </a:lnTo>
                    <a:lnTo>
                      <a:pt x="102" y="258"/>
                    </a:lnTo>
                    <a:lnTo>
                      <a:pt x="102" y="258"/>
                    </a:lnTo>
                    <a:lnTo>
                      <a:pt x="204" y="270"/>
                    </a:lnTo>
                    <a:lnTo>
                      <a:pt x="264" y="240"/>
                    </a:lnTo>
                    <a:lnTo>
                      <a:pt x="330" y="270"/>
                    </a:lnTo>
                    <a:lnTo>
                      <a:pt x="330" y="270"/>
                    </a:lnTo>
                    <a:lnTo>
                      <a:pt x="330" y="270"/>
                    </a:lnTo>
                    <a:lnTo>
                      <a:pt x="330" y="222"/>
                    </a:lnTo>
                    <a:lnTo>
                      <a:pt x="366" y="192"/>
                    </a:lnTo>
                    <a:lnTo>
                      <a:pt x="372" y="162"/>
                    </a:lnTo>
                    <a:lnTo>
                      <a:pt x="324" y="174"/>
                    </a:lnTo>
                    <a:lnTo>
                      <a:pt x="318"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0" name="Freeform 130"/>
              <p:cNvSpPr>
                <a:spLocks/>
              </p:cNvSpPr>
              <p:nvPr/>
            </p:nvSpPr>
            <p:spPr bwMode="auto">
              <a:xfrm>
                <a:off x="3030" y="641"/>
                <a:ext cx="54" cy="12"/>
              </a:xfrm>
              <a:custGeom>
                <a:avLst/>
                <a:gdLst>
                  <a:gd name="T0" fmla="*/ 6 w 54"/>
                  <a:gd name="T1" fmla="*/ 12 h 12"/>
                  <a:gd name="T2" fmla="*/ 0 w 54"/>
                  <a:gd name="T3" fmla="*/ 0 h 12"/>
                  <a:gd name="T4" fmla="*/ 0 w 54"/>
                  <a:gd name="T5" fmla="*/ 0 h 12"/>
                  <a:gd name="T6" fmla="*/ 6 w 54"/>
                  <a:gd name="T7" fmla="*/ 12 h 12"/>
                  <a:gd name="T8" fmla="*/ 54 w 54"/>
                  <a:gd name="T9" fmla="*/ 0 h 12"/>
                  <a:gd name="T10" fmla="*/ 54 w 54"/>
                  <a:gd name="T11" fmla="*/ 0 h 12"/>
                  <a:gd name="T12" fmla="*/ 6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6" y="12"/>
                    </a:moveTo>
                    <a:lnTo>
                      <a:pt x="0" y="0"/>
                    </a:lnTo>
                    <a:lnTo>
                      <a:pt x="0" y="0"/>
                    </a:lnTo>
                    <a:lnTo>
                      <a:pt x="6" y="12"/>
                    </a:lnTo>
                    <a:lnTo>
                      <a:pt x="54" y="0"/>
                    </a:lnTo>
                    <a:lnTo>
                      <a:pt x="54"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1" name="Freeform 131"/>
              <p:cNvSpPr>
                <a:spLocks/>
              </p:cNvSpPr>
              <p:nvPr/>
            </p:nvSpPr>
            <p:spPr bwMode="auto">
              <a:xfrm>
                <a:off x="2898" y="497"/>
                <a:ext cx="6" cy="12"/>
              </a:xfrm>
              <a:custGeom>
                <a:avLst/>
                <a:gdLst>
                  <a:gd name="T0" fmla="*/ 6 w 6"/>
                  <a:gd name="T1" fmla="*/ 0 h 12"/>
                  <a:gd name="T2" fmla="*/ 0 w 6"/>
                  <a:gd name="T3" fmla="*/ 12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0"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2" name="Freeform 132"/>
              <p:cNvSpPr>
                <a:spLocks/>
              </p:cNvSpPr>
              <p:nvPr/>
            </p:nvSpPr>
            <p:spPr bwMode="auto">
              <a:xfrm>
                <a:off x="2934" y="485"/>
                <a:ext cx="6" cy="12"/>
              </a:xfrm>
              <a:custGeom>
                <a:avLst/>
                <a:gdLst>
                  <a:gd name="T0" fmla="*/ 6 w 6"/>
                  <a:gd name="T1" fmla="*/ 0 h 12"/>
                  <a:gd name="T2" fmla="*/ 0 w 6"/>
                  <a:gd name="T3" fmla="*/ 12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0"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3" name="Rectangle 133"/>
              <p:cNvSpPr>
                <a:spLocks noChangeArrowheads="1"/>
              </p:cNvSpPr>
              <p:nvPr/>
            </p:nvSpPr>
            <p:spPr bwMode="auto">
              <a:xfrm>
                <a:off x="3030" y="64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4" name="Freeform 134"/>
              <p:cNvSpPr>
                <a:spLocks/>
              </p:cNvSpPr>
              <p:nvPr/>
            </p:nvSpPr>
            <p:spPr bwMode="auto">
              <a:xfrm>
                <a:off x="2964" y="479"/>
                <a:ext cx="54" cy="120"/>
              </a:xfrm>
              <a:custGeom>
                <a:avLst/>
                <a:gdLst>
                  <a:gd name="T0" fmla="*/ 0 w 54"/>
                  <a:gd name="T1" fmla="*/ 0 h 120"/>
                  <a:gd name="T2" fmla="*/ 0 w 54"/>
                  <a:gd name="T3" fmla="*/ 0 h 120"/>
                  <a:gd name="T4" fmla="*/ 54 w 54"/>
                  <a:gd name="T5" fmla="*/ 84 h 120"/>
                  <a:gd name="T6" fmla="*/ 54 w 54"/>
                  <a:gd name="T7" fmla="*/ 120 h 120"/>
                  <a:gd name="T8" fmla="*/ 54 w 54"/>
                  <a:gd name="T9" fmla="*/ 84 h 120"/>
                  <a:gd name="T10" fmla="*/ 0 w 54"/>
                  <a:gd name="T11" fmla="*/ 0 h 120"/>
                </a:gdLst>
                <a:ahLst/>
                <a:cxnLst>
                  <a:cxn ang="0">
                    <a:pos x="T0" y="T1"/>
                  </a:cxn>
                  <a:cxn ang="0">
                    <a:pos x="T2" y="T3"/>
                  </a:cxn>
                  <a:cxn ang="0">
                    <a:pos x="T4" y="T5"/>
                  </a:cxn>
                  <a:cxn ang="0">
                    <a:pos x="T6" y="T7"/>
                  </a:cxn>
                  <a:cxn ang="0">
                    <a:pos x="T8" y="T9"/>
                  </a:cxn>
                  <a:cxn ang="0">
                    <a:pos x="T10" y="T11"/>
                  </a:cxn>
                </a:cxnLst>
                <a:rect l="0" t="0" r="r" b="b"/>
                <a:pathLst>
                  <a:path w="54" h="120">
                    <a:moveTo>
                      <a:pt x="0" y="0"/>
                    </a:moveTo>
                    <a:lnTo>
                      <a:pt x="0" y="0"/>
                    </a:lnTo>
                    <a:lnTo>
                      <a:pt x="54" y="84"/>
                    </a:lnTo>
                    <a:lnTo>
                      <a:pt x="54" y="120"/>
                    </a:lnTo>
                    <a:lnTo>
                      <a:pt x="54" y="8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5" name="Rectangle 135"/>
              <p:cNvSpPr>
                <a:spLocks noChangeArrowheads="1"/>
              </p:cNvSpPr>
              <p:nvPr/>
            </p:nvSpPr>
            <p:spPr bwMode="auto">
              <a:xfrm>
                <a:off x="3030" y="64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6" name="Freeform 136"/>
              <p:cNvSpPr>
                <a:spLocks/>
              </p:cNvSpPr>
              <p:nvPr/>
            </p:nvSpPr>
            <p:spPr bwMode="auto">
              <a:xfrm>
                <a:off x="2550" y="461"/>
                <a:ext cx="264" cy="168"/>
              </a:xfrm>
              <a:custGeom>
                <a:avLst/>
                <a:gdLst>
                  <a:gd name="T0" fmla="*/ 234 w 264"/>
                  <a:gd name="T1" fmla="*/ 12 h 168"/>
                  <a:gd name="T2" fmla="*/ 234 w 264"/>
                  <a:gd name="T3" fmla="*/ 12 h 168"/>
                  <a:gd name="T4" fmla="*/ 204 w 264"/>
                  <a:gd name="T5" fmla="*/ 6 h 168"/>
                  <a:gd name="T6" fmla="*/ 186 w 264"/>
                  <a:gd name="T7" fmla="*/ 0 h 168"/>
                  <a:gd name="T8" fmla="*/ 102 w 264"/>
                  <a:gd name="T9" fmla="*/ 36 h 168"/>
                  <a:gd name="T10" fmla="*/ 90 w 264"/>
                  <a:gd name="T11" fmla="*/ 54 h 168"/>
                  <a:gd name="T12" fmla="*/ 54 w 264"/>
                  <a:gd name="T13" fmla="*/ 54 h 168"/>
                  <a:gd name="T14" fmla="*/ 54 w 264"/>
                  <a:gd name="T15" fmla="*/ 54 h 168"/>
                  <a:gd name="T16" fmla="*/ 54 w 264"/>
                  <a:gd name="T17" fmla="*/ 54 h 168"/>
                  <a:gd name="T18" fmla="*/ 30 w 264"/>
                  <a:gd name="T19" fmla="*/ 36 h 168"/>
                  <a:gd name="T20" fmla="*/ 36 w 264"/>
                  <a:gd name="T21" fmla="*/ 42 h 168"/>
                  <a:gd name="T22" fmla="*/ 0 w 264"/>
                  <a:gd name="T23" fmla="*/ 102 h 168"/>
                  <a:gd name="T24" fmla="*/ 6 w 264"/>
                  <a:gd name="T25" fmla="*/ 114 h 168"/>
                  <a:gd name="T26" fmla="*/ 6 w 264"/>
                  <a:gd name="T27" fmla="*/ 120 h 168"/>
                  <a:gd name="T28" fmla="*/ 12 w 264"/>
                  <a:gd name="T29" fmla="*/ 126 h 168"/>
                  <a:gd name="T30" fmla="*/ 72 w 264"/>
                  <a:gd name="T31" fmla="*/ 168 h 168"/>
                  <a:gd name="T32" fmla="*/ 102 w 264"/>
                  <a:gd name="T33" fmla="*/ 156 h 168"/>
                  <a:gd name="T34" fmla="*/ 102 w 264"/>
                  <a:gd name="T35" fmla="*/ 156 h 168"/>
                  <a:gd name="T36" fmla="*/ 102 w 264"/>
                  <a:gd name="T37" fmla="*/ 156 h 168"/>
                  <a:gd name="T38" fmla="*/ 102 w 264"/>
                  <a:gd name="T39" fmla="*/ 156 h 168"/>
                  <a:gd name="T40" fmla="*/ 102 w 264"/>
                  <a:gd name="T41" fmla="*/ 156 h 168"/>
                  <a:gd name="T42" fmla="*/ 150 w 264"/>
                  <a:gd name="T43" fmla="*/ 138 h 168"/>
                  <a:gd name="T44" fmla="*/ 162 w 264"/>
                  <a:gd name="T45" fmla="*/ 144 h 168"/>
                  <a:gd name="T46" fmla="*/ 186 w 264"/>
                  <a:gd name="T47" fmla="*/ 138 h 168"/>
                  <a:gd name="T48" fmla="*/ 210 w 264"/>
                  <a:gd name="T49" fmla="*/ 84 h 168"/>
                  <a:gd name="T50" fmla="*/ 222 w 264"/>
                  <a:gd name="T51" fmla="*/ 60 h 168"/>
                  <a:gd name="T52" fmla="*/ 246 w 264"/>
                  <a:gd name="T53" fmla="*/ 42 h 168"/>
                  <a:gd name="T54" fmla="*/ 264 w 264"/>
                  <a:gd name="T55" fmla="*/ 36 h 168"/>
                  <a:gd name="T56" fmla="*/ 258 w 264"/>
                  <a:gd name="T57" fmla="*/ 36 h 168"/>
                  <a:gd name="T58" fmla="*/ 234 w 264"/>
                  <a:gd name="T59" fmla="*/ 12 h 168"/>
                  <a:gd name="T60" fmla="*/ 234 w 264"/>
                  <a:gd name="T61"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4" h="168">
                    <a:moveTo>
                      <a:pt x="234" y="12"/>
                    </a:moveTo>
                    <a:lnTo>
                      <a:pt x="234" y="12"/>
                    </a:lnTo>
                    <a:lnTo>
                      <a:pt x="204" y="6"/>
                    </a:lnTo>
                    <a:lnTo>
                      <a:pt x="186" y="0"/>
                    </a:lnTo>
                    <a:lnTo>
                      <a:pt x="102" y="36"/>
                    </a:lnTo>
                    <a:lnTo>
                      <a:pt x="90" y="54"/>
                    </a:lnTo>
                    <a:lnTo>
                      <a:pt x="54" y="54"/>
                    </a:lnTo>
                    <a:lnTo>
                      <a:pt x="54" y="54"/>
                    </a:lnTo>
                    <a:lnTo>
                      <a:pt x="54" y="54"/>
                    </a:lnTo>
                    <a:lnTo>
                      <a:pt x="30" y="36"/>
                    </a:lnTo>
                    <a:lnTo>
                      <a:pt x="36" y="42"/>
                    </a:lnTo>
                    <a:lnTo>
                      <a:pt x="0" y="102"/>
                    </a:lnTo>
                    <a:lnTo>
                      <a:pt x="6" y="114"/>
                    </a:lnTo>
                    <a:lnTo>
                      <a:pt x="6" y="120"/>
                    </a:lnTo>
                    <a:lnTo>
                      <a:pt x="12" y="126"/>
                    </a:lnTo>
                    <a:lnTo>
                      <a:pt x="72" y="168"/>
                    </a:lnTo>
                    <a:lnTo>
                      <a:pt x="102" y="156"/>
                    </a:lnTo>
                    <a:lnTo>
                      <a:pt x="102" y="156"/>
                    </a:lnTo>
                    <a:lnTo>
                      <a:pt x="102" y="156"/>
                    </a:lnTo>
                    <a:lnTo>
                      <a:pt x="102" y="156"/>
                    </a:lnTo>
                    <a:lnTo>
                      <a:pt x="102" y="156"/>
                    </a:lnTo>
                    <a:lnTo>
                      <a:pt x="150" y="138"/>
                    </a:lnTo>
                    <a:lnTo>
                      <a:pt x="162" y="144"/>
                    </a:lnTo>
                    <a:lnTo>
                      <a:pt x="186" y="138"/>
                    </a:lnTo>
                    <a:lnTo>
                      <a:pt x="210" y="84"/>
                    </a:lnTo>
                    <a:lnTo>
                      <a:pt x="222" y="60"/>
                    </a:lnTo>
                    <a:lnTo>
                      <a:pt x="246" y="42"/>
                    </a:lnTo>
                    <a:lnTo>
                      <a:pt x="264" y="36"/>
                    </a:lnTo>
                    <a:lnTo>
                      <a:pt x="258" y="36"/>
                    </a:lnTo>
                    <a:lnTo>
                      <a:pt x="234" y="12"/>
                    </a:lnTo>
                    <a:lnTo>
                      <a:pt x="23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7" name="Freeform 137"/>
              <p:cNvSpPr>
                <a:spLocks/>
              </p:cNvSpPr>
              <p:nvPr/>
            </p:nvSpPr>
            <p:spPr bwMode="auto">
              <a:xfrm>
                <a:off x="2808" y="49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8" name="Freeform 138"/>
              <p:cNvSpPr>
                <a:spLocks/>
              </p:cNvSpPr>
              <p:nvPr/>
            </p:nvSpPr>
            <p:spPr bwMode="auto">
              <a:xfrm>
                <a:off x="2760" y="503"/>
                <a:ext cx="36" cy="42"/>
              </a:xfrm>
              <a:custGeom>
                <a:avLst/>
                <a:gdLst>
                  <a:gd name="T0" fmla="*/ 0 w 36"/>
                  <a:gd name="T1" fmla="*/ 42 h 42"/>
                  <a:gd name="T2" fmla="*/ 12 w 36"/>
                  <a:gd name="T3" fmla="*/ 18 h 42"/>
                  <a:gd name="T4" fmla="*/ 36 w 36"/>
                  <a:gd name="T5" fmla="*/ 0 h 42"/>
                  <a:gd name="T6" fmla="*/ 12 w 36"/>
                  <a:gd name="T7" fmla="*/ 18 h 42"/>
                  <a:gd name="T8" fmla="*/ 0 w 36"/>
                  <a:gd name="T9" fmla="*/ 42 h 42"/>
                </a:gdLst>
                <a:ahLst/>
                <a:cxnLst>
                  <a:cxn ang="0">
                    <a:pos x="T0" y="T1"/>
                  </a:cxn>
                  <a:cxn ang="0">
                    <a:pos x="T2" y="T3"/>
                  </a:cxn>
                  <a:cxn ang="0">
                    <a:pos x="T4" y="T5"/>
                  </a:cxn>
                  <a:cxn ang="0">
                    <a:pos x="T6" y="T7"/>
                  </a:cxn>
                  <a:cxn ang="0">
                    <a:pos x="T8" y="T9"/>
                  </a:cxn>
                </a:cxnLst>
                <a:rect l="0" t="0" r="r" b="b"/>
                <a:pathLst>
                  <a:path w="36" h="42">
                    <a:moveTo>
                      <a:pt x="0" y="42"/>
                    </a:moveTo>
                    <a:lnTo>
                      <a:pt x="12" y="18"/>
                    </a:lnTo>
                    <a:lnTo>
                      <a:pt x="36" y="0"/>
                    </a:lnTo>
                    <a:lnTo>
                      <a:pt x="12" y="18"/>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9" name="Rectangle 139"/>
              <p:cNvSpPr>
                <a:spLocks noChangeArrowheads="1"/>
              </p:cNvSpPr>
              <p:nvPr/>
            </p:nvSpPr>
            <p:spPr bwMode="auto">
              <a:xfrm>
                <a:off x="2784" y="47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0" name="Freeform 140"/>
              <p:cNvSpPr>
                <a:spLocks/>
              </p:cNvSpPr>
              <p:nvPr/>
            </p:nvSpPr>
            <p:spPr bwMode="auto">
              <a:xfrm>
                <a:off x="2574" y="395"/>
                <a:ext cx="222" cy="120"/>
              </a:xfrm>
              <a:custGeom>
                <a:avLst/>
                <a:gdLst>
                  <a:gd name="T0" fmla="*/ 126 w 222"/>
                  <a:gd name="T1" fmla="*/ 24 h 120"/>
                  <a:gd name="T2" fmla="*/ 66 w 222"/>
                  <a:gd name="T3" fmla="*/ 0 h 120"/>
                  <a:gd name="T4" fmla="*/ 66 w 222"/>
                  <a:gd name="T5" fmla="*/ 12 h 120"/>
                  <a:gd name="T6" fmla="*/ 54 w 222"/>
                  <a:gd name="T7" fmla="*/ 24 h 120"/>
                  <a:gd name="T8" fmla="*/ 48 w 222"/>
                  <a:gd name="T9" fmla="*/ 24 h 120"/>
                  <a:gd name="T10" fmla="*/ 36 w 222"/>
                  <a:gd name="T11" fmla="*/ 54 h 120"/>
                  <a:gd name="T12" fmla="*/ 24 w 222"/>
                  <a:gd name="T13" fmla="*/ 54 h 120"/>
                  <a:gd name="T14" fmla="*/ 6 w 222"/>
                  <a:gd name="T15" fmla="*/ 60 h 120"/>
                  <a:gd name="T16" fmla="*/ 0 w 222"/>
                  <a:gd name="T17" fmla="*/ 66 h 120"/>
                  <a:gd name="T18" fmla="*/ 0 w 222"/>
                  <a:gd name="T19" fmla="*/ 66 h 120"/>
                  <a:gd name="T20" fmla="*/ 6 w 222"/>
                  <a:gd name="T21" fmla="*/ 102 h 120"/>
                  <a:gd name="T22" fmla="*/ 30 w 222"/>
                  <a:gd name="T23" fmla="*/ 120 h 120"/>
                  <a:gd name="T24" fmla="*/ 66 w 222"/>
                  <a:gd name="T25" fmla="*/ 120 h 120"/>
                  <a:gd name="T26" fmla="*/ 78 w 222"/>
                  <a:gd name="T27" fmla="*/ 102 h 120"/>
                  <a:gd name="T28" fmla="*/ 162 w 222"/>
                  <a:gd name="T29" fmla="*/ 66 h 120"/>
                  <a:gd name="T30" fmla="*/ 180 w 222"/>
                  <a:gd name="T31" fmla="*/ 72 h 120"/>
                  <a:gd name="T32" fmla="*/ 210 w 222"/>
                  <a:gd name="T33" fmla="*/ 78 h 120"/>
                  <a:gd name="T34" fmla="*/ 210 w 222"/>
                  <a:gd name="T35" fmla="*/ 78 h 120"/>
                  <a:gd name="T36" fmla="*/ 210 w 222"/>
                  <a:gd name="T37" fmla="*/ 78 h 120"/>
                  <a:gd name="T38" fmla="*/ 222 w 222"/>
                  <a:gd name="T39" fmla="*/ 42 h 120"/>
                  <a:gd name="T40" fmla="*/ 222 w 222"/>
                  <a:gd name="T41" fmla="*/ 36 h 120"/>
                  <a:gd name="T42" fmla="*/ 210 w 222"/>
                  <a:gd name="T43" fmla="*/ 18 h 120"/>
                  <a:gd name="T44" fmla="*/ 186 w 222"/>
                  <a:gd name="T45" fmla="*/ 12 h 120"/>
                  <a:gd name="T46" fmla="*/ 126 w 222"/>
                  <a:gd name="T47"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 h="120">
                    <a:moveTo>
                      <a:pt x="126" y="24"/>
                    </a:moveTo>
                    <a:lnTo>
                      <a:pt x="66" y="0"/>
                    </a:lnTo>
                    <a:lnTo>
                      <a:pt x="66" y="12"/>
                    </a:lnTo>
                    <a:lnTo>
                      <a:pt x="54" y="24"/>
                    </a:lnTo>
                    <a:lnTo>
                      <a:pt x="48" y="24"/>
                    </a:lnTo>
                    <a:lnTo>
                      <a:pt x="36" y="54"/>
                    </a:lnTo>
                    <a:lnTo>
                      <a:pt x="24" y="54"/>
                    </a:lnTo>
                    <a:lnTo>
                      <a:pt x="6" y="60"/>
                    </a:lnTo>
                    <a:lnTo>
                      <a:pt x="0" y="66"/>
                    </a:lnTo>
                    <a:lnTo>
                      <a:pt x="0" y="66"/>
                    </a:lnTo>
                    <a:lnTo>
                      <a:pt x="6" y="102"/>
                    </a:lnTo>
                    <a:lnTo>
                      <a:pt x="30" y="120"/>
                    </a:lnTo>
                    <a:lnTo>
                      <a:pt x="66" y="120"/>
                    </a:lnTo>
                    <a:lnTo>
                      <a:pt x="78" y="102"/>
                    </a:lnTo>
                    <a:lnTo>
                      <a:pt x="162" y="66"/>
                    </a:lnTo>
                    <a:lnTo>
                      <a:pt x="180" y="72"/>
                    </a:lnTo>
                    <a:lnTo>
                      <a:pt x="210" y="78"/>
                    </a:lnTo>
                    <a:lnTo>
                      <a:pt x="210" y="78"/>
                    </a:lnTo>
                    <a:lnTo>
                      <a:pt x="210" y="78"/>
                    </a:lnTo>
                    <a:lnTo>
                      <a:pt x="222" y="42"/>
                    </a:lnTo>
                    <a:lnTo>
                      <a:pt x="222" y="36"/>
                    </a:lnTo>
                    <a:lnTo>
                      <a:pt x="210" y="18"/>
                    </a:lnTo>
                    <a:lnTo>
                      <a:pt x="186" y="12"/>
                    </a:lnTo>
                    <a:lnTo>
                      <a:pt x="12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1" name="Freeform 141"/>
              <p:cNvSpPr>
                <a:spLocks/>
              </p:cNvSpPr>
              <p:nvPr/>
            </p:nvSpPr>
            <p:spPr bwMode="auto">
              <a:xfrm>
                <a:off x="2784" y="437"/>
                <a:ext cx="12" cy="36"/>
              </a:xfrm>
              <a:custGeom>
                <a:avLst/>
                <a:gdLst>
                  <a:gd name="T0" fmla="*/ 0 w 12"/>
                  <a:gd name="T1" fmla="*/ 36 h 36"/>
                  <a:gd name="T2" fmla="*/ 12 w 12"/>
                  <a:gd name="T3" fmla="*/ 0 h 36"/>
                  <a:gd name="T4" fmla="*/ 0 w 12"/>
                  <a:gd name="T5" fmla="*/ 36 h 36"/>
                  <a:gd name="T6" fmla="*/ 0 w 12"/>
                  <a:gd name="T7" fmla="*/ 36 h 36"/>
                </a:gdLst>
                <a:ahLst/>
                <a:cxnLst>
                  <a:cxn ang="0">
                    <a:pos x="T0" y="T1"/>
                  </a:cxn>
                  <a:cxn ang="0">
                    <a:pos x="T2" y="T3"/>
                  </a:cxn>
                  <a:cxn ang="0">
                    <a:pos x="T4" y="T5"/>
                  </a:cxn>
                  <a:cxn ang="0">
                    <a:pos x="T6" y="T7"/>
                  </a:cxn>
                </a:cxnLst>
                <a:rect l="0" t="0" r="r" b="b"/>
                <a:pathLst>
                  <a:path w="12" h="36">
                    <a:moveTo>
                      <a:pt x="0" y="36"/>
                    </a:moveTo>
                    <a:lnTo>
                      <a:pt x="12" y="0"/>
                    </a:lnTo>
                    <a:lnTo>
                      <a:pt x="0" y="3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2" name="Freeform 142"/>
              <p:cNvSpPr>
                <a:spLocks/>
              </p:cNvSpPr>
              <p:nvPr/>
            </p:nvSpPr>
            <p:spPr bwMode="auto">
              <a:xfrm>
                <a:off x="2784" y="413"/>
                <a:ext cx="12" cy="18"/>
              </a:xfrm>
              <a:custGeom>
                <a:avLst/>
                <a:gdLst>
                  <a:gd name="T0" fmla="*/ 12 w 12"/>
                  <a:gd name="T1" fmla="*/ 18 h 18"/>
                  <a:gd name="T2" fmla="*/ 0 w 12"/>
                  <a:gd name="T3" fmla="*/ 0 h 18"/>
                  <a:gd name="T4" fmla="*/ 12 w 12"/>
                  <a:gd name="T5" fmla="*/ 18 h 18"/>
                  <a:gd name="T6" fmla="*/ 12 w 12"/>
                  <a:gd name="T7" fmla="*/ 18 h 18"/>
                </a:gdLst>
                <a:ahLst/>
                <a:cxnLst>
                  <a:cxn ang="0">
                    <a:pos x="T0" y="T1"/>
                  </a:cxn>
                  <a:cxn ang="0">
                    <a:pos x="T2" y="T3"/>
                  </a:cxn>
                  <a:cxn ang="0">
                    <a:pos x="T4" y="T5"/>
                  </a:cxn>
                  <a:cxn ang="0">
                    <a:pos x="T6" y="T7"/>
                  </a:cxn>
                </a:cxnLst>
                <a:rect l="0" t="0" r="r" b="b"/>
                <a:pathLst>
                  <a:path w="12" h="18">
                    <a:moveTo>
                      <a:pt x="12" y="18"/>
                    </a:moveTo>
                    <a:lnTo>
                      <a:pt x="0" y="0"/>
                    </a:lnTo>
                    <a:lnTo>
                      <a:pt x="12"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3" name="Rectangle 143"/>
              <p:cNvSpPr>
                <a:spLocks noChangeArrowheads="1"/>
              </p:cNvSpPr>
              <p:nvPr/>
            </p:nvSpPr>
            <p:spPr bwMode="auto">
              <a:xfrm>
                <a:off x="2604" y="515"/>
                <a:ext cx="3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4" name="Rectangle 144"/>
              <p:cNvSpPr>
                <a:spLocks noChangeArrowheads="1"/>
              </p:cNvSpPr>
              <p:nvPr/>
            </p:nvSpPr>
            <p:spPr bwMode="auto">
              <a:xfrm>
                <a:off x="2784" y="47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5" name="Freeform 145"/>
              <p:cNvSpPr>
                <a:spLocks/>
              </p:cNvSpPr>
              <p:nvPr/>
            </p:nvSpPr>
            <p:spPr bwMode="auto">
              <a:xfrm>
                <a:off x="2640" y="461"/>
                <a:ext cx="114" cy="54"/>
              </a:xfrm>
              <a:custGeom>
                <a:avLst/>
                <a:gdLst>
                  <a:gd name="T0" fmla="*/ 96 w 114"/>
                  <a:gd name="T1" fmla="*/ 0 h 54"/>
                  <a:gd name="T2" fmla="*/ 114 w 114"/>
                  <a:gd name="T3" fmla="*/ 6 h 54"/>
                  <a:gd name="T4" fmla="*/ 96 w 114"/>
                  <a:gd name="T5" fmla="*/ 0 h 54"/>
                  <a:gd name="T6" fmla="*/ 12 w 114"/>
                  <a:gd name="T7" fmla="*/ 36 h 54"/>
                  <a:gd name="T8" fmla="*/ 0 w 114"/>
                  <a:gd name="T9" fmla="*/ 54 h 54"/>
                  <a:gd name="T10" fmla="*/ 12 w 114"/>
                  <a:gd name="T11" fmla="*/ 36 h 54"/>
                  <a:gd name="T12" fmla="*/ 96 w 114"/>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14" h="54">
                    <a:moveTo>
                      <a:pt x="96" y="0"/>
                    </a:moveTo>
                    <a:lnTo>
                      <a:pt x="114" y="6"/>
                    </a:lnTo>
                    <a:lnTo>
                      <a:pt x="96" y="0"/>
                    </a:lnTo>
                    <a:lnTo>
                      <a:pt x="12" y="36"/>
                    </a:lnTo>
                    <a:lnTo>
                      <a:pt x="0" y="54"/>
                    </a:lnTo>
                    <a:lnTo>
                      <a:pt x="12" y="36"/>
                    </a:lnTo>
                    <a:lnTo>
                      <a:pt x="9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6" name="Freeform 146"/>
              <p:cNvSpPr>
                <a:spLocks/>
              </p:cNvSpPr>
              <p:nvPr/>
            </p:nvSpPr>
            <p:spPr bwMode="auto">
              <a:xfrm>
                <a:off x="2460" y="161"/>
                <a:ext cx="402" cy="264"/>
              </a:xfrm>
              <a:custGeom>
                <a:avLst/>
                <a:gdLst>
                  <a:gd name="T0" fmla="*/ 36 w 402"/>
                  <a:gd name="T1" fmla="*/ 162 h 264"/>
                  <a:gd name="T2" fmla="*/ 48 w 402"/>
                  <a:gd name="T3" fmla="*/ 156 h 264"/>
                  <a:gd name="T4" fmla="*/ 90 w 402"/>
                  <a:gd name="T5" fmla="*/ 174 h 264"/>
                  <a:gd name="T6" fmla="*/ 102 w 402"/>
                  <a:gd name="T7" fmla="*/ 204 h 264"/>
                  <a:gd name="T8" fmla="*/ 120 w 402"/>
                  <a:gd name="T9" fmla="*/ 192 h 264"/>
                  <a:gd name="T10" fmla="*/ 162 w 402"/>
                  <a:gd name="T11" fmla="*/ 216 h 264"/>
                  <a:gd name="T12" fmla="*/ 174 w 402"/>
                  <a:gd name="T13" fmla="*/ 228 h 264"/>
                  <a:gd name="T14" fmla="*/ 180 w 402"/>
                  <a:gd name="T15" fmla="*/ 234 h 264"/>
                  <a:gd name="T16" fmla="*/ 240 w 402"/>
                  <a:gd name="T17" fmla="*/ 258 h 264"/>
                  <a:gd name="T18" fmla="*/ 300 w 402"/>
                  <a:gd name="T19" fmla="*/ 246 h 264"/>
                  <a:gd name="T20" fmla="*/ 348 w 402"/>
                  <a:gd name="T21" fmla="*/ 264 h 264"/>
                  <a:gd name="T22" fmla="*/ 366 w 402"/>
                  <a:gd name="T23" fmla="*/ 210 h 264"/>
                  <a:gd name="T24" fmla="*/ 378 w 402"/>
                  <a:gd name="T25" fmla="*/ 204 h 264"/>
                  <a:gd name="T26" fmla="*/ 402 w 402"/>
                  <a:gd name="T27" fmla="*/ 180 h 264"/>
                  <a:gd name="T28" fmla="*/ 378 w 402"/>
                  <a:gd name="T29" fmla="*/ 108 h 264"/>
                  <a:gd name="T30" fmla="*/ 378 w 402"/>
                  <a:gd name="T31" fmla="*/ 108 h 264"/>
                  <a:gd name="T32" fmla="*/ 366 w 402"/>
                  <a:gd name="T33" fmla="*/ 78 h 264"/>
                  <a:gd name="T34" fmla="*/ 366 w 402"/>
                  <a:gd name="T35" fmla="*/ 60 h 264"/>
                  <a:gd name="T36" fmla="*/ 366 w 402"/>
                  <a:gd name="T37" fmla="*/ 60 h 264"/>
                  <a:gd name="T38" fmla="*/ 366 w 402"/>
                  <a:gd name="T39" fmla="*/ 60 h 264"/>
                  <a:gd name="T40" fmla="*/ 384 w 402"/>
                  <a:gd name="T41" fmla="*/ 42 h 264"/>
                  <a:gd name="T42" fmla="*/ 396 w 402"/>
                  <a:gd name="T43" fmla="*/ 36 h 264"/>
                  <a:gd name="T44" fmla="*/ 390 w 402"/>
                  <a:gd name="T45" fmla="*/ 0 h 264"/>
                  <a:gd name="T46" fmla="*/ 12 w 402"/>
                  <a:gd name="T47" fmla="*/ 0 h 264"/>
                  <a:gd name="T48" fmla="*/ 18 w 402"/>
                  <a:gd name="T49" fmla="*/ 12 h 264"/>
                  <a:gd name="T50" fmla="*/ 0 w 402"/>
                  <a:gd name="T51" fmla="*/ 36 h 264"/>
                  <a:gd name="T52" fmla="*/ 18 w 402"/>
                  <a:gd name="T53" fmla="*/ 48 h 264"/>
                  <a:gd name="T54" fmla="*/ 18 w 402"/>
                  <a:gd name="T55" fmla="*/ 48 h 264"/>
                  <a:gd name="T56" fmla="*/ 18 w 402"/>
                  <a:gd name="T57" fmla="*/ 48 h 264"/>
                  <a:gd name="T58" fmla="*/ 18 w 402"/>
                  <a:gd name="T59" fmla="*/ 108 h 264"/>
                  <a:gd name="T60" fmla="*/ 36 w 402"/>
                  <a:gd name="T61" fmla="*/ 126 h 264"/>
                  <a:gd name="T62" fmla="*/ 30 w 402"/>
                  <a:gd name="T63" fmla="*/ 144 h 264"/>
                  <a:gd name="T64" fmla="*/ 30 w 402"/>
                  <a:gd name="T65" fmla="*/ 156 h 264"/>
                  <a:gd name="T66" fmla="*/ 36 w 402"/>
                  <a:gd name="T67" fmla="*/ 1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264">
                    <a:moveTo>
                      <a:pt x="36" y="162"/>
                    </a:moveTo>
                    <a:lnTo>
                      <a:pt x="48" y="156"/>
                    </a:lnTo>
                    <a:lnTo>
                      <a:pt x="90" y="174"/>
                    </a:lnTo>
                    <a:lnTo>
                      <a:pt x="102" y="204"/>
                    </a:lnTo>
                    <a:lnTo>
                      <a:pt x="120" y="192"/>
                    </a:lnTo>
                    <a:lnTo>
                      <a:pt x="162" y="216"/>
                    </a:lnTo>
                    <a:lnTo>
                      <a:pt x="174" y="228"/>
                    </a:lnTo>
                    <a:lnTo>
                      <a:pt x="180" y="234"/>
                    </a:lnTo>
                    <a:lnTo>
                      <a:pt x="240" y="258"/>
                    </a:lnTo>
                    <a:lnTo>
                      <a:pt x="300" y="246"/>
                    </a:lnTo>
                    <a:lnTo>
                      <a:pt x="348" y="264"/>
                    </a:lnTo>
                    <a:lnTo>
                      <a:pt x="366" y="210"/>
                    </a:lnTo>
                    <a:lnTo>
                      <a:pt x="378" y="204"/>
                    </a:lnTo>
                    <a:lnTo>
                      <a:pt x="402" y="180"/>
                    </a:lnTo>
                    <a:lnTo>
                      <a:pt x="378" y="108"/>
                    </a:lnTo>
                    <a:lnTo>
                      <a:pt x="378" y="108"/>
                    </a:lnTo>
                    <a:lnTo>
                      <a:pt x="366" y="78"/>
                    </a:lnTo>
                    <a:lnTo>
                      <a:pt x="366" y="60"/>
                    </a:lnTo>
                    <a:lnTo>
                      <a:pt x="366" y="60"/>
                    </a:lnTo>
                    <a:lnTo>
                      <a:pt x="366" y="60"/>
                    </a:lnTo>
                    <a:lnTo>
                      <a:pt x="384" y="42"/>
                    </a:lnTo>
                    <a:lnTo>
                      <a:pt x="396" y="36"/>
                    </a:lnTo>
                    <a:lnTo>
                      <a:pt x="390" y="0"/>
                    </a:lnTo>
                    <a:lnTo>
                      <a:pt x="12" y="0"/>
                    </a:lnTo>
                    <a:lnTo>
                      <a:pt x="18" y="12"/>
                    </a:lnTo>
                    <a:lnTo>
                      <a:pt x="0" y="36"/>
                    </a:lnTo>
                    <a:lnTo>
                      <a:pt x="18" y="48"/>
                    </a:lnTo>
                    <a:lnTo>
                      <a:pt x="18" y="48"/>
                    </a:lnTo>
                    <a:lnTo>
                      <a:pt x="18" y="48"/>
                    </a:lnTo>
                    <a:lnTo>
                      <a:pt x="18" y="108"/>
                    </a:lnTo>
                    <a:lnTo>
                      <a:pt x="36" y="126"/>
                    </a:lnTo>
                    <a:lnTo>
                      <a:pt x="30" y="144"/>
                    </a:lnTo>
                    <a:lnTo>
                      <a:pt x="30" y="156"/>
                    </a:lnTo>
                    <a:lnTo>
                      <a:pt x="36"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7" name="Freeform 147"/>
              <p:cNvSpPr>
                <a:spLocks/>
              </p:cNvSpPr>
              <p:nvPr/>
            </p:nvSpPr>
            <p:spPr bwMode="auto">
              <a:xfrm>
                <a:off x="2838" y="269"/>
                <a:ext cx="24" cy="96"/>
              </a:xfrm>
              <a:custGeom>
                <a:avLst/>
                <a:gdLst>
                  <a:gd name="T0" fmla="*/ 24 w 24"/>
                  <a:gd name="T1" fmla="*/ 72 h 96"/>
                  <a:gd name="T2" fmla="*/ 0 w 24"/>
                  <a:gd name="T3" fmla="*/ 96 h 96"/>
                  <a:gd name="T4" fmla="*/ 24 w 24"/>
                  <a:gd name="T5" fmla="*/ 72 h 96"/>
                  <a:gd name="T6" fmla="*/ 0 w 24"/>
                  <a:gd name="T7" fmla="*/ 0 h 96"/>
                  <a:gd name="T8" fmla="*/ 0 w 24"/>
                  <a:gd name="T9" fmla="*/ 0 h 96"/>
                  <a:gd name="T10" fmla="*/ 24 w 24"/>
                  <a:gd name="T11" fmla="*/ 72 h 96"/>
                </a:gdLst>
                <a:ahLst/>
                <a:cxnLst>
                  <a:cxn ang="0">
                    <a:pos x="T0" y="T1"/>
                  </a:cxn>
                  <a:cxn ang="0">
                    <a:pos x="T2" y="T3"/>
                  </a:cxn>
                  <a:cxn ang="0">
                    <a:pos x="T4" y="T5"/>
                  </a:cxn>
                  <a:cxn ang="0">
                    <a:pos x="T6" y="T7"/>
                  </a:cxn>
                  <a:cxn ang="0">
                    <a:pos x="T8" y="T9"/>
                  </a:cxn>
                  <a:cxn ang="0">
                    <a:pos x="T10" y="T11"/>
                  </a:cxn>
                </a:cxnLst>
                <a:rect l="0" t="0" r="r" b="b"/>
                <a:pathLst>
                  <a:path w="24" h="96">
                    <a:moveTo>
                      <a:pt x="24" y="72"/>
                    </a:moveTo>
                    <a:lnTo>
                      <a:pt x="0" y="96"/>
                    </a:lnTo>
                    <a:lnTo>
                      <a:pt x="24" y="72"/>
                    </a:lnTo>
                    <a:lnTo>
                      <a:pt x="0" y="0"/>
                    </a:lnTo>
                    <a:lnTo>
                      <a:pt x="0" y="0"/>
                    </a:lnTo>
                    <a:lnTo>
                      <a:pt x="2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8" name="Freeform 148"/>
              <p:cNvSpPr>
                <a:spLocks/>
              </p:cNvSpPr>
              <p:nvPr/>
            </p:nvSpPr>
            <p:spPr bwMode="auto">
              <a:xfrm>
                <a:off x="2826" y="221"/>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9" name="Freeform 149"/>
              <p:cNvSpPr>
                <a:spLocks/>
              </p:cNvSpPr>
              <p:nvPr/>
            </p:nvSpPr>
            <p:spPr bwMode="auto">
              <a:xfrm>
                <a:off x="2844" y="161"/>
                <a:ext cx="12" cy="42"/>
              </a:xfrm>
              <a:custGeom>
                <a:avLst/>
                <a:gdLst>
                  <a:gd name="T0" fmla="*/ 0 w 12"/>
                  <a:gd name="T1" fmla="*/ 42 h 42"/>
                  <a:gd name="T2" fmla="*/ 12 w 12"/>
                  <a:gd name="T3" fmla="*/ 36 h 42"/>
                  <a:gd name="T4" fmla="*/ 6 w 12"/>
                  <a:gd name="T5" fmla="*/ 0 h 42"/>
                  <a:gd name="T6" fmla="*/ 6 w 12"/>
                  <a:gd name="T7" fmla="*/ 0 h 42"/>
                  <a:gd name="T8" fmla="*/ 12 w 12"/>
                  <a:gd name="T9" fmla="*/ 36 h 42"/>
                  <a:gd name="T10" fmla="*/ 0 w 12"/>
                  <a:gd name="T11" fmla="*/ 42 h 42"/>
                </a:gdLst>
                <a:ahLst/>
                <a:cxnLst>
                  <a:cxn ang="0">
                    <a:pos x="T0" y="T1"/>
                  </a:cxn>
                  <a:cxn ang="0">
                    <a:pos x="T2" y="T3"/>
                  </a:cxn>
                  <a:cxn ang="0">
                    <a:pos x="T4" y="T5"/>
                  </a:cxn>
                  <a:cxn ang="0">
                    <a:pos x="T6" y="T7"/>
                  </a:cxn>
                  <a:cxn ang="0">
                    <a:pos x="T8" y="T9"/>
                  </a:cxn>
                  <a:cxn ang="0">
                    <a:pos x="T10" y="T11"/>
                  </a:cxn>
                </a:cxnLst>
                <a:rect l="0" t="0" r="r" b="b"/>
                <a:pathLst>
                  <a:path w="12" h="42">
                    <a:moveTo>
                      <a:pt x="0" y="42"/>
                    </a:moveTo>
                    <a:lnTo>
                      <a:pt x="12" y="36"/>
                    </a:lnTo>
                    <a:lnTo>
                      <a:pt x="6" y="0"/>
                    </a:lnTo>
                    <a:lnTo>
                      <a:pt x="6" y="0"/>
                    </a:lnTo>
                    <a:lnTo>
                      <a:pt x="12" y="36"/>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0" name="Freeform 150"/>
              <p:cNvSpPr>
                <a:spLocks/>
              </p:cNvSpPr>
              <p:nvPr/>
            </p:nvSpPr>
            <p:spPr bwMode="auto">
              <a:xfrm>
                <a:off x="2652" y="599"/>
                <a:ext cx="162" cy="222"/>
              </a:xfrm>
              <a:custGeom>
                <a:avLst/>
                <a:gdLst>
                  <a:gd name="T0" fmla="*/ 48 w 162"/>
                  <a:gd name="T1" fmla="*/ 0 h 222"/>
                  <a:gd name="T2" fmla="*/ 0 w 162"/>
                  <a:gd name="T3" fmla="*/ 18 h 222"/>
                  <a:gd name="T4" fmla="*/ 0 w 162"/>
                  <a:gd name="T5" fmla="*/ 18 h 222"/>
                  <a:gd name="T6" fmla="*/ 0 w 162"/>
                  <a:gd name="T7" fmla="*/ 18 h 222"/>
                  <a:gd name="T8" fmla="*/ 18 w 162"/>
                  <a:gd name="T9" fmla="*/ 72 h 222"/>
                  <a:gd name="T10" fmla="*/ 24 w 162"/>
                  <a:gd name="T11" fmla="*/ 78 h 222"/>
                  <a:gd name="T12" fmla="*/ 18 w 162"/>
                  <a:gd name="T13" fmla="*/ 96 h 222"/>
                  <a:gd name="T14" fmla="*/ 12 w 162"/>
                  <a:gd name="T15" fmla="*/ 102 h 222"/>
                  <a:gd name="T16" fmla="*/ 36 w 162"/>
                  <a:gd name="T17" fmla="*/ 132 h 222"/>
                  <a:gd name="T18" fmla="*/ 36 w 162"/>
                  <a:gd name="T19" fmla="*/ 132 h 222"/>
                  <a:gd name="T20" fmla="*/ 36 w 162"/>
                  <a:gd name="T21" fmla="*/ 132 h 222"/>
                  <a:gd name="T22" fmla="*/ 30 w 162"/>
                  <a:gd name="T23" fmla="*/ 138 h 222"/>
                  <a:gd name="T24" fmla="*/ 12 w 162"/>
                  <a:gd name="T25" fmla="*/ 150 h 222"/>
                  <a:gd name="T26" fmla="*/ 42 w 162"/>
                  <a:gd name="T27" fmla="*/ 186 h 222"/>
                  <a:gd name="T28" fmla="*/ 42 w 162"/>
                  <a:gd name="T29" fmla="*/ 186 h 222"/>
                  <a:gd name="T30" fmla="*/ 84 w 162"/>
                  <a:gd name="T31" fmla="*/ 168 h 222"/>
                  <a:gd name="T32" fmla="*/ 84 w 162"/>
                  <a:gd name="T33" fmla="*/ 168 h 222"/>
                  <a:gd name="T34" fmla="*/ 84 w 162"/>
                  <a:gd name="T35" fmla="*/ 168 h 222"/>
                  <a:gd name="T36" fmla="*/ 114 w 162"/>
                  <a:gd name="T37" fmla="*/ 204 h 222"/>
                  <a:gd name="T38" fmla="*/ 108 w 162"/>
                  <a:gd name="T39" fmla="*/ 222 h 222"/>
                  <a:gd name="T40" fmla="*/ 138 w 162"/>
                  <a:gd name="T41" fmla="*/ 222 h 222"/>
                  <a:gd name="T42" fmla="*/ 138 w 162"/>
                  <a:gd name="T43" fmla="*/ 222 h 222"/>
                  <a:gd name="T44" fmla="*/ 138 w 162"/>
                  <a:gd name="T45" fmla="*/ 222 h 222"/>
                  <a:gd name="T46" fmla="*/ 144 w 162"/>
                  <a:gd name="T47" fmla="*/ 198 h 222"/>
                  <a:gd name="T48" fmla="*/ 162 w 162"/>
                  <a:gd name="T49" fmla="*/ 180 h 222"/>
                  <a:gd name="T50" fmla="*/ 138 w 162"/>
                  <a:gd name="T51" fmla="*/ 150 h 222"/>
                  <a:gd name="T52" fmla="*/ 144 w 162"/>
                  <a:gd name="T53" fmla="*/ 132 h 222"/>
                  <a:gd name="T54" fmla="*/ 144 w 162"/>
                  <a:gd name="T55" fmla="*/ 120 h 222"/>
                  <a:gd name="T56" fmla="*/ 144 w 162"/>
                  <a:gd name="T57" fmla="*/ 120 h 222"/>
                  <a:gd name="T58" fmla="*/ 144 w 162"/>
                  <a:gd name="T59" fmla="*/ 120 h 222"/>
                  <a:gd name="T60" fmla="*/ 150 w 162"/>
                  <a:gd name="T61" fmla="*/ 120 h 222"/>
                  <a:gd name="T62" fmla="*/ 138 w 162"/>
                  <a:gd name="T63" fmla="*/ 96 h 222"/>
                  <a:gd name="T64" fmla="*/ 108 w 162"/>
                  <a:gd name="T65" fmla="*/ 84 h 222"/>
                  <a:gd name="T66" fmla="*/ 108 w 162"/>
                  <a:gd name="T67" fmla="*/ 84 h 222"/>
                  <a:gd name="T68" fmla="*/ 108 w 162"/>
                  <a:gd name="T69" fmla="*/ 84 h 222"/>
                  <a:gd name="T70" fmla="*/ 108 w 162"/>
                  <a:gd name="T71" fmla="*/ 72 h 222"/>
                  <a:gd name="T72" fmla="*/ 84 w 162"/>
                  <a:gd name="T73" fmla="*/ 54 h 222"/>
                  <a:gd name="T74" fmla="*/ 78 w 162"/>
                  <a:gd name="T75" fmla="*/ 24 h 222"/>
                  <a:gd name="T76" fmla="*/ 78 w 162"/>
                  <a:gd name="T77" fmla="*/ 24 h 222"/>
                  <a:gd name="T78" fmla="*/ 60 w 162"/>
                  <a:gd name="T79" fmla="*/ 6 h 222"/>
                  <a:gd name="T80" fmla="*/ 48 w 162"/>
                  <a:gd name="T8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222">
                    <a:moveTo>
                      <a:pt x="48" y="0"/>
                    </a:moveTo>
                    <a:lnTo>
                      <a:pt x="0" y="18"/>
                    </a:lnTo>
                    <a:lnTo>
                      <a:pt x="0" y="18"/>
                    </a:lnTo>
                    <a:lnTo>
                      <a:pt x="0" y="18"/>
                    </a:lnTo>
                    <a:lnTo>
                      <a:pt x="18" y="72"/>
                    </a:lnTo>
                    <a:lnTo>
                      <a:pt x="24" y="78"/>
                    </a:lnTo>
                    <a:lnTo>
                      <a:pt x="18" y="96"/>
                    </a:lnTo>
                    <a:lnTo>
                      <a:pt x="12" y="102"/>
                    </a:lnTo>
                    <a:lnTo>
                      <a:pt x="36" y="132"/>
                    </a:lnTo>
                    <a:lnTo>
                      <a:pt x="36" y="132"/>
                    </a:lnTo>
                    <a:lnTo>
                      <a:pt x="36" y="132"/>
                    </a:lnTo>
                    <a:lnTo>
                      <a:pt x="30" y="138"/>
                    </a:lnTo>
                    <a:lnTo>
                      <a:pt x="12" y="150"/>
                    </a:lnTo>
                    <a:lnTo>
                      <a:pt x="42" y="186"/>
                    </a:lnTo>
                    <a:lnTo>
                      <a:pt x="42" y="186"/>
                    </a:lnTo>
                    <a:lnTo>
                      <a:pt x="84" y="168"/>
                    </a:lnTo>
                    <a:lnTo>
                      <a:pt x="84" y="168"/>
                    </a:lnTo>
                    <a:lnTo>
                      <a:pt x="84" y="168"/>
                    </a:lnTo>
                    <a:lnTo>
                      <a:pt x="114" y="204"/>
                    </a:lnTo>
                    <a:lnTo>
                      <a:pt x="108" y="222"/>
                    </a:lnTo>
                    <a:lnTo>
                      <a:pt x="138" y="222"/>
                    </a:lnTo>
                    <a:lnTo>
                      <a:pt x="138" y="222"/>
                    </a:lnTo>
                    <a:lnTo>
                      <a:pt x="138" y="222"/>
                    </a:lnTo>
                    <a:lnTo>
                      <a:pt x="144" y="198"/>
                    </a:lnTo>
                    <a:lnTo>
                      <a:pt x="162" y="180"/>
                    </a:lnTo>
                    <a:lnTo>
                      <a:pt x="138" y="150"/>
                    </a:lnTo>
                    <a:lnTo>
                      <a:pt x="144" y="132"/>
                    </a:lnTo>
                    <a:lnTo>
                      <a:pt x="144" y="120"/>
                    </a:lnTo>
                    <a:lnTo>
                      <a:pt x="144" y="120"/>
                    </a:lnTo>
                    <a:lnTo>
                      <a:pt x="144" y="120"/>
                    </a:lnTo>
                    <a:lnTo>
                      <a:pt x="150" y="120"/>
                    </a:lnTo>
                    <a:lnTo>
                      <a:pt x="138" y="96"/>
                    </a:lnTo>
                    <a:lnTo>
                      <a:pt x="108" y="84"/>
                    </a:lnTo>
                    <a:lnTo>
                      <a:pt x="108" y="84"/>
                    </a:lnTo>
                    <a:lnTo>
                      <a:pt x="108" y="84"/>
                    </a:lnTo>
                    <a:lnTo>
                      <a:pt x="108" y="72"/>
                    </a:lnTo>
                    <a:lnTo>
                      <a:pt x="84" y="54"/>
                    </a:lnTo>
                    <a:lnTo>
                      <a:pt x="78" y="24"/>
                    </a:lnTo>
                    <a:lnTo>
                      <a:pt x="78" y="24"/>
                    </a:lnTo>
                    <a:lnTo>
                      <a:pt x="60" y="6"/>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1" name="Rectangle 151"/>
              <p:cNvSpPr>
                <a:spLocks noChangeArrowheads="1"/>
              </p:cNvSpPr>
              <p:nvPr/>
            </p:nvSpPr>
            <p:spPr bwMode="auto">
              <a:xfrm>
                <a:off x="2712" y="605"/>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2" name="Freeform 152"/>
              <p:cNvSpPr>
                <a:spLocks/>
              </p:cNvSpPr>
              <p:nvPr/>
            </p:nvSpPr>
            <p:spPr bwMode="auto">
              <a:xfrm>
                <a:off x="2760" y="683"/>
                <a:ext cx="42" cy="36"/>
              </a:xfrm>
              <a:custGeom>
                <a:avLst/>
                <a:gdLst>
                  <a:gd name="T0" fmla="*/ 30 w 42"/>
                  <a:gd name="T1" fmla="*/ 12 h 36"/>
                  <a:gd name="T2" fmla="*/ 42 w 42"/>
                  <a:gd name="T3" fmla="*/ 36 h 36"/>
                  <a:gd name="T4" fmla="*/ 42 w 42"/>
                  <a:gd name="T5" fmla="*/ 36 h 36"/>
                  <a:gd name="T6" fmla="*/ 30 w 42"/>
                  <a:gd name="T7" fmla="*/ 12 h 36"/>
                  <a:gd name="T8" fmla="*/ 0 w 42"/>
                  <a:gd name="T9" fmla="*/ 0 h 36"/>
                  <a:gd name="T10" fmla="*/ 0 w 42"/>
                  <a:gd name="T11" fmla="*/ 0 h 36"/>
                  <a:gd name="T12" fmla="*/ 30 w 42"/>
                  <a:gd name="T13" fmla="*/ 12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30" y="12"/>
                    </a:moveTo>
                    <a:lnTo>
                      <a:pt x="42" y="36"/>
                    </a:lnTo>
                    <a:lnTo>
                      <a:pt x="42" y="36"/>
                    </a:lnTo>
                    <a:lnTo>
                      <a:pt x="30" y="12"/>
                    </a:lnTo>
                    <a:lnTo>
                      <a:pt x="0" y="0"/>
                    </a:lnTo>
                    <a:lnTo>
                      <a:pt x="0"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3" name="Freeform 153"/>
              <p:cNvSpPr>
                <a:spLocks/>
              </p:cNvSpPr>
              <p:nvPr/>
            </p:nvSpPr>
            <p:spPr bwMode="auto">
              <a:xfrm>
                <a:off x="2712" y="605"/>
                <a:ext cx="18" cy="18"/>
              </a:xfrm>
              <a:custGeom>
                <a:avLst/>
                <a:gdLst>
                  <a:gd name="T0" fmla="*/ 18 w 18"/>
                  <a:gd name="T1" fmla="*/ 18 h 18"/>
                  <a:gd name="T2" fmla="*/ 0 w 18"/>
                  <a:gd name="T3" fmla="*/ 0 h 18"/>
                  <a:gd name="T4" fmla="*/ 0 w 18"/>
                  <a:gd name="T5" fmla="*/ 0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0" y="0"/>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4" name="Freeform 154"/>
              <p:cNvSpPr>
                <a:spLocks/>
              </p:cNvSpPr>
              <p:nvPr/>
            </p:nvSpPr>
            <p:spPr bwMode="auto">
              <a:xfrm>
                <a:off x="2652" y="599"/>
                <a:ext cx="60" cy="18"/>
              </a:xfrm>
              <a:custGeom>
                <a:avLst/>
                <a:gdLst>
                  <a:gd name="T0" fmla="*/ 48 w 60"/>
                  <a:gd name="T1" fmla="*/ 0 h 18"/>
                  <a:gd name="T2" fmla="*/ 60 w 60"/>
                  <a:gd name="T3" fmla="*/ 6 h 18"/>
                  <a:gd name="T4" fmla="*/ 60 w 60"/>
                  <a:gd name="T5" fmla="*/ 6 h 18"/>
                  <a:gd name="T6" fmla="*/ 48 w 60"/>
                  <a:gd name="T7" fmla="*/ 0 h 18"/>
                  <a:gd name="T8" fmla="*/ 0 w 60"/>
                  <a:gd name="T9" fmla="*/ 18 h 18"/>
                  <a:gd name="T10" fmla="*/ 0 w 60"/>
                  <a:gd name="T11" fmla="*/ 18 h 18"/>
                  <a:gd name="T12" fmla="*/ 0 w 60"/>
                  <a:gd name="T13" fmla="*/ 18 h 18"/>
                  <a:gd name="T14" fmla="*/ 0 w 60"/>
                  <a:gd name="T15" fmla="*/ 18 h 18"/>
                  <a:gd name="T16" fmla="*/ 48 w 6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
                    <a:moveTo>
                      <a:pt x="48" y="0"/>
                    </a:moveTo>
                    <a:lnTo>
                      <a:pt x="60" y="6"/>
                    </a:lnTo>
                    <a:lnTo>
                      <a:pt x="60" y="6"/>
                    </a:lnTo>
                    <a:lnTo>
                      <a:pt x="48" y="0"/>
                    </a:lnTo>
                    <a:lnTo>
                      <a:pt x="0" y="18"/>
                    </a:lnTo>
                    <a:lnTo>
                      <a:pt x="0" y="18"/>
                    </a:lnTo>
                    <a:lnTo>
                      <a:pt x="0" y="18"/>
                    </a:lnTo>
                    <a:lnTo>
                      <a:pt x="0" y="18"/>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5" name="Freeform 155"/>
              <p:cNvSpPr>
                <a:spLocks/>
              </p:cNvSpPr>
              <p:nvPr/>
            </p:nvSpPr>
            <p:spPr bwMode="auto">
              <a:xfrm>
                <a:off x="2694" y="767"/>
                <a:ext cx="72" cy="66"/>
              </a:xfrm>
              <a:custGeom>
                <a:avLst/>
                <a:gdLst>
                  <a:gd name="T0" fmla="*/ 66 w 72"/>
                  <a:gd name="T1" fmla="*/ 54 h 66"/>
                  <a:gd name="T2" fmla="*/ 72 w 72"/>
                  <a:gd name="T3" fmla="*/ 36 h 66"/>
                  <a:gd name="T4" fmla="*/ 42 w 72"/>
                  <a:gd name="T5" fmla="*/ 0 h 66"/>
                  <a:gd name="T6" fmla="*/ 0 w 72"/>
                  <a:gd name="T7" fmla="*/ 18 h 66"/>
                  <a:gd name="T8" fmla="*/ 0 w 72"/>
                  <a:gd name="T9" fmla="*/ 36 h 66"/>
                  <a:gd name="T10" fmla="*/ 30 w 72"/>
                  <a:gd name="T11" fmla="*/ 60 h 66"/>
                  <a:gd name="T12" fmla="*/ 30 w 72"/>
                  <a:gd name="T13" fmla="*/ 66 h 66"/>
                  <a:gd name="T14" fmla="*/ 30 w 72"/>
                  <a:gd name="T15" fmla="*/ 66 h 66"/>
                  <a:gd name="T16" fmla="*/ 66 w 72"/>
                  <a:gd name="T17"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66">
                    <a:moveTo>
                      <a:pt x="66" y="54"/>
                    </a:moveTo>
                    <a:lnTo>
                      <a:pt x="72" y="36"/>
                    </a:lnTo>
                    <a:lnTo>
                      <a:pt x="42" y="0"/>
                    </a:lnTo>
                    <a:lnTo>
                      <a:pt x="0" y="18"/>
                    </a:lnTo>
                    <a:lnTo>
                      <a:pt x="0" y="36"/>
                    </a:lnTo>
                    <a:lnTo>
                      <a:pt x="30" y="60"/>
                    </a:lnTo>
                    <a:lnTo>
                      <a:pt x="30" y="66"/>
                    </a:lnTo>
                    <a:lnTo>
                      <a:pt x="30" y="66"/>
                    </a:lnTo>
                    <a:lnTo>
                      <a:pt x="66"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6" name="Freeform 156"/>
              <p:cNvSpPr>
                <a:spLocks/>
              </p:cNvSpPr>
              <p:nvPr/>
            </p:nvSpPr>
            <p:spPr bwMode="auto">
              <a:xfrm>
                <a:off x="2736" y="767"/>
                <a:ext cx="30" cy="36"/>
              </a:xfrm>
              <a:custGeom>
                <a:avLst/>
                <a:gdLst>
                  <a:gd name="T0" fmla="*/ 0 w 30"/>
                  <a:gd name="T1" fmla="*/ 0 h 36"/>
                  <a:gd name="T2" fmla="*/ 0 w 30"/>
                  <a:gd name="T3" fmla="*/ 0 h 36"/>
                  <a:gd name="T4" fmla="*/ 30 w 30"/>
                  <a:gd name="T5" fmla="*/ 36 h 36"/>
                  <a:gd name="T6" fmla="*/ 0 w 30"/>
                  <a:gd name="T7" fmla="*/ 0 h 36"/>
                </a:gdLst>
                <a:ahLst/>
                <a:cxnLst>
                  <a:cxn ang="0">
                    <a:pos x="T0" y="T1"/>
                  </a:cxn>
                  <a:cxn ang="0">
                    <a:pos x="T2" y="T3"/>
                  </a:cxn>
                  <a:cxn ang="0">
                    <a:pos x="T4" y="T5"/>
                  </a:cxn>
                  <a:cxn ang="0">
                    <a:pos x="T6" y="T7"/>
                  </a:cxn>
                </a:cxnLst>
                <a:rect l="0" t="0" r="r" b="b"/>
                <a:pathLst>
                  <a:path w="30" h="36">
                    <a:moveTo>
                      <a:pt x="0" y="0"/>
                    </a:moveTo>
                    <a:lnTo>
                      <a:pt x="0" y="0"/>
                    </a:lnTo>
                    <a:lnTo>
                      <a:pt x="3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7" name="Freeform 157"/>
              <p:cNvSpPr>
                <a:spLocks/>
              </p:cNvSpPr>
              <p:nvPr/>
            </p:nvSpPr>
            <p:spPr bwMode="auto">
              <a:xfrm>
                <a:off x="2640" y="749"/>
                <a:ext cx="54" cy="96"/>
              </a:xfrm>
              <a:custGeom>
                <a:avLst/>
                <a:gdLst>
                  <a:gd name="T0" fmla="*/ 42 w 54"/>
                  <a:gd name="T1" fmla="*/ 60 h 96"/>
                  <a:gd name="T2" fmla="*/ 54 w 54"/>
                  <a:gd name="T3" fmla="*/ 54 h 96"/>
                  <a:gd name="T4" fmla="*/ 54 w 54"/>
                  <a:gd name="T5" fmla="*/ 54 h 96"/>
                  <a:gd name="T6" fmla="*/ 54 w 54"/>
                  <a:gd name="T7" fmla="*/ 54 h 96"/>
                  <a:gd name="T8" fmla="*/ 54 w 54"/>
                  <a:gd name="T9" fmla="*/ 54 h 96"/>
                  <a:gd name="T10" fmla="*/ 54 w 54"/>
                  <a:gd name="T11" fmla="*/ 36 h 96"/>
                  <a:gd name="T12" fmla="*/ 54 w 54"/>
                  <a:gd name="T13" fmla="*/ 36 h 96"/>
                  <a:gd name="T14" fmla="*/ 54 w 54"/>
                  <a:gd name="T15" fmla="*/ 36 h 96"/>
                  <a:gd name="T16" fmla="*/ 54 w 54"/>
                  <a:gd name="T17" fmla="*/ 36 h 96"/>
                  <a:gd name="T18" fmla="*/ 54 w 54"/>
                  <a:gd name="T19" fmla="*/ 36 h 96"/>
                  <a:gd name="T20" fmla="*/ 24 w 54"/>
                  <a:gd name="T21" fmla="*/ 0 h 96"/>
                  <a:gd name="T22" fmla="*/ 6 w 54"/>
                  <a:gd name="T23" fmla="*/ 18 h 96"/>
                  <a:gd name="T24" fmla="*/ 0 w 54"/>
                  <a:gd name="T25" fmla="*/ 66 h 96"/>
                  <a:gd name="T26" fmla="*/ 30 w 54"/>
                  <a:gd name="T27" fmla="*/ 96 h 96"/>
                  <a:gd name="T28" fmla="*/ 30 w 54"/>
                  <a:gd name="T29" fmla="*/ 66 h 96"/>
                  <a:gd name="T30" fmla="*/ 42 w 54"/>
                  <a:gd name="T3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96">
                    <a:moveTo>
                      <a:pt x="42" y="60"/>
                    </a:moveTo>
                    <a:lnTo>
                      <a:pt x="54" y="54"/>
                    </a:lnTo>
                    <a:lnTo>
                      <a:pt x="54" y="54"/>
                    </a:lnTo>
                    <a:lnTo>
                      <a:pt x="54" y="54"/>
                    </a:lnTo>
                    <a:lnTo>
                      <a:pt x="54" y="54"/>
                    </a:lnTo>
                    <a:lnTo>
                      <a:pt x="54" y="36"/>
                    </a:lnTo>
                    <a:lnTo>
                      <a:pt x="54" y="36"/>
                    </a:lnTo>
                    <a:lnTo>
                      <a:pt x="54" y="36"/>
                    </a:lnTo>
                    <a:lnTo>
                      <a:pt x="54" y="36"/>
                    </a:lnTo>
                    <a:lnTo>
                      <a:pt x="54" y="36"/>
                    </a:lnTo>
                    <a:lnTo>
                      <a:pt x="24" y="0"/>
                    </a:lnTo>
                    <a:lnTo>
                      <a:pt x="6" y="18"/>
                    </a:lnTo>
                    <a:lnTo>
                      <a:pt x="0" y="66"/>
                    </a:lnTo>
                    <a:lnTo>
                      <a:pt x="30" y="96"/>
                    </a:lnTo>
                    <a:lnTo>
                      <a:pt x="30" y="66"/>
                    </a:lnTo>
                    <a:lnTo>
                      <a:pt x="4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8" name="Freeform 158"/>
              <p:cNvSpPr>
                <a:spLocks/>
              </p:cNvSpPr>
              <p:nvPr/>
            </p:nvSpPr>
            <p:spPr bwMode="auto">
              <a:xfrm>
                <a:off x="2664" y="749"/>
                <a:ext cx="30" cy="36"/>
              </a:xfrm>
              <a:custGeom>
                <a:avLst/>
                <a:gdLst>
                  <a:gd name="T0" fmla="*/ 0 w 30"/>
                  <a:gd name="T1" fmla="*/ 0 h 36"/>
                  <a:gd name="T2" fmla="*/ 0 w 30"/>
                  <a:gd name="T3" fmla="*/ 0 h 36"/>
                  <a:gd name="T4" fmla="*/ 30 w 30"/>
                  <a:gd name="T5" fmla="*/ 36 h 36"/>
                  <a:gd name="T6" fmla="*/ 30 w 30"/>
                  <a:gd name="T7" fmla="*/ 36 h 36"/>
                  <a:gd name="T8" fmla="*/ 30 w 30"/>
                  <a:gd name="T9" fmla="*/ 36 h 36"/>
                  <a:gd name="T10" fmla="*/ 30 w 30"/>
                  <a:gd name="T11" fmla="*/ 36 h 36"/>
                  <a:gd name="T12" fmla="*/ 0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0" y="0"/>
                    </a:moveTo>
                    <a:lnTo>
                      <a:pt x="0" y="0"/>
                    </a:lnTo>
                    <a:lnTo>
                      <a:pt x="30" y="36"/>
                    </a:lnTo>
                    <a:lnTo>
                      <a:pt x="30" y="36"/>
                    </a:lnTo>
                    <a:lnTo>
                      <a:pt x="30" y="36"/>
                    </a:lnTo>
                    <a:lnTo>
                      <a:pt x="3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9" name="Rectangle 159"/>
              <p:cNvSpPr>
                <a:spLocks noChangeArrowheads="1"/>
              </p:cNvSpPr>
              <p:nvPr/>
            </p:nvSpPr>
            <p:spPr bwMode="auto">
              <a:xfrm>
                <a:off x="2694" y="785"/>
                <a:ext cx="1" cy="18"/>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0" name="Freeform 160"/>
              <p:cNvSpPr>
                <a:spLocks/>
              </p:cNvSpPr>
              <p:nvPr/>
            </p:nvSpPr>
            <p:spPr bwMode="auto">
              <a:xfrm>
                <a:off x="2532" y="647"/>
                <a:ext cx="156" cy="168"/>
              </a:xfrm>
              <a:custGeom>
                <a:avLst/>
                <a:gdLst>
                  <a:gd name="T0" fmla="*/ 114 w 156"/>
                  <a:gd name="T1" fmla="*/ 120 h 168"/>
                  <a:gd name="T2" fmla="*/ 132 w 156"/>
                  <a:gd name="T3" fmla="*/ 102 h 168"/>
                  <a:gd name="T4" fmla="*/ 132 w 156"/>
                  <a:gd name="T5" fmla="*/ 102 h 168"/>
                  <a:gd name="T6" fmla="*/ 150 w 156"/>
                  <a:gd name="T7" fmla="*/ 90 h 168"/>
                  <a:gd name="T8" fmla="*/ 156 w 156"/>
                  <a:gd name="T9" fmla="*/ 84 h 168"/>
                  <a:gd name="T10" fmla="*/ 132 w 156"/>
                  <a:gd name="T11" fmla="*/ 54 h 168"/>
                  <a:gd name="T12" fmla="*/ 138 w 156"/>
                  <a:gd name="T13" fmla="*/ 48 h 168"/>
                  <a:gd name="T14" fmla="*/ 144 w 156"/>
                  <a:gd name="T15" fmla="*/ 30 h 168"/>
                  <a:gd name="T16" fmla="*/ 138 w 156"/>
                  <a:gd name="T17" fmla="*/ 24 h 168"/>
                  <a:gd name="T18" fmla="*/ 138 w 156"/>
                  <a:gd name="T19" fmla="*/ 24 h 168"/>
                  <a:gd name="T20" fmla="*/ 138 w 156"/>
                  <a:gd name="T21" fmla="*/ 24 h 168"/>
                  <a:gd name="T22" fmla="*/ 138 w 156"/>
                  <a:gd name="T23" fmla="*/ 24 h 168"/>
                  <a:gd name="T24" fmla="*/ 138 w 156"/>
                  <a:gd name="T25" fmla="*/ 24 h 168"/>
                  <a:gd name="T26" fmla="*/ 126 w 156"/>
                  <a:gd name="T27" fmla="*/ 24 h 168"/>
                  <a:gd name="T28" fmla="*/ 114 w 156"/>
                  <a:gd name="T29" fmla="*/ 18 h 168"/>
                  <a:gd name="T30" fmla="*/ 36 w 156"/>
                  <a:gd name="T31" fmla="*/ 0 h 168"/>
                  <a:gd name="T32" fmla="*/ 24 w 156"/>
                  <a:gd name="T33" fmla="*/ 12 h 168"/>
                  <a:gd name="T34" fmla="*/ 24 w 156"/>
                  <a:gd name="T35" fmla="*/ 12 h 168"/>
                  <a:gd name="T36" fmla="*/ 24 w 156"/>
                  <a:gd name="T37" fmla="*/ 12 h 168"/>
                  <a:gd name="T38" fmla="*/ 12 w 156"/>
                  <a:gd name="T39" fmla="*/ 6 h 168"/>
                  <a:gd name="T40" fmla="*/ 0 w 156"/>
                  <a:gd name="T41" fmla="*/ 30 h 168"/>
                  <a:gd name="T42" fmla="*/ 24 w 156"/>
                  <a:gd name="T43" fmla="*/ 72 h 168"/>
                  <a:gd name="T44" fmla="*/ 54 w 156"/>
                  <a:gd name="T45" fmla="*/ 126 h 168"/>
                  <a:gd name="T46" fmla="*/ 108 w 156"/>
                  <a:gd name="T47" fmla="*/ 168 h 168"/>
                  <a:gd name="T48" fmla="*/ 108 w 156"/>
                  <a:gd name="T49" fmla="*/ 168 h 168"/>
                  <a:gd name="T50" fmla="*/ 108 w 156"/>
                  <a:gd name="T51" fmla="*/ 168 h 168"/>
                  <a:gd name="T52" fmla="*/ 114 w 156"/>
                  <a:gd name="T53" fmla="*/ 12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68">
                    <a:moveTo>
                      <a:pt x="114" y="120"/>
                    </a:moveTo>
                    <a:lnTo>
                      <a:pt x="132" y="102"/>
                    </a:lnTo>
                    <a:lnTo>
                      <a:pt x="132" y="102"/>
                    </a:lnTo>
                    <a:lnTo>
                      <a:pt x="150" y="90"/>
                    </a:lnTo>
                    <a:lnTo>
                      <a:pt x="156" y="84"/>
                    </a:lnTo>
                    <a:lnTo>
                      <a:pt x="132" y="54"/>
                    </a:lnTo>
                    <a:lnTo>
                      <a:pt x="138" y="48"/>
                    </a:lnTo>
                    <a:lnTo>
                      <a:pt x="144" y="30"/>
                    </a:lnTo>
                    <a:lnTo>
                      <a:pt x="138" y="24"/>
                    </a:lnTo>
                    <a:lnTo>
                      <a:pt x="138" y="24"/>
                    </a:lnTo>
                    <a:lnTo>
                      <a:pt x="138" y="24"/>
                    </a:lnTo>
                    <a:lnTo>
                      <a:pt x="138" y="24"/>
                    </a:lnTo>
                    <a:lnTo>
                      <a:pt x="138" y="24"/>
                    </a:lnTo>
                    <a:lnTo>
                      <a:pt x="126" y="24"/>
                    </a:lnTo>
                    <a:lnTo>
                      <a:pt x="114" y="18"/>
                    </a:lnTo>
                    <a:lnTo>
                      <a:pt x="36" y="0"/>
                    </a:lnTo>
                    <a:lnTo>
                      <a:pt x="24" y="12"/>
                    </a:lnTo>
                    <a:lnTo>
                      <a:pt x="24" y="12"/>
                    </a:lnTo>
                    <a:lnTo>
                      <a:pt x="24" y="12"/>
                    </a:lnTo>
                    <a:lnTo>
                      <a:pt x="12" y="6"/>
                    </a:lnTo>
                    <a:lnTo>
                      <a:pt x="0" y="30"/>
                    </a:lnTo>
                    <a:lnTo>
                      <a:pt x="24" y="72"/>
                    </a:lnTo>
                    <a:lnTo>
                      <a:pt x="54" y="126"/>
                    </a:lnTo>
                    <a:lnTo>
                      <a:pt x="108" y="168"/>
                    </a:lnTo>
                    <a:lnTo>
                      <a:pt x="108" y="168"/>
                    </a:lnTo>
                    <a:lnTo>
                      <a:pt x="108" y="168"/>
                    </a:lnTo>
                    <a:lnTo>
                      <a:pt x="114"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1" name="Freeform 161"/>
              <p:cNvSpPr>
                <a:spLocks/>
              </p:cNvSpPr>
              <p:nvPr/>
            </p:nvSpPr>
            <p:spPr bwMode="auto">
              <a:xfrm>
                <a:off x="2664" y="695"/>
                <a:ext cx="24" cy="36"/>
              </a:xfrm>
              <a:custGeom>
                <a:avLst/>
                <a:gdLst>
                  <a:gd name="T0" fmla="*/ 0 w 24"/>
                  <a:gd name="T1" fmla="*/ 6 h 36"/>
                  <a:gd name="T2" fmla="*/ 6 w 24"/>
                  <a:gd name="T3" fmla="*/ 0 h 36"/>
                  <a:gd name="T4" fmla="*/ 0 w 24"/>
                  <a:gd name="T5" fmla="*/ 6 h 36"/>
                  <a:gd name="T6" fmla="*/ 24 w 24"/>
                  <a:gd name="T7" fmla="*/ 36 h 36"/>
                  <a:gd name="T8" fmla="*/ 24 w 24"/>
                  <a:gd name="T9" fmla="*/ 36 h 36"/>
                  <a:gd name="T10" fmla="*/ 0 w 24"/>
                  <a:gd name="T11" fmla="*/ 6 h 36"/>
                </a:gdLst>
                <a:ahLst/>
                <a:cxnLst>
                  <a:cxn ang="0">
                    <a:pos x="T0" y="T1"/>
                  </a:cxn>
                  <a:cxn ang="0">
                    <a:pos x="T2" y="T3"/>
                  </a:cxn>
                  <a:cxn ang="0">
                    <a:pos x="T4" y="T5"/>
                  </a:cxn>
                  <a:cxn ang="0">
                    <a:pos x="T6" y="T7"/>
                  </a:cxn>
                  <a:cxn ang="0">
                    <a:pos x="T8" y="T9"/>
                  </a:cxn>
                  <a:cxn ang="0">
                    <a:pos x="T10" y="T11"/>
                  </a:cxn>
                </a:cxnLst>
                <a:rect l="0" t="0" r="r" b="b"/>
                <a:pathLst>
                  <a:path w="24" h="36">
                    <a:moveTo>
                      <a:pt x="0" y="6"/>
                    </a:moveTo>
                    <a:lnTo>
                      <a:pt x="6" y="0"/>
                    </a:lnTo>
                    <a:lnTo>
                      <a:pt x="0" y="6"/>
                    </a:lnTo>
                    <a:lnTo>
                      <a:pt x="24" y="36"/>
                    </a:lnTo>
                    <a:lnTo>
                      <a:pt x="24" y="3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2" name="Freeform 162"/>
              <p:cNvSpPr>
                <a:spLocks/>
              </p:cNvSpPr>
              <p:nvPr/>
            </p:nvSpPr>
            <p:spPr bwMode="auto">
              <a:xfrm>
                <a:off x="2664" y="737"/>
                <a:ext cx="18" cy="12"/>
              </a:xfrm>
              <a:custGeom>
                <a:avLst/>
                <a:gdLst>
                  <a:gd name="T0" fmla="*/ 0 w 18"/>
                  <a:gd name="T1" fmla="*/ 12 h 12"/>
                  <a:gd name="T2" fmla="*/ 18 w 18"/>
                  <a:gd name="T3" fmla="*/ 0 h 12"/>
                  <a:gd name="T4" fmla="*/ 0 w 18"/>
                  <a:gd name="T5" fmla="*/ 12 h 12"/>
                  <a:gd name="T6" fmla="*/ 0 w 18"/>
                  <a:gd name="T7" fmla="*/ 12 h 12"/>
                  <a:gd name="T8" fmla="*/ 0 w 18"/>
                  <a:gd name="T9" fmla="*/ 12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18" y="0"/>
                    </a:lnTo>
                    <a:lnTo>
                      <a:pt x="0" y="12"/>
                    </a:lnTo>
                    <a:lnTo>
                      <a:pt x="0" y="12"/>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3" name="Freeform 163"/>
              <p:cNvSpPr>
                <a:spLocks/>
              </p:cNvSpPr>
              <p:nvPr/>
            </p:nvSpPr>
            <p:spPr bwMode="auto">
              <a:xfrm>
                <a:off x="2640" y="749"/>
                <a:ext cx="24" cy="66"/>
              </a:xfrm>
              <a:custGeom>
                <a:avLst/>
                <a:gdLst>
                  <a:gd name="T0" fmla="*/ 24 w 24"/>
                  <a:gd name="T1" fmla="*/ 0 h 66"/>
                  <a:gd name="T2" fmla="*/ 24 w 24"/>
                  <a:gd name="T3" fmla="*/ 0 h 66"/>
                  <a:gd name="T4" fmla="*/ 6 w 24"/>
                  <a:gd name="T5" fmla="*/ 18 h 66"/>
                  <a:gd name="T6" fmla="*/ 0 w 24"/>
                  <a:gd name="T7" fmla="*/ 66 h 66"/>
                  <a:gd name="T8" fmla="*/ 0 w 24"/>
                  <a:gd name="T9" fmla="*/ 66 h 66"/>
                  <a:gd name="T10" fmla="*/ 6 w 24"/>
                  <a:gd name="T11" fmla="*/ 18 h 66"/>
                  <a:gd name="T12" fmla="*/ 24 w 24"/>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24" h="66">
                    <a:moveTo>
                      <a:pt x="24" y="0"/>
                    </a:moveTo>
                    <a:lnTo>
                      <a:pt x="24" y="0"/>
                    </a:lnTo>
                    <a:lnTo>
                      <a:pt x="6" y="18"/>
                    </a:lnTo>
                    <a:lnTo>
                      <a:pt x="0" y="66"/>
                    </a:lnTo>
                    <a:lnTo>
                      <a:pt x="0" y="66"/>
                    </a:lnTo>
                    <a:lnTo>
                      <a:pt x="6"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4" name="Rectangle 164"/>
              <p:cNvSpPr>
                <a:spLocks noChangeArrowheads="1"/>
              </p:cNvSpPr>
              <p:nvPr/>
            </p:nvSpPr>
            <p:spPr bwMode="auto">
              <a:xfrm>
                <a:off x="2664" y="74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5" name="Freeform 165"/>
              <p:cNvSpPr>
                <a:spLocks/>
              </p:cNvSpPr>
              <p:nvPr/>
            </p:nvSpPr>
            <p:spPr bwMode="auto">
              <a:xfrm>
                <a:off x="2442" y="581"/>
                <a:ext cx="228" cy="192"/>
              </a:xfrm>
              <a:custGeom>
                <a:avLst/>
                <a:gdLst>
                  <a:gd name="T0" fmla="*/ 114 w 228"/>
                  <a:gd name="T1" fmla="*/ 138 h 192"/>
                  <a:gd name="T2" fmla="*/ 90 w 228"/>
                  <a:gd name="T3" fmla="*/ 96 h 192"/>
                  <a:gd name="T4" fmla="*/ 90 w 228"/>
                  <a:gd name="T5" fmla="*/ 96 h 192"/>
                  <a:gd name="T6" fmla="*/ 90 w 228"/>
                  <a:gd name="T7" fmla="*/ 96 h 192"/>
                  <a:gd name="T8" fmla="*/ 102 w 228"/>
                  <a:gd name="T9" fmla="*/ 72 h 192"/>
                  <a:gd name="T10" fmla="*/ 114 w 228"/>
                  <a:gd name="T11" fmla="*/ 78 h 192"/>
                  <a:gd name="T12" fmla="*/ 126 w 228"/>
                  <a:gd name="T13" fmla="*/ 66 h 192"/>
                  <a:gd name="T14" fmla="*/ 204 w 228"/>
                  <a:gd name="T15" fmla="*/ 84 h 192"/>
                  <a:gd name="T16" fmla="*/ 216 w 228"/>
                  <a:gd name="T17" fmla="*/ 90 h 192"/>
                  <a:gd name="T18" fmla="*/ 228 w 228"/>
                  <a:gd name="T19" fmla="*/ 90 h 192"/>
                  <a:gd name="T20" fmla="*/ 228 w 228"/>
                  <a:gd name="T21" fmla="*/ 90 h 192"/>
                  <a:gd name="T22" fmla="*/ 228 w 228"/>
                  <a:gd name="T23" fmla="*/ 90 h 192"/>
                  <a:gd name="T24" fmla="*/ 228 w 228"/>
                  <a:gd name="T25" fmla="*/ 90 h 192"/>
                  <a:gd name="T26" fmla="*/ 210 w 228"/>
                  <a:gd name="T27" fmla="*/ 36 h 192"/>
                  <a:gd name="T28" fmla="*/ 210 w 228"/>
                  <a:gd name="T29" fmla="*/ 36 h 192"/>
                  <a:gd name="T30" fmla="*/ 180 w 228"/>
                  <a:gd name="T31" fmla="*/ 48 h 192"/>
                  <a:gd name="T32" fmla="*/ 120 w 228"/>
                  <a:gd name="T33" fmla="*/ 6 h 192"/>
                  <a:gd name="T34" fmla="*/ 114 w 228"/>
                  <a:gd name="T35" fmla="*/ 0 h 192"/>
                  <a:gd name="T36" fmla="*/ 114 w 228"/>
                  <a:gd name="T37" fmla="*/ 0 h 192"/>
                  <a:gd name="T38" fmla="*/ 114 w 228"/>
                  <a:gd name="T39" fmla="*/ 0 h 192"/>
                  <a:gd name="T40" fmla="*/ 78 w 228"/>
                  <a:gd name="T41" fmla="*/ 24 h 192"/>
                  <a:gd name="T42" fmla="*/ 90 w 228"/>
                  <a:gd name="T43" fmla="*/ 48 h 192"/>
                  <a:gd name="T44" fmla="*/ 60 w 228"/>
                  <a:gd name="T45" fmla="*/ 72 h 192"/>
                  <a:gd name="T46" fmla="*/ 42 w 228"/>
                  <a:gd name="T47" fmla="*/ 54 h 192"/>
                  <a:gd name="T48" fmla="*/ 18 w 228"/>
                  <a:gd name="T49" fmla="*/ 60 h 192"/>
                  <a:gd name="T50" fmla="*/ 18 w 228"/>
                  <a:gd name="T51" fmla="*/ 60 h 192"/>
                  <a:gd name="T52" fmla="*/ 0 w 228"/>
                  <a:gd name="T53" fmla="*/ 66 h 192"/>
                  <a:gd name="T54" fmla="*/ 18 w 228"/>
                  <a:gd name="T55" fmla="*/ 102 h 192"/>
                  <a:gd name="T56" fmla="*/ 36 w 228"/>
                  <a:gd name="T57" fmla="*/ 72 h 192"/>
                  <a:gd name="T58" fmla="*/ 48 w 228"/>
                  <a:gd name="T59" fmla="*/ 90 h 192"/>
                  <a:gd name="T60" fmla="*/ 54 w 228"/>
                  <a:gd name="T61" fmla="*/ 102 h 192"/>
                  <a:gd name="T62" fmla="*/ 78 w 228"/>
                  <a:gd name="T63" fmla="*/ 132 h 192"/>
                  <a:gd name="T64" fmla="*/ 66 w 228"/>
                  <a:gd name="T65" fmla="*/ 138 h 192"/>
                  <a:gd name="T66" fmla="*/ 96 w 228"/>
                  <a:gd name="T67" fmla="*/ 174 h 192"/>
                  <a:gd name="T68" fmla="*/ 138 w 228"/>
                  <a:gd name="T69" fmla="*/ 180 h 192"/>
                  <a:gd name="T70" fmla="*/ 144 w 228"/>
                  <a:gd name="T71" fmla="*/ 192 h 192"/>
                  <a:gd name="T72" fmla="*/ 144 w 228"/>
                  <a:gd name="T73" fmla="*/ 192 h 192"/>
                  <a:gd name="T74" fmla="*/ 144 w 228"/>
                  <a:gd name="T75" fmla="*/ 192 h 192"/>
                  <a:gd name="T76" fmla="*/ 114 w 228"/>
                  <a:gd name="T77" fmla="*/ 13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2">
                    <a:moveTo>
                      <a:pt x="114" y="138"/>
                    </a:moveTo>
                    <a:lnTo>
                      <a:pt x="90" y="96"/>
                    </a:lnTo>
                    <a:lnTo>
                      <a:pt x="90" y="96"/>
                    </a:lnTo>
                    <a:lnTo>
                      <a:pt x="90" y="96"/>
                    </a:lnTo>
                    <a:lnTo>
                      <a:pt x="102" y="72"/>
                    </a:lnTo>
                    <a:lnTo>
                      <a:pt x="114" y="78"/>
                    </a:lnTo>
                    <a:lnTo>
                      <a:pt x="126" y="66"/>
                    </a:lnTo>
                    <a:lnTo>
                      <a:pt x="204" y="84"/>
                    </a:lnTo>
                    <a:lnTo>
                      <a:pt x="216" y="90"/>
                    </a:lnTo>
                    <a:lnTo>
                      <a:pt x="228" y="90"/>
                    </a:lnTo>
                    <a:lnTo>
                      <a:pt x="228" y="90"/>
                    </a:lnTo>
                    <a:lnTo>
                      <a:pt x="228" y="90"/>
                    </a:lnTo>
                    <a:lnTo>
                      <a:pt x="228" y="90"/>
                    </a:lnTo>
                    <a:lnTo>
                      <a:pt x="210" y="36"/>
                    </a:lnTo>
                    <a:lnTo>
                      <a:pt x="210" y="36"/>
                    </a:lnTo>
                    <a:lnTo>
                      <a:pt x="180" y="48"/>
                    </a:lnTo>
                    <a:lnTo>
                      <a:pt x="120" y="6"/>
                    </a:lnTo>
                    <a:lnTo>
                      <a:pt x="114" y="0"/>
                    </a:lnTo>
                    <a:lnTo>
                      <a:pt x="114" y="0"/>
                    </a:lnTo>
                    <a:lnTo>
                      <a:pt x="114" y="0"/>
                    </a:lnTo>
                    <a:lnTo>
                      <a:pt x="78" y="24"/>
                    </a:lnTo>
                    <a:lnTo>
                      <a:pt x="90" y="48"/>
                    </a:lnTo>
                    <a:lnTo>
                      <a:pt x="60" y="72"/>
                    </a:lnTo>
                    <a:lnTo>
                      <a:pt x="42" y="54"/>
                    </a:lnTo>
                    <a:lnTo>
                      <a:pt x="18" y="60"/>
                    </a:lnTo>
                    <a:lnTo>
                      <a:pt x="18" y="60"/>
                    </a:lnTo>
                    <a:lnTo>
                      <a:pt x="0" y="66"/>
                    </a:lnTo>
                    <a:lnTo>
                      <a:pt x="18" y="102"/>
                    </a:lnTo>
                    <a:lnTo>
                      <a:pt x="36" y="72"/>
                    </a:lnTo>
                    <a:lnTo>
                      <a:pt x="48" y="90"/>
                    </a:lnTo>
                    <a:lnTo>
                      <a:pt x="54" y="102"/>
                    </a:lnTo>
                    <a:lnTo>
                      <a:pt x="78" y="132"/>
                    </a:lnTo>
                    <a:lnTo>
                      <a:pt x="66" y="138"/>
                    </a:lnTo>
                    <a:lnTo>
                      <a:pt x="96" y="174"/>
                    </a:lnTo>
                    <a:lnTo>
                      <a:pt x="138" y="180"/>
                    </a:lnTo>
                    <a:lnTo>
                      <a:pt x="144" y="192"/>
                    </a:lnTo>
                    <a:lnTo>
                      <a:pt x="144" y="192"/>
                    </a:lnTo>
                    <a:lnTo>
                      <a:pt x="144" y="192"/>
                    </a:lnTo>
                    <a:lnTo>
                      <a:pt x="114"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6" name="Freeform 166"/>
              <p:cNvSpPr>
                <a:spLocks/>
              </p:cNvSpPr>
              <p:nvPr/>
            </p:nvSpPr>
            <p:spPr bwMode="auto">
              <a:xfrm>
                <a:off x="2556" y="581"/>
                <a:ext cx="96" cy="48"/>
              </a:xfrm>
              <a:custGeom>
                <a:avLst/>
                <a:gdLst>
                  <a:gd name="T0" fmla="*/ 6 w 96"/>
                  <a:gd name="T1" fmla="*/ 6 h 48"/>
                  <a:gd name="T2" fmla="*/ 0 w 96"/>
                  <a:gd name="T3" fmla="*/ 0 h 48"/>
                  <a:gd name="T4" fmla="*/ 0 w 96"/>
                  <a:gd name="T5" fmla="*/ 0 h 48"/>
                  <a:gd name="T6" fmla="*/ 6 w 96"/>
                  <a:gd name="T7" fmla="*/ 6 h 48"/>
                  <a:gd name="T8" fmla="*/ 66 w 96"/>
                  <a:gd name="T9" fmla="*/ 48 h 48"/>
                  <a:gd name="T10" fmla="*/ 96 w 96"/>
                  <a:gd name="T11" fmla="*/ 36 h 48"/>
                  <a:gd name="T12" fmla="*/ 66 w 96"/>
                  <a:gd name="T13" fmla="*/ 48 h 48"/>
                  <a:gd name="T14" fmla="*/ 6 w 96"/>
                  <a:gd name="T15" fmla="*/ 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48">
                    <a:moveTo>
                      <a:pt x="6" y="6"/>
                    </a:moveTo>
                    <a:lnTo>
                      <a:pt x="0" y="0"/>
                    </a:lnTo>
                    <a:lnTo>
                      <a:pt x="0" y="0"/>
                    </a:lnTo>
                    <a:lnTo>
                      <a:pt x="6" y="6"/>
                    </a:lnTo>
                    <a:lnTo>
                      <a:pt x="66" y="48"/>
                    </a:lnTo>
                    <a:lnTo>
                      <a:pt x="96" y="36"/>
                    </a:lnTo>
                    <a:lnTo>
                      <a:pt x="66" y="48"/>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7" name="Rectangle 167"/>
              <p:cNvSpPr>
                <a:spLocks noChangeArrowheads="1"/>
              </p:cNvSpPr>
              <p:nvPr/>
            </p:nvSpPr>
            <p:spPr bwMode="auto">
              <a:xfrm>
                <a:off x="2670" y="6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8" name="Freeform 168"/>
              <p:cNvSpPr>
                <a:spLocks/>
              </p:cNvSpPr>
              <p:nvPr/>
            </p:nvSpPr>
            <p:spPr bwMode="auto">
              <a:xfrm>
                <a:off x="2556" y="719"/>
                <a:ext cx="30" cy="54"/>
              </a:xfrm>
              <a:custGeom>
                <a:avLst/>
                <a:gdLst>
                  <a:gd name="T0" fmla="*/ 30 w 30"/>
                  <a:gd name="T1" fmla="*/ 54 h 54"/>
                  <a:gd name="T2" fmla="*/ 30 w 30"/>
                  <a:gd name="T3" fmla="*/ 54 h 54"/>
                  <a:gd name="T4" fmla="*/ 0 w 30"/>
                  <a:gd name="T5" fmla="*/ 0 h 54"/>
                  <a:gd name="T6" fmla="*/ 30 w 30"/>
                  <a:gd name="T7" fmla="*/ 54 h 54"/>
                </a:gdLst>
                <a:ahLst/>
                <a:cxnLst>
                  <a:cxn ang="0">
                    <a:pos x="T0" y="T1"/>
                  </a:cxn>
                  <a:cxn ang="0">
                    <a:pos x="T2" y="T3"/>
                  </a:cxn>
                  <a:cxn ang="0">
                    <a:pos x="T4" y="T5"/>
                  </a:cxn>
                  <a:cxn ang="0">
                    <a:pos x="T6" y="T7"/>
                  </a:cxn>
                </a:cxnLst>
                <a:rect l="0" t="0" r="r" b="b"/>
                <a:pathLst>
                  <a:path w="30" h="54">
                    <a:moveTo>
                      <a:pt x="30" y="54"/>
                    </a:moveTo>
                    <a:lnTo>
                      <a:pt x="30" y="54"/>
                    </a:lnTo>
                    <a:lnTo>
                      <a:pt x="0" y="0"/>
                    </a:lnTo>
                    <a:lnTo>
                      <a:pt x="3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9" name="Freeform 169"/>
              <p:cNvSpPr>
                <a:spLocks/>
              </p:cNvSpPr>
              <p:nvPr/>
            </p:nvSpPr>
            <p:spPr bwMode="auto">
              <a:xfrm>
                <a:off x="2658" y="671"/>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0" name="Freeform 170"/>
              <p:cNvSpPr>
                <a:spLocks/>
              </p:cNvSpPr>
              <p:nvPr/>
            </p:nvSpPr>
            <p:spPr bwMode="auto">
              <a:xfrm>
                <a:off x="2532" y="653"/>
                <a:ext cx="24" cy="24"/>
              </a:xfrm>
              <a:custGeom>
                <a:avLst/>
                <a:gdLst>
                  <a:gd name="T0" fmla="*/ 0 w 24"/>
                  <a:gd name="T1" fmla="*/ 24 h 24"/>
                  <a:gd name="T2" fmla="*/ 0 w 24"/>
                  <a:gd name="T3" fmla="*/ 24 h 24"/>
                  <a:gd name="T4" fmla="*/ 12 w 24"/>
                  <a:gd name="T5" fmla="*/ 0 h 24"/>
                  <a:gd name="T6" fmla="*/ 24 w 24"/>
                  <a:gd name="T7" fmla="*/ 6 h 24"/>
                  <a:gd name="T8" fmla="*/ 24 w 24"/>
                  <a:gd name="T9" fmla="*/ 6 h 24"/>
                  <a:gd name="T10" fmla="*/ 12 w 24"/>
                  <a:gd name="T11" fmla="*/ 0 h 24"/>
                  <a:gd name="T12" fmla="*/ 0 w 2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0" y="24"/>
                    </a:moveTo>
                    <a:lnTo>
                      <a:pt x="0" y="24"/>
                    </a:lnTo>
                    <a:lnTo>
                      <a:pt x="12" y="0"/>
                    </a:lnTo>
                    <a:lnTo>
                      <a:pt x="24" y="6"/>
                    </a:lnTo>
                    <a:lnTo>
                      <a:pt x="24" y="6"/>
                    </a:lnTo>
                    <a:lnTo>
                      <a:pt x="12"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1" name="Freeform 171"/>
              <p:cNvSpPr>
                <a:spLocks/>
              </p:cNvSpPr>
              <p:nvPr/>
            </p:nvSpPr>
            <p:spPr bwMode="auto">
              <a:xfrm>
                <a:off x="2790" y="719"/>
                <a:ext cx="252" cy="150"/>
              </a:xfrm>
              <a:custGeom>
                <a:avLst/>
                <a:gdLst>
                  <a:gd name="T0" fmla="*/ 126 w 252"/>
                  <a:gd name="T1" fmla="*/ 30 h 150"/>
                  <a:gd name="T2" fmla="*/ 24 w 252"/>
                  <a:gd name="T3" fmla="*/ 18 h 150"/>
                  <a:gd name="T4" fmla="*/ 24 w 252"/>
                  <a:gd name="T5" fmla="*/ 18 h 150"/>
                  <a:gd name="T6" fmla="*/ 24 w 252"/>
                  <a:gd name="T7" fmla="*/ 0 h 150"/>
                  <a:gd name="T8" fmla="*/ 12 w 252"/>
                  <a:gd name="T9" fmla="*/ 0 h 150"/>
                  <a:gd name="T10" fmla="*/ 12 w 252"/>
                  <a:gd name="T11" fmla="*/ 0 h 150"/>
                  <a:gd name="T12" fmla="*/ 6 w 252"/>
                  <a:gd name="T13" fmla="*/ 0 h 150"/>
                  <a:gd name="T14" fmla="*/ 6 w 252"/>
                  <a:gd name="T15" fmla="*/ 12 h 150"/>
                  <a:gd name="T16" fmla="*/ 0 w 252"/>
                  <a:gd name="T17" fmla="*/ 30 h 150"/>
                  <a:gd name="T18" fmla="*/ 24 w 252"/>
                  <a:gd name="T19" fmla="*/ 60 h 150"/>
                  <a:gd name="T20" fmla="*/ 24 w 252"/>
                  <a:gd name="T21" fmla="*/ 60 h 150"/>
                  <a:gd name="T22" fmla="*/ 24 w 252"/>
                  <a:gd name="T23" fmla="*/ 60 h 150"/>
                  <a:gd name="T24" fmla="*/ 6 w 252"/>
                  <a:gd name="T25" fmla="*/ 78 h 150"/>
                  <a:gd name="T26" fmla="*/ 0 w 252"/>
                  <a:gd name="T27" fmla="*/ 102 h 150"/>
                  <a:gd name="T28" fmla="*/ 6 w 252"/>
                  <a:gd name="T29" fmla="*/ 96 h 150"/>
                  <a:gd name="T30" fmla="*/ 30 w 252"/>
                  <a:gd name="T31" fmla="*/ 126 h 150"/>
                  <a:gd name="T32" fmla="*/ 30 w 252"/>
                  <a:gd name="T33" fmla="*/ 150 h 150"/>
                  <a:gd name="T34" fmla="*/ 60 w 252"/>
                  <a:gd name="T35" fmla="*/ 144 h 150"/>
                  <a:gd name="T36" fmla="*/ 90 w 252"/>
                  <a:gd name="T37" fmla="*/ 138 h 150"/>
                  <a:gd name="T38" fmla="*/ 108 w 252"/>
                  <a:gd name="T39" fmla="*/ 150 h 150"/>
                  <a:gd name="T40" fmla="*/ 150 w 252"/>
                  <a:gd name="T41" fmla="*/ 144 h 150"/>
                  <a:gd name="T42" fmla="*/ 150 w 252"/>
                  <a:gd name="T43" fmla="*/ 144 h 150"/>
                  <a:gd name="T44" fmla="*/ 150 w 252"/>
                  <a:gd name="T45" fmla="*/ 144 h 150"/>
                  <a:gd name="T46" fmla="*/ 150 w 252"/>
                  <a:gd name="T47" fmla="*/ 138 h 150"/>
                  <a:gd name="T48" fmla="*/ 156 w 252"/>
                  <a:gd name="T49" fmla="*/ 126 h 150"/>
                  <a:gd name="T50" fmla="*/ 156 w 252"/>
                  <a:gd name="T51" fmla="*/ 126 h 150"/>
                  <a:gd name="T52" fmla="*/ 156 w 252"/>
                  <a:gd name="T53" fmla="*/ 126 h 150"/>
                  <a:gd name="T54" fmla="*/ 192 w 252"/>
                  <a:gd name="T55" fmla="*/ 114 h 150"/>
                  <a:gd name="T56" fmla="*/ 192 w 252"/>
                  <a:gd name="T57" fmla="*/ 114 h 150"/>
                  <a:gd name="T58" fmla="*/ 192 w 252"/>
                  <a:gd name="T59" fmla="*/ 114 h 150"/>
                  <a:gd name="T60" fmla="*/ 198 w 252"/>
                  <a:gd name="T61" fmla="*/ 120 h 150"/>
                  <a:gd name="T62" fmla="*/ 204 w 252"/>
                  <a:gd name="T63" fmla="*/ 126 h 150"/>
                  <a:gd name="T64" fmla="*/ 228 w 252"/>
                  <a:gd name="T65" fmla="*/ 120 h 150"/>
                  <a:gd name="T66" fmla="*/ 228 w 252"/>
                  <a:gd name="T67" fmla="*/ 120 h 150"/>
                  <a:gd name="T68" fmla="*/ 210 w 252"/>
                  <a:gd name="T69" fmla="*/ 90 h 150"/>
                  <a:gd name="T70" fmla="*/ 228 w 252"/>
                  <a:gd name="T71" fmla="*/ 78 h 150"/>
                  <a:gd name="T72" fmla="*/ 228 w 252"/>
                  <a:gd name="T73" fmla="*/ 48 h 150"/>
                  <a:gd name="T74" fmla="*/ 252 w 252"/>
                  <a:gd name="T75" fmla="*/ 42 h 150"/>
                  <a:gd name="T76" fmla="*/ 252 w 252"/>
                  <a:gd name="T77" fmla="*/ 30 h 150"/>
                  <a:gd name="T78" fmla="*/ 186 w 252"/>
                  <a:gd name="T79" fmla="*/ 0 h 150"/>
                  <a:gd name="T80" fmla="*/ 126 w 252"/>
                  <a:gd name="T81" fmla="*/ 3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150">
                    <a:moveTo>
                      <a:pt x="126" y="30"/>
                    </a:moveTo>
                    <a:lnTo>
                      <a:pt x="24" y="18"/>
                    </a:lnTo>
                    <a:lnTo>
                      <a:pt x="24" y="18"/>
                    </a:lnTo>
                    <a:lnTo>
                      <a:pt x="24" y="0"/>
                    </a:lnTo>
                    <a:lnTo>
                      <a:pt x="12" y="0"/>
                    </a:lnTo>
                    <a:lnTo>
                      <a:pt x="12" y="0"/>
                    </a:lnTo>
                    <a:lnTo>
                      <a:pt x="6" y="0"/>
                    </a:lnTo>
                    <a:lnTo>
                      <a:pt x="6" y="12"/>
                    </a:lnTo>
                    <a:lnTo>
                      <a:pt x="0" y="30"/>
                    </a:lnTo>
                    <a:lnTo>
                      <a:pt x="24" y="60"/>
                    </a:lnTo>
                    <a:lnTo>
                      <a:pt x="24" y="60"/>
                    </a:lnTo>
                    <a:lnTo>
                      <a:pt x="24" y="60"/>
                    </a:lnTo>
                    <a:lnTo>
                      <a:pt x="6" y="78"/>
                    </a:lnTo>
                    <a:lnTo>
                      <a:pt x="0" y="102"/>
                    </a:lnTo>
                    <a:lnTo>
                      <a:pt x="6" y="96"/>
                    </a:lnTo>
                    <a:lnTo>
                      <a:pt x="30" y="126"/>
                    </a:lnTo>
                    <a:lnTo>
                      <a:pt x="30" y="150"/>
                    </a:lnTo>
                    <a:lnTo>
                      <a:pt x="60" y="144"/>
                    </a:lnTo>
                    <a:lnTo>
                      <a:pt x="90" y="138"/>
                    </a:lnTo>
                    <a:lnTo>
                      <a:pt x="108" y="150"/>
                    </a:lnTo>
                    <a:lnTo>
                      <a:pt x="150" y="144"/>
                    </a:lnTo>
                    <a:lnTo>
                      <a:pt x="150" y="144"/>
                    </a:lnTo>
                    <a:lnTo>
                      <a:pt x="150" y="144"/>
                    </a:lnTo>
                    <a:lnTo>
                      <a:pt x="150" y="138"/>
                    </a:lnTo>
                    <a:lnTo>
                      <a:pt x="156" y="126"/>
                    </a:lnTo>
                    <a:lnTo>
                      <a:pt x="156" y="126"/>
                    </a:lnTo>
                    <a:lnTo>
                      <a:pt x="156" y="126"/>
                    </a:lnTo>
                    <a:lnTo>
                      <a:pt x="192" y="114"/>
                    </a:lnTo>
                    <a:lnTo>
                      <a:pt x="192" y="114"/>
                    </a:lnTo>
                    <a:lnTo>
                      <a:pt x="192" y="114"/>
                    </a:lnTo>
                    <a:lnTo>
                      <a:pt x="198" y="120"/>
                    </a:lnTo>
                    <a:lnTo>
                      <a:pt x="204" y="126"/>
                    </a:lnTo>
                    <a:lnTo>
                      <a:pt x="228" y="120"/>
                    </a:lnTo>
                    <a:lnTo>
                      <a:pt x="228" y="120"/>
                    </a:lnTo>
                    <a:lnTo>
                      <a:pt x="210" y="90"/>
                    </a:lnTo>
                    <a:lnTo>
                      <a:pt x="228" y="78"/>
                    </a:lnTo>
                    <a:lnTo>
                      <a:pt x="228" y="48"/>
                    </a:lnTo>
                    <a:lnTo>
                      <a:pt x="252" y="42"/>
                    </a:lnTo>
                    <a:lnTo>
                      <a:pt x="252" y="30"/>
                    </a:lnTo>
                    <a:lnTo>
                      <a:pt x="186" y="0"/>
                    </a:lnTo>
                    <a:lnTo>
                      <a:pt x="12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2" name="Freeform 172"/>
              <p:cNvSpPr>
                <a:spLocks/>
              </p:cNvSpPr>
              <p:nvPr/>
            </p:nvSpPr>
            <p:spPr bwMode="auto">
              <a:xfrm>
                <a:off x="2988" y="839"/>
                <a:ext cx="30" cy="6"/>
              </a:xfrm>
              <a:custGeom>
                <a:avLst/>
                <a:gdLst>
                  <a:gd name="T0" fmla="*/ 0 w 30"/>
                  <a:gd name="T1" fmla="*/ 0 h 6"/>
                  <a:gd name="T2" fmla="*/ 6 w 30"/>
                  <a:gd name="T3" fmla="*/ 6 h 6"/>
                  <a:gd name="T4" fmla="*/ 30 w 30"/>
                  <a:gd name="T5" fmla="*/ 0 h 6"/>
                  <a:gd name="T6" fmla="*/ 6 w 30"/>
                  <a:gd name="T7" fmla="*/ 6 h 6"/>
                  <a:gd name="T8" fmla="*/ 0 w 30"/>
                  <a:gd name="T9" fmla="*/ 0 h 6"/>
                </a:gdLst>
                <a:ahLst/>
                <a:cxnLst>
                  <a:cxn ang="0">
                    <a:pos x="T0" y="T1"/>
                  </a:cxn>
                  <a:cxn ang="0">
                    <a:pos x="T2" y="T3"/>
                  </a:cxn>
                  <a:cxn ang="0">
                    <a:pos x="T4" y="T5"/>
                  </a:cxn>
                  <a:cxn ang="0">
                    <a:pos x="T6" y="T7"/>
                  </a:cxn>
                  <a:cxn ang="0">
                    <a:pos x="T8" y="T9"/>
                  </a:cxn>
                </a:cxnLst>
                <a:rect l="0" t="0" r="r" b="b"/>
                <a:pathLst>
                  <a:path w="30" h="6">
                    <a:moveTo>
                      <a:pt x="0" y="0"/>
                    </a:moveTo>
                    <a:lnTo>
                      <a:pt x="6" y="6"/>
                    </a:lnTo>
                    <a:lnTo>
                      <a:pt x="30" y="0"/>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3" name="Freeform 173"/>
              <p:cNvSpPr>
                <a:spLocks/>
              </p:cNvSpPr>
              <p:nvPr/>
            </p:nvSpPr>
            <p:spPr bwMode="auto">
              <a:xfrm>
                <a:off x="2946" y="833"/>
                <a:ext cx="36" cy="12"/>
              </a:xfrm>
              <a:custGeom>
                <a:avLst/>
                <a:gdLst>
                  <a:gd name="T0" fmla="*/ 36 w 36"/>
                  <a:gd name="T1" fmla="*/ 0 h 12"/>
                  <a:gd name="T2" fmla="*/ 0 w 36"/>
                  <a:gd name="T3" fmla="*/ 12 h 12"/>
                  <a:gd name="T4" fmla="*/ 0 w 36"/>
                  <a:gd name="T5" fmla="*/ 12 h 12"/>
                  <a:gd name="T6" fmla="*/ 36 w 36"/>
                  <a:gd name="T7" fmla="*/ 0 h 12"/>
                  <a:gd name="T8" fmla="*/ 36 w 36"/>
                  <a:gd name="T9" fmla="*/ 0 h 12"/>
                </a:gdLst>
                <a:ahLst/>
                <a:cxnLst>
                  <a:cxn ang="0">
                    <a:pos x="T0" y="T1"/>
                  </a:cxn>
                  <a:cxn ang="0">
                    <a:pos x="T2" y="T3"/>
                  </a:cxn>
                  <a:cxn ang="0">
                    <a:pos x="T4" y="T5"/>
                  </a:cxn>
                  <a:cxn ang="0">
                    <a:pos x="T6" y="T7"/>
                  </a:cxn>
                  <a:cxn ang="0">
                    <a:pos x="T8" y="T9"/>
                  </a:cxn>
                </a:cxnLst>
                <a:rect l="0" t="0" r="r" b="b"/>
                <a:pathLst>
                  <a:path w="36" h="12">
                    <a:moveTo>
                      <a:pt x="36" y="0"/>
                    </a:moveTo>
                    <a:lnTo>
                      <a:pt x="0" y="12"/>
                    </a:lnTo>
                    <a:lnTo>
                      <a:pt x="0" y="12"/>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4" name="Freeform 174"/>
              <p:cNvSpPr>
                <a:spLocks/>
              </p:cNvSpPr>
              <p:nvPr/>
            </p:nvSpPr>
            <p:spPr bwMode="auto">
              <a:xfrm>
                <a:off x="2940" y="857"/>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5" name="Freeform 175"/>
              <p:cNvSpPr>
                <a:spLocks/>
              </p:cNvSpPr>
              <p:nvPr/>
            </p:nvSpPr>
            <p:spPr bwMode="auto">
              <a:xfrm>
                <a:off x="2802" y="719"/>
                <a:ext cx="12" cy="18"/>
              </a:xfrm>
              <a:custGeom>
                <a:avLst/>
                <a:gdLst>
                  <a:gd name="T0" fmla="*/ 0 w 12"/>
                  <a:gd name="T1" fmla="*/ 0 h 18"/>
                  <a:gd name="T2" fmla="*/ 0 w 12"/>
                  <a:gd name="T3" fmla="*/ 0 h 18"/>
                  <a:gd name="T4" fmla="*/ 12 w 12"/>
                  <a:gd name="T5" fmla="*/ 0 h 18"/>
                  <a:gd name="T6" fmla="*/ 12 w 12"/>
                  <a:gd name="T7" fmla="*/ 18 h 18"/>
                  <a:gd name="T8" fmla="*/ 12 w 12"/>
                  <a:gd name="T9" fmla="*/ 0 h 18"/>
                  <a:gd name="T10" fmla="*/ 0 w 12"/>
                  <a:gd name="T11" fmla="*/ 0 h 18"/>
                  <a:gd name="T12" fmla="*/ 0 w 12"/>
                  <a:gd name="T13" fmla="*/ 0 h 18"/>
                  <a:gd name="T14" fmla="*/ 0 w 12"/>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0" y="0"/>
                    </a:moveTo>
                    <a:lnTo>
                      <a:pt x="0" y="0"/>
                    </a:lnTo>
                    <a:lnTo>
                      <a:pt x="12" y="0"/>
                    </a:lnTo>
                    <a:lnTo>
                      <a:pt x="12" y="18"/>
                    </a:lnTo>
                    <a:lnTo>
                      <a:pt x="12"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6" name="Freeform 176"/>
              <p:cNvSpPr>
                <a:spLocks/>
              </p:cNvSpPr>
              <p:nvPr/>
            </p:nvSpPr>
            <p:spPr bwMode="auto">
              <a:xfrm>
                <a:off x="2916" y="719"/>
                <a:ext cx="126" cy="30"/>
              </a:xfrm>
              <a:custGeom>
                <a:avLst/>
                <a:gdLst>
                  <a:gd name="T0" fmla="*/ 60 w 126"/>
                  <a:gd name="T1" fmla="*/ 0 h 30"/>
                  <a:gd name="T2" fmla="*/ 0 w 126"/>
                  <a:gd name="T3" fmla="*/ 30 h 30"/>
                  <a:gd name="T4" fmla="*/ 60 w 126"/>
                  <a:gd name="T5" fmla="*/ 0 h 30"/>
                  <a:gd name="T6" fmla="*/ 126 w 126"/>
                  <a:gd name="T7" fmla="*/ 30 h 30"/>
                  <a:gd name="T8" fmla="*/ 126 w 126"/>
                  <a:gd name="T9" fmla="*/ 30 h 30"/>
                  <a:gd name="T10" fmla="*/ 60 w 126"/>
                  <a:gd name="T11" fmla="*/ 0 h 30"/>
                </a:gdLst>
                <a:ahLst/>
                <a:cxnLst>
                  <a:cxn ang="0">
                    <a:pos x="T0" y="T1"/>
                  </a:cxn>
                  <a:cxn ang="0">
                    <a:pos x="T2" y="T3"/>
                  </a:cxn>
                  <a:cxn ang="0">
                    <a:pos x="T4" y="T5"/>
                  </a:cxn>
                  <a:cxn ang="0">
                    <a:pos x="T6" y="T7"/>
                  </a:cxn>
                  <a:cxn ang="0">
                    <a:pos x="T8" y="T9"/>
                  </a:cxn>
                  <a:cxn ang="0">
                    <a:pos x="T10" y="T11"/>
                  </a:cxn>
                </a:cxnLst>
                <a:rect l="0" t="0" r="r" b="b"/>
                <a:pathLst>
                  <a:path w="126" h="30">
                    <a:moveTo>
                      <a:pt x="60" y="0"/>
                    </a:moveTo>
                    <a:lnTo>
                      <a:pt x="0" y="30"/>
                    </a:lnTo>
                    <a:lnTo>
                      <a:pt x="60" y="0"/>
                    </a:lnTo>
                    <a:lnTo>
                      <a:pt x="126" y="30"/>
                    </a:lnTo>
                    <a:lnTo>
                      <a:pt x="126" y="30"/>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7" name="Freeform 177"/>
              <p:cNvSpPr>
                <a:spLocks/>
              </p:cNvSpPr>
              <p:nvPr/>
            </p:nvSpPr>
            <p:spPr bwMode="auto">
              <a:xfrm>
                <a:off x="2790" y="797"/>
                <a:ext cx="6" cy="24"/>
              </a:xfrm>
              <a:custGeom>
                <a:avLst/>
                <a:gdLst>
                  <a:gd name="T0" fmla="*/ 0 w 6"/>
                  <a:gd name="T1" fmla="*/ 24 h 24"/>
                  <a:gd name="T2" fmla="*/ 6 w 6"/>
                  <a:gd name="T3" fmla="*/ 0 h 24"/>
                  <a:gd name="T4" fmla="*/ 0 w 6"/>
                  <a:gd name="T5" fmla="*/ 24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8" name="Freeform 178"/>
              <p:cNvSpPr>
                <a:spLocks/>
              </p:cNvSpPr>
              <p:nvPr/>
            </p:nvSpPr>
            <p:spPr bwMode="auto">
              <a:xfrm>
                <a:off x="2790" y="731"/>
                <a:ext cx="24" cy="48"/>
              </a:xfrm>
              <a:custGeom>
                <a:avLst/>
                <a:gdLst>
                  <a:gd name="T0" fmla="*/ 24 w 24"/>
                  <a:gd name="T1" fmla="*/ 48 h 48"/>
                  <a:gd name="T2" fmla="*/ 24 w 24"/>
                  <a:gd name="T3" fmla="*/ 48 h 48"/>
                  <a:gd name="T4" fmla="*/ 0 w 24"/>
                  <a:gd name="T5" fmla="*/ 18 h 48"/>
                  <a:gd name="T6" fmla="*/ 6 w 24"/>
                  <a:gd name="T7" fmla="*/ 0 h 48"/>
                  <a:gd name="T8" fmla="*/ 0 w 24"/>
                  <a:gd name="T9" fmla="*/ 18 h 48"/>
                  <a:gd name="T10" fmla="*/ 24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24" y="48"/>
                    </a:moveTo>
                    <a:lnTo>
                      <a:pt x="24" y="48"/>
                    </a:lnTo>
                    <a:lnTo>
                      <a:pt x="0" y="18"/>
                    </a:lnTo>
                    <a:lnTo>
                      <a:pt x="6" y="0"/>
                    </a:lnTo>
                    <a:lnTo>
                      <a:pt x="0" y="18"/>
                    </a:lnTo>
                    <a:lnTo>
                      <a:pt x="24"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9" name="Rectangle 179"/>
              <p:cNvSpPr>
                <a:spLocks noChangeArrowheads="1"/>
              </p:cNvSpPr>
              <p:nvPr/>
            </p:nvSpPr>
            <p:spPr bwMode="auto">
              <a:xfrm>
                <a:off x="2796" y="719"/>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0" name="Rectangle 180"/>
              <p:cNvSpPr>
                <a:spLocks noChangeArrowheads="1"/>
              </p:cNvSpPr>
              <p:nvPr/>
            </p:nvSpPr>
            <p:spPr bwMode="auto">
              <a:xfrm>
                <a:off x="2802" y="71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1" name="Freeform 181"/>
              <p:cNvSpPr>
                <a:spLocks/>
              </p:cNvSpPr>
              <p:nvPr/>
            </p:nvSpPr>
            <p:spPr bwMode="auto">
              <a:xfrm>
                <a:off x="2124" y="161"/>
                <a:ext cx="372" cy="378"/>
              </a:xfrm>
              <a:custGeom>
                <a:avLst/>
                <a:gdLst>
                  <a:gd name="T0" fmla="*/ 66 w 372"/>
                  <a:gd name="T1" fmla="*/ 18 h 378"/>
                  <a:gd name="T2" fmla="*/ 48 w 372"/>
                  <a:gd name="T3" fmla="*/ 54 h 378"/>
                  <a:gd name="T4" fmla="*/ 42 w 372"/>
                  <a:gd name="T5" fmla="*/ 96 h 378"/>
                  <a:gd name="T6" fmla="*/ 24 w 372"/>
                  <a:gd name="T7" fmla="*/ 168 h 378"/>
                  <a:gd name="T8" fmla="*/ 24 w 372"/>
                  <a:gd name="T9" fmla="*/ 168 h 378"/>
                  <a:gd name="T10" fmla="*/ 18 w 372"/>
                  <a:gd name="T11" fmla="*/ 204 h 378"/>
                  <a:gd name="T12" fmla="*/ 24 w 372"/>
                  <a:gd name="T13" fmla="*/ 240 h 378"/>
                  <a:gd name="T14" fmla="*/ 24 w 372"/>
                  <a:gd name="T15" fmla="*/ 240 h 378"/>
                  <a:gd name="T16" fmla="*/ 36 w 372"/>
                  <a:gd name="T17" fmla="*/ 246 h 378"/>
                  <a:gd name="T18" fmla="*/ 48 w 372"/>
                  <a:gd name="T19" fmla="*/ 264 h 378"/>
                  <a:gd name="T20" fmla="*/ 96 w 372"/>
                  <a:gd name="T21" fmla="*/ 276 h 378"/>
                  <a:gd name="T22" fmla="*/ 96 w 372"/>
                  <a:gd name="T23" fmla="*/ 276 h 378"/>
                  <a:gd name="T24" fmla="*/ 90 w 372"/>
                  <a:gd name="T25" fmla="*/ 366 h 378"/>
                  <a:gd name="T26" fmla="*/ 150 w 372"/>
                  <a:gd name="T27" fmla="*/ 366 h 378"/>
                  <a:gd name="T28" fmla="*/ 180 w 372"/>
                  <a:gd name="T29" fmla="*/ 366 h 378"/>
                  <a:gd name="T30" fmla="*/ 210 w 372"/>
                  <a:gd name="T31" fmla="*/ 360 h 378"/>
                  <a:gd name="T32" fmla="*/ 252 w 372"/>
                  <a:gd name="T33" fmla="*/ 372 h 378"/>
                  <a:gd name="T34" fmla="*/ 276 w 372"/>
                  <a:gd name="T35" fmla="*/ 354 h 378"/>
                  <a:gd name="T36" fmla="*/ 294 w 372"/>
                  <a:gd name="T37" fmla="*/ 336 h 378"/>
                  <a:gd name="T38" fmla="*/ 288 w 372"/>
                  <a:gd name="T39" fmla="*/ 318 h 378"/>
                  <a:gd name="T40" fmla="*/ 294 w 372"/>
                  <a:gd name="T41" fmla="*/ 312 h 378"/>
                  <a:gd name="T42" fmla="*/ 270 w 372"/>
                  <a:gd name="T43" fmla="*/ 240 h 378"/>
                  <a:gd name="T44" fmla="*/ 252 w 372"/>
                  <a:gd name="T45" fmla="*/ 192 h 378"/>
                  <a:gd name="T46" fmla="*/ 252 w 372"/>
                  <a:gd name="T47" fmla="*/ 192 h 378"/>
                  <a:gd name="T48" fmla="*/ 342 w 372"/>
                  <a:gd name="T49" fmla="*/ 162 h 378"/>
                  <a:gd name="T50" fmla="*/ 360 w 372"/>
                  <a:gd name="T51" fmla="*/ 156 h 378"/>
                  <a:gd name="T52" fmla="*/ 366 w 372"/>
                  <a:gd name="T53" fmla="*/ 144 h 378"/>
                  <a:gd name="T54" fmla="*/ 354 w 372"/>
                  <a:gd name="T55" fmla="*/ 108 h 378"/>
                  <a:gd name="T56" fmla="*/ 336 w 372"/>
                  <a:gd name="T57" fmla="*/ 36 h 378"/>
                  <a:gd name="T58" fmla="*/ 348 w 372"/>
                  <a:gd name="T59" fmla="*/ 0 h 378"/>
                  <a:gd name="T60" fmla="*/ 120 w 372"/>
                  <a:gd name="T61" fmla="*/ 0 h 378"/>
                  <a:gd name="T62" fmla="*/ 66 w 372"/>
                  <a:gd name="T63" fmla="*/ 0 h 378"/>
                  <a:gd name="T64" fmla="*/ 66 w 372"/>
                  <a:gd name="T65" fmla="*/ 1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378">
                    <a:moveTo>
                      <a:pt x="66" y="18"/>
                    </a:moveTo>
                    <a:lnTo>
                      <a:pt x="66" y="18"/>
                    </a:lnTo>
                    <a:lnTo>
                      <a:pt x="66" y="18"/>
                    </a:lnTo>
                    <a:lnTo>
                      <a:pt x="48" y="54"/>
                    </a:lnTo>
                    <a:lnTo>
                      <a:pt x="66" y="60"/>
                    </a:lnTo>
                    <a:lnTo>
                      <a:pt x="42" y="96"/>
                    </a:lnTo>
                    <a:lnTo>
                      <a:pt x="18" y="96"/>
                    </a:lnTo>
                    <a:lnTo>
                      <a:pt x="24" y="168"/>
                    </a:lnTo>
                    <a:lnTo>
                      <a:pt x="0" y="162"/>
                    </a:lnTo>
                    <a:lnTo>
                      <a:pt x="24" y="168"/>
                    </a:lnTo>
                    <a:lnTo>
                      <a:pt x="30" y="198"/>
                    </a:lnTo>
                    <a:lnTo>
                      <a:pt x="18" y="204"/>
                    </a:lnTo>
                    <a:lnTo>
                      <a:pt x="30" y="216"/>
                    </a:lnTo>
                    <a:lnTo>
                      <a:pt x="24" y="240"/>
                    </a:lnTo>
                    <a:lnTo>
                      <a:pt x="24" y="240"/>
                    </a:lnTo>
                    <a:lnTo>
                      <a:pt x="24" y="240"/>
                    </a:lnTo>
                    <a:lnTo>
                      <a:pt x="30" y="246"/>
                    </a:lnTo>
                    <a:lnTo>
                      <a:pt x="36" y="246"/>
                    </a:lnTo>
                    <a:lnTo>
                      <a:pt x="42" y="258"/>
                    </a:lnTo>
                    <a:lnTo>
                      <a:pt x="48" y="264"/>
                    </a:lnTo>
                    <a:lnTo>
                      <a:pt x="90" y="276"/>
                    </a:lnTo>
                    <a:lnTo>
                      <a:pt x="96" y="276"/>
                    </a:lnTo>
                    <a:lnTo>
                      <a:pt x="96" y="276"/>
                    </a:lnTo>
                    <a:lnTo>
                      <a:pt x="96" y="276"/>
                    </a:lnTo>
                    <a:lnTo>
                      <a:pt x="78" y="360"/>
                    </a:lnTo>
                    <a:lnTo>
                      <a:pt x="90" y="366"/>
                    </a:lnTo>
                    <a:lnTo>
                      <a:pt x="138" y="354"/>
                    </a:lnTo>
                    <a:lnTo>
                      <a:pt x="150" y="366"/>
                    </a:lnTo>
                    <a:lnTo>
                      <a:pt x="174" y="360"/>
                    </a:lnTo>
                    <a:lnTo>
                      <a:pt x="180" y="366"/>
                    </a:lnTo>
                    <a:lnTo>
                      <a:pt x="198" y="378"/>
                    </a:lnTo>
                    <a:lnTo>
                      <a:pt x="210" y="360"/>
                    </a:lnTo>
                    <a:lnTo>
                      <a:pt x="246" y="378"/>
                    </a:lnTo>
                    <a:lnTo>
                      <a:pt x="252" y="372"/>
                    </a:lnTo>
                    <a:lnTo>
                      <a:pt x="258" y="354"/>
                    </a:lnTo>
                    <a:lnTo>
                      <a:pt x="276" y="354"/>
                    </a:lnTo>
                    <a:lnTo>
                      <a:pt x="294" y="354"/>
                    </a:lnTo>
                    <a:lnTo>
                      <a:pt x="294" y="336"/>
                    </a:lnTo>
                    <a:lnTo>
                      <a:pt x="288" y="318"/>
                    </a:lnTo>
                    <a:lnTo>
                      <a:pt x="288" y="318"/>
                    </a:lnTo>
                    <a:lnTo>
                      <a:pt x="288" y="318"/>
                    </a:lnTo>
                    <a:lnTo>
                      <a:pt x="294" y="312"/>
                    </a:lnTo>
                    <a:lnTo>
                      <a:pt x="330" y="288"/>
                    </a:lnTo>
                    <a:lnTo>
                      <a:pt x="270" y="240"/>
                    </a:lnTo>
                    <a:lnTo>
                      <a:pt x="270" y="216"/>
                    </a:lnTo>
                    <a:lnTo>
                      <a:pt x="252" y="192"/>
                    </a:lnTo>
                    <a:lnTo>
                      <a:pt x="252" y="192"/>
                    </a:lnTo>
                    <a:lnTo>
                      <a:pt x="252" y="192"/>
                    </a:lnTo>
                    <a:lnTo>
                      <a:pt x="276" y="198"/>
                    </a:lnTo>
                    <a:lnTo>
                      <a:pt x="342" y="162"/>
                    </a:lnTo>
                    <a:lnTo>
                      <a:pt x="348" y="144"/>
                    </a:lnTo>
                    <a:lnTo>
                      <a:pt x="360" y="156"/>
                    </a:lnTo>
                    <a:lnTo>
                      <a:pt x="366" y="156"/>
                    </a:lnTo>
                    <a:lnTo>
                      <a:pt x="366" y="144"/>
                    </a:lnTo>
                    <a:lnTo>
                      <a:pt x="372" y="126"/>
                    </a:lnTo>
                    <a:lnTo>
                      <a:pt x="354" y="108"/>
                    </a:lnTo>
                    <a:lnTo>
                      <a:pt x="354" y="48"/>
                    </a:lnTo>
                    <a:lnTo>
                      <a:pt x="336" y="36"/>
                    </a:lnTo>
                    <a:lnTo>
                      <a:pt x="354" y="12"/>
                    </a:lnTo>
                    <a:lnTo>
                      <a:pt x="348" y="0"/>
                    </a:lnTo>
                    <a:lnTo>
                      <a:pt x="120" y="0"/>
                    </a:lnTo>
                    <a:lnTo>
                      <a:pt x="120" y="0"/>
                    </a:lnTo>
                    <a:lnTo>
                      <a:pt x="114" y="0"/>
                    </a:lnTo>
                    <a:lnTo>
                      <a:pt x="66" y="0"/>
                    </a:lnTo>
                    <a:lnTo>
                      <a:pt x="66" y="6"/>
                    </a:lnTo>
                    <a:lnTo>
                      <a:pt x="6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2" name="Freeform 182"/>
              <p:cNvSpPr>
                <a:spLocks/>
              </p:cNvSpPr>
              <p:nvPr/>
            </p:nvSpPr>
            <p:spPr bwMode="auto">
              <a:xfrm>
                <a:off x="2478" y="209"/>
                <a:ext cx="0" cy="60"/>
              </a:xfrm>
              <a:custGeom>
                <a:avLst/>
                <a:gdLst>
                  <a:gd name="T0" fmla="*/ 0 h 60"/>
                  <a:gd name="T1" fmla="*/ 60 h 60"/>
                  <a:gd name="T2" fmla="*/ 0 h 60"/>
                  <a:gd name="T3" fmla="*/ 0 h 60"/>
                </a:gdLst>
                <a:ahLst/>
                <a:cxnLst>
                  <a:cxn ang="0">
                    <a:pos x="0" y="T0"/>
                  </a:cxn>
                  <a:cxn ang="0">
                    <a:pos x="0" y="T1"/>
                  </a:cxn>
                  <a:cxn ang="0">
                    <a:pos x="0" y="T2"/>
                  </a:cxn>
                  <a:cxn ang="0">
                    <a:pos x="0" y="T3"/>
                  </a:cxn>
                </a:cxnLst>
                <a:rect l="0" t="0" r="r" b="b"/>
                <a:pathLst>
                  <a:path h="60">
                    <a:moveTo>
                      <a:pt x="0" y="0"/>
                    </a:moveTo>
                    <a:lnTo>
                      <a:pt x="0" y="6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3" name="Freeform 183"/>
              <p:cNvSpPr>
                <a:spLocks/>
              </p:cNvSpPr>
              <p:nvPr/>
            </p:nvSpPr>
            <p:spPr bwMode="auto">
              <a:xfrm>
                <a:off x="2478" y="269"/>
                <a:ext cx="18" cy="36"/>
              </a:xfrm>
              <a:custGeom>
                <a:avLst/>
                <a:gdLst>
                  <a:gd name="T0" fmla="*/ 0 w 18"/>
                  <a:gd name="T1" fmla="*/ 0 h 36"/>
                  <a:gd name="T2" fmla="*/ 18 w 18"/>
                  <a:gd name="T3" fmla="*/ 18 h 36"/>
                  <a:gd name="T4" fmla="*/ 12 w 18"/>
                  <a:gd name="T5" fmla="*/ 36 h 36"/>
                  <a:gd name="T6" fmla="*/ 18 w 18"/>
                  <a:gd name="T7" fmla="*/ 18 h 36"/>
                  <a:gd name="T8" fmla="*/ 0 w 18"/>
                  <a:gd name="T9" fmla="*/ 0 h 36"/>
                </a:gdLst>
                <a:ahLst/>
                <a:cxnLst>
                  <a:cxn ang="0">
                    <a:pos x="T0" y="T1"/>
                  </a:cxn>
                  <a:cxn ang="0">
                    <a:pos x="T2" y="T3"/>
                  </a:cxn>
                  <a:cxn ang="0">
                    <a:pos x="T4" y="T5"/>
                  </a:cxn>
                  <a:cxn ang="0">
                    <a:pos x="T6" y="T7"/>
                  </a:cxn>
                  <a:cxn ang="0">
                    <a:pos x="T8" y="T9"/>
                  </a:cxn>
                </a:cxnLst>
                <a:rect l="0" t="0" r="r" b="b"/>
                <a:pathLst>
                  <a:path w="18" h="36">
                    <a:moveTo>
                      <a:pt x="0" y="0"/>
                    </a:moveTo>
                    <a:lnTo>
                      <a:pt x="18" y="18"/>
                    </a:lnTo>
                    <a:lnTo>
                      <a:pt x="12" y="36"/>
                    </a:lnTo>
                    <a:lnTo>
                      <a:pt x="18"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4" name="Freeform 184"/>
              <p:cNvSpPr>
                <a:spLocks/>
              </p:cNvSpPr>
              <p:nvPr/>
            </p:nvSpPr>
            <p:spPr bwMode="auto">
              <a:xfrm>
                <a:off x="2376" y="305"/>
                <a:ext cx="264" cy="156"/>
              </a:xfrm>
              <a:custGeom>
                <a:avLst/>
                <a:gdLst>
                  <a:gd name="T0" fmla="*/ 84 w 264"/>
                  <a:gd name="T1" fmla="*/ 144 h 156"/>
                  <a:gd name="T2" fmla="*/ 108 w 264"/>
                  <a:gd name="T3" fmla="*/ 156 h 156"/>
                  <a:gd name="T4" fmla="*/ 150 w 264"/>
                  <a:gd name="T5" fmla="*/ 132 h 156"/>
                  <a:gd name="T6" fmla="*/ 150 w 264"/>
                  <a:gd name="T7" fmla="*/ 132 h 156"/>
                  <a:gd name="T8" fmla="*/ 150 w 264"/>
                  <a:gd name="T9" fmla="*/ 132 h 156"/>
                  <a:gd name="T10" fmla="*/ 162 w 264"/>
                  <a:gd name="T11" fmla="*/ 138 h 156"/>
                  <a:gd name="T12" fmla="*/ 174 w 264"/>
                  <a:gd name="T13" fmla="*/ 144 h 156"/>
                  <a:gd name="T14" fmla="*/ 192 w 264"/>
                  <a:gd name="T15" fmla="*/ 144 h 156"/>
                  <a:gd name="T16" fmla="*/ 192 w 264"/>
                  <a:gd name="T17" fmla="*/ 144 h 156"/>
                  <a:gd name="T18" fmla="*/ 192 w 264"/>
                  <a:gd name="T19" fmla="*/ 144 h 156"/>
                  <a:gd name="T20" fmla="*/ 192 w 264"/>
                  <a:gd name="T21" fmla="*/ 150 h 156"/>
                  <a:gd name="T22" fmla="*/ 198 w 264"/>
                  <a:gd name="T23" fmla="*/ 156 h 156"/>
                  <a:gd name="T24" fmla="*/ 198 w 264"/>
                  <a:gd name="T25" fmla="*/ 156 h 156"/>
                  <a:gd name="T26" fmla="*/ 204 w 264"/>
                  <a:gd name="T27" fmla="*/ 150 h 156"/>
                  <a:gd name="T28" fmla="*/ 222 w 264"/>
                  <a:gd name="T29" fmla="*/ 144 h 156"/>
                  <a:gd name="T30" fmla="*/ 234 w 264"/>
                  <a:gd name="T31" fmla="*/ 144 h 156"/>
                  <a:gd name="T32" fmla="*/ 246 w 264"/>
                  <a:gd name="T33" fmla="*/ 114 h 156"/>
                  <a:gd name="T34" fmla="*/ 252 w 264"/>
                  <a:gd name="T35" fmla="*/ 114 h 156"/>
                  <a:gd name="T36" fmla="*/ 264 w 264"/>
                  <a:gd name="T37" fmla="*/ 102 h 156"/>
                  <a:gd name="T38" fmla="*/ 264 w 264"/>
                  <a:gd name="T39" fmla="*/ 90 h 156"/>
                  <a:gd name="T40" fmla="*/ 258 w 264"/>
                  <a:gd name="T41" fmla="*/ 84 h 156"/>
                  <a:gd name="T42" fmla="*/ 246 w 264"/>
                  <a:gd name="T43" fmla="*/ 72 h 156"/>
                  <a:gd name="T44" fmla="*/ 204 w 264"/>
                  <a:gd name="T45" fmla="*/ 48 h 156"/>
                  <a:gd name="T46" fmla="*/ 186 w 264"/>
                  <a:gd name="T47" fmla="*/ 60 h 156"/>
                  <a:gd name="T48" fmla="*/ 174 w 264"/>
                  <a:gd name="T49" fmla="*/ 30 h 156"/>
                  <a:gd name="T50" fmla="*/ 132 w 264"/>
                  <a:gd name="T51" fmla="*/ 12 h 156"/>
                  <a:gd name="T52" fmla="*/ 120 w 264"/>
                  <a:gd name="T53" fmla="*/ 18 h 156"/>
                  <a:gd name="T54" fmla="*/ 114 w 264"/>
                  <a:gd name="T55" fmla="*/ 12 h 156"/>
                  <a:gd name="T56" fmla="*/ 114 w 264"/>
                  <a:gd name="T57" fmla="*/ 12 h 156"/>
                  <a:gd name="T58" fmla="*/ 108 w 264"/>
                  <a:gd name="T59" fmla="*/ 12 h 156"/>
                  <a:gd name="T60" fmla="*/ 96 w 264"/>
                  <a:gd name="T61" fmla="*/ 0 h 156"/>
                  <a:gd name="T62" fmla="*/ 90 w 264"/>
                  <a:gd name="T63" fmla="*/ 18 h 156"/>
                  <a:gd name="T64" fmla="*/ 24 w 264"/>
                  <a:gd name="T65" fmla="*/ 54 h 156"/>
                  <a:gd name="T66" fmla="*/ 0 w 264"/>
                  <a:gd name="T67" fmla="*/ 48 h 156"/>
                  <a:gd name="T68" fmla="*/ 18 w 264"/>
                  <a:gd name="T69" fmla="*/ 72 h 156"/>
                  <a:gd name="T70" fmla="*/ 18 w 264"/>
                  <a:gd name="T71" fmla="*/ 96 h 156"/>
                  <a:gd name="T72" fmla="*/ 78 w 264"/>
                  <a:gd name="T73" fmla="*/ 144 h 156"/>
                  <a:gd name="T74" fmla="*/ 84 w 264"/>
                  <a:gd name="T75"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156">
                    <a:moveTo>
                      <a:pt x="84" y="144"/>
                    </a:moveTo>
                    <a:lnTo>
                      <a:pt x="108" y="156"/>
                    </a:lnTo>
                    <a:lnTo>
                      <a:pt x="150" y="132"/>
                    </a:lnTo>
                    <a:lnTo>
                      <a:pt x="150" y="132"/>
                    </a:lnTo>
                    <a:lnTo>
                      <a:pt x="150" y="132"/>
                    </a:lnTo>
                    <a:lnTo>
                      <a:pt x="162" y="138"/>
                    </a:lnTo>
                    <a:lnTo>
                      <a:pt x="174" y="144"/>
                    </a:lnTo>
                    <a:lnTo>
                      <a:pt x="192" y="144"/>
                    </a:lnTo>
                    <a:lnTo>
                      <a:pt x="192" y="144"/>
                    </a:lnTo>
                    <a:lnTo>
                      <a:pt x="192" y="144"/>
                    </a:lnTo>
                    <a:lnTo>
                      <a:pt x="192" y="150"/>
                    </a:lnTo>
                    <a:lnTo>
                      <a:pt x="198" y="156"/>
                    </a:lnTo>
                    <a:lnTo>
                      <a:pt x="198" y="156"/>
                    </a:lnTo>
                    <a:lnTo>
                      <a:pt x="204" y="150"/>
                    </a:lnTo>
                    <a:lnTo>
                      <a:pt x="222" y="144"/>
                    </a:lnTo>
                    <a:lnTo>
                      <a:pt x="234" y="144"/>
                    </a:lnTo>
                    <a:lnTo>
                      <a:pt x="246" y="114"/>
                    </a:lnTo>
                    <a:lnTo>
                      <a:pt x="252" y="114"/>
                    </a:lnTo>
                    <a:lnTo>
                      <a:pt x="264" y="102"/>
                    </a:lnTo>
                    <a:lnTo>
                      <a:pt x="264" y="90"/>
                    </a:lnTo>
                    <a:lnTo>
                      <a:pt x="258" y="84"/>
                    </a:lnTo>
                    <a:lnTo>
                      <a:pt x="246" y="72"/>
                    </a:lnTo>
                    <a:lnTo>
                      <a:pt x="204" y="48"/>
                    </a:lnTo>
                    <a:lnTo>
                      <a:pt x="186" y="60"/>
                    </a:lnTo>
                    <a:lnTo>
                      <a:pt x="174" y="30"/>
                    </a:lnTo>
                    <a:lnTo>
                      <a:pt x="132" y="12"/>
                    </a:lnTo>
                    <a:lnTo>
                      <a:pt x="120" y="18"/>
                    </a:lnTo>
                    <a:lnTo>
                      <a:pt x="114" y="12"/>
                    </a:lnTo>
                    <a:lnTo>
                      <a:pt x="114" y="12"/>
                    </a:lnTo>
                    <a:lnTo>
                      <a:pt x="108" y="12"/>
                    </a:lnTo>
                    <a:lnTo>
                      <a:pt x="96" y="0"/>
                    </a:lnTo>
                    <a:lnTo>
                      <a:pt x="90" y="18"/>
                    </a:lnTo>
                    <a:lnTo>
                      <a:pt x="24" y="54"/>
                    </a:lnTo>
                    <a:lnTo>
                      <a:pt x="0" y="48"/>
                    </a:lnTo>
                    <a:lnTo>
                      <a:pt x="18" y="72"/>
                    </a:lnTo>
                    <a:lnTo>
                      <a:pt x="18" y="96"/>
                    </a:lnTo>
                    <a:lnTo>
                      <a:pt x="78" y="144"/>
                    </a:lnTo>
                    <a:lnTo>
                      <a:pt x="8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5" name="Freeform 185"/>
              <p:cNvSpPr>
                <a:spLocks/>
              </p:cNvSpPr>
              <p:nvPr/>
            </p:nvSpPr>
            <p:spPr bwMode="auto">
              <a:xfrm>
                <a:off x="2574" y="449"/>
                <a:ext cx="24" cy="12"/>
              </a:xfrm>
              <a:custGeom>
                <a:avLst/>
                <a:gdLst>
                  <a:gd name="T0" fmla="*/ 24 w 24"/>
                  <a:gd name="T1" fmla="*/ 0 h 12"/>
                  <a:gd name="T2" fmla="*/ 6 w 24"/>
                  <a:gd name="T3" fmla="*/ 6 h 12"/>
                  <a:gd name="T4" fmla="*/ 0 w 24"/>
                  <a:gd name="T5" fmla="*/ 12 h 12"/>
                  <a:gd name="T6" fmla="*/ 6 w 24"/>
                  <a:gd name="T7" fmla="*/ 6 h 12"/>
                  <a:gd name="T8" fmla="*/ 24 w 24"/>
                  <a:gd name="T9" fmla="*/ 0 h 12"/>
                </a:gdLst>
                <a:ahLst/>
                <a:cxnLst>
                  <a:cxn ang="0">
                    <a:pos x="T0" y="T1"/>
                  </a:cxn>
                  <a:cxn ang="0">
                    <a:pos x="T2" y="T3"/>
                  </a:cxn>
                  <a:cxn ang="0">
                    <a:pos x="T4" y="T5"/>
                  </a:cxn>
                  <a:cxn ang="0">
                    <a:pos x="T6" y="T7"/>
                  </a:cxn>
                  <a:cxn ang="0">
                    <a:pos x="T8" y="T9"/>
                  </a:cxn>
                </a:cxnLst>
                <a:rect l="0" t="0" r="r" b="b"/>
                <a:pathLst>
                  <a:path w="24" h="12">
                    <a:moveTo>
                      <a:pt x="24" y="0"/>
                    </a:moveTo>
                    <a:lnTo>
                      <a:pt x="6" y="6"/>
                    </a:lnTo>
                    <a:lnTo>
                      <a:pt x="0" y="12"/>
                    </a:lnTo>
                    <a:lnTo>
                      <a:pt x="6"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6" name="Freeform 186"/>
              <p:cNvSpPr>
                <a:spLocks/>
              </p:cNvSpPr>
              <p:nvPr/>
            </p:nvSpPr>
            <p:spPr bwMode="auto">
              <a:xfrm>
                <a:off x="2628" y="395"/>
                <a:ext cx="12" cy="24"/>
              </a:xfrm>
              <a:custGeom>
                <a:avLst/>
                <a:gdLst>
                  <a:gd name="T0" fmla="*/ 12 w 12"/>
                  <a:gd name="T1" fmla="*/ 0 h 24"/>
                  <a:gd name="T2" fmla="*/ 12 w 12"/>
                  <a:gd name="T3" fmla="*/ 0 h 24"/>
                  <a:gd name="T4" fmla="*/ 12 w 12"/>
                  <a:gd name="T5" fmla="*/ 12 h 24"/>
                  <a:gd name="T6" fmla="*/ 0 w 12"/>
                  <a:gd name="T7" fmla="*/ 24 h 24"/>
                  <a:gd name="T8" fmla="*/ 12 w 12"/>
                  <a:gd name="T9" fmla="*/ 12 h 24"/>
                  <a:gd name="T10" fmla="*/ 12 w 12"/>
                  <a:gd name="T11" fmla="*/ 0 h 24"/>
                </a:gdLst>
                <a:ahLst/>
                <a:cxnLst>
                  <a:cxn ang="0">
                    <a:pos x="T0" y="T1"/>
                  </a:cxn>
                  <a:cxn ang="0">
                    <a:pos x="T2" y="T3"/>
                  </a:cxn>
                  <a:cxn ang="0">
                    <a:pos x="T4" y="T5"/>
                  </a:cxn>
                  <a:cxn ang="0">
                    <a:pos x="T6" y="T7"/>
                  </a:cxn>
                  <a:cxn ang="0">
                    <a:pos x="T8" y="T9"/>
                  </a:cxn>
                  <a:cxn ang="0">
                    <a:pos x="T10" y="T11"/>
                  </a:cxn>
                </a:cxnLst>
                <a:rect l="0" t="0" r="r" b="b"/>
                <a:pathLst>
                  <a:path w="12" h="24">
                    <a:moveTo>
                      <a:pt x="12" y="0"/>
                    </a:moveTo>
                    <a:lnTo>
                      <a:pt x="12" y="0"/>
                    </a:lnTo>
                    <a:lnTo>
                      <a:pt x="12" y="12"/>
                    </a:lnTo>
                    <a:lnTo>
                      <a:pt x="0" y="24"/>
                    </a:lnTo>
                    <a:lnTo>
                      <a:pt x="12"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7" name="Freeform 187"/>
              <p:cNvSpPr>
                <a:spLocks/>
              </p:cNvSpPr>
              <p:nvPr/>
            </p:nvSpPr>
            <p:spPr bwMode="auto">
              <a:xfrm>
                <a:off x="2634" y="389"/>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8" name="Freeform 188"/>
              <p:cNvSpPr>
                <a:spLocks/>
              </p:cNvSpPr>
              <p:nvPr/>
            </p:nvSpPr>
            <p:spPr bwMode="auto">
              <a:xfrm>
                <a:off x="2376" y="353"/>
                <a:ext cx="24" cy="6"/>
              </a:xfrm>
              <a:custGeom>
                <a:avLst/>
                <a:gdLst>
                  <a:gd name="T0" fmla="*/ 0 w 24"/>
                  <a:gd name="T1" fmla="*/ 0 h 6"/>
                  <a:gd name="T2" fmla="*/ 0 w 24"/>
                  <a:gd name="T3" fmla="*/ 0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0" y="0"/>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9" name="Freeform 189"/>
              <p:cNvSpPr>
                <a:spLocks/>
              </p:cNvSpPr>
              <p:nvPr/>
            </p:nvSpPr>
            <p:spPr bwMode="auto">
              <a:xfrm>
                <a:off x="2484" y="31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0" name="Freeform 190"/>
              <p:cNvSpPr>
                <a:spLocks/>
              </p:cNvSpPr>
              <p:nvPr/>
            </p:nvSpPr>
            <p:spPr bwMode="auto">
              <a:xfrm>
                <a:off x="2274" y="437"/>
                <a:ext cx="312" cy="150"/>
              </a:xfrm>
              <a:custGeom>
                <a:avLst/>
                <a:gdLst>
                  <a:gd name="T0" fmla="*/ 0 w 312"/>
                  <a:gd name="T1" fmla="*/ 90 h 150"/>
                  <a:gd name="T2" fmla="*/ 18 w 312"/>
                  <a:gd name="T3" fmla="*/ 102 h 150"/>
                  <a:gd name="T4" fmla="*/ 18 w 312"/>
                  <a:gd name="T5" fmla="*/ 120 h 150"/>
                  <a:gd name="T6" fmla="*/ 18 w 312"/>
                  <a:gd name="T7" fmla="*/ 120 h 150"/>
                  <a:gd name="T8" fmla="*/ 48 w 312"/>
                  <a:gd name="T9" fmla="*/ 132 h 150"/>
                  <a:gd name="T10" fmla="*/ 48 w 312"/>
                  <a:gd name="T11" fmla="*/ 132 h 150"/>
                  <a:gd name="T12" fmla="*/ 48 w 312"/>
                  <a:gd name="T13" fmla="*/ 132 h 150"/>
                  <a:gd name="T14" fmla="*/ 48 w 312"/>
                  <a:gd name="T15" fmla="*/ 126 h 150"/>
                  <a:gd name="T16" fmla="*/ 48 w 312"/>
                  <a:gd name="T17" fmla="*/ 126 h 150"/>
                  <a:gd name="T18" fmla="*/ 108 w 312"/>
                  <a:gd name="T19" fmla="*/ 114 h 150"/>
                  <a:gd name="T20" fmla="*/ 168 w 312"/>
                  <a:gd name="T21" fmla="*/ 150 h 150"/>
                  <a:gd name="T22" fmla="*/ 276 w 312"/>
                  <a:gd name="T23" fmla="*/ 126 h 150"/>
                  <a:gd name="T24" fmla="*/ 276 w 312"/>
                  <a:gd name="T25" fmla="*/ 126 h 150"/>
                  <a:gd name="T26" fmla="*/ 312 w 312"/>
                  <a:gd name="T27" fmla="*/ 66 h 150"/>
                  <a:gd name="T28" fmla="*/ 306 w 312"/>
                  <a:gd name="T29" fmla="*/ 60 h 150"/>
                  <a:gd name="T30" fmla="*/ 300 w 312"/>
                  <a:gd name="T31" fmla="*/ 24 h 150"/>
                  <a:gd name="T32" fmla="*/ 300 w 312"/>
                  <a:gd name="T33" fmla="*/ 24 h 150"/>
                  <a:gd name="T34" fmla="*/ 300 w 312"/>
                  <a:gd name="T35" fmla="*/ 24 h 150"/>
                  <a:gd name="T36" fmla="*/ 300 w 312"/>
                  <a:gd name="T37" fmla="*/ 24 h 150"/>
                  <a:gd name="T38" fmla="*/ 294 w 312"/>
                  <a:gd name="T39" fmla="*/ 18 h 150"/>
                  <a:gd name="T40" fmla="*/ 294 w 312"/>
                  <a:gd name="T41" fmla="*/ 12 h 150"/>
                  <a:gd name="T42" fmla="*/ 276 w 312"/>
                  <a:gd name="T43" fmla="*/ 12 h 150"/>
                  <a:gd name="T44" fmla="*/ 264 w 312"/>
                  <a:gd name="T45" fmla="*/ 6 h 150"/>
                  <a:gd name="T46" fmla="*/ 252 w 312"/>
                  <a:gd name="T47" fmla="*/ 0 h 150"/>
                  <a:gd name="T48" fmla="*/ 210 w 312"/>
                  <a:gd name="T49" fmla="*/ 24 h 150"/>
                  <a:gd name="T50" fmla="*/ 186 w 312"/>
                  <a:gd name="T51" fmla="*/ 12 h 150"/>
                  <a:gd name="T52" fmla="*/ 180 w 312"/>
                  <a:gd name="T53" fmla="*/ 12 h 150"/>
                  <a:gd name="T54" fmla="*/ 180 w 312"/>
                  <a:gd name="T55" fmla="*/ 12 h 150"/>
                  <a:gd name="T56" fmla="*/ 180 w 312"/>
                  <a:gd name="T57" fmla="*/ 12 h 150"/>
                  <a:gd name="T58" fmla="*/ 180 w 312"/>
                  <a:gd name="T59" fmla="*/ 12 h 150"/>
                  <a:gd name="T60" fmla="*/ 144 w 312"/>
                  <a:gd name="T61" fmla="*/ 36 h 150"/>
                  <a:gd name="T62" fmla="*/ 138 w 312"/>
                  <a:gd name="T63" fmla="*/ 42 h 150"/>
                  <a:gd name="T64" fmla="*/ 144 w 312"/>
                  <a:gd name="T65" fmla="*/ 60 h 150"/>
                  <a:gd name="T66" fmla="*/ 144 w 312"/>
                  <a:gd name="T67" fmla="*/ 78 h 150"/>
                  <a:gd name="T68" fmla="*/ 144 w 312"/>
                  <a:gd name="T69" fmla="*/ 78 h 150"/>
                  <a:gd name="T70" fmla="*/ 144 w 312"/>
                  <a:gd name="T71" fmla="*/ 78 h 150"/>
                  <a:gd name="T72" fmla="*/ 126 w 312"/>
                  <a:gd name="T73" fmla="*/ 78 h 150"/>
                  <a:gd name="T74" fmla="*/ 108 w 312"/>
                  <a:gd name="T75" fmla="*/ 78 h 150"/>
                  <a:gd name="T76" fmla="*/ 102 w 312"/>
                  <a:gd name="T77" fmla="*/ 96 h 150"/>
                  <a:gd name="T78" fmla="*/ 96 w 312"/>
                  <a:gd name="T79" fmla="*/ 102 h 150"/>
                  <a:gd name="T80" fmla="*/ 96 w 312"/>
                  <a:gd name="T81" fmla="*/ 102 h 150"/>
                  <a:gd name="T82" fmla="*/ 96 w 312"/>
                  <a:gd name="T83" fmla="*/ 102 h 150"/>
                  <a:gd name="T84" fmla="*/ 60 w 312"/>
                  <a:gd name="T85" fmla="*/ 84 h 150"/>
                  <a:gd name="T86" fmla="*/ 48 w 312"/>
                  <a:gd name="T87" fmla="*/ 102 h 150"/>
                  <a:gd name="T88" fmla="*/ 48 w 312"/>
                  <a:gd name="T89" fmla="*/ 102 h 150"/>
                  <a:gd name="T90" fmla="*/ 48 w 312"/>
                  <a:gd name="T91" fmla="*/ 102 h 150"/>
                  <a:gd name="T92" fmla="*/ 30 w 312"/>
                  <a:gd name="T93" fmla="*/ 90 h 150"/>
                  <a:gd name="T94" fmla="*/ 24 w 312"/>
                  <a:gd name="T95" fmla="*/ 84 h 150"/>
                  <a:gd name="T96" fmla="*/ 0 w 312"/>
                  <a:gd name="T97" fmla="*/ 9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2" h="150">
                    <a:moveTo>
                      <a:pt x="0" y="90"/>
                    </a:moveTo>
                    <a:lnTo>
                      <a:pt x="18" y="102"/>
                    </a:lnTo>
                    <a:lnTo>
                      <a:pt x="18" y="120"/>
                    </a:lnTo>
                    <a:lnTo>
                      <a:pt x="18" y="120"/>
                    </a:lnTo>
                    <a:lnTo>
                      <a:pt x="48" y="132"/>
                    </a:lnTo>
                    <a:lnTo>
                      <a:pt x="48" y="132"/>
                    </a:lnTo>
                    <a:lnTo>
                      <a:pt x="48" y="132"/>
                    </a:lnTo>
                    <a:lnTo>
                      <a:pt x="48" y="126"/>
                    </a:lnTo>
                    <a:lnTo>
                      <a:pt x="48" y="126"/>
                    </a:lnTo>
                    <a:lnTo>
                      <a:pt x="108" y="114"/>
                    </a:lnTo>
                    <a:lnTo>
                      <a:pt x="168" y="150"/>
                    </a:lnTo>
                    <a:lnTo>
                      <a:pt x="276" y="126"/>
                    </a:lnTo>
                    <a:lnTo>
                      <a:pt x="276" y="126"/>
                    </a:lnTo>
                    <a:lnTo>
                      <a:pt x="312" y="66"/>
                    </a:lnTo>
                    <a:lnTo>
                      <a:pt x="306" y="60"/>
                    </a:lnTo>
                    <a:lnTo>
                      <a:pt x="300" y="24"/>
                    </a:lnTo>
                    <a:lnTo>
                      <a:pt x="300" y="24"/>
                    </a:lnTo>
                    <a:lnTo>
                      <a:pt x="300" y="24"/>
                    </a:lnTo>
                    <a:lnTo>
                      <a:pt x="300" y="24"/>
                    </a:lnTo>
                    <a:lnTo>
                      <a:pt x="294" y="18"/>
                    </a:lnTo>
                    <a:lnTo>
                      <a:pt x="294" y="12"/>
                    </a:lnTo>
                    <a:lnTo>
                      <a:pt x="276" y="12"/>
                    </a:lnTo>
                    <a:lnTo>
                      <a:pt x="264" y="6"/>
                    </a:lnTo>
                    <a:lnTo>
                      <a:pt x="252" y="0"/>
                    </a:lnTo>
                    <a:lnTo>
                      <a:pt x="210" y="24"/>
                    </a:lnTo>
                    <a:lnTo>
                      <a:pt x="186" y="12"/>
                    </a:lnTo>
                    <a:lnTo>
                      <a:pt x="180" y="12"/>
                    </a:lnTo>
                    <a:lnTo>
                      <a:pt x="180" y="12"/>
                    </a:lnTo>
                    <a:lnTo>
                      <a:pt x="180" y="12"/>
                    </a:lnTo>
                    <a:lnTo>
                      <a:pt x="180" y="12"/>
                    </a:lnTo>
                    <a:lnTo>
                      <a:pt x="144" y="36"/>
                    </a:lnTo>
                    <a:lnTo>
                      <a:pt x="138" y="42"/>
                    </a:lnTo>
                    <a:lnTo>
                      <a:pt x="144" y="60"/>
                    </a:lnTo>
                    <a:lnTo>
                      <a:pt x="144" y="78"/>
                    </a:lnTo>
                    <a:lnTo>
                      <a:pt x="144" y="78"/>
                    </a:lnTo>
                    <a:lnTo>
                      <a:pt x="144" y="78"/>
                    </a:lnTo>
                    <a:lnTo>
                      <a:pt x="126" y="78"/>
                    </a:lnTo>
                    <a:lnTo>
                      <a:pt x="108" y="78"/>
                    </a:lnTo>
                    <a:lnTo>
                      <a:pt x="102" y="96"/>
                    </a:lnTo>
                    <a:lnTo>
                      <a:pt x="96" y="102"/>
                    </a:lnTo>
                    <a:lnTo>
                      <a:pt x="96" y="102"/>
                    </a:lnTo>
                    <a:lnTo>
                      <a:pt x="96" y="102"/>
                    </a:lnTo>
                    <a:lnTo>
                      <a:pt x="60" y="84"/>
                    </a:lnTo>
                    <a:lnTo>
                      <a:pt x="48" y="102"/>
                    </a:lnTo>
                    <a:lnTo>
                      <a:pt x="48" y="102"/>
                    </a:lnTo>
                    <a:lnTo>
                      <a:pt x="48" y="102"/>
                    </a:lnTo>
                    <a:lnTo>
                      <a:pt x="30" y="90"/>
                    </a:lnTo>
                    <a:lnTo>
                      <a:pt x="24" y="84"/>
                    </a:lnTo>
                    <a:lnTo>
                      <a:pt x="0"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1" name="Rectangle 191"/>
              <p:cNvSpPr>
                <a:spLocks noChangeArrowheads="1"/>
              </p:cNvSpPr>
              <p:nvPr/>
            </p:nvSpPr>
            <p:spPr bwMode="auto">
              <a:xfrm>
                <a:off x="2580" y="49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2" name="Freeform 192"/>
              <p:cNvSpPr>
                <a:spLocks/>
              </p:cNvSpPr>
              <p:nvPr/>
            </p:nvSpPr>
            <p:spPr bwMode="auto">
              <a:xfrm>
                <a:off x="2580" y="497"/>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3" name="Freeform 193"/>
              <p:cNvSpPr>
                <a:spLocks/>
              </p:cNvSpPr>
              <p:nvPr/>
            </p:nvSpPr>
            <p:spPr bwMode="auto">
              <a:xfrm>
                <a:off x="2574" y="461"/>
                <a:ext cx="6" cy="36"/>
              </a:xfrm>
              <a:custGeom>
                <a:avLst/>
                <a:gdLst>
                  <a:gd name="T0" fmla="*/ 0 w 6"/>
                  <a:gd name="T1" fmla="*/ 0 h 36"/>
                  <a:gd name="T2" fmla="*/ 0 w 6"/>
                  <a:gd name="T3" fmla="*/ 0 h 36"/>
                  <a:gd name="T4" fmla="*/ 6 w 6"/>
                  <a:gd name="T5" fmla="*/ 36 h 36"/>
                  <a:gd name="T6" fmla="*/ 6 w 6"/>
                  <a:gd name="T7" fmla="*/ 36 h 36"/>
                  <a:gd name="T8" fmla="*/ 0 w 6"/>
                  <a:gd name="T9" fmla="*/ 0 h 36"/>
                </a:gdLst>
                <a:ahLst/>
                <a:cxnLst>
                  <a:cxn ang="0">
                    <a:pos x="T0" y="T1"/>
                  </a:cxn>
                  <a:cxn ang="0">
                    <a:pos x="T2" y="T3"/>
                  </a:cxn>
                  <a:cxn ang="0">
                    <a:pos x="T4" y="T5"/>
                  </a:cxn>
                  <a:cxn ang="0">
                    <a:pos x="T6" y="T7"/>
                  </a:cxn>
                  <a:cxn ang="0">
                    <a:pos x="T8" y="T9"/>
                  </a:cxn>
                </a:cxnLst>
                <a:rect l="0" t="0" r="r" b="b"/>
                <a:pathLst>
                  <a:path w="6" h="36">
                    <a:moveTo>
                      <a:pt x="0" y="0"/>
                    </a:moveTo>
                    <a:lnTo>
                      <a:pt x="0" y="0"/>
                    </a:lnTo>
                    <a:lnTo>
                      <a:pt x="6" y="36"/>
                    </a:lnTo>
                    <a:lnTo>
                      <a:pt x="6"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4" name="Freeform 194"/>
              <p:cNvSpPr>
                <a:spLocks/>
              </p:cNvSpPr>
              <p:nvPr/>
            </p:nvSpPr>
            <p:spPr bwMode="auto">
              <a:xfrm>
                <a:off x="2304" y="527"/>
                <a:ext cx="18" cy="12"/>
              </a:xfrm>
              <a:custGeom>
                <a:avLst/>
                <a:gdLst>
                  <a:gd name="T0" fmla="*/ 18 w 18"/>
                  <a:gd name="T1" fmla="*/ 12 h 12"/>
                  <a:gd name="T2" fmla="*/ 0 w 18"/>
                  <a:gd name="T3" fmla="*/ 0 h 12"/>
                  <a:gd name="T4" fmla="*/ 18 w 18"/>
                  <a:gd name="T5" fmla="*/ 12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18" y="12"/>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5" name="Freeform 195"/>
              <p:cNvSpPr>
                <a:spLocks/>
              </p:cNvSpPr>
              <p:nvPr/>
            </p:nvSpPr>
            <p:spPr bwMode="auto">
              <a:xfrm>
                <a:off x="2400" y="515"/>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6" name="Freeform 196"/>
              <p:cNvSpPr>
                <a:spLocks/>
              </p:cNvSpPr>
              <p:nvPr/>
            </p:nvSpPr>
            <p:spPr bwMode="auto">
              <a:xfrm>
                <a:off x="2370" y="533"/>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7" name="Freeform 197"/>
              <p:cNvSpPr>
                <a:spLocks/>
              </p:cNvSpPr>
              <p:nvPr/>
            </p:nvSpPr>
            <p:spPr bwMode="auto">
              <a:xfrm>
                <a:off x="2418" y="449"/>
                <a:ext cx="36" cy="24"/>
              </a:xfrm>
              <a:custGeom>
                <a:avLst/>
                <a:gdLst>
                  <a:gd name="T0" fmla="*/ 36 w 36"/>
                  <a:gd name="T1" fmla="*/ 0 h 24"/>
                  <a:gd name="T2" fmla="*/ 0 w 36"/>
                  <a:gd name="T3" fmla="*/ 24 h 24"/>
                  <a:gd name="T4" fmla="*/ 36 w 36"/>
                  <a:gd name="T5" fmla="*/ 0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8" name="Freeform 198"/>
              <p:cNvSpPr>
                <a:spLocks/>
              </p:cNvSpPr>
              <p:nvPr/>
            </p:nvSpPr>
            <p:spPr bwMode="auto">
              <a:xfrm>
                <a:off x="2412" y="479"/>
                <a:ext cx="6" cy="18"/>
              </a:xfrm>
              <a:custGeom>
                <a:avLst/>
                <a:gdLst>
                  <a:gd name="T0" fmla="*/ 0 w 6"/>
                  <a:gd name="T1" fmla="*/ 0 h 18"/>
                  <a:gd name="T2" fmla="*/ 6 w 6"/>
                  <a:gd name="T3" fmla="*/ 18 h 18"/>
                  <a:gd name="T4" fmla="*/ 0 w 6"/>
                  <a:gd name="T5" fmla="*/ 0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9" name="Freeform 199"/>
              <p:cNvSpPr>
                <a:spLocks/>
              </p:cNvSpPr>
              <p:nvPr/>
            </p:nvSpPr>
            <p:spPr bwMode="auto">
              <a:xfrm>
                <a:off x="2538" y="443"/>
                <a:ext cx="30" cy="6"/>
              </a:xfrm>
              <a:custGeom>
                <a:avLst/>
                <a:gdLst>
                  <a:gd name="T0" fmla="*/ 12 w 30"/>
                  <a:gd name="T1" fmla="*/ 6 h 6"/>
                  <a:gd name="T2" fmla="*/ 0 w 30"/>
                  <a:gd name="T3" fmla="*/ 0 h 6"/>
                  <a:gd name="T4" fmla="*/ 12 w 30"/>
                  <a:gd name="T5" fmla="*/ 6 h 6"/>
                  <a:gd name="T6" fmla="*/ 30 w 30"/>
                  <a:gd name="T7" fmla="*/ 6 h 6"/>
                  <a:gd name="T8" fmla="*/ 30 w 30"/>
                  <a:gd name="T9" fmla="*/ 6 h 6"/>
                  <a:gd name="T10" fmla="*/ 12 w 30"/>
                  <a:gd name="T11" fmla="*/ 6 h 6"/>
                </a:gdLst>
                <a:ahLst/>
                <a:cxnLst>
                  <a:cxn ang="0">
                    <a:pos x="T0" y="T1"/>
                  </a:cxn>
                  <a:cxn ang="0">
                    <a:pos x="T2" y="T3"/>
                  </a:cxn>
                  <a:cxn ang="0">
                    <a:pos x="T4" y="T5"/>
                  </a:cxn>
                  <a:cxn ang="0">
                    <a:pos x="T6" y="T7"/>
                  </a:cxn>
                  <a:cxn ang="0">
                    <a:pos x="T8" y="T9"/>
                  </a:cxn>
                  <a:cxn ang="0">
                    <a:pos x="T10" y="T11"/>
                  </a:cxn>
                </a:cxnLst>
                <a:rect l="0" t="0" r="r" b="b"/>
                <a:pathLst>
                  <a:path w="30" h="6">
                    <a:moveTo>
                      <a:pt x="12" y="6"/>
                    </a:moveTo>
                    <a:lnTo>
                      <a:pt x="0" y="0"/>
                    </a:lnTo>
                    <a:lnTo>
                      <a:pt x="12" y="6"/>
                    </a:lnTo>
                    <a:lnTo>
                      <a:pt x="30" y="6"/>
                    </a:lnTo>
                    <a:lnTo>
                      <a:pt x="3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0" name="Freeform 200"/>
              <p:cNvSpPr>
                <a:spLocks/>
              </p:cNvSpPr>
              <p:nvPr/>
            </p:nvSpPr>
            <p:spPr bwMode="auto">
              <a:xfrm>
                <a:off x="2454" y="437"/>
                <a:ext cx="72" cy="24"/>
              </a:xfrm>
              <a:custGeom>
                <a:avLst/>
                <a:gdLst>
                  <a:gd name="T0" fmla="*/ 30 w 72"/>
                  <a:gd name="T1" fmla="*/ 24 h 24"/>
                  <a:gd name="T2" fmla="*/ 6 w 72"/>
                  <a:gd name="T3" fmla="*/ 12 h 24"/>
                  <a:gd name="T4" fmla="*/ 0 w 72"/>
                  <a:gd name="T5" fmla="*/ 12 h 24"/>
                  <a:gd name="T6" fmla="*/ 0 w 72"/>
                  <a:gd name="T7" fmla="*/ 12 h 24"/>
                  <a:gd name="T8" fmla="*/ 6 w 72"/>
                  <a:gd name="T9" fmla="*/ 12 h 24"/>
                  <a:gd name="T10" fmla="*/ 30 w 72"/>
                  <a:gd name="T11" fmla="*/ 24 h 24"/>
                  <a:gd name="T12" fmla="*/ 72 w 72"/>
                  <a:gd name="T13" fmla="*/ 0 h 24"/>
                  <a:gd name="T14" fmla="*/ 72 w 72"/>
                  <a:gd name="T15" fmla="*/ 0 h 24"/>
                  <a:gd name="T16" fmla="*/ 30 w 7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4">
                    <a:moveTo>
                      <a:pt x="30" y="24"/>
                    </a:moveTo>
                    <a:lnTo>
                      <a:pt x="6" y="12"/>
                    </a:lnTo>
                    <a:lnTo>
                      <a:pt x="0" y="12"/>
                    </a:lnTo>
                    <a:lnTo>
                      <a:pt x="0" y="12"/>
                    </a:lnTo>
                    <a:lnTo>
                      <a:pt x="6" y="12"/>
                    </a:lnTo>
                    <a:lnTo>
                      <a:pt x="30" y="24"/>
                    </a:lnTo>
                    <a:lnTo>
                      <a:pt x="72" y="0"/>
                    </a:lnTo>
                    <a:lnTo>
                      <a:pt x="72" y="0"/>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1" name="Freeform 201"/>
              <p:cNvSpPr>
                <a:spLocks/>
              </p:cNvSpPr>
              <p:nvPr/>
            </p:nvSpPr>
            <p:spPr bwMode="auto">
              <a:xfrm>
                <a:off x="2568" y="455"/>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2" name="Freeform 202"/>
              <p:cNvSpPr>
                <a:spLocks/>
              </p:cNvSpPr>
              <p:nvPr/>
            </p:nvSpPr>
            <p:spPr bwMode="auto">
              <a:xfrm>
                <a:off x="2058" y="161"/>
                <a:ext cx="132" cy="168"/>
              </a:xfrm>
              <a:custGeom>
                <a:avLst/>
                <a:gdLst>
                  <a:gd name="T0" fmla="*/ 12 w 132"/>
                  <a:gd name="T1" fmla="*/ 102 h 168"/>
                  <a:gd name="T2" fmla="*/ 36 w 132"/>
                  <a:gd name="T3" fmla="*/ 108 h 168"/>
                  <a:gd name="T4" fmla="*/ 0 w 132"/>
                  <a:gd name="T5" fmla="*/ 126 h 168"/>
                  <a:gd name="T6" fmla="*/ 18 w 132"/>
                  <a:gd name="T7" fmla="*/ 120 h 168"/>
                  <a:gd name="T8" fmla="*/ 42 w 132"/>
                  <a:gd name="T9" fmla="*/ 120 h 168"/>
                  <a:gd name="T10" fmla="*/ 72 w 132"/>
                  <a:gd name="T11" fmla="*/ 138 h 168"/>
                  <a:gd name="T12" fmla="*/ 72 w 132"/>
                  <a:gd name="T13" fmla="*/ 138 h 168"/>
                  <a:gd name="T14" fmla="*/ 72 w 132"/>
                  <a:gd name="T15" fmla="*/ 138 h 168"/>
                  <a:gd name="T16" fmla="*/ 66 w 132"/>
                  <a:gd name="T17" fmla="*/ 162 h 168"/>
                  <a:gd name="T18" fmla="*/ 90 w 132"/>
                  <a:gd name="T19" fmla="*/ 168 h 168"/>
                  <a:gd name="T20" fmla="*/ 84 w 132"/>
                  <a:gd name="T21" fmla="*/ 96 h 168"/>
                  <a:gd name="T22" fmla="*/ 84 w 132"/>
                  <a:gd name="T23" fmla="*/ 96 h 168"/>
                  <a:gd name="T24" fmla="*/ 84 w 132"/>
                  <a:gd name="T25" fmla="*/ 96 h 168"/>
                  <a:gd name="T26" fmla="*/ 108 w 132"/>
                  <a:gd name="T27" fmla="*/ 96 h 168"/>
                  <a:gd name="T28" fmla="*/ 132 w 132"/>
                  <a:gd name="T29" fmla="*/ 60 h 168"/>
                  <a:gd name="T30" fmla="*/ 114 w 132"/>
                  <a:gd name="T31" fmla="*/ 54 h 168"/>
                  <a:gd name="T32" fmla="*/ 114 w 132"/>
                  <a:gd name="T33" fmla="*/ 54 h 168"/>
                  <a:gd name="T34" fmla="*/ 114 w 132"/>
                  <a:gd name="T35" fmla="*/ 54 h 168"/>
                  <a:gd name="T36" fmla="*/ 132 w 132"/>
                  <a:gd name="T37" fmla="*/ 18 h 168"/>
                  <a:gd name="T38" fmla="*/ 132 w 132"/>
                  <a:gd name="T39" fmla="*/ 6 h 168"/>
                  <a:gd name="T40" fmla="*/ 126 w 132"/>
                  <a:gd name="T41" fmla="*/ 6 h 168"/>
                  <a:gd name="T42" fmla="*/ 120 w 132"/>
                  <a:gd name="T43" fmla="*/ 0 h 168"/>
                  <a:gd name="T44" fmla="*/ 102 w 132"/>
                  <a:gd name="T45" fmla="*/ 0 h 168"/>
                  <a:gd name="T46" fmla="*/ 54 w 132"/>
                  <a:gd name="T47" fmla="*/ 18 h 168"/>
                  <a:gd name="T48" fmla="*/ 12 w 132"/>
                  <a:gd name="T49"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168">
                    <a:moveTo>
                      <a:pt x="12" y="102"/>
                    </a:moveTo>
                    <a:lnTo>
                      <a:pt x="36" y="108"/>
                    </a:lnTo>
                    <a:lnTo>
                      <a:pt x="0" y="126"/>
                    </a:lnTo>
                    <a:lnTo>
                      <a:pt x="18" y="120"/>
                    </a:lnTo>
                    <a:lnTo>
                      <a:pt x="42" y="120"/>
                    </a:lnTo>
                    <a:lnTo>
                      <a:pt x="72" y="138"/>
                    </a:lnTo>
                    <a:lnTo>
                      <a:pt x="72" y="138"/>
                    </a:lnTo>
                    <a:lnTo>
                      <a:pt x="72" y="138"/>
                    </a:lnTo>
                    <a:lnTo>
                      <a:pt x="66" y="162"/>
                    </a:lnTo>
                    <a:lnTo>
                      <a:pt x="90" y="168"/>
                    </a:lnTo>
                    <a:lnTo>
                      <a:pt x="84" y="96"/>
                    </a:lnTo>
                    <a:lnTo>
                      <a:pt x="84" y="96"/>
                    </a:lnTo>
                    <a:lnTo>
                      <a:pt x="84" y="96"/>
                    </a:lnTo>
                    <a:lnTo>
                      <a:pt x="108" y="96"/>
                    </a:lnTo>
                    <a:lnTo>
                      <a:pt x="132" y="60"/>
                    </a:lnTo>
                    <a:lnTo>
                      <a:pt x="114" y="54"/>
                    </a:lnTo>
                    <a:lnTo>
                      <a:pt x="114" y="54"/>
                    </a:lnTo>
                    <a:lnTo>
                      <a:pt x="114" y="54"/>
                    </a:lnTo>
                    <a:lnTo>
                      <a:pt x="132" y="18"/>
                    </a:lnTo>
                    <a:lnTo>
                      <a:pt x="132" y="6"/>
                    </a:lnTo>
                    <a:lnTo>
                      <a:pt x="126" y="6"/>
                    </a:lnTo>
                    <a:lnTo>
                      <a:pt x="120" y="0"/>
                    </a:lnTo>
                    <a:lnTo>
                      <a:pt x="102" y="0"/>
                    </a:lnTo>
                    <a:lnTo>
                      <a:pt x="54" y="18"/>
                    </a:lnTo>
                    <a:lnTo>
                      <a:pt x="12"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3" name="Freeform 203"/>
              <p:cNvSpPr>
                <a:spLocks/>
              </p:cNvSpPr>
              <p:nvPr/>
            </p:nvSpPr>
            <p:spPr bwMode="auto">
              <a:xfrm>
                <a:off x="2166" y="215"/>
                <a:ext cx="24" cy="42"/>
              </a:xfrm>
              <a:custGeom>
                <a:avLst/>
                <a:gdLst>
                  <a:gd name="T0" fmla="*/ 6 w 24"/>
                  <a:gd name="T1" fmla="*/ 0 h 42"/>
                  <a:gd name="T2" fmla="*/ 6 w 24"/>
                  <a:gd name="T3" fmla="*/ 0 h 42"/>
                  <a:gd name="T4" fmla="*/ 24 w 24"/>
                  <a:gd name="T5" fmla="*/ 6 h 42"/>
                  <a:gd name="T6" fmla="*/ 0 w 24"/>
                  <a:gd name="T7" fmla="*/ 42 h 42"/>
                  <a:gd name="T8" fmla="*/ 24 w 24"/>
                  <a:gd name="T9" fmla="*/ 6 h 42"/>
                  <a:gd name="T10" fmla="*/ 6 w 24"/>
                  <a:gd name="T11" fmla="*/ 0 h 42"/>
                </a:gdLst>
                <a:ahLst/>
                <a:cxnLst>
                  <a:cxn ang="0">
                    <a:pos x="T0" y="T1"/>
                  </a:cxn>
                  <a:cxn ang="0">
                    <a:pos x="T2" y="T3"/>
                  </a:cxn>
                  <a:cxn ang="0">
                    <a:pos x="T4" y="T5"/>
                  </a:cxn>
                  <a:cxn ang="0">
                    <a:pos x="T6" y="T7"/>
                  </a:cxn>
                  <a:cxn ang="0">
                    <a:pos x="T8" y="T9"/>
                  </a:cxn>
                  <a:cxn ang="0">
                    <a:pos x="T10" y="T11"/>
                  </a:cxn>
                </a:cxnLst>
                <a:rect l="0" t="0" r="r" b="b"/>
                <a:pathLst>
                  <a:path w="24" h="42">
                    <a:moveTo>
                      <a:pt x="6" y="0"/>
                    </a:moveTo>
                    <a:lnTo>
                      <a:pt x="6" y="0"/>
                    </a:lnTo>
                    <a:lnTo>
                      <a:pt x="24" y="6"/>
                    </a:lnTo>
                    <a:lnTo>
                      <a:pt x="0" y="42"/>
                    </a:lnTo>
                    <a:lnTo>
                      <a:pt x="24"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4" name="Freeform 204"/>
              <p:cNvSpPr>
                <a:spLocks/>
              </p:cNvSpPr>
              <p:nvPr/>
            </p:nvSpPr>
            <p:spPr bwMode="auto">
              <a:xfrm>
                <a:off x="2142" y="257"/>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grpSp>
          <p:nvGrpSpPr>
            <p:cNvPr id="892" name="Group 406"/>
            <p:cNvGrpSpPr>
              <a:grpSpLocks/>
            </p:cNvGrpSpPr>
            <p:nvPr/>
          </p:nvGrpSpPr>
          <p:grpSpPr bwMode="auto">
            <a:xfrm>
              <a:off x="1218" y="161"/>
              <a:ext cx="3763" cy="2353"/>
              <a:chOff x="1218" y="161"/>
              <a:chExt cx="3763" cy="2353"/>
            </a:xfrm>
            <a:grpFill/>
          </p:grpSpPr>
          <p:sp>
            <p:nvSpPr>
              <p:cNvPr id="1035" name="Rectangle 206"/>
              <p:cNvSpPr>
                <a:spLocks noChangeArrowheads="1"/>
              </p:cNvSpPr>
              <p:nvPr/>
            </p:nvSpPr>
            <p:spPr bwMode="auto">
              <a:xfrm>
                <a:off x="2190" y="167"/>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6" name="Freeform 207"/>
              <p:cNvSpPr>
                <a:spLocks/>
              </p:cNvSpPr>
              <p:nvPr/>
            </p:nvSpPr>
            <p:spPr bwMode="auto">
              <a:xfrm>
                <a:off x="2130" y="365"/>
                <a:ext cx="24" cy="36"/>
              </a:xfrm>
              <a:custGeom>
                <a:avLst/>
                <a:gdLst>
                  <a:gd name="T0" fmla="*/ 0 w 24"/>
                  <a:gd name="T1" fmla="*/ 36 h 36"/>
                  <a:gd name="T2" fmla="*/ 18 w 24"/>
                  <a:gd name="T3" fmla="*/ 36 h 36"/>
                  <a:gd name="T4" fmla="*/ 24 w 24"/>
                  <a:gd name="T5" fmla="*/ 12 h 36"/>
                  <a:gd name="T6" fmla="*/ 12 w 24"/>
                  <a:gd name="T7" fmla="*/ 0 h 36"/>
                  <a:gd name="T8" fmla="*/ 0 w 24"/>
                  <a:gd name="T9" fmla="*/ 6 h 36"/>
                  <a:gd name="T10" fmla="*/ 0 w 24"/>
                  <a:gd name="T11" fmla="*/ 36 h 36"/>
                </a:gdLst>
                <a:ahLst/>
                <a:cxnLst>
                  <a:cxn ang="0">
                    <a:pos x="T0" y="T1"/>
                  </a:cxn>
                  <a:cxn ang="0">
                    <a:pos x="T2" y="T3"/>
                  </a:cxn>
                  <a:cxn ang="0">
                    <a:pos x="T4" y="T5"/>
                  </a:cxn>
                  <a:cxn ang="0">
                    <a:pos x="T6" y="T7"/>
                  </a:cxn>
                  <a:cxn ang="0">
                    <a:pos x="T8" y="T9"/>
                  </a:cxn>
                  <a:cxn ang="0">
                    <a:pos x="T10" y="T11"/>
                  </a:cxn>
                </a:cxnLst>
                <a:rect l="0" t="0" r="r" b="b"/>
                <a:pathLst>
                  <a:path w="24" h="36">
                    <a:moveTo>
                      <a:pt x="0" y="36"/>
                    </a:moveTo>
                    <a:lnTo>
                      <a:pt x="18" y="36"/>
                    </a:lnTo>
                    <a:lnTo>
                      <a:pt x="24" y="12"/>
                    </a:lnTo>
                    <a:lnTo>
                      <a:pt x="12" y="0"/>
                    </a:lnTo>
                    <a:lnTo>
                      <a:pt x="0" y="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7" name="Freeform 208"/>
              <p:cNvSpPr>
                <a:spLocks/>
              </p:cNvSpPr>
              <p:nvPr/>
            </p:nvSpPr>
            <p:spPr bwMode="auto">
              <a:xfrm>
                <a:off x="2148" y="377"/>
                <a:ext cx="6" cy="24"/>
              </a:xfrm>
              <a:custGeom>
                <a:avLst/>
                <a:gdLst>
                  <a:gd name="T0" fmla="*/ 0 w 6"/>
                  <a:gd name="T1" fmla="*/ 24 h 24"/>
                  <a:gd name="T2" fmla="*/ 6 w 6"/>
                  <a:gd name="T3" fmla="*/ 0 h 24"/>
                  <a:gd name="T4" fmla="*/ 0 w 6"/>
                  <a:gd name="T5" fmla="*/ 24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8" name="Freeform 209"/>
              <p:cNvSpPr>
                <a:spLocks/>
              </p:cNvSpPr>
              <p:nvPr/>
            </p:nvSpPr>
            <p:spPr bwMode="auto">
              <a:xfrm>
                <a:off x="2142" y="515"/>
                <a:ext cx="180" cy="108"/>
              </a:xfrm>
              <a:custGeom>
                <a:avLst/>
                <a:gdLst>
                  <a:gd name="T0" fmla="*/ 48 w 180"/>
                  <a:gd name="T1" fmla="*/ 12 h 108"/>
                  <a:gd name="T2" fmla="*/ 18 w 180"/>
                  <a:gd name="T3" fmla="*/ 54 h 108"/>
                  <a:gd name="T4" fmla="*/ 0 w 180"/>
                  <a:gd name="T5" fmla="*/ 78 h 108"/>
                  <a:gd name="T6" fmla="*/ 36 w 180"/>
                  <a:gd name="T7" fmla="*/ 96 h 108"/>
                  <a:gd name="T8" fmla="*/ 36 w 180"/>
                  <a:gd name="T9" fmla="*/ 108 h 108"/>
                  <a:gd name="T10" fmla="*/ 78 w 180"/>
                  <a:gd name="T11" fmla="*/ 102 h 108"/>
                  <a:gd name="T12" fmla="*/ 96 w 180"/>
                  <a:gd name="T13" fmla="*/ 78 h 108"/>
                  <a:gd name="T14" fmla="*/ 102 w 180"/>
                  <a:gd name="T15" fmla="*/ 90 h 108"/>
                  <a:gd name="T16" fmla="*/ 120 w 180"/>
                  <a:gd name="T17" fmla="*/ 108 h 108"/>
                  <a:gd name="T18" fmla="*/ 132 w 180"/>
                  <a:gd name="T19" fmla="*/ 66 h 108"/>
                  <a:gd name="T20" fmla="*/ 162 w 180"/>
                  <a:gd name="T21" fmla="*/ 78 h 108"/>
                  <a:gd name="T22" fmla="*/ 162 w 180"/>
                  <a:gd name="T23" fmla="*/ 66 h 108"/>
                  <a:gd name="T24" fmla="*/ 162 w 180"/>
                  <a:gd name="T25" fmla="*/ 66 h 108"/>
                  <a:gd name="T26" fmla="*/ 180 w 180"/>
                  <a:gd name="T27" fmla="*/ 60 h 108"/>
                  <a:gd name="T28" fmla="*/ 180 w 180"/>
                  <a:gd name="T29" fmla="*/ 54 h 108"/>
                  <a:gd name="T30" fmla="*/ 180 w 180"/>
                  <a:gd name="T31" fmla="*/ 54 h 108"/>
                  <a:gd name="T32" fmla="*/ 150 w 180"/>
                  <a:gd name="T33" fmla="*/ 42 h 108"/>
                  <a:gd name="T34" fmla="*/ 150 w 180"/>
                  <a:gd name="T35" fmla="*/ 42 h 108"/>
                  <a:gd name="T36" fmla="*/ 150 w 180"/>
                  <a:gd name="T37" fmla="*/ 42 h 108"/>
                  <a:gd name="T38" fmla="*/ 150 w 180"/>
                  <a:gd name="T39" fmla="*/ 42 h 108"/>
                  <a:gd name="T40" fmla="*/ 150 w 180"/>
                  <a:gd name="T41" fmla="*/ 24 h 108"/>
                  <a:gd name="T42" fmla="*/ 132 w 180"/>
                  <a:gd name="T43" fmla="*/ 12 h 108"/>
                  <a:gd name="T44" fmla="*/ 120 w 180"/>
                  <a:gd name="T45" fmla="*/ 0 h 108"/>
                  <a:gd name="T46" fmla="*/ 72 w 180"/>
                  <a:gd name="T47" fmla="*/ 12 h 108"/>
                  <a:gd name="T48" fmla="*/ 60 w 180"/>
                  <a:gd name="T49" fmla="*/ 6 h 108"/>
                  <a:gd name="T50" fmla="*/ 60 w 180"/>
                  <a:gd name="T51" fmla="*/ 6 h 108"/>
                  <a:gd name="T52" fmla="*/ 48 w 180"/>
                  <a:gd name="T53"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08">
                    <a:moveTo>
                      <a:pt x="48" y="12"/>
                    </a:moveTo>
                    <a:lnTo>
                      <a:pt x="18" y="54"/>
                    </a:lnTo>
                    <a:lnTo>
                      <a:pt x="0" y="78"/>
                    </a:lnTo>
                    <a:lnTo>
                      <a:pt x="36" y="96"/>
                    </a:lnTo>
                    <a:lnTo>
                      <a:pt x="36" y="108"/>
                    </a:lnTo>
                    <a:lnTo>
                      <a:pt x="78" y="102"/>
                    </a:lnTo>
                    <a:lnTo>
                      <a:pt x="96" y="78"/>
                    </a:lnTo>
                    <a:lnTo>
                      <a:pt x="102" y="90"/>
                    </a:lnTo>
                    <a:lnTo>
                      <a:pt x="120" y="108"/>
                    </a:lnTo>
                    <a:lnTo>
                      <a:pt x="132" y="66"/>
                    </a:lnTo>
                    <a:lnTo>
                      <a:pt x="162" y="78"/>
                    </a:lnTo>
                    <a:lnTo>
                      <a:pt x="162" y="66"/>
                    </a:lnTo>
                    <a:lnTo>
                      <a:pt x="162" y="66"/>
                    </a:lnTo>
                    <a:lnTo>
                      <a:pt x="180" y="60"/>
                    </a:lnTo>
                    <a:lnTo>
                      <a:pt x="180" y="54"/>
                    </a:lnTo>
                    <a:lnTo>
                      <a:pt x="180" y="54"/>
                    </a:lnTo>
                    <a:lnTo>
                      <a:pt x="150" y="42"/>
                    </a:lnTo>
                    <a:lnTo>
                      <a:pt x="150" y="42"/>
                    </a:lnTo>
                    <a:lnTo>
                      <a:pt x="150" y="42"/>
                    </a:lnTo>
                    <a:lnTo>
                      <a:pt x="150" y="42"/>
                    </a:lnTo>
                    <a:lnTo>
                      <a:pt x="150" y="24"/>
                    </a:lnTo>
                    <a:lnTo>
                      <a:pt x="132" y="12"/>
                    </a:lnTo>
                    <a:lnTo>
                      <a:pt x="120" y="0"/>
                    </a:lnTo>
                    <a:lnTo>
                      <a:pt x="72" y="12"/>
                    </a:lnTo>
                    <a:lnTo>
                      <a:pt x="60" y="6"/>
                    </a:lnTo>
                    <a:lnTo>
                      <a:pt x="60" y="6"/>
                    </a:lnTo>
                    <a:lnTo>
                      <a:pt x="4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9" name="Rectangle 210"/>
              <p:cNvSpPr>
                <a:spLocks noChangeArrowheads="1"/>
              </p:cNvSpPr>
              <p:nvPr/>
            </p:nvSpPr>
            <p:spPr bwMode="auto">
              <a:xfrm>
                <a:off x="2274" y="52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0" name="Freeform 211"/>
              <p:cNvSpPr>
                <a:spLocks/>
              </p:cNvSpPr>
              <p:nvPr/>
            </p:nvSpPr>
            <p:spPr bwMode="auto">
              <a:xfrm>
                <a:off x="2262" y="515"/>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1" name="Freeform 212"/>
              <p:cNvSpPr>
                <a:spLocks/>
              </p:cNvSpPr>
              <p:nvPr/>
            </p:nvSpPr>
            <p:spPr bwMode="auto">
              <a:xfrm>
                <a:off x="2274" y="527"/>
                <a:ext cx="18" cy="30"/>
              </a:xfrm>
              <a:custGeom>
                <a:avLst/>
                <a:gdLst>
                  <a:gd name="T0" fmla="*/ 0 w 18"/>
                  <a:gd name="T1" fmla="*/ 0 h 30"/>
                  <a:gd name="T2" fmla="*/ 0 w 18"/>
                  <a:gd name="T3" fmla="*/ 0 h 30"/>
                  <a:gd name="T4" fmla="*/ 18 w 18"/>
                  <a:gd name="T5" fmla="*/ 12 h 30"/>
                  <a:gd name="T6" fmla="*/ 18 w 18"/>
                  <a:gd name="T7" fmla="*/ 30 h 30"/>
                  <a:gd name="T8" fmla="*/ 18 w 18"/>
                  <a:gd name="T9" fmla="*/ 12 h 30"/>
                  <a:gd name="T10" fmla="*/ 0 w 18"/>
                  <a:gd name="T11" fmla="*/ 0 h 30"/>
                </a:gdLst>
                <a:ahLst/>
                <a:cxnLst>
                  <a:cxn ang="0">
                    <a:pos x="T0" y="T1"/>
                  </a:cxn>
                  <a:cxn ang="0">
                    <a:pos x="T2" y="T3"/>
                  </a:cxn>
                  <a:cxn ang="0">
                    <a:pos x="T4" y="T5"/>
                  </a:cxn>
                  <a:cxn ang="0">
                    <a:pos x="T6" y="T7"/>
                  </a:cxn>
                  <a:cxn ang="0">
                    <a:pos x="T8" y="T9"/>
                  </a:cxn>
                  <a:cxn ang="0">
                    <a:pos x="T10" y="T11"/>
                  </a:cxn>
                </a:cxnLst>
                <a:rect l="0" t="0" r="r" b="b"/>
                <a:pathLst>
                  <a:path w="18" h="30">
                    <a:moveTo>
                      <a:pt x="0" y="0"/>
                    </a:moveTo>
                    <a:lnTo>
                      <a:pt x="0" y="0"/>
                    </a:lnTo>
                    <a:lnTo>
                      <a:pt x="18" y="12"/>
                    </a:lnTo>
                    <a:lnTo>
                      <a:pt x="18" y="30"/>
                    </a:lnTo>
                    <a:lnTo>
                      <a:pt x="18"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2" name="Freeform 213"/>
              <p:cNvSpPr>
                <a:spLocks/>
              </p:cNvSpPr>
              <p:nvPr/>
            </p:nvSpPr>
            <p:spPr bwMode="auto">
              <a:xfrm>
                <a:off x="2292" y="557"/>
                <a:ext cx="30" cy="12"/>
              </a:xfrm>
              <a:custGeom>
                <a:avLst/>
                <a:gdLst>
                  <a:gd name="T0" fmla="*/ 0 w 30"/>
                  <a:gd name="T1" fmla="*/ 0 h 12"/>
                  <a:gd name="T2" fmla="*/ 0 w 30"/>
                  <a:gd name="T3" fmla="*/ 0 h 12"/>
                  <a:gd name="T4" fmla="*/ 30 w 30"/>
                  <a:gd name="T5" fmla="*/ 12 h 12"/>
                  <a:gd name="T6" fmla="*/ 30 w 30"/>
                  <a:gd name="T7" fmla="*/ 12 h 12"/>
                  <a:gd name="T8" fmla="*/ 0 w 30"/>
                  <a:gd name="T9" fmla="*/ 0 h 12"/>
                </a:gdLst>
                <a:ahLst/>
                <a:cxnLst>
                  <a:cxn ang="0">
                    <a:pos x="T0" y="T1"/>
                  </a:cxn>
                  <a:cxn ang="0">
                    <a:pos x="T2" y="T3"/>
                  </a:cxn>
                  <a:cxn ang="0">
                    <a:pos x="T4" y="T5"/>
                  </a:cxn>
                  <a:cxn ang="0">
                    <a:pos x="T6" y="T7"/>
                  </a:cxn>
                  <a:cxn ang="0">
                    <a:pos x="T8" y="T9"/>
                  </a:cxn>
                </a:cxnLst>
                <a:rect l="0" t="0" r="r" b="b"/>
                <a:pathLst>
                  <a:path w="30" h="12">
                    <a:moveTo>
                      <a:pt x="0" y="0"/>
                    </a:moveTo>
                    <a:lnTo>
                      <a:pt x="0" y="0"/>
                    </a:lnTo>
                    <a:lnTo>
                      <a:pt x="30" y="12"/>
                    </a:lnTo>
                    <a:lnTo>
                      <a:pt x="3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3" name="Freeform 214"/>
              <p:cNvSpPr>
                <a:spLocks/>
              </p:cNvSpPr>
              <p:nvPr/>
            </p:nvSpPr>
            <p:spPr bwMode="auto">
              <a:xfrm>
                <a:off x="2010" y="281"/>
                <a:ext cx="144" cy="120"/>
              </a:xfrm>
              <a:custGeom>
                <a:avLst/>
                <a:gdLst>
                  <a:gd name="T0" fmla="*/ 66 w 144"/>
                  <a:gd name="T1" fmla="*/ 72 h 120"/>
                  <a:gd name="T2" fmla="*/ 66 w 144"/>
                  <a:gd name="T3" fmla="*/ 90 h 120"/>
                  <a:gd name="T4" fmla="*/ 66 w 144"/>
                  <a:gd name="T5" fmla="*/ 102 h 120"/>
                  <a:gd name="T6" fmla="*/ 96 w 144"/>
                  <a:gd name="T7" fmla="*/ 78 h 120"/>
                  <a:gd name="T8" fmla="*/ 96 w 144"/>
                  <a:gd name="T9" fmla="*/ 78 h 120"/>
                  <a:gd name="T10" fmla="*/ 96 w 144"/>
                  <a:gd name="T11" fmla="*/ 78 h 120"/>
                  <a:gd name="T12" fmla="*/ 96 w 144"/>
                  <a:gd name="T13" fmla="*/ 114 h 120"/>
                  <a:gd name="T14" fmla="*/ 96 w 144"/>
                  <a:gd name="T15" fmla="*/ 114 h 120"/>
                  <a:gd name="T16" fmla="*/ 120 w 144"/>
                  <a:gd name="T17" fmla="*/ 120 h 120"/>
                  <a:gd name="T18" fmla="*/ 120 w 144"/>
                  <a:gd name="T19" fmla="*/ 90 h 120"/>
                  <a:gd name="T20" fmla="*/ 144 w 144"/>
                  <a:gd name="T21" fmla="*/ 78 h 120"/>
                  <a:gd name="T22" fmla="*/ 138 w 144"/>
                  <a:gd name="T23" fmla="*/ 48 h 120"/>
                  <a:gd name="T24" fmla="*/ 114 w 144"/>
                  <a:gd name="T25" fmla="*/ 42 h 120"/>
                  <a:gd name="T26" fmla="*/ 120 w 144"/>
                  <a:gd name="T27" fmla="*/ 18 h 120"/>
                  <a:gd name="T28" fmla="*/ 90 w 144"/>
                  <a:gd name="T29" fmla="*/ 0 h 120"/>
                  <a:gd name="T30" fmla="*/ 66 w 144"/>
                  <a:gd name="T31" fmla="*/ 0 h 120"/>
                  <a:gd name="T32" fmla="*/ 48 w 144"/>
                  <a:gd name="T33" fmla="*/ 6 h 120"/>
                  <a:gd name="T34" fmla="*/ 48 w 144"/>
                  <a:gd name="T35" fmla="*/ 6 h 120"/>
                  <a:gd name="T36" fmla="*/ 48 w 144"/>
                  <a:gd name="T37" fmla="*/ 6 h 120"/>
                  <a:gd name="T38" fmla="*/ 0 w 144"/>
                  <a:gd name="T39" fmla="*/ 24 h 120"/>
                  <a:gd name="T40" fmla="*/ 6 w 144"/>
                  <a:gd name="T41" fmla="*/ 36 h 120"/>
                  <a:gd name="T42" fmla="*/ 66 w 144"/>
                  <a:gd name="T4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0">
                    <a:moveTo>
                      <a:pt x="66" y="72"/>
                    </a:moveTo>
                    <a:lnTo>
                      <a:pt x="66" y="90"/>
                    </a:lnTo>
                    <a:lnTo>
                      <a:pt x="66" y="102"/>
                    </a:lnTo>
                    <a:lnTo>
                      <a:pt x="96" y="78"/>
                    </a:lnTo>
                    <a:lnTo>
                      <a:pt x="96" y="78"/>
                    </a:lnTo>
                    <a:lnTo>
                      <a:pt x="96" y="78"/>
                    </a:lnTo>
                    <a:lnTo>
                      <a:pt x="96" y="114"/>
                    </a:lnTo>
                    <a:lnTo>
                      <a:pt x="96" y="114"/>
                    </a:lnTo>
                    <a:lnTo>
                      <a:pt x="120" y="120"/>
                    </a:lnTo>
                    <a:lnTo>
                      <a:pt x="120" y="90"/>
                    </a:lnTo>
                    <a:lnTo>
                      <a:pt x="144" y="78"/>
                    </a:lnTo>
                    <a:lnTo>
                      <a:pt x="138" y="48"/>
                    </a:lnTo>
                    <a:lnTo>
                      <a:pt x="114" y="42"/>
                    </a:lnTo>
                    <a:lnTo>
                      <a:pt x="120" y="18"/>
                    </a:lnTo>
                    <a:lnTo>
                      <a:pt x="90" y="0"/>
                    </a:lnTo>
                    <a:lnTo>
                      <a:pt x="66" y="0"/>
                    </a:lnTo>
                    <a:lnTo>
                      <a:pt x="48" y="6"/>
                    </a:lnTo>
                    <a:lnTo>
                      <a:pt x="48" y="6"/>
                    </a:lnTo>
                    <a:lnTo>
                      <a:pt x="48" y="6"/>
                    </a:lnTo>
                    <a:lnTo>
                      <a:pt x="0" y="24"/>
                    </a:lnTo>
                    <a:lnTo>
                      <a:pt x="6" y="36"/>
                    </a:lnTo>
                    <a:lnTo>
                      <a:pt x="6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4" name="Freeform 215"/>
              <p:cNvSpPr>
                <a:spLocks/>
              </p:cNvSpPr>
              <p:nvPr/>
            </p:nvSpPr>
            <p:spPr bwMode="auto">
              <a:xfrm>
                <a:off x="2058" y="281"/>
                <a:ext cx="18" cy="6"/>
              </a:xfrm>
              <a:custGeom>
                <a:avLst/>
                <a:gdLst>
                  <a:gd name="T0" fmla="*/ 18 w 18"/>
                  <a:gd name="T1" fmla="*/ 0 h 6"/>
                  <a:gd name="T2" fmla="*/ 0 w 18"/>
                  <a:gd name="T3" fmla="*/ 6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5" name="Freeform 216"/>
              <p:cNvSpPr>
                <a:spLocks/>
              </p:cNvSpPr>
              <p:nvPr/>
            </p:nvSpPr>
            <p:spPr bwMode="auto">
              <a:xfrm>
                <a:off x="2124" y="299"/>
                <a:ext cx="6" cy="24"/>
              </a:xfrm>
              <a:custGeom>
                <a:avLst/>
                <a:gdLst>
                  <a:gd name="T0" fmla="*/ 6 w 6"/>
                  <a:gd name="T1" fmla="*/ 0 h 24"/>
                  <a:gd name="T2" fmla="*/ 6 w 6"/>
                  <a:gd name="T3" fmla="*/ 0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6" y="0"/>
                    </a:lnTo>
                    <a:lnTo>
                      <a:pt x="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6" name="Freeform 217"/>
              <p:cNvSpPr>
                <a:spLocks/>
              </p:cNvSpPr>
              <p:nvPr/>
            </p:nvSpPr>
            <p:spPr bwMode="auto">
              <a:xfrm>
                <a:off x="2718" y="815"/>
                <a:ext cx="102" cy="84"/>
              </a:xfrm>
              <a:custGeom>
                <a:avLst/>
                <a:gdLst>
                  <a:gd name="T0" fmla="*/ 72 w 102"/>
                  <a:gd name="T1" fmla="*/ 6 h 84"/>
                  <a:gd name="T2" fmla="*/ 72 w 102"/>
                  <a:gd name="T3" fmla="*/ 6 h 84"/>
                  <a:gd name="T4" fmla="*/ 42 w 102"/>
                  <a:gd name="T5" fmla="*/ 6 h 84"/>
                  <a:gd name="T6" fmla="*/ 6 w 102"/>
                  <a:gd name="T7" fmla="*/ 18 h 84"/>
                  <a:gd name="T8" fmla="*/ 6 w 102"/>
                  <a:gd name="T9" fmla="*/ 18 h 84"/>
                  <a:gd name="T10" fmla="*/ 0 w 102"/>
                  <a:gd name="T11" fmla="*/ 60 h 84"/>
                  <a:gd name="T12" fmla="*/ 24 w 102"/>
                  <a:gd name="T13" fmla="*/ 84 h 84"/>
                  <a:gd name="T14" fmla="*/ 84 w 102"/>
                  <a:gd name="T15" fmla="*/ 72 h 84"/>
                  <a:gd name="T16" fmla="*/ 84 w 102"/>
                  <a:gd name="T17" fmla="*/ 66 h 84"/>
                  <a:gd name="T18" fmla="*/ 90 w 102"/>
                  <a:gd name="T19" fmla="*/ 54 h 84"/>
                  <a:gd name="T20" fmla="*/ 102 w 102"/>
                  <a:gd name="T21" fmla="*/ 54 h 84"/>
                  <a:gd name="T22" fmla="*/ 102 w 102"/>
                  <a:gd name="T23" fmla="*/ 30 h 84"/>
                  <a:gd name="T24" fmla="*/ 78 w 102"/>
                  <a:gd name="T25" fmla="*/ 0 h 84"/>
                  <a:gd name="T26" fmla="*/ 72 w 102"/>
                  <a:gd name="T27"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84">
                    <a:moveTo>
                      <a:pt x="72" y="6"/>
                    </a:moveTo>
                    <a:lnTo>
                      <a:pt x="72" y="6"/>
                    </a:lnTo>
                    <a:lnTo>
                      <a:pt x="42" y="6"/>
                    </a:lnTo>
                    <a:lnTo>
                      <a:pt x="6" y="18"/>
                    </a:lnTo>
                    <a:lnTo>
                      <a:pt x="6" y="18"/>
                    </a:lnTo>
                    <a:lnTo>
                      <a:pt x="0" y="60"/>
                    </a:lnTo>
                    <a:lnTo>
                      <a:pt x="24" y="84"/>
                    </a:lnTo>
                    <a:lnTo>
                      <a:pt x="84" y="72"/>
                    </a:lnTo>
                    <a:lnTo>
                      <a:pt x="84" y="66"/>
                    </a:lnTo>
                    <a:lnTo>
                      <a:pt x="90" y="54"/>
                    </a:lnTo>
                    <a:lnTo>
                      <a:pt x="102" y="54"/>
                    </a:lnTo>
                    <a:lnTo>
                      <a:pt x="102" y="30"/>
                    </a:lnTo>
                    <a:lnTo>
                      <a:pt x="78" y="0"/>
                    </a:lnTo>
                    <a:lnTo>
                      <a:pt x="7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7" name="Rectangle 218"/>
              <p:cNvSpPr>
                <a:spLocks noChangeArrowheads="1"/>
              </p:cNvSpPr>
              <p:nvPr/>
            </p:nvSpPr>
            <p:spPr bwMode="auto">
              <a:xfrm>
                <a:off x="2760" y="821"/>
                <a:ext cx="30"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8" name="Freeform 219"/>
              <p:cNvSpPr>
                <a:spLocks/>
              </p:cNvSpPr>
              <p:nvPr/>
            </p:nvSpPr>
            <p:spPr bwMode="auto">
              <a:xfrm>
                <a:off x="2724" y="821"/>
                <a:ext cx="36" cy="12"/>
              </a:xfrm>
              <a:custGeom>
                <a:avLst/>
                <a:gdLst>
                  <a:gd name="T0" fmla="*/ 36 w 36"/>
                  <a:gd name="T1" fmla="*/ 0 h 12"/>
                  <a:gd name="T2" fmla="*/ 36 w 36"/>
                  <a:gd name="T3" fmla="*/ 0 h 12"/>
                  <a:gd name="T4" fmla="*/ 0 w 36"/>
                  <a:gd name="T5" fmla="*/ 12 h 12"/>
                  <a:gd name="T6" fmla="*/ 36 w 36"/>
                  <a:gd name="T7" fmla="*/ 0 h 12"/>
                </a:gdLst>
                <a:ahLst/>
                <a:cxnLst>
                  <a:cxn ang="0">
                    <a:pos x="T0" y="T1"/>
                  </a:cxn>
                  <a:cxn ang="0">
                    <a:pos x="T2" y="T3"/>
                  </a:cxn>
                  <a:cxn ang="0">
                    <a:pos x="T4" y="T5"/>
                  </a:cxn>
                  <a:cxn ang="0">
                    <a:pos x="T6" y="T7"/>
                  </a:cxn>
                </a:cxnLst>
                <a:rect l="0" t="0" r="r" b="b"/>
                <a:pathLst>
                  <a:path w="36" h="12">
                    <a:moveTo>
                      <a:pt x="36" y="0"/>
                    </a:moveTo>
                    <a:lnTo>
                      <a:pt x="36" y="0"/>
                    </a:lnTo>
                    <a:lnTo>
                      <a:pt x="0" y="12"/>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9" name="Freeform 220"/>
              <p:cNvSpPr>
                <a:spLocks/>
              </p:cNvSpPr>
              <p:nvPr/>
            </p:nvSpPr>
            <p:spPr bwMode="auto">
              <a:xfrm>
                <a:off x="2670" y="803"/>
                <a:ext cx="72" cy="162"/>
              </a:xfrm>
              <a:custGeom>
                <a:avLst/>
                <a:gdLst>
                  <a:gd name="T0" fmla="*/ 66 w 72"/>
                  <a:gd name="T1" fmla="*/ 96 h 162"/>
                  <a:gd name="T2" fmla="*/ 72 w 72"/>
                  <a:gd name="T3" fmla="*/ 96 h 162"/>
                  <a:gd name="T4" fmla="*/ 72 w 72"/>
                  <a:gd name="T5" fmla="*/ 96 h 162"/>
                  <a:gd name="T6" fmla="*/ 72 w 72"/>
                  <a:gd name="T7" fmla="*/ 96 h 162"/>
                  <a:gd name="T8" fmla="*/ 48 w 72"/>
                  <a:gd name="T9" fmla="*/ 72 h 162"/>
                  <a:gd name="T10" fmla="*/ 54 w 72"/>
                  <a:gd name="T11" fmla="*/ 30 h 162"/>
                  <a:gd name="T12" fmla="*/ 54 w 72"/>
                  <a:gd name="T13" fmla="*/ 30 h 162"/>
                  <a:gd name="T14" fmla="*/ 54 w 72"/>
                  <a:gd name="T15" fmla="*/ 24 h 162"/>
                  <a:gd name="T16" fmla="*/ 24 w 72"/>
                  <a:gd name="T17" fmla="*/ 0 h 162"/>
                  <a:gd name="T18" fmla="*/ 24 w 72"/>
                  <a:gd name="T19" fmla="*/ 0 h 162"/>
                  <a:gd name="T20" fmla="*/ 12 w 72"/>
                  <a:gd name="T21" fmla="*/ 6 h 162"/>
                  <a:gd name="T22" fmla="*/ 0 w 72"/>
                  <a:gd name="T23" fmla="*/ 12 h 162"/>
                  <a:gd name="T24" fmla="*/ 0 w 72"/>
                  <a:gd name="T25" fmla="*/ 42 h 162"/>
                  <a:gd name="T26" fmla="*/ 12 w 72"/>
                  <a:gd name="T27" fmla="*/ 48 h 162"/>
                  <a:gd name="T28" fmla="*/ 6 w 72"/>
                  <a:gd name="T29" fmla="*/ 126 h 162"/>
                  <a:gd name="T30" fmla="*/ 30 w 72"/>
                  <a:gd name="T31" fmla="*/ 156 h 162"/>
                  <a:gd name="T32" fmla="*/ 30 w 72"/>
                  <a:gd name="T33" fmla="*/ 162 h 162"/>
                  <a:gd name="T34" fmla="*/ 66 w 72"/>
                  <a:gd name="T35" fmla="*/ 114 h 162"/>
                  <a:gd name="T36" fmla="*/ 66 w 72"/>
                  <a:gd name="T37" fmla="*/ 9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62">
                    <a:moveTo>
                      <a:pt x="66" y="96"/>
                    </a:moveTo>
                    <a:lnTo>
                      <a:pt x="72" y="96"/>
                    </a:lnTo>
                    <a:lnTo>
                      <a:pt x="72" y="96"/>
                    </a:lnTo>
                    <a:lnTo>
                      <a:pt x="72" y="96"/>
                    </a:lnTo>
                    <a:lnTo>
                      <a:pt x="48" y="72"/>
                    </a:lnTo>
                    <a:lnTo>
                      <a:pt x="54" y="30"/>
                    </a:lnTo>
                    <a:lnTo>
                      <a:pt x="54" y="30"/>
                    </a:lnTo>
                    <a:lnTo>
                      <a:pt x="54" y="24"/>
                    </a:lnTo>
                    <a:lnTo>
                      <a:pt x="24" y="0"/>
                    </a:lnTo>
                    <a:lnTo>
                      <a:pt x="24" y="0"/>
                    </a:lnTo>
                    <a:lnTo>
                      <a:pt x="12" y="6"/>
                    </a:lnTo>
                    <a:lnTo>
                      <a:pt x="0" y="12"/>
                    </a:lnTo>
                    <a:lnTo>
                      <a:pt x="0" y="42"/>
                    </a:lnTo>
                    <a:lnTo>
                      <a:pt x="12" y="48"/>
                    </a:lnTo>
                    <a:lnTo>
                      <a:pt x="6" y="126"/>
                    </a:lnTo>
                    <a:lnTo>
                      <a:pt x="30" y="156"/>
                    </a:lnTo>
                    <a:lnTo>
                      <a:pt x="30" y="162"/>
                    </a:lnTo>
                    <a:lnTo>
                      <a:pt x="66" y="114"/>
                    </a:lnTo>
                    <a:lnTo>
                      <a:pt x="66"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0" name="Freeform 221"/>
              <p:cNvSpPr>
                <a:spLocks/>
              </p:cNvSpPr>
              <p:nvPr/>
            </p:nvSpPr>
            <p:spPr bwMode="auto">
              <a:xfrm>
                <a:off x="2694" y="803"/>
                <a:ext cx="30" cy="30"/>
              </a:xfrm>
              <a:custGeom>
                <a:avLst/>
                <a:gdLst>
                  <a:gd name="T0" fmla="*/ 0 w 30"/>
                  <a:gd name="T1" fmla="*/ 0 h 30"/>
                  <a:gd name="T2" fmla="*/ 0 w 30"/>
                  <a:gd name="T3" fmla="*/ 0 h 30"/>
                  <a:gd name="T4" fmla="*/ 30 w 30"/>
                  <a:gd name="T5" fmla="*/ 24 h 30"/>
                  <a:gd name="T6" fmla="*/ 30 w 30"/>
                  <a:gd name="T7" fmla="*/ 30 h 30"/>
                  <a:gd name="T8" fmla="*/ 30 w 30"/>
                  <a:gd name="T9" fmla="*/ 24 h 30"/>
                  <a:gd name="T10" fmla="*/ 0 w 30"/>
                  <a:gd name="T11" fmla="*/ 0 h 30"/>
                </a:gdLst>
                <a:ahLst/>
                <a:cxnLst>
                  <a:cxn ang="0">
                    <a:pos x="T0" y="T1"/>
                  </a:cxn>
                  <a:cxn ang="0">
                    <a:pos x="T2" y="T3"/>
                  </a:cxn>
                  <a:cxn ang="0">
                    <a:pos x="T4" y="T5"/>
                  </a:cxn>
                  <a:cxn ang="0">
                    <a:pos x="T6" y="T7"/>
                  </a:cxn>
                  <a:cxn ang="0">
                    <a:pos x="T8" y="T9"/>
                  </a:cxn>
                  <a:cxn ang="0">
                    <a:pos x="T10" y="T11"/>
                  </a:cxn>
                </a:cxnLst>
                <a:rect l="0" t="0" r="r" b="b"/>
                <a:pathLst>
                  <a:path w="30" h="30">
                    <a:moveTo>
                      <a:pt x="0" y="0"/>
                    </a:moveTo>
                    <a:lnTo>
                      <a:pt x="0" y="0"/>
                    </a:lnTo>
                    <a:lnTo>
                      <a:pt x="30" y="24"/>
                    </a:lnTo>
                    <a:lnTo>
                      <a:pt x="30" y="30"/>
                    </a:lnTo>
                    <a:lnTo>
                      <a:pt x="30"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1" name="Freeform 222"/>
              <p:cNvSpPr>
                <a:spLocks/>
              </p:cNvSpPr>
              <p:nvPr/>
            </p:nvSpPr>
            <p:spPr bwMode="auto">
              <a:xfrm>
                <a:off x="2670" y="809"/>
                <a:ext cx="12" cy="36"/>
              </a:xfrm>
              <a:custGeom>
                <a:avLst/>
                <a:gdLst>
                  <a:gd name="T0" fmla="*/ 12 w 12"/>
                  <a:gd name="T1" fmla="*/ 0 h 36"/>
                  <a:gd name="T2" fmla="*/ 0 w 12"/>
                  <a:gd name="T3" fmla="*/ 6 h 36"/>
                  <a:gd name="T4" fmla="*/ 0 w 12"/>
                  <a:gd name="T5" fmla="*/ 36 h 36"/>
                  <a:gd name="T6" fmla="*/ 0 w 12"/>
                  <a:gd name="T7" fmla="*/ 6 h 36"/>
                  <a:gd name="T8" fmla="*/ 12 w 12"/>
                  <a:gd name="T9" fmla="*/ 0 h 36"/>
                </a:gdLst>
                <a:ahLst/>
                <a:cxnLst>
                  <a:cxn ang="0">
                    <a:pos x="T0" y="T1"/>
                  </a:cxn>
                  <a:cxn ang="0">
                    <a:pos x="T2" y="T3"/>
                  </a:cxn>
                  <a:cxn ang="0">
                    <a:pos x="T4" y="T5"/>
                  </a:cxn>
                  <a:cxn ang="0">
                    <a:pos x="T6" y="T7"/>
                  </a:cxn>
                  <a:cxn ang="0">
                    <a:pos x="T8" y="T9"/>
                  </a:cxn>
                </a:cxnLst>
                <a:rect l="0" t="0" r="r" b="b"/>
                <a:pathLst>
                  <a:path w="12" h="36">
                    <a:moveTo>
                      <a:pt x="12" y="0"/>
                    </a:moveTo>
                    <a:lnTo>
                      <a:pt x="0" y="6"/>
                    </a:lnTo>
                    <a:lnTo>
                      <a:pt x="0" y="3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2" name="Rectangle 223"/>
              <p:cNvSpPr>
                <a:spLocks noChangeArrowheads="1"/>
              </p:cNvSpPr>
              <p:nvPr/>
            </p:nvSpPr>
            <p:spPr bwMode="auto">
              <a:xfrm>
                <a:off x="2694" y="8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3" name="Rectangle 224"/>
              <p:cNvSpPr>
                <a:spLocks noChangeArrowheads="1"/>
              </p:cNvSpPr>
              <p:nvPr/>
            </p:nvSpPr>
            <p:spPr bwMode="auto">
              <a:xfrm>
                <a:off x="2694" y="8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4" name="Freeform 225"/>
              <p:cNvSpPr>
                <a:spLocks/>
              </p:cNvSpPr>
              <p:nvPr/>
            </p:nvSpPr>
            <p:spPr bwMode="auto">
              <a:xfrm>
                <a:off x="2718" y="833"/>
                <a:ext cx="24" cy="66"/>
              </a:xfrm>
              <a:custGeom>
                <a:avLst/>
                <a:gdLst>
                  <a:gd name="T0" fmla="*/ 6 w 24"/>
                  <a:gd name="T1" fmla="*/ 0 h 66"/>
                  <a:gd name="T2" fmla="*/ 0 w 24"/>
                  <a:gd name="T3" fmla="*/ 42 h 66"/>
                  <a:gd name="T4" fmla="*/ 24 w 24"/>
                  <a:gd name="T5" fmla="*/ 66 h 66"/>
                  <a:gd name="T6" fmla="*/ 24 w 24"/>
                  <a:gd name="T7" fmla="*/ 66 h 66"/>
                  <a:gd name="T8" fmla="*/ 0 w 24"/>
                  <a:gd name="T9" fmla="*/ 42 h 66"/>
                  <a:gd name="T10" fmla="*/ 6 w 24"/>
                  <a:gd name="T11" fmla="*/ 0 h 66"/>
                </a:gdLst>
                <a:ahLst/>
                <a:cxnLst>
                  <a:cxn ang="0">
                    <a:pos x="T0" y="T1"/>
                  </a:cxn>
                  <a:cxn ang="0">
                    <a:pos x="T2" y="T3"/>
                  </a:cxn>
                  <a:cxn ang="0">
                    <a:pos x="T4" y="T5"/>
                  </a:cxn>
                  <a:cxn ang="0">
                    <a:pos x="T6" y="T7"/>
                  </a:cxn>
                  <a:cxn ang="0">
                    <a:pos x="T8" y="T9"/>
                  </a:cxn>
                  <a:cxn ang="0">
                    <a:pos x="T10" y="T11"/>
                  </a:cxn>
                </a:cxnLst>
                <a:rect l="0" t="0" r="r" b="b"/>
                <a:pathLst>
                  <a:path w="24" h="66">
                    <a:moveTo>
                      <a:pt x="6" y="0"/>
                    </a:moveTo>
                    <a:lnTo>
                      <a:pt x="0" y="42"/>
                    </a:lnTo>
                    <a:lnTo>
                      <a:pt x="24" y="66"/>
                    </a:lnTo>
                    <a:lnTo>
                      <a:pt x="24" y="66"/>
                    </a:lnTo>
                    <a:lnTo>
                      <a:pt x="0" y="4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5" name="Freeform 226"/>
              <p:cNvSpPr>
                <a:spLocks/>
              </p:cNvSpPr>
              <p:nvPr/>
            </p:nvSpPr>
            <p:spPr bwMode="auto">
              <a:xfrm>
                <a:off x="2898" y="947"/>
                <a:ext cx="18" cy="12"/>
              </a:xfrm>
              <a:custGeom>
                <a:avLst/>
                <a:gdLst>
                  <a:gd name="T0" fmla="*/ 18 w 18"/>
                  <a:gd name="T1" fmla="*/ 6 h 12"/>
                  <a:gd name="T2" fmla="*/ 6 w 18"/>
                  <a:gd name="T3" fmla="*/ 0 h 12"/>
                  <a:gd name="T4" fmla="*/ 0 w 18"/>
                  <a:gd name="T5" fmla="*/ 0 h 12"/>
                  <a:gd name="T6" fmla="*/ 0 w 18"/>
                  <a:gd name="T7" fmla="*/ 6 h 12"/>
                  <a:gd name="T8" fmla="*/ 12 w 18"/>
                  <a:gd name="T9" fmla="*/ 12 h 12"/>
                  <a:gd name="T10" fmla="*/ 18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18" y="6"/>
                    </a:moveTo>
                    <a:lnTo>
                      <a:pt x="6" y="0"/>
                    </a:lnTo>
                    <a:lnTo>
                      <a:pt x="0" y="0"/>
                    </a:lnTo>
                    <a:lnTo>
                      <a:pt x="0" y="6"/>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6" name="Freeform 227"/>
              <p:cNvSpPr>
                <a:spLocks/>
              </p:cNvSpPr>
              <p:nvPr/>
            </p:nvSpPr>
            <p:spPr bwMode="auto">
              <a:xfrm>
                <a:off x="2838" y="1169"/>
                <a:ext cx="114" cy="36"/>
              </a:xfrm>
              <a:custGeom>
                <a:avLst/>
                <a:gdLst>
                  <a:gd name="T0" fmla="*/ 54 w 114"/>
                  <a:gd name="T1" fmla="*/ 36 h 36"/>
                  <a:gd name="T2" fmla="*/ 96 w 114"/>
                  <a:gd name="T3" fmla="*/ 24 h 36"/>
                  <a:gd name="T4" fmla="*/ 108 w 114"/>
                  <a:gd name="T5" fmla="*/ 30 h 36"/>
                  <a:gd name="T6" fmla="*/ 114 w 114"/>
                  <a:gd name="T7" fmla="*/ 18 h 36"/>
                  <a:gd name="T8" fmla="*/ 96 w 114"/>
                  <a:gd name="T9" fmla="*/ 24 h 36"/>
                  <a:gd name="T10" fmla="*/ 84 w 114"/>
                  <a:gd name="T11" fmla="*/ 12 h 36"/>
                  <a:gd name="T12" fmla="*/ 48 w 114"/>
                  <a:gd name="T13" fmla="*/ 6 h 36"/>
                  <a:gd name="T14" fmla="*/ 30 w 114"/>
                  <a:gd name="T15" fmla="*/ 12 h 36"/>
                  <a:gd name="T16" fmla="*/ 6 w 114"/>
                  <a:gd name="T17" fmla="*/ 0 h 36"/>
                  <a:gd name="T18" fmla="*/ 0 w 114"/>
                  <a:gd name="T19" fmla="*/ 18 h 36"/>
                  <a:gd name="T20" fmla="*/ 30 w 114"/>
                  <a:gd name="T21" fmla="*/ 18 h 36"/>
                  <a:gd name="T22" fmla="*/ 54 w 11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36">
                    <a:moveTo>
                      <a:pt x="54" y="36"/>
                    </a:moveTo>
                    <a:lnTo>
                      <a:pt x="96" y="24"/>
                    </a:lnTo>
                    <a:lnTo>
                      <a:pt x="108" y="30"/>
                    </a:lnTo>
                    <a:lnTo>
                      <a:pt x="114" y="18"/>
                    </a:lnTo>
                    <a:lnTo>
                      <a:pt x="96" y="24"/>
                    </a:lnTo>
                    <a:lnTo>
                      <a:pt x="84" y="12"/>
                    </a:lnTo>
                    <a:lnTo>
                      <a:pt x="48" y="6"/>
                    </a:lnTo>
                    <a:lnTo>
                      <a:pt x="30" y="12"/>
                    </a:lnTo>
                    <a:lnTo>
                      <a:pt x="6" y="0"/>
                    </a:lnTo>
                    <a:lnTo>
                      <a:pt x="0" y="18"/>
                    </a:lnTo>
                    <a:lnTo>
                      <a:pt x="30" y="18"/>
                    </a:lnTo>
                    <a:lnTo>
                      <a:pt x="5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7" name="Freeform 228"/>
              <p:cNvSpPr>
                <a:spLocks/>
              </p:cNvSpPr>
              <p:nvPr/>
            </p:nvSpPr>
            <p:spPr bwMode="auto">
              <a:xfrm>
                <a:off x="2934" y="1013"/>
                <a:ext cx="12" cy="24"/>
              </a:xfrm>
              <a:custGeom>
                <a:avLst/>
                <a:gdLst>
                  <a:gd name="T0" fmla="*/ 0 w 12"/>
                  <a:gd name="T1" fmla="*/ 18 h 24"/>
                  <a:gd name="T2" fmla="*/ 0 w 12"/>
                  <a:gd name="T3" fmla="*/ 24 h 24"/>
                  <a:gd name="T4" fmla="*/ 12 w 12"/>
                  <a:gd name="T5" fmla="*/ 18 h 24"/>
                  <a:gd name="T6" fmla="*/ 6 w 12"/>
                  <a:gd name="T7" fmla="*/ 0 h 24"/>
                  <a:gd name="T8" fmla="*/ 0 w 12"/>
                  <a:gd name="T9" fmla="*/ 6 h 24"/>
                  <a:gd name="T10" fmla="*/ 0 w 12"/>
                  <a:gd name="T11" fmla="*/ 18 h 24"/>
                </a:gdLst>
                <a:ahLst/>
                <a:cxnLst>
                  <a:cxn ang="0">
                    <a:pos x="T0" y="T1"/>
                  </a:cxn>
                  <a:cxn ang="0">
                    <a:pos x="T2" y="T3"/>
                  </a:cxn>
                  <a:cxn ang="0">
                    <a:pos x="T4" y="T5"/>
                  </a:cxn>
                  <a:cxn ang="0">
                    <a:pos x="T6" y="T7"/>
                  </a:cxn>
                  <a:cxn ang="0">
                    <a:pos x="T8" y="T9"/>
                  </a:cxn>
                  <a:cxn ang="0">
                    <a:pos x="T10" y="T11"/>
                  </a:cxn>
                </a:cxnLst>
                <a:rect l="0" t="0" r="r" b="b"/>
                <a:pathLst>
                  <a:path w="12" h="24">
                    <a:moveTo>
                      <a:pt x="0" y="18"/>
                    </a:moveTo>
                    <a:lnTo>
                      <a:pt x="0" y="24"/>
                    </a:lnTo>
                    <a:lnTo>
                      <a:pt x="12" y="18"/>
                    </a:lnTo>
                    <a:lnTo>
                      <a:pt x="6" y="0"/>
                    </a:lnTo>
                    <a:lnTo>
                      <a:pt x="0"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8" name="Freeform 229"/>
              <p:cNvSpPr>
                <a:spLocks/>
              </p:cNvSpPr>
              <p:nvPr/>
            </p:nvSpPr>
            <p:spPr bwMode="auto">
              <a:xfrm>
                <a:off x="2910" y="1091"/>
                <a:ext cx="12" cy="18"/>
              </a:xfrm>
              <a:custGeom>
                <a:avLst/>
                <a:gdLst>
                  <a:gd name="T0" fmla="*/ 1 w 2"/>
                  <a:gd name="T1" fmla="*/ 3 h 3"/>
                  <a:gd name="T2" fmla="*/ 2 w 2"/>
                  <a:gd name="T3" fmla="*/ 2 h 3"/>
                  <a:gd name="T4" fmla="*/ 1 w 2"/>
                  <a:gd name="T5" fmla="*/ 0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2" y="2"/>
                      <a:pt x="2" y="2"/>
                    </a:cubicBezTo>
                    <a:cubicBezTo>
                      <a:pt x="1" y="0"/>
                      <a:pt x="1" y="0"/>
                      <a:pt x="1" y="0"/>
                    </a:cubicBezTo>
                    <a:cubicBezTo>
                      <a:pt x="0" y="2"/>
                      <a:pt x="0" y="2"/>
                      <a:pt x="0" y="2"/>
                    </a:cubicBezTo>
                    <a:lnTo>
                      <a:pt x="1" y="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9" name="Freeform 230"/>
              <p:cNvSpPr>
                <a:spLocks/>
              </p:cNvSpPr>
              <p:nvPr/>
            </p:nvSpPr>
            <p:spPr bwMode="auto">
              <a:xfrm>
                <a:off x="2712" y="1031"/>
                <a:ext cx="12" cy="18"/>
              </a:xfrm>
              <a:custGeom>
                <a:avLst/>
                <a:gdLst>
                  <a:gd name="T0" fmla="*/ 6 w 12"/>
                  <a:gd name="T1" fmla="*/ 0 h 18"/>
                  <a:gd name="T2" fmla="*/ 0 w 12"/>
                  <a:gd name="T3" fmla="*/ 12 h 18"/>
                  <a:gd name="T4" fmla="*/ 12 w 12"/>
                  <a:gd name="T5" fmla="*/ 18 h 18"/>
                  <a:gd name="T6" fmla="*/ 6 w 12"/>
                  <a:gd name="T7" fmla="*/ 0 h 18"/>
                </a:gdLst>
                <a:ahLst/>
                <a:cxnLst>
                  <a:cxn ang="0">
                    <a:pos x="T0" y="T1"/>
                  </a:cxn>
                  <a:cxn ang="0">
                    <a:pos x="T2" y="T3"/>
                  </a:cxn>
                  <a:cxn ang="0">
                    <a:pos x="T4" y="T5"/>
                  </a:cxn>
                  <a:cxn ang="0">
                    <a:pos x="T6" y="T7"/>
                  </a:cxn>
                </a:cxnLst>
                <a:rect l="0" t="0" r="r" b="b"/>
                <a:pathLst>
                  <a:path w="12" h="18">
                    <a:moveTo>
                      <a:pt x="6" y="0"/>
                    </a:moveTo>
                    <a:lnTo>
                      <a:pt x="0" y="12"/>
                    </a:lnTo>
                    <a:lnTo>
                      <a:pt x="12" y="18"/>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0" name="Freeform 231"/>
              <p:cNvSpPr>
                <a:spLocks/>
              </p:cNvSpPr>
              <p:nvPr/>
            </p:nvSpPr>
            <p:spPr bwMode="auto">
              <a:xfrm>
                <a:off x="2700" y="857"/>
                <a:ext cx="258" cy="276"/>
              </a:xfrm>
              <a:custGeom>
                <a:avLst/>
                <a:gdLst>
                  <a:gd name="T0" fmla="*/ 258 w 258"/>
                  <a:gd name="T1" fmla="*/ 6 h 276"/>
                  <a:gd name="T2" fmla="*/ 198 w 258"/>
                  <a:gd name="T3" fmla="*/ 12 h 276"/>
                  <a:gd name="T4" fmla="*/ 180 w 258"/>
                  <a:gd name="T5" fmla="*/ 0 h 276"/>
                  <a:gd name="T6" fmla="*/ 150 w 258"/>
                  <a:gd name="T7" fmla="*/ 6 h 276"/>
                  <a:gd name="T8" fmla="*/ 120 w 258"/>
                  <a:gd name="T9" fmla="*/ 12 h 276"/>
                  <a:gd name="T10" fmla="*/ 108 w 258"/>
                  <a:gd name="T11" fmla="*/ 12 h 276"/>
                  <a:gd name="T12" fmla="*/ 102 w 258"/>
                  <a:gd name="T13" fmla="*/ 24 h 276"/>
                  <a:gd name="T14" fmla="*/ 102 w 258"/>
                  <a:gd name="T15" fmla="*/ 30 h 276"/>
                  <a:gd name="T16" fmla="*/ 36 w 258"/>
                  <a:gd name="T17" fmla="*/ 42 h 276"/>
                  <a:gd name="T18" fmla="*/ 42 w 258"/>
                  <a:gd name="T19" fmla="*/ 60 h 276"/>
                  <a:gd name="T20" fmla="*/ 0 w 258"/>
                  <a:gd name="T21" fmla="*/ 108 h 276"/>
                  <a:gd name="T22" fmla="*/ 30 w 258"/>
                  <a:gd name="T23" fmla="*/ 144 h 276"/>
                  <a:gd name="T24" fmla="*/ 42 w 258"/>
                  <a:gd name="T25" fmla="*/ 174 h 276"/>
                  <a:gd name="T26" fmla="*/ 108 w 258"/>
                  <a:gd name="T27" fmla="*/ 174 h 276"/>
                  <a:gd name="T28" fmla="*/ 126 w 258"/>
                  <a:gd name="T29" fmla="*/ 186 h 276"/>
                  <a:gd name="T30" fmla="*/ 114 w 258"/>
                  <a:gd name="T31" fmla="*/ 192 h 276"/>
                  <a:gd name="T32" fmla="*/ 66 w 258"/>
                  <a:gd name="T33" fmla="*/ 180 h 276"/>
                  <a:gd name="T34" fmla="*/ 42 w 258"/>
                  <a:gd name="T35" fmla="*/ 204 h 276"/>
                  <a:gd name="T36" fmla="*/ 66 w 258"/>
                  <a:gd name="T37" fmla="*/ 228 h 276"/>
                  <a:gd name="T38" fmla="*/ 60 w 258"/>
                  <a:gd name="T39" fmla="*/ 246 h 276"/>
                  <a:gd name="T40" fmla="*/ 72 w 258"/>
                  <a:gd name="T41" fmla="*/ 258 h 276"/>
                  <a:gd name="T42" fmla="*/ 78 w 258"/>
                  <a:gd name="T43" fmla="*/ 240 h 276"/>
                  <a:gd name="T44" fmla="*/ 96 w 258"/>
                  <a:gd name="T45" fmla="*/ 276 h 276"/>
                  <a:gd name="T46" fmla="*/ 102 w 258"/>
                  <a:gd name="T47" fmla="*/ 252 h 276"/>
                  <a:gd name="T48" fmla="*/ 120 w 258"/>
                  <a:gd name="T49" fmla="*/ 270 h 276"/>
                  <a:gd name="T50" fmla="*/ 120 w 258"/>
                  <a:gd name="T51" fmla="*/ 234 h 276"/>
                  <a:gd name="T52" fmla="*/ 108 w 258"/>
                  <a:gd name="T53" fmla="*/ 216 h 276"/>
                  <a:gd name="T54" fmla="*/ 126 w 258"/>
                  <a:gd name="T55" fmla="*/ 228 h 276"/>
                  <a:gd name="T56" fmla="*/ 138 w 258"/>
                  <a:gd name="T57" fmla="*/ 222 h 276"/>
                  <a:gd name="T58" fmla="*/ 120 w 258"/>
                  <a:gd name="T59" fmla="*/ 198 h 276"/>
                  <a:gd name="T60" fmla="*/ 144 w 258"/>
                  <a:gd name="T61" fmla="*/ 192 h 276"/>
                  <a:gd name="T62" fmla="*/ 156 w 258"/>
                  <a:gd name="T63" fmla="*/ 210 h 276"/>
                  <a:gd name="T64" fmla="*/ 156 w 258"/>
                  <a:gd name="T65" fmla="*/ 180 h 276"/>
                  <a:gd name="T66" fmla="*/ 102 w 258"/>
                  <a:gd name="T67" fmla="*/ 150 h 276"/>
                  <a:gd name="T68" fmla="*/ 114 w 258"/>
                  <a:gd name="T69" fmla="*/ 138 h 276"/>
                  <a:gd name="T70" fmla="*/ 114 w 258"/>
                  <a:gd name="T71" fmla="*/ 126 h 276"/>
                  <a:gd name="T72" fmla="*/ 126 w 258"/>
                  <a:gd name="T73" fmla="*/ 120 h 276"/>
                  <a:gd name="T74" fmla="*/ 102 w 258"/>
                  <a:gd name="T75" fmla="*/ 84 h 276"/>
                  <a:gd name="T76" fmla="*/ 114 w 258"/>
                  <a:gd name="T77" fmla="*/ 54 h 276"/>
                  <a:gd name="T78" fmla="*/ 114 w 258"/>
                  <a:gd name="T79" fmla="*/ 66 h 276"/>
                  <a:gd name="T80" fmla="*/ 138 w 258"/>
                  <a:gd name="T81" fmla="*/ 84 h 276"/>
                  <a:gd name="T82" fmla="*/ 138 w 258"/>
                  <a:gd name="T83" fmla="*/ 78 h 276"/>
                  <a:gd name="T84" fmla="*/ 156 w 258"/>
                  <a:gd name="T85" fmla="*/ 84 h 276"/>
                  <a:gd name="T86" fmla="*/ 150 w 258"/>
                  <a:gd name="T87" fmla="*/ 72 h 276"/>
                  <a:gd name="T88" fmla="*/ 156 w 258"/>
                  <a:gd name="T89" fmla="*/ 72 h 276"/>
                  <a:gd name="T90" fmla="*/ 168 w 258"/>
                  <a:gd name="T91" fmla="*/ 78 h 276"/>
                  <a:gd name="T92" fmla="*/ 156 w 258"/>
                  <a:gd name="T93" fmla="*/ 66 h 276"/>
                  <a:gd name="T94" fmla="*/ 138 w 258"/>
                  <a:gd name="T95" fmla="*/ 54 h 276"/>
                  <a:gd name="T96" fmla="*/ 198 w 258"/>
                  <a:gd name="T97" fmla="*/ 36 h 276"/>
                  <a:gd name="T98" fmla="*/ 234 w 258"/>
                  <a:gd name="T99" fmla="*/ 48 h 276"/>
                  <a:gd name="T100" fmla="*/ 240 w 258"/>
                  <a:gd name="T101" fmla="*/ 48 h 276"/>
                  <a:gd name="T102" fmla="*/ 246 w 258"/>
                  <a:gd name="T103" fmla="*/ 42 h 276"/>
                  <a:gd name="T104" fmla="*/ 258 w 258"/>
                  <a:gd name="T105" fmla="*/ 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8" h="276">
                    <a:moveTo>
                      <a:pt x="258" y="6"/>
                    </a:moveTo>
                    <a:lnTo>
                      <a:pt x="198" y="12"/>
                    </a:lnTo>
                    <a:lnTo>
                      <a:pt x="180" y="0"/>
                    </a:lnTo>
                    <a:lnTo>
                      <a:pt x="150" y="6"/>
                    </a:lnTo>
                    <a:lnTo>
                      <a:pt x="120" y="12"/>
                    </a:lnTo>
                    <a:lnTo>
                      <a:pt x="108" y="12"/>
                    </a:lnTo>
                    <a:lnTo>
                      <a:pt x="102" y="24"/>
                    </a:lnTo>
                    <a:lnTo>
                      <a:pt x="102" y="30"/>
                    </a:lnTo>
                    <a:lnTo>
                      <a:pt x="36" y="42"/>
                    </a:lnTo>
                    <a:lnTo>
                      <a:pt x="42" y="60"/>
                    </a:lnTo>
                    <a:lnTo>
                      <a:pt x="0" y="108"/>
                    </a:lnTo>
                    <a:lnTo>
                      <a:pt x="30" y="144"/>
                    </a:lnTo>
                    <a:lnTo>
                      <a:pt x="42" y="174"/>
                    </a:lnTo>
                    <a:lnTo>
                      <a:pt x="108" y="174"/>
                    </a:lnTo>
                    <a:lnTo>
                      <a:pt x="126" y="186"/>
                    </a:lnTo>
                    <a:lnTo>
                      <a:pt x="114" y="192"/>
                    </a:lnTo>
                    <a:lnTo>
                      <a:pt x="66" y="180"/>
                    </a:lnTo>
                    <a:lnTo>
                      <a:pt x="42" y="204"/>
                    </a:lnTo>
                    <a:lnTo>
                      <a:pt x="66" y="228"/>
                    </a:lnTo>
                    <a:lnTo>
                      <a:pt x="60" y="246"/>
                    </a:lnTo>
                    <a:lnTo>
                      <a:pt x="72" y="258"/>
                    </a:lnTo>
                    <a:lnTo>
                      <a:pt x="78" y="240"/>
                    </a:lnTo>
                    <a:lnTo>
                      <a:pt x="96" y="276"/>
                    </a:lnTo>
                    <a:lnTo>
                      <a:pt x="102" y="252"/>
                    </a:lnTo>
                    <a:lnTo>
                      <a:pt x="120" y="270"/>
                    </a:lnTo>
                    <a:lnTo>
                      <a:pt x="120" y="234"/>
                    </a:lnTo>
                    <a:lnTo>
                      <a:pt x="108" y="216"/>
                    </a:lnTo>
                    <a:lnTo>
                      <a:pt x="126" y="228"/>
                    </a:lnTo>
                    <a:lnTo>
                      <a:pt x="138" y="222"/>
                    </a:lnTo>
                    <a:lnTo>
                      <a:pt x="120" y="198"/>
                    </a:lnTo>
                    <a:lnTo>
                      <a:pt x="144" y="192"/>
                    </a:lnTo>
                    <a:lnTo>
                      <a:pt x="156" y="210"/>
                    </a:lnTo>
                    <a:lnTo>
                      <a:pt x="156" y="180"/>
                    </a:lnTo>
                    <a:lnTo>
                      <a:pt x="102" y="150"/>
                    </a:lnTo>
                    <a:lnTo>
                      <a:pt x="114" y="138"/>
                    </a:lnTo>
                    <a:lnTo>
                      <a:pt x="114" y="126"/>
                    </a:lnTo>
                    <a:lnTo>
                      <a:pt x="126" y="120"/>
                    </a:lnTo>
                    <a:lnTo>
                      <a:pt x="102" y="84"/>
                    </a:lnTo>
                    <a:lnTo>
                      <a:pt x="114" y="54"/>
                    </a:lnTo>
                    <a:lnTo>
                      <a:pt x="114" y="66"/>
                    </a:lnTo>
                    <a:lnTo>
                      <a:pt x="138" y="84"/>
                    </a:lnTo>
                    <a:lnTo>
                      <a:pt x="138" y="78"/>
                    </a:lnTo>
                    <a:lnTo>
                      <a:pt x="156" y="84"/>
                    </a:lnTo>
                    <a:lnTo>
                      <a:pt x="150" y="72"/>
                    </a:lnTo>
                    <a:lnTo>
                      <a:pt x="156" y="72"/>
                    </a:lnTo>
                    <a:lnTo>
                      <a:pt x="168" y="78"/>
                    </a:lnTo>
                    <a:lnTo>
                      <a:pt x="156" y="66"/>
                    </a:lnTo>
                    <a:lnTo>
                      <a:pt x="138" y="54"/>
                    </a:lnTo>
                    <a:lnTo>
                      <a:pt x="198" y="36"/>
                    </a:lnTo>
                    <a:lnTo>
                      <a:pt x="234" y="48"/>
                    </a:lnTo>
                    <a:lnTo>
                      <a:pt x="240" y="48"/>
                    </a:lnTo>
                    <a:lnTo>
                      <a:pt x="246" y="42"/>
                    </a:lnTo>
                    <a:lnTo>
                      <a:pt x="25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1" name="Freeform 232"/>
              <p:cNvSpPr>
                <a:spLocks/>
              </p:cNvSpPr>
              <p:nvPr/>
            </p:nvSpPr>
            <p:spPr bwMode="auto">
              <a:xfrm>
                <a:off x="2880" y="905"/>
                <a:ext cx="12" cy="12"/>
              </a:xfrm>
              <a:custGeom>
                <a:avLst/>
                <a:gdLst>
                  <a:gd name="T0" fmla="*/ 6 w 12"/>
                  <a:gd name="T1" fmla="*/ 12 h 12"/>
                  <a:gd name="T2" fmla="*/ 12 w 12"/>
                  <a:gd name="T3" fmla="*/ 6 h 12"/>
                  <a:gd name="T4" fmla="*/ 6 w 12"/>
                  <a:gd name="T5" fmla="*/ 0 h 12"/>
                  <a:gd name="T6" fmla="*/ 0 w 12"/>
                  <a:gd name="T7" fmla="*/ 6 h 12"/>
                  <a:gd name="T8" fmla="*/ 6 w 12"/>
                  <a:gd name="T9" fmla="*/ 12 h 12"/>
                  <a:gd name="T10" fmla="*/ 6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6" y="12"/>
                    </a:moveTo>
                    <a:lnTo>
                      <a:pt x="12" y="6"/>
                    </a:lnTo>
                    <a:lnTo>
                      <a:pt x="6" y="0"/>
                    </a:lnTo>
                    <a:lnTo>
                      <a:pt x="0" y="6"/>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2" name="Freeform 233"/>
              <p:cNvSpPr>
                <a:spLocks/>
              </p:cNvSpPr>
              <p:nvPr/>
            </p:nvSpPr>
            <p:spPr bwMode="auto">
              <a:xfrm>
                <a:off x="3006" y="1127"/>
                <a:ext cx="24" cy="24"/>
              </a:xfrm>
              <a:custGeom>
                <a:avLst/>
                <a:gdLst>
                  <a:gd name="T0" fmla="*/ 12 w 24"/>
                  <a:gd name="T1" fmla="*/ 18 h 24"/>
                  <a:gd name="T2" fmla="*/ 24 w 24"/>
                  <a:gd name="T3" fmla="*/ 0 h 24"/>
                  <a:gd name="T4" fmla="*/ 0 w 24"/>
                  <a:gd name="T5" fmla="*/ 12 h 24"/>
                  <a:gd name="T6" fmla="*/ 0 w 24"/>
                  <a:gd name="T7" fmla="*/ 24 h 24"/>
                  <a:gd name="T8" fmla="*/ 12 w 24"/>
                  <a:gd name="T9" fmla="*/ 18 h 24"/>
                </a:gdLst>
                <a:ahLst/>
                <a:cxnLst>
                  <a:cxn ang="0">
                    <a:pos x="T0" y="T1"/>
                  </a:cxn>
                  <a:cxn ang="0">
                    <a:pos x="T2" y="T3"/>
                  </a:cxn>
                  <a:cxn ang="0">
                    <a:pos x="T4" y="T5"/>
                  </a:cxn>
                  <a:cxn ang="0">
                    <a:pos x="T6" y="T7"/>
                  </a:cxn>
                  <a:cxn ang="0">
                    <a:pos x="T8" y="T9"/>
                  </a:cxn>
                </a:cxnLst>
                <a:rect l="0" t="0" r="r" b="b"/>
                <a:pathLst>
                  <a:path w="24" h="24">
                    <a:moveTo>
                      <a:pt x="12" y="18"/>
                    </a:moveTo>
                    <a:lnTo>
                      <a:pt x="24" y="0"/>
                    </a:lnTo>
                    <a:lnTo>
                      <a:pt x="0" y="12"/>
                    </a:lnTo>
                    <a:lnTo>
                      <a:pt x="0" y="24"/>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3" name="Freeform 234"/>
              <p:cNvSpPr>
                <a:spLocks/>
              </p:cNvSpPr>
              <p:nvPr/>
            </p:nvSpPr>
            <p:spPr bwMode="auto">
              <a:xfrm>
                <a:off x="2886" y="1049"/>
                <a:ext cx="12" cy="18"/>
              </a:xfrm>
              <a:custGeom>
                <a:avLst/>
                <a:gdLst>
                  <a:gd name="T0" fmla="*/ 0 w 12"/>
                  <a:gd name="T1" fmla="*/ 6 h 18"/>
                  <a:gd name="T2" fmla="*/ 6 w 12"/>
                  <a:gd name="T3" fmla="*/ 18 h 18"/>
                  <a:gd name="T4" fmla="*/ 12 w 12"/>
                  <a:gd name="T5" fmla="*/ 6 h 18"/>
                  <a:gd name="T6" fmla="*/ 6 w 12"/>
                  <a:gd name="T7" fmla="*/ 0 h 18"/>
                  <a:gd name="T8" fmla="*/ 0 w 12"/>
                  <a:gd name="T9" fmla="*/ 6 h 18"/>
                </a:gdLst>
                <a:ahLst/>
                <a:cxnLst>
                  <a:cxn ang="0">
                    <a:pos x="T0" y="T1"/>
                  </a:cxn>
                  <a:cxn ang="0">
                    <a:pos x="T2" y="T3"/>
                  </a:cxn>
                  <a:cxn ang="0">
                    <a:pos x="T4" y="T5"/>
                  </a:cxn>
                  <a:cxn ang="0">
                    <a:pos x="T6" y="T7"/>
                  </a:cxn>
                  <a:cxn ang="0">
                    <a:pos x="T8" y="T9"/>
                  </a:cxn>
                </a:cxnLst>
                <a:rect l="0" t="0" r="r" b="b"/>
                <a:pathLst>
                  <a:path w="12" h="18">
                    <a:moveTo>
                      <a:pt x="0" y="6"/>
                    </a:moveTo>
                    <a:lnTo>
                      <a:pt x="6" y="18"/>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4" name="Freeform 235"/>
              <p:cNvSpPr>
                <a:spLocks/>
              </p:cNvSpPr>
              <p:nvPr/>
            </p:nvSpPr>
            <p:spPr bwMode="auto">
              <a:xfrm>
                <a:off x="2820" y="1001"/>
                <a:ext cx="60" cy="48"/>
              </a:xfrm>
              <a:custGeom>
                <a:avLst/>
                <a:gdLst>
                  <a:gd name="T0" fmla="*/ 48 w 60"/>
                  <a:gd name="T1" fmla="*/ 48 h 48"/>
                  <a:gd name="T2" fmla="*/ 60 w 60"/>
                  <a:gd name="T3" fmla="*/ 48 h 48"/>
                  <a:gd name="T4" fmla="*/ 60 w 60"/>
                  <a:gd name="T5" fmla="*/ 36 h 48"/>
                  <a:gd name="T6" fmla="*/ 48 w 60"/>
                  <a:gd name="T7" fmla="*/ 36 h 48"/>
                  <a:gd name="T8" fmla="*/ 42 w 60"/>
                  <a:gd name="T9" fmla="*/ 18 h 48"/>
                  <a:gd name="T10" fmla="*/ 24 w 60"/>
                  <a:gd name="T11" fmla="*/ 12 h 48"/>
                  <a:gd name="T12" fmla="*/ 12 w 60"/>
                  <a:gd name="T13" fmla="*/ 0 h 48"/>
                  <a:gd name="T14" fmla="*/ 0 w 60"/>
                  <a:gd name="T15" fmla="*/ 0 h 48"/>
                  <a:gd name="T16" fmla="*/ 18 w 60"/>
                  <a:gd name="T17" fmla="*/ 18 h 48"/>
                  <a:gd name="T18" fmla="*/ 42 w 60"/>
                  <a:gd name="T19" fmla="*/ 30 h 48"/>
                  <a:gd name="T20" fmla="*/ 48 w 60"/>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8">
                    <a:moveTo>
                      <a:pt x="48" y="48"/>
                    </a:moveTo>
                    <a:lnTo>
                      <a:pt x="60" y="48"/>
                    </a:lnTo>
                    <a:lnTo>
                      <a:pt x="60" y="36"/>
                    </a:lnTo>
                    <a:lnTo>
                      <a:pt x="48" y="36"/>
                    </a:lnTo>
                    <a:lnTo>
                      <a:pt x="42" y="18"/>
                    </a:lnTo>
                    <a:lnTo>
                      <a:pt x="24" y="12"/>
                    </a:lnTo>
                    <a:lnTo>
                      <a:pt x="12" y="0"/>
                    </a:lnTo>
                    <a:lnTo>
                      <a:pt x="0" y="0"/>
                    </a:lnTo>
                    <a:lnTo>
                      <a:pt x="18" y="18"/>
                    </a:lnTo>
                    <a:lnTo>
                      <a:pt x="42" y="30"/>
                    </a:lnTo>
                    <a:lnTo>
                      <a:pt x="4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5" name="Freeform 236"/>
              <p:cNvSpPr>
                <a:spLocks/>
              </p:cNvSpPr>
              <p:nvPr/>
            </p:nvSpPr>
            <p:spPr bwMode="auto">
              <a:xfrm>
                <a:off x="2928" y="977"/>
                <a:ext cx="36" cy="24"/>
              </a:xfrm>
              <a:custGeom>
                <a:avLst/>
                <a:gdLst>
                  <a:gd name="T0" fmla="*/ 18 w 36"/>
                  <a:gd name="T1" fmla="*/ 6 h 24"/>
                  <a:gd name="T2" fmla="*/ 18 w 36"/>
                  <a:gd name="T3" fmla="*/ 24 h 24"/>
                  <a:gd name="T4" fmla="*/ 36 w 36"/>
                  <a:gd name="T5" fmla="*/ 24 h 24"/>
                  <a:gd name="T6" fmla="*/ 24 w 36"/>
                  <a:gd name="T7" fmla="*/ 0 h 24"/>
                  <a:gd name="T8" fmla="*/ 0 w 36"/>
                  <a:gd name="T9" fmla="*/ 6 h 24"/>
                  <a:gd name="T10" fmla="*/ 6 w 36"/>
                  <a:gd name="T11" fmla="*/ 12 h 24"/>
                  <a:gd name="T12" fmla="*/ 18 w 36"/>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18" y="6"/>
                    </a:moveTo>
                    <a:lnTo>
                      <a:pt x="18" y="24"/>
                    </a:lnTo>
                    <a:lnTo>
                      <a:pt x="36" y="24"/>
                    </a:lnTo>
                    <a:lnTo>
                      <a:pt x="24" y="0"/>
                    </a:lnTo>
                    <a:lnTo>
                      <a:pt x="0" y="6"/>
                    </a:lnTo>
                    <a:lnTo>
                      <a:pt x="6"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6" name="Freeform 237"/>
              <p:cNvSpPr>
                <a:spLocks/>
              </p:cNvSpPr>
              <p:nvPr/>
            </p:nvSpPr>
            <p:spPr bwMode="auto">
              <a:xfrm>
                <a:off x="2820" y="863"/>
                <a:ext cx="30" cy="6"/>
              </a:xfrm>
              <a:custGeom>
                <a:avLst/>
                <a:gdLst>
                  <a:gd name="T0" fmla="*/ 30 w 30"/>
                  <a:gd name="T1" fmla="*/ 0 h 6"/>
                  <a:gd name="T2" fmla="*/ 0 w 30"/>
                  <a:gd name="T3" fmla="*/ 6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0" y="6"/>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7" name="Freeform 238"/>
              <p:cNvSpPr>
                <a:spLocks/>
              </p:cNvSpPr>
              <p:nvPr/>
            </p:nvSpPr>
            <p:spPr bwMode="auto">
              <a:xfrm>
                <a:off x="2802" y="869"/>
                <a:ext cx="18" cy="12"/>
              </a:xfrm>
              <a:custGeom>
                <a:avLst/>
                <a:gdLst>
                  <a:gd name="T0" fmla="*/ 0 w 18"/>
                  <a:gd name="T1" fmla="*/ 12 h 12"/>
                  <a:gd name="T2" fmla="*/ 6 w 18"/>
                  <a:gd name="T3" fmla="*/ 0 h 12"/>
                  <a:gd name="T4" fmla="*/ 18 w 18"/>
                  <a:gd name="T5" fmla="*/ 0 h 12"/>
                  <a:gd name="T6" fmla="*/ 18 w 18"/>
                  <a:gd name="T7" fmla="*/ 0 h 12"/>
                  <a:gd name="T8" fmla="*/ 6 w 18"/>
                  <a:gd name="T9" fmla="*/ 0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6" y="0"/>
                    </a:lnTo>
                    <a:lnTo>
                      <a:pt x="18" y="0"/>
                    </a:lnTo>
                    <a:lnTo>
                      <a:pt x="18"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8" name="Freeform 239"/>
              <p:cNvSpPr>
                <a:spLocks/>
              </p:cNvSpPr>
              <p:nvPr/>
            </p:nvSpPr>
            <p:spPr bwMode="auto">
              <a:xfrm>
                <a:off x="1500" y="161"/>
                <a:ext cx="174" cy="126"/>
              </a:xfrm>
              <a:custGeom>
                <a:avLst/>
                <a:gdLst>
                  <a:gd name="T0" fmla="*/ 36 w 174"/>
                  <a:gd name="T1" fmla="*/ 24 h 126"/>
                  <a:gd name="T2" fmla="*/ 24 w 174"/>
                  <a:gd name="T3" fmla="*/ 48 h 126"/>
                  <a:gd name="T4" fmla="*/ 42 w 174"/>
                  <a:gd name="T5" fmla="*/ 54 h 126"/>
                  <a:gd name="T6" fmla="*/ 18 w 174"/>
                  <a:gd name="T7" fmla="*/ 78 h 126"/>
                  <a:gd name="T8" fmla="*/ 0 w 174"/>
                  <a:gd name="T9" fmla="*/ 78 h 126"/>
                  <a:gd name="T10" fmla="*/ 24 w 174"/>
                  <a:gd name="T11" fmla="*/ 90 h 126"/>
                  <a:gd name="T12" fmla="*/ 6 w 174"/>
                  <a:gd name="T13" fmla="*/ 102 h 126"/>
                  <a:gd name="T14" fmla="*/ 18 w 174"/>
                  <a:gd name="T15" fmla="*/ 108 h 126"/>
                  <a:gd name="T16" fmla="*/ 30 w 174"/>
                  <a:gd name="T17" fmla="*/ 102 h 126"/>
                  <a:gd name="T18" fmla="*/ 18 w 174"/>
                  <a:gd name="T19" fmla="*/ 120 h 126"/>
                  <a:gd name="T20" fmla="*/ 36 w 174"/>
                  <a:gd name="T21" fmla="*/ 114 h 126"/>
                  <a:gd name="T22" fmla="*/ 30 w 174"/>
                  <a:gd name="T23" fmla="*/ 120 h 126"/>
                  <a:gd name="T24" fmla="*/ 48 w 174"/>
                  <a:gd name="T25" fmla="*/ 126 h 126"/>
                  <a:gd name="T26" fmla="*/ 108 w 174"/>
                  <a:gd name="T27" fmla="*/ 96 h 126"/>
                  <a:gd name="T28" fmla="*/ 114 w 174"/>
                  <a:gd name="T29" fmla="*/ 84 h 126"/>
                  <a:gd name="T30" fmla="*/ 144 w 174"/>
                  <a:gd name="T31" fmla="*/ 78 h 126"/>
                  <a:gd name="T32" fmla="*/ 156 w 174"/>
                  <a:gd name="T33" fmla="*/ 78 h 126"/>
                  <a:gd name="T34" fmla="*/ 174 w 174"/>
                  <a:gd name="T35" fmla="*/ 30 h 126"/>
                  <a:gd name="T36" fmla="*/ 174 w 174"/>
                  <a:gd name="T37" fmla="*/ 0 h 126"/>
                  <a:gd name="T38" fmla="*/ 24 w 174"/>
                  <a:gd name="T39" fmla="*/ 0 h 126"/>
                  <a:gd name="T40" fmla="*/ 60 w 174"/>
                  <a:gd name="T41" fmla="*/ 12 h 126"/>
                  <a:gd name="T42" fmla="*/ 36 w 174"/>
                  <a:gd name="T43" fmla="*/ 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126">
                    <a:moveTo>
                      <a:pt x="36" y="24"/>
                    </a:moveTo>
                    <a:lnTo>
                      <a:pt x="24" y="48"/>
                    </a:lnTo>
                    <a:lnTo>
                      <a:pt x="42" y="54"/>
                    </a:lnTo>
                    <a:lnTo>
                      <a:pt x="18" y="78"/>
                    </a:lnTo>
                    <a:lnTo>
                      <a:pt x="0" y="78"/>
                    </a:lnTo>
                    <a:lnTo>
                      <a:pt x="24" y="90"/>
                    </a:lnTo>
                    <a:lnTo>
                      <a:pt x="6" y="102"/>
                    </a:lnTo>
                    <a:lnTo>
                      <a:pt x="18" y="108"/>
                    </a:lnTo>
                    <a:lnTo>
                      <a:pt x="30" y="102"/>
                    </a:lnTo>
                    <a:lnTo>
                      <a:pt x="18" y="120"/>
                    </a:lnTo>
                    <a:lnTo>
                      <a:pt x="36" y="114"/>
                    </a:lnTo>
                    <a:lnTo>
                      <a:pt x="30" y="120"/>
                    </a:lnTo>
                    <a:lnTo>
                      <a:pt x="48" y="126"/>
                    </a:lnTo>
                    <a:lnTo>
                      <a:pt x="108" y="96"/>
                    </a:lnTo>
                    <a:lnTo>
                      <a:pt x="114" y="84"/>
                    </a:lnTo>
                    <a:lnTo>
                      <a:pt x="144" y="78"/>
                    </a:lnTo>
                    <a:lnTo>
                      <a:pt x="156" y="78"/>
                    </a:lnTo>
                    <a:lnTo>
                      <a:pt x="174" y="30"/>
                    </a:lnTo>
                    <a:lnTo>
                      <a:pt x="174" y="0"/>
                    </a:lnTo>
                    <a:lnTo>
                      <a:pt x="24" y="0"/>
                    </a:lnTo>
                    <a:lnTo>
                      <a:pt x="60" y="12"/>
                    </a:lnTo>
                    <a:lnTo>
                      <a:pt x="3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9" name="Freeform 240"/>
              <p:cNvSpPr>
                <a:spLocks/>
              </p:cNvSpPr>
              <p:nvPr/>
            </p:nvSpPr>
            <p:spPr bwMode="auto">
              <a:xfrm>
                <a:off x="1692" y="161"/>
                <a:ext cx="288" cy="210"/>
              </a:xfrm>
              <a:custGeom>
                <a:avLst/>
                <a:gdLst>
                  <a:gd name="T0" fmla="*/ 36 w 288"/>
                  <a:gd name="T1" fmla="*/ 30 h 210"/>
                  <a:gd name="T2" fmla="*/ 54 w 288"/>
                  <a:gd name="T3" fmla="*/ 24 h 210"/>
                  <a:gd name="T4" fmla="*/ 60 w 288"/>
                  <a:gd name="T5" fmla="*/ 60 h 210"/>
                  <a:gd name="T6" fmla="*/ 6 w 288"/>
                  <a:gd name="T7" fmla="*/ 96 h 210"/>
                  <a:gd name="T8" fmla="*/ 18 w 288"/>
                  <a:gd name="T9" fmla="*/ 108 h 210"/>
                  <a:gd name="T10" fmla="*/ 42 w 288"/>
                  <a:gd name="T11" fmla="*/ 102 h 210"/>
                  <a:gd name="T12" fmla="*/ 48 w 288"/>
                  <a:gd name="T13" fmla="*/ 120 h 210"/>
                  <a:gd name="T14" fmla="*/ 66 w 288"/>
                  <a:gd name="T15" fmla="*/ 114 h 210"/>
                  <a:gd name="T16" fmla="*/ 84 w 288"/>
                  <a:gd name="T17" fmla="*/ 120 h 210"/>
                  <a:gd name="T18" fmla="*/ 126 w 288"/>
                  <a:gd name="T19" fmla="*/ 108 h 210"/>
                  <a:gd name="T20" fmla="*/ 96 w 288"/>
                  <a:gd name="T21" fmla="*/ 138 h 210"/>
                  <a:gd name="T22" fmla="*/ 54 w 288"/>
                  <a:gd name="T23" fmla="*/ 138 h 210"/>
                  <a:gd name="T24" fmla="*/ 0 w 288"/>
                  <a:gd name="T25" fmla="*/ 204 h 210"/>
                  <a:gd name="T26" fmla="*/ 18 w 288"/>
                  <a:gd name="T27" fmla="*/ 210 h 210"/>
                  <a:gd name="T28" fmla="*/ 24 w 288"/>
                  <a:gd name="T29" fmla="*/ 198 h 210"/>
                  <a:gd name="T30" fmla="*/ 72 w 288"/>
                  <a:gd name="T31" fmla="*/ 198 h 210"/>
                  <a:gd name="T32" fmla="*/ 84 w 288"/>
                  <a:gd name="T33" fmla="*/ 174 h 210"/>
                  <a:gd name="T34" fmla="*/ 108 w 288"/>
                  <a:gd name="T35" fmla="*/ 168 h 210"/>
                  <a:gd name="T36" fmla="*/ 120 w 288"/>
                  <a:gd name="T37" fmla="*/ 180 h 210"/>
                  <a:gd name="T38" fmla="*/ 162 w 288"/>
                  <a:gd name="T39" fmla="*/ 156 h 210"/>
                  <a:gd name="T40" fmla="*/ 186 w 288"/>
                  <a:gd name="T41" fmla="*/ 168 h 210"/>
                  <a:gd name="T42" fmla="*/ 258 w 288"/>
                  <a:gd name="T43" fmla="*/ 156 h 210"/>
                  <a:gd name="T44" fmla="*/ 276 w 288"/>
                  <a:gd name="T45" fmla="*/ 132 h 210"/>
                  <a:gd name="T46" fmla="*/ 246 w 288"/>
                  <a:gd name="T47" fmla="*/ 126 h 210"/>
                  <a:gd name="T48" fmla="*/ 252 w 288"/>
                  <a:gd name="T49" fmla="*/ 108 h 210"/>
                  <a:gd name="T50" fmla="*/ 252 w 288"/>
                  <a:gd name="T51" fmla="*/ 102 h 210"/>
                  <a:gd name="T52" fmla="*/ 264 w 288"/>
                  <a:gd name="T53" fmla="*/ 90 h 210"/>
                  <a:gd name="T54" fmla="*/ 282 w 288"/>
                  <a:gd name="T55" fmla="*/ 84 h 210"/>
                  <a:gd name="T56" fmla="*/ 288 w 288"/>
                  <a:gd name="T57" fmla="*/ 54 h 210"/>
                  <a:gd name="T58" fmla="*/ 282 w 288"/>
                  <a:gd name="T59" fmla="*/ 30 h 210"/>
                  <a:gd name="T60" fmla="*/ 252 w 288"/>
                  <a:gd name="T61" fmla="*/ 24 h 210"/>
                  <a:gd name="T62" fmla="*/ 222 w 288"/>
                  <a:gd name="T63" fmla="*/ 42 h 210"/>
                  <a:gd name="T64" fmla="*/ 234 w 288"/>
                  <a:gd name="T65" fmla="*/ 6 h 210"/>
                  <a:gd name="T66" fmla="*/ 228 w 288"/>
                  <a:gd name="T67" fmla="*/ 0 h 210"/>
                  <a:gd name="T68" fmla="*/ 84 w 288"/>
                  <a:gd name="T69" fmla="*/ 0 h 210"/>
                  <a:gd name="T70" fmla="*/ 66 w 288"/>
                  <a:gd name="T71" fmla="*/ 0 h 210"/>
                  <a:gd name="T72" fmla="*/ 36 w 288"/>
                  <a:gd name="T73" fmla="*/ 3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8" h="210">
                    <a:moveTo>
                      <a:pt x="36" y="30"/>
                    </a:moveTo>
                    <a:lnTo>
                      <a:pt x="54" y="24"/>
                    </a:lnTo>
                    <a:lnTo>
                      <a:pt x="60" y="60"/>
                    </a:lnTo>
                    <a:lnTo>
                      <a:pt x="6" y="96"/>
                    </a:lnTo>
                    <a:lnTo>
                      <a:pt x="18" y="108"/>
                    </a:lnTo>
                    <a:lnTo>
                      <a:pt x="42" y="102"/>
                    </a:lnTo>
                    <a:lnTo>
                      <a:pt x="48" y="120"/>
                    </a:lnTo>
                    <a:lnTo>
                      <a:pt x="66" y="114"/>
                    </a:lnTo>
                    <a:lnTo>
                      <a:pt x="84" y="120"/>
                    </a:lnTo>
                    <a:lnTo>
                      <a:pt x="126" y="108"/>
                    </a:lnTo>
                    <a:lnTo>
                      <a:pt x="96" y="138"/>
                    </a:lnTo>
                    <a:lnTo>
                      <a:pt x="54" y="138"/>
                    </a:lnTo>
                    <a:lnTo>
                      <a:pt x="0" y="204"/>
                    </a:lnTo>
                    <a:lnTo>
                      <a:pt x="18" y="210"/>
                    </a:lnTo>
                    <a:lnTo>
                      <a:pt x="24" y="198"/>
                    </a:lnTo>
                    <a:lnTo>
                      <a:pt x="72" y="198"/>
                    </a:lnTo>
                    <a:lnTo>
                      <a:pt x="84" y="174"/>
                    </a:lnTo>
                    <a:lnTo>
                      <a:pt x="108" y="168"/>
                    </a:lnTo>
                    <a:lnTo>
                      <a:pt x="120" y="180"/>
                    </a:lnTo>
                    <a:lnTo>
                      <a:pt x="162" y="156"/>
                    </a:lnTo>
                    <a:lnTo>
                      <a:pt x="186" y="168"/>
                    </a:lnTo>
                    <a:lnTo>
                      <a:pt x="258" y="156"/>
                    </a:lnTo>
                    <a:lnTo>
                      <a:pt x="276" y="132"/>
                    </a:lnTo>
                    <a:lnTo>
                      <a:pt x="246" y="126"/>
                    </a:lnTo>
                    <a:lnTo>
                      <a:pt x="252" y="108"/>
                    </a:lnTo>
                    <a:lnTo>
                      <a:pt x="252" y="102"/>
                    </a:lnTo>
                    <a:lnTo>
                      <a:pt x="264" y="90"/>
                    </a:lnTo>
                    <a:lnTo>
                      <a:pt x="282" y="84"/>
                    </a:lnTo>
                    <a:lnTo>
                      <a:pt x="288" y="54"/>
                    </a:lnTo>
                    <a:lnTo>
                      <a:pt x="282" y="30"/>
                    </a:lnTo>
                    <a:lnTo>
                      <a:pt x="252" y="24"/>
                    </a:lnTo>
                    <a:lnTo>
                      <a:pt x="222" y="42"/>
                    </a:lnTo>
                    <a:lnTo>
                      <a:pt x="234" y="6"/>
                    </a:lnTo>
                    <a:lnTo>
                      <a:pt x="228" y="0"/>
                    </a:lnTo>
                    <a:lnTo>
                      <a:pt x="84" y="0"/>
                    </a:lnTo>
                    <a:lnTo>
                      <a:pt x="66" y="0"/>
                    </a:lnTo>
                    <a:lnTo>
                      <a:pt x="3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0" name="Freeform 241"/>
              <p:cNvSpPr>
                <a:spLocks/>
              </p:cNvSpPr>
              <p:nvPr/>
            </p:nvSpPr>
            <p:spPr bwMode="auto">
              <a:xfrm>
                <a:off x="2232" y="881"/>
                <a:ext cx="66" cy="120"/>
              </a:xfrm>
              <a:custGeom>
                <a:avLst/>
                <a:gdLst>
                  <a:gd name="T0" fmla="*/ 12 w 66"/>
                  <a:gd name="T1" fmla="*/ 66 h 120"/>
                  <a:gd name="T2" fmla="*/ 6 w 66"/>
                  <a:gd name="T3" fmla="*/ 78 h 120"/>
                  <a:gd name="T4" fmla="*/ 6 w 66"/>
                  <a:gd name="T5" fmla="*/ 102 h 120"/>
                  <a:gd name="T6" fmla="*/ 24 w 66"/>
                  <a:gd name="T7" fmla="*/ 120 h 120"/>
                  <a:gd name="T8" fmla="*/ 42 w 66"/>
                  <a:gd name="T9" fmla="*/ 108 h 120"/>
                  <a:gd name="T10" fmla="*/ 48 w 66"/>
                  <a:gd name="T11" fmla="*/ 108 h 120"/>
                  <a:gd name="T12" fmla="*/ 60 w 66"/>
                  <a:gd name="T13" fmla="*/ 102 h 120"/>
                  <a:gd name="T14" fmla="*/ 66 w 66"/>
                  <a:gd name="T15" fmla="*/ 30 h 120"/>
                  <a:gd name="T16" fmla="*/ 42 w 66"/>
                  <a:gd name="T17" fmla="*/ 0 h 120"/>
                  <a:gd name="T18" fmla="*/ 12 w 66"/>
                  <a:gd name="T19" fmla="*/ 18 h 120"/>
                  <a:gd name="T20" fmla="*/ 0 w 66"/>
                  <a:gd name="T21" fmla="*/ 12 h 120"/>
                  <a:gd name="T22" fmla="*/ 0 w 66"/>
                  <a:gd name="T23" fmla="*/ 30 h 120"/>
                  <a:gd name="T24" fmla="*/ 12 w 66"/>
                  <a:gd name="T25" fmla="*/ 42 h 120"/>
                  <a:gd name="T26" fmla="*/ 12 w 66"/>
                  <a:gd name="T27"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20">
                    <a:moveTo>
                      <a:pt x="12" y="66"/>
                    </a:moveTo>
                    <a:lnTo>
                      <a:pt x="6" y="78"/>
                    </a:lnTo>
                    <a:lnTo>
                      <a:pt x="6" y="102"/>
                    </a:lnTo>
                    <a:lnTo>
                      <a:pt x="24" y="120"/>
                    </a:lnTo>
                    <a:lnTo>
                      <a:pt x="42" y="108"/>
                    </a:lnTo>
                    <a:lnTo>
                      <a:pt x="48" y="108"/>
                    </a:lnTo>
                    <a:lnTo>
                      <a:pt x="60" y="102"/>
                    </a:lnTo>
                    <a:lnTo>
                      <a:pt x="66" y="30"/>
                    </a:lnTo>
                    <a:lnTo>
                      <a:pt x="42" y="0"/>
                    </a:lnTo>
                    <a:lnTo>
                      <a:pt x="12" y="18"/>
                    </a:lnTo>
                    <a:lnTo>
                      <a:pt x="0" y="12"/>
                    </a:lnTo>
                    <a:lnTo>
                      <a:pt x="0" y="30"/>
                    </a:lnTo>
                    <a:lnTo>
                      <a:pt x="12" y="42"/>
                    </a:lnTo>
                    <a:lnTo>
                      <a:pt x="1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1" name="Freeform 242"/>
              <p:cNvSpPr>
                <a:spLocks/>
              </p:cNvSpPr>
              <p:nvPr/>
            </p:nvSpPr>
            <p:spPr bwMode="auto">
              <a:xfrm>
                <a:off x="2166" y="551"/>
                <a:ext cx="468" cy="504"/>
              </a:xfrm>
              <a:custGeom>
                <a:avLst/>
                <a:gdLst>
                  <a:gd name="T0" fmla="*/ 270 w 468"/>
                  <a:gd name="T1" fmla="*/ 54 h 504"/>
                  <a:gd name="T2" fmla="*/ 216 w 468"/>
                  <a:gd name="T3" fmla="*/ 0 h 504"/>
                  <a:gd name="T4" fmla="*/ 156 w 468"/>
                  <a:gd name="T5" fmla="*/ 12 h 504"/>
                  <a:gd name="T6" fmla="*/ 156 w 468"/>
                  <a:gd name="T7" fmla="*/ 18 h 504"/>
                  <a:gd name="T8" fmla="*/ 156 w 468"/>
                  <a:gd name="T9" fmla="*/ 24 h 504"/>
                  <a:gd name="T10" fmla="*/ 138 w 468"/>
                  <a:gd name="T11" fmla="*/ 42 h 504"/>
                  <a:gd name="T12" fmla="*/ 96 w 468"/>
                  <a:gd name="T13" fmla="*/ 72 h 504"/>
                  <a:gd name="T14" fmla="*/ 72 w 468"/>
                  <a:gd name="T15" fmla="*/ 42 h 504"/>
                  <a:gd name="T16" fmla="*/ 12 w 468"/>
                  <a:gd name="T17" fmla="*/ 72 h 504"/>
                  <a:gd name="T18" fmla="*/ 18 w 468"/>
                  <a:gd name="T19" fmla="*/ 102 h 504"/>
                  <a:gd name="T20" fmla="*/ 6 w 468"/>
                  <a:gd name="T21" fmla="*/ 120 h 504"/>
                  <a:gd name="T22" fmla="*/ 18 w 468"/>
                  <a:gd name="T23" fmla="*/ 162 h 504"/>
                  <a:gd name="T24" fmla="*/ 42 w 468"/>
                  <a:gd name="T25" fmla="*/ 186 h 504"/>
                  <a:gd name="T26" fmla="*/ 90 w 468"/>
                  <a:gd name="T27" fmla="*/ 156 h 504"/>
                  <a:gd name="T28" fmla="*/ 162 w 468"/>
                  <a:gd name="T29" fmla="*/ 234 h 504"/>
                  <a:gd name="T30" fmla="*/ 204 w 468"/>
                  <a:gd name="T31" fmla="*/ 270 h 504"/>
                  <a:gd name="T32" fmla="*/ 282 w 468"/>
                  <a:gd name="T33" fmla="*/ 330 h 504"/>
                  <a:gd name="T34" fmla="*/ 330 w 468"/>
                  <a:gd name="T35" fmla="*/ 360 h 504"/>
                  <a:gd name="T36" fmla="*/ 360 w 468"/>
                  <a:gd name="T37" fmla="*/ 390 h 504"/>
                  <a:gd name="T38" fmla="*/ 372 w 468"/>
                  <a:gd name="T39" fmla="*/ 462 h 504"/>
                  <a:gd name="T40" fmla="*/ 360 w 468"/>
                  <a:gd name="T41" fmla="*/ 498 h 504"/>
                  <a:gd name="T42" fmla="*/ 396 w 468"/>
                  <a:gd name="T43" fmla="*/ 474 h 504"/>
                  <a:gd name="T44" fmla="*/ 414 w 468"/>
                  <a:gd name="T45" fmla="*/ 444 h 504"/>
                  <a:gd name="T46" fmla="*/ 396 w 468"/>
                  <a:gd name="T47" fmla="*/ 408 h 504"/>
                  <a:gd name="T48" fmla="*/ 420 w 468"/>
                  <a:gd name="T49" fmla="*/ 360 h 504"/>
                  <a:gd name="T50" fmla="*/ 462 w 468"/>
                  <a:gd name="T51" fmla="*/ 402 h 504"/>
                  <a:gd name="T52" fmla="*/ 468 w 468"/>
                  <a:gd name="T53" fmla="*/ 384 h 504"/>
                  <a:gd name="T54" fmla="*/ 402 w 468"/>
                  <a:gd name="T55" fmla="*/ 330 h 504"/>
                  <a:gd name="T56" fmla="*/ 372 w 468"/>
                  <a:gd name="T57" fmla="*/ 306 h 504"/>
                  <a:gd name="T58" fmla="*/ 372 w 468"/>
                  <a:gd name="T59" fmla="*/ 288 h 504"/>
                  <a:gd name="T60" fmla="*/ 300 w 468"/>
                  <a:gd name="T61" fmla="*/ 258 h 504"/>
                  <a:gd name="T62" fmla="*/ 234 w 468"/>
                  <a:gd name="T63" fmla="*/ 168 h 504"/>
                  <a:gd name="T64" fmla="*/ 282 w 468"/>
                  <a:gd name="T65" fmla="*/ 78 h 504"/>
                  <a:gd name="T66" fmla="*/ 288 w 468"/>
                  <a:gd name="T67" fmla="*/ 78 h 504"/>
                  <a:gd name="T68" fmla="*/ 288 w 468"/>
                  <a:gd name="T69" fmla="*/ 6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504">
                    <a:moveTo>
                      <a:pt x="288" y="66"/>
                    </a:moveTo>
                    <a:lnTo>
                      <a:pt x="270" y="54"/>
                    </a:lnTo>
                    <a:lnTo>
                      <a:pt x="270" y="36"/>
                    </a:lnTo>
                    <a:lnTo>
                      <a:pt x="216" y="0"/>
                    </a:lnTo>
                    <a:lnTo>
                      <a:pt x="156" y="12"/>
                    </a:lnTo>
                    <a:lnTo>
                      <a:pt x="156" y="12"/>
                    </a:lnTo>
                    <a:lnTo>
                      <a:pt x="156" y="18"/>
                    </a:lnTo>
                    <a:lnTo>
                      <a:pt x="156" y="18"/>
                    </a:lnTo>
                    <a:lnTo>
                      <a:pt x="156" y="18"/>
                    </a:lnTo>
                    <a:lnTo>
                      <a:pt x="156" y="24"/>
                    </a:lnTo>
                    <a:lnTo>
                      <a:pt x="138" y="30"/>
                    </a:lnTo>
                    <a:lnTo>
                      <a:pt x="138" y="42"/>
                    </a:lnTo>
                    <a:lnTo>
                      <a:pt x="108" y="30"/>
                    </a:lnTo>
                    <a:lnTo>
                      <a:pt x="96" y="72"/>
                    </a:lnTo>
                    <a:lnTo>
                      <a:pt x="78" y="54"/>
                    </a:lnTo>
                    <a:lnTo>
                      <a:pt x="72" y="42"/>
                    </a:lnTo>
                    <a:lnTo>
                      <a:pt x="54" y="66"/>
                    </a:lnTo>
                    <a:lnTo>
                      <a:pt x="12" y="72"/>
                    </a:lnTo>
                    <a:lnTo>
                      <a:pt x="18" y="72"/>
                    </a:lnTo>
                    <a:lnTo>
                      <a:pt x="18" y="102"/>
                    </a:lnTo>
                    <a:lnTo>
                      <a:pt x="0" y="120"/>
                    </a:lnTo>
                    <a:lnTo>
                      <a:pt x="6" y="120"/>
                    </a:lnTo>
                    <a:lnTo>
                      <a:pt x="12" y="132"/>
                    </a:lnTo>
                    <a:lnTo>
                      <a:pt x="18" y="162"/>
                    </a:lnTo>
                    <a:lnTo>
                      <a:pt x="42" y="168"/>
                    </a:lnTo>
                    <a:lnTo>
                      <a:pt x="42" y="186"/>
                    </a:lnTo>
                    <a:lnTo>
                      <a:pt x="54" y="186"/>
                    </a:lnTo>
                    <a:lnTo>
                      <a:pt x="90" y="156"/>
                    </a:lnTo>
                    <a:lnTo>
                      <a:pt x="144" y="180"/>
                    </a:lnTo>
                    <a:lnTo>
                      <a:pt x="162" y="234"/>
                    </a:lnTo>
                    <a:lnTo>
                      <a:pt x="186" y="264"/>
                    </a:lnTo>
                    <a:lnTo>
                      <a:pt x="204" y="270"/>
                    </a:lnTo>
                    <a:lnTo>
                      <a:pt x="258" y="330"/>
                    </a:lnTo>
                    <a:lnTo>
                      <a:pt x="282" y="330"/>
                    </a:lnTo>
                    <a:lnTo>
                      <a:pt x="312" y="360"/>
                    </a:lnTo>
                    <a:lnTo>
                      <a:pt x="330" y="360"/>
                    </a:lnTo>
                    <a:lnTo>
                      <a:pt x="342" y="390"/>
                    </a:lnTo>
                    <a:lnTo>
                      <a:pt x="360" y="390"/>
                    </a:lnTo>
                    <a:lnTo>
                      <a:pt x="384" y="450"/>
                    </a:lnTo>
                    <a:lnTo>
                      <a:pt x="372" y="462"/>
                    </a:lnTo>
                    <a:lnTo>
                      <a:pt x="366" y="474"/>
                    </a:lnTo>
                    <a:lnTo>
                      <a:pt x="360" y="498"/>
                    </a:lnTo>
                    <a:lnTo>
                      <a:pt x="372" y="504"/>
                    </a:lnTo>
                    <a:lnTo>
                      <a:pt x="396" y="474"/>
                    </a:lnTo>
                    <a:lnTo>
                      <a:pt x="396" y="456"/>
                    </a:lnTo>
                    <a:lnTo>
                      <a:pt x="414" y="444"/>
                    </a:lnTo>
                    <a:lnTo>
                      <a:pt x="414" y="426"/>
                    </a:lnTo>
                    <a:lnTo>
                      <a:pt x="396" y="408"/>
                    </a:lnTo>
                    <a:lnTo>
                      <a:pt x="402" y="378"/>
                    </a:lnTo>
                    <a:lnTo>
                      <a:pt x="420" y="360"/>
                    </a:lnTo>
                    <a:lnTo>
                      <a:pt x="450" y="378"/>
                    </a:lnTo>
                    <a:lnTo>
                      <a:pt x="462" y="402"/>
                    </a:lnTo>
                    <a:lnTo>
                      <a:pt x="468" y="396"/>
                    </a:lnTo>
                    <a:lnTo>
                      <a:pt x="468" y="384"/>
                    </a:lnTo>
                    <a:lnTo>
                      <a:pt x="450" y="354"/>
                    </a:lnTo>
                    <a:lnTo>
                      <a:pt x="402" y="330"/>
                    </a:lnTo>
                    <a:lnTo>
                      <a:pt x="372" y="318"/>
                    </a:lnTo>
                    <a:lnTo>
                      <a:pt x="372" y="306"/>
                    </a:lnTo>
                    <a:lnTo>
                      <a:pt x="384" y="294"/>
                    </a:lnTo>
                    <a:lnTo>
                      <a:pt x="372" y="288"/>
                    </a:lnTo>
                    <a:lnTo>
                      <a:pt x="336" y="294"/>
                    </a:lnTo>
                    <a:lnTo>
                      <a:pt x="300" y="258"/>
                    </a:lnTo>
                    <a:lnTo>
                      <a:pt x="276" y="204"/>
                    </a:lnTo>
                    <a:lnTo>
                      <a:pt x="234" y="168"/>
                    </a:lnTo>
                    <a:lnTo>
                      <a:pt x="228" y="96"/>
                    </a:lnTo>
                    <a:lnTo>
                      <a:pt x="282" y="78"/>
                    </a:lnTo>
                    <a:lnTo>
                      <a:pt x="288" y="78"/>
                    </a:lnTo>
                    <a:lnTo>
                      <a:pt x="288" y="78"/>
                    </a:lnTo>
                    <a:lnTo>
                      <a:pt x="288" y="78"/>
                    </a:lnTo>
                    <a:lnTo>
                      <a:pt x="288"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2" name="Freeform 243"/>
              <p:cNvSpPr>
                <a:spLocks/>
              </p:cNvSpPr>
              <p:nvPr/>
            </p:nvSpPr>
            <p:spPr bwMode="auto">
              <a:xfrm>
                <a:off x="2400" y="1031"/>
                <a:ext cx="120" cy="90"/>
              </a:xfrm>
              <a:custGeom>
                <a:avLst/>
                <a:gdLst>
                  <a:gd name="T0" fmla="*/ 24 w 120"/>
                  <a:gd name="T1" fmla="*/ 42 h 90"/>
                  <a:gd name="T2" fmla="*/ 54 w 120"/>
                  <a:gd name="T3" fmla="*/ 66 h 90"/>
                  <a:gd name="T4" fmla="*/ 66 w 120"/>
                  <a:gd name="T5" fmla="*/ 66 h 90"/>
                  <a:gd name="T6" fmla="*/ 102 w 120"/>
                  <a:gd name="T7" fmla="*/ 90 h 90"/>
                  <a:gd name="T8" fmla="*/ 108 w 120"/>
                  <a:gd name="T9" fmla="*/ 60 h 90"/>
                  <a:gd name="T10" fmla="*/ 102 w 120"/>
                  <a:gd name="T11" fmla="*/ 48 h 90"/>
                  <a:gd name="T12" fmla="*/ 120 w 120"/>
                  <a:gd name="T13" fmla="*/ 6 h 90"/>
                  <a:gd name="T14" fmla="*/ 114 w 120"/>
                  <a:gd name="T15" fmla="*/ 0 h 90"/>
                  <a:gd name="T16" fmla="*/ 48 w 120"/>
                  <a:gd name="T17" fmla="*/ 18 h 90"/>
                  <a:gd name="T18" fmla="*/ 30 w 120"/>
                  <a:gd name="T19" fmla="*/ 6 h 90"/>
                  <a:gd name="T20" fmla="*/ 18 w 120"/>
                  <a:gd name="T21" fmla="*/ 12 h 90"/>
                  <a:gd name="T22" fmla="*/ 12 w 120"/>
                  <a:gd name="T23" fmla="*/ 6 h 90"/>
                  <a:gd name="T24" fmla="*/ 0 w 120"/>
                  <a:gd name="T25" fmla="*/ 18 h 90"/>
                  <a:gd name="T26" fmla="*/ 6 w 120"/>
                  <a:gd name="T27" fmla="*/ 36 h 90"/>
                  <a:gd name="T28" fmla="*/ 24 w 120"/>
                  <a:gd name="T29"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90">
                    <a:moveTo>
                      <a:pt x="24" y="42"/>
                    </a:moveTo>
                    <a:lnTo>
                      <a:pt x="54" y="66"/>
                    </a:lnTo>
                    <a:lnTo>
                      <a:pt x="66" y="66"/>
                    </a:lnTo>
                    <a:lnTo>
                      <a:pt x="102" y="90"/>
                    </a:lnTo>
                    <a:lnTo>
                      <a:pt x="108" y="60"/>
                    </a:lnTo>
                    <a:lnTo>
                      <a:pt x="102" y="48"/>
                    </a:lnTo>
                    <a:lnTo>
                      <a:pt x="120" y="6"/>
                    </a:lnTo>
                    <a:lnTo>
                      <a:pt x="114" y="0"/>
                    </a:lnTo>
                    <a:lnTo>
                      <a:pt x="48" y="18"/>
                    </a:lnTo>
                    <a:lnTo>
                      <a:pt x="30" y="6"/>
                    </a:lnTo>
                    <a:lnTo>
                      <a:pt x="18" y="12"/>
                    </a:lnTo>
                    <a:lnTo>
                      <a:pt x="12" y="6"/>
                    </a:lnTo>
                    <a:lnTo>
                      <a:pt x="0" y="18"/>
                    </a:lnTo>
                    <a:lnTo>
                      <a:pt x="6" y="36"/>
                    </a:lnTo>
                    <a:lnTo>
                      <a:pt x="2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3" name="Freeform 244"/>
              <p:cNvSpPr>
                <a:spLocks/>
              </p:cNvSpPr>
              <p:nvPr/>
            </p:nvSpPr>
            <p:spPr bwMode="auto">
              <a:xfrm>
                <a:off x="2322" y="56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4" name="Freeform 245"/>
              <p:cNvSpPr>
                <a:spLocks/>
              </p:cNvSpPr>
              <p:nvPr/>
            </p:nvSpPr>
            <p:spPr bwMode="auto">
              <a:xfrm>
                <a:off x="2304" y="569"/>
                <a:ext cx="18" cy="12"/>
              </a:xfrm>
              <a:custGeom>
                <a:avLst/>
                <a:gdLst>
                  <a:gd name="T0" fmla="*/ 0 w 18"/>
                  <a:gd name="T1" fmla="*/ 12 h 12"/>
                  <a:gd name="T2" fmla="*/ 0 w 18"/>
                  <a:gd name="T3" fmla="*/ 12 h 12"/>
                  <a:gd name="T4" fmla="*/ 18 w 18"/>
                  <a:gd name="T5" fmla="*/ 6 h 12"/>
                  <a:gd name="T6" fmla="*/ 18 w 18"/>
                  <a:gd name="T7" fmla="*/ 0 h 12"/>
                  <a:gd name="T8" fmla="*/ 18 w 18"/>
                  <a:gd name="T9" fmla="*/ 6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0" y="12"/>
                    </a:lnTo>
                    <a:lnTo>
                      <a:pt x="18" y="6"/>
                    </a:lnTo>
                    <a:lnTo>
                      <a:pt x="18" y="0"/>
                    </a:lnTo>
                    <a:lnTo>
                      <a:pt x="18"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5" name="Freeform 246"/>
              <p:cNvSpPr>
                <a:spLocks/>
              </p:cNvSpPr>
              <p:nvPr/>
            </p:nvSpPr>
            <p:spPr bwMode="auto">
              <a:xfrm>
                <a:off x="2220" y="593"/>
                <a:ext cx="24" cy="24"/>
              </a:xfrm>
              <a:custGeom>
                <a:avLst/>
                <a:gdLst>
                  <a:gd name="T0" fmla="*/ 0 w 24"/>
                  <a:gd name="T1" fmla="*/ 24 h 24"/>
                  <a:gd name="T2" fmla="*/ 18 w 24"/>
                  <a:gd name="T3" fmla="*/ 0 h 24"/>
                  <a:gd name="T4" fmla="*/ 24 w 24"/>
                  <a:gd name="T5" fmla="*/ 12 h 24"/>
                  <a:gd name="T6" fmla="*/ 18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18" y="0"/>
                    </a:lnTo>
                    <a:lnTo>
                      <a:pt x="24" y="12"/>
                    </a:lnTo>
                    <a:lnTo>
                      <a:pt x="18"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6" name="Freeform 247"/>
              <p:cNvSpPr>
                <a:spLocks/>
              </p:cNvSpPr>
              <p:nvPr/>
            </p:nvSpPr>
            <p:spPr bwMode="auto">
              <a:xfrm>
                <a:off x="2436" y="563"/>
                <a:ext cx="120" cy="90"/>
              </a:xfrm>
              <a:custGeom>
                <a:avLst/>
                <a:gdLst>
                  <a:gd name="T0" fmla="*/ 96 w 120"/>
                  <a:gd name="T1" fmla="*/ 66 h 90"/>
                  <a:gd name="T2" fmla="*/ 84 w 120"/>
                  <a:gd name="T3" fmla="*/ 42 h 90"/>
                  <a:gd name="T4" fmla="*/ 120 w 120"/>
                  <a:gd name="T5" fmla="*/ 12 h 90"/>
                  <a:gd name="T6" fmla="*/ 114 w 120"/>
                  <a:gd name="T7" fmla="*/ 0 h 90"/>
                  <a:gd name="T8" fmla="*/ 6 w 120"/>
                  <a:gd name="T9" fmla="*/ 24 h 90"/>
                  <a:gd name="T10" fmla="*/ 0 w 120"/>
                  <a:gd name="T11" fmla="*/ 24 h 90"/>
                  <a:gd name="T12" fmla="*/ 0 w 120"/>
                  <a:gd name="T13" fmla="*/ 24 h 90"/>
                  <a:gd name="T14" fmla="*/ 0 w 120"/>
                  <a:gd name="T15" fmla="*/ 24 h 90"/>
                  <a:gd name="T16" fmla="*/ 0 w 120"/>
                  <a:gd name="T17" fmla="*/ 42 h 90"/>
                  <a:gd name="T18" fmla="*/ 18 w 120"/>
                  <a:gd name="T19" fmla="*/ 54 h 90"/>
                  <a:gd name="T20" fmla="*/ 18 w 120"/>
                  <a:gd name="T21" fmla="*/ 66 h 90"/>
                  <a:gd name="T22" fmla="*/ 24 w 120"/>
                  <a:gd name="T23" fmla="*/ 78 h 90"/>
                  <a:gd name="T24" fmla="*/ 48 w 120"/>
                  <a:gd name="T25" fmla="*/ 72 h 90"/>
                  <a:gd name="T26" fmla="*/ 66 w 120"/>
                  <a:gd name="T27" fmla="*/ 90 h 90"/>
                  <a:gd name="T28" fmla="*/ 96 w 120"/>
                  <a:gd name="T29"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90">
                    <a:moveTo>
                      <a:pt x="96" y="66"/>
                    </a:moveTo>
                    <a:lnTo>
                      <a:pt x="84" y="42"/>
                    </a:lnTo>
                    <a:lnTo>
                      <a:pt x="120" y="12"/>
                    </a:lnTo>
                    <a:lnTo>
                      <a:pt x="114" y="0"/>
                    </a:lnTo>
                    <a:lnTo>
                      <a:pt x="6" y="24"/>
                    </a:lnTo>
                    <a:lnTo>
                      <a:pt x="0" y="24"/>
                    </a:lnTo>
                    <a:lnTo>
                      <a:pt x="0" y="24"/>
                    </a:lnTo>
                    <a:lnTo>
                      <a:pt x="0" y="24"/>
                    </a:lnTo>
                    <a:lnTo>
                      <a:pt x="0" y="42"/>
                    </a:lnTo>
                    <a:lnTo>
                      <a:pt x="18" y="54"/>
                    </a:lnTo>
                    <a:lnTo>
                      <a:pt x="18" y="66"/>
                    </a:lnTo>
                    <a:lnTo>
                      <a:pt x="24" y="78"/>
                    </a:lnTo>
                    <a:lnTo>
                      <a:pt x="48" y="72"/>
                    </a:lnTo>
                    <a:lnTo>
                      <a:pt x="66" y="90"/>
                    </a:lnTo>
                    <a:lnTo>
                      <a:pt x="96"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7" name="Freeform 248"/>
              <p:cNvSpPr>
                <a:spLocks/>
              </p:cNvSpPr>
              <p:nvPr/>
            </p:nvSpPr>
            <p:spPr bwMode="auto">
              <a:xfrm>
                <a:off x="2436" y="605"/>
                <a:ext cx="18" cy="24"/>
              </a:xfrm>
              <a:custGeom>
                <a:avLst/>
                <a:gdLst>
                  <a:gd name="T0" fmla="*/ 0 w 18"/>
                  <a:gd name="T1" fmla="*/ 0 h 24"/>
                  <a:gd name="T2" fmla="*/ 18 w 18"/>
                  <a:gd name="T3" fmla="*/ 12 h 24"/>
                  <a:gd name="T4" fmla="*/ 18 w 18"/>
                  <a:gd name="T5" fmla="*/ 24 h 24"/>
                  <a:gd name="T6" fmla="*/ 18 w 18"/>
                  <a:gd name="T7" fmla="*/ 24 h 24"/>
                  <a:gd name="T8" fmla="*/ 18 w 18"/>
                  <a:gd name="T9" fmla="*/ 12 h 24"/>
                  <a:gd name="T10" fmla="*/ 0 w 18"/>
                  <a:gd name="T11" fmla="*/ 0 h 24"/>
                </a:gdLst>
                <a:ahLst/>
                <a:cxnLst>
                  <a:cxn ang="0">
                    <a:pos x="T0" y="T1"/>
                  </a:cxn>
                  <a:cxn ang="0">
                    <a:pos x="T2" y="T3"/>
                  </a:cxn>
                  <a:cxn ang="0">
                    <a:pos x="T4" y="T5"/>
                  </a:cxn>
                  <a:cxn ang="0">
                    <a:pos x="T6" y="T7"/>
                  </a:cxn>
                  <a:cxn ang="0">
                    <a:pos x="T8" y="T9"/>
                  </a:cxn>
                  <a:cxn ang="0">
                    <a:pos x="T10" y="T11"/>
                  </a:cxn>
                </a:cxnLst>
                <a:rect l="0" t="0" r="r" b="b"/>
                <a:pathLst>
                  <a:path w="18" h="24">
                    <a:moveTo>
                      <a:pt x="0" y="0"/>
                    </a:moveTo>
                    <a:lnTo>
                      <a:pt x="18" y="12"/>
                    </a:lnTo>
                    <a:lnTo>
                      <a:pt x="18" y="24"/>
                    </a:lnTo>
                    <a:lnTo>
                      <a:pt x="18" y="24"/>
                    </a:lnTo>
                    <a:lnTo>
                      <a:pt x="18"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8" name="Freeform 249"/>
              <p:cNvSpPr>
                <a:spLocks/>
              </p:cNvSpPr>
              <p:nvPr/>
            </p:nvSpPr>
            <p:spPr bwMode="auto">
              <a:xfrm>
                <a:off x="2436" y="587"/>
                <a:ext cx="0" cy="18"/>
              </a:xfrm>
              <a:custGeom>
                <a:avLst/>
                <a:gdLst>
                  <a:gd name="T0" fmla="*/ 0 h 18"/>
                  <a:gd name="T1" fmla="*/ 0 h 18"/>
                  <a:gd name="T2" fmla="*/ 18 h 18"/>
                  <a:gd name="T3" fmla="*/ 0 h 18"/>
                </a:gdLst>
                <a:ahLst/>
                <a:cxnLst>
                  <a:cxn ang="0">
                    <a:pos x="0" y="T0"/>
                  </a:cxn>
                  <a:cxn ang="0">
                    <a:pos x="0" y="T1"/>
                  </a:cxn>
                  <a:cxn ang="0">
                    <a:pos x="0" y="T2"/>
                  </a:cxn>
                  <a:cxn ang="0">
                    <a:pos x="0" y="T3"/>
                  </a:cxn>
                </a:cxnLst>
                <a:rect l="0" t="0" r="r" b="b"/>
                <a:pathLst>
                  <a:path h="18">
                    <a:moveTo>
                      <a:pt x="0" y="0"/>
                    </a:moveTo>
                    <a:lnTo>
                      <a:pt x="0" y="0"/>
                    </a:lnTo>
                    <a:lnTo>
                      <a:pt x="0"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9" name="Freeform 250"/>
              <p:cNvSpPr>
                <a:spLocks/>
              </p:cNvSpPr>
              <p:nvPr/>
            </p:nvSpPr>
            <p:spPr bwMode="auto">
              <a:xfrm>
                <a:off x="2250" y="779"/>
                <a:ext cx="36" cy="96"/>
              </a:xfrm>
              <a:custGeom>
                <a:avLst/>
                <a:gdLst>
                  <a:gd name="T0" fmla="*/ 24 w 36"/>
                  <a:gd name="T1" fmla="*/ 96 h 96"/>
                  <a:gd name="T2" fmla="*/ 36 w 36"/>
                  <a:gd name="T3" fmla="*/ 48 h 96"/>
                  <a:gd name="T4" fmla="*/ 30 w 36"/>
                  <a:gd name="T5" fmla="*/ 36 h 96"/>
                  <a:gd name="T6" fmla="*/ 30 w 36"/>
                  <a:gd name="T7" fmla="*/ 0 h 96"/>
                  <a:gd name="T8" fmla="*/ 24 w 36"/>
                  <a:gd name="T9" fmla="*/ 18 h 96"/>
                  <a:gd name="T10" fmla="*/ 0 w 36"/>
                  <a:gd name="T11" fmla="*/ 30 h 96"/>
                  <a:gd name="T12" fmla="*/ 6 w 36"/>
                  <a:gd name="T13" fmla="*/ 78 h 96"/>
                  <a:gd name="T14" fmla="*/ 24 w 36"/>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6">
                    <a:moveTo>
                      <a:pt x="24" y="96"/>
                    </a:moveTo>
                    <a:lnTo>
                      <a:pt x="36" y="48"/>
                    </a:lnTo>
                    <a:lnTo>
                      <a:pt x="30" y="36"/>
                    </a:lnTo>
                    <a:lnTo>
                      <a:pt x="30" y="0"/>
                    </a:lnTo>
                    <a:lnTo>
                      <a:pt x="24" y="18"/>
                    </a:lnTo>
                    <a:lnTo>
                      <a:pt x="0" y="30"/>
                    </a:lnTo>
                    <a:lnTo>
                      <a:pt x="6" y="78"/>
                    </a:lnTo>
                    <a:lnTo>
                      <a:pt x="2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0" name="Freeform 251"/>
              <p:cNvSpPr>
                <a:spLocks/>
              </p:cNvSpPr>
              <p:nvPr/>
            </p:nvSpPr>
            <p:spPr bwMode="auto">
              <a:xfrm>
                <a:off x="1722" y="305"/>
                <a:ext cx="498" cy="510"/>
              </a:xfrm>
              <a:custGeom>
                <a:avLst/>
                <a:gdLst>
                  <a:gd name="T0" fmla="*/ 462 w 498"/>
                  <a:gd name="T1" fmla="*/ 408 h 510"/>
                  <a:gd name="T2" fmla="*/ 450 w 498"/>
                  <a:gd name="T3" fmla="*/ 366 h 510"/>
                  <a:gd name="T4" fmla="*/ 444 w 498"/>
                  <a:gd name="T5" fmla="*/ 366 h 510"/>
                  <a:gd name="T6" fmla="*/ 462 w 498"/>
                  <a:gd name="T7" fmla="*/ 348 h 510"/>
                  <a:gd name="T8" fmla="*/ 456 w 498"/>
                  <a:gd name="T9" fmla="*/ 318 h 510"/>
                  <a:gd name="T10" fmla="*/ 420 w 498"/>
                  <a:gd name="T11" fmla="*/ 288 h 510"/>
                  <a:gd name="T12" fmla="*/ 420 w 498"/>
                  <a:gd name="T13" fmla="*/ 288 h 510"/>
                  <a:gd name="T14" fmla="*/ 468 w 498"/>
                  <a:gd name="T15" fmla="*/ 222 h 510"/>
                  <a:gd name="T16" fmla="*/ 498 w 498"/>
                  <a:gd name="T17" fmla="*/ 132 h 510"/>
                  <a:gd name="T18" fmla="*/ 450 w 498"/>
                  <a:gd name="T19" fmla="*/ 120 h 510"/>
                  <a:gd name="T20" fmla="*/ 438 w 498"/>
                  <a:gd name="T21" fmla="*/ 102 h 510"/>
                  <a:gd name="T22" fmla="*/ 384 w 498"/>
                  <a:gd name="T23" fmla="*/ 90 h 510"/>
                  <a:gd name="T24" fmla="*/ 384 w 498"/>
                  <a:gd name="T25" fmla="*/ 54 h 510"/>
                  <a:gd name="T26" fmla="*/ 354 w 498"/>
                  <a:gd name="T27" fmla="*/ 66 h 510"/>
                  <a:gd name="T28" fmla="*/ 294 w 498"/>
                  <a:gd name="T29" fmla="*/ 12 h 510"/>
                  <a:gd name="T30" fmla="*/ 258 w 498"/>
                  <a:gd name="T31" fmla="*/ 12 h 510"/>
                  <a:gd name="T32" fmla="*/ 204 w 498"/>
                  <a:gd name="T33" fmla="*/ 90 h 510"/>
                  <a:gd name="T34" fmla="*/ 150 w 498"/>
                  <a:gd name="T35" fmla="*/ 114 h 510"/>
                  <a:gd name="T36" fmla="*/ 114 w 498"/>
                  <a:gd name="T37" fmla="*/ 90 h 510"/>
                  <a:gd name="T38" fmla="*/ 90 w 498"/>
                  <a:gd name="T39" fmla="*/ 162 h 510"/>
                  <a:gd name="T40" fmla="*/ 54 w 498"/>
                  <a:gd name="T41" fmla="*/ 144 h 510"/>
                  <a:gd name="T42" fmla="*/ 24 w 498"/>
                  <a:gd name="T43" fmla="*/ 210 h 510"/>
                  <a:gd name="T44" fmla="*/ 120 w 498"/>
                  <a:gd name="T45" fmla="*/ 240 h 510"/>
                  <a:gd name="T46" fmla="*/ 150 w 498"/>
                  <a:gd name="T47" fmla="*/ 300 h 510"/>
                  <a:gd name="T48" fmla="*/ 126 w 498"/>
                  <a:gd name="T49" fmla="*/ 462 h 510"/>
                  <a:gd name="T50" fmla="*/ 210 w 498"/>
                  <a:gd name="T51" fmla="*/ 504 h 510"/>
                  <a:gd name="T52" fmla="*/ 222 w 498"/>
                  <a:gd name="T53" fmla="*/ 492 h 510"/>
                  <a:gd name="T54" fmla="*/ 312 w 498"/>
                  <a:gd name="T55" fmla="*/ 510 h 510"/>
                  <a:gd name="T56" fmla="*/ 354 w 498"/>
                  <a:gd name="T57" fmla="*/ 450 h 510"/>
                  <a:gd name="T58" fmla="*/ 450 w 498"/>
                  <a:gd name="T59" fmla="*/ 474 h 510"/>
                  <a:gd name="T60" fmla="*/ 486 w 498"/>
                  <a:gd name="T61" fmla="*/ 432 h 510"/>
                  <a:gd name="T62" fmla="*/ 486 w 498"/>
                  <a:gd name="T63" fmla="*/ 43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510">
                    <a:moveTo>
                      <a:pt x="486" y="414"/>
                    </a:moveTo>
                    <a:lnTo>
                      <a:pt x="462" y="408"/>
                    </a:lnTo>
                    <a:lnTo>
                      <a:pt x="456" y="378"/>
                    </a:lnTo>
                    <a:lnTo>
                      <a:pt x="450" y="366"/>
                    </a:lnTo>
                    <a:lnTo>
                      <a:pt x="444" y="366"/>
                    </a:lnTo>
                    <a:lnTo>
                      <a:pt x="444" y="366"/>
                    </a:lnTo>
                    <a:lnTo>
                      <a:pt x="444" y="366"/>
                    </a:lnTo>
                    <a:lnTo>
                      <a:pt x="462" y="348"/>
                    </a:lnTo>
                    <a:lnTo>
                      <a:pt x="462" y="318"/>
                    </a:lnTo>
                    <a:lnTo>
                      <a:pt x="456" y="318"/>
                    </a:lnTo>
                    <a:lnTo>
                      <a:pt x="456" y="306"/>
                    </a:lnTo>
                    <a:lnTo>
                      <a:pt x="420" y="288"/>
                    </a:lnTo>
                    <a:lnTo>
                      <a:pt x="420" y="288"/>
                    </a:lnTo>
                    <a:lnTo>
                      <a:pt x="420" y="288"/>
                    </a:lnTo>
                    <a:lnTo>
                      <a:pt x="438" y="264"/>
                    </a:lnTo>
                    <a:lnTo>
                      <a:pt x="468" y="222"/>
                    </a:lnTo>
                    <a:lnTo>
                      <a:pt x="480" y="216"/>
                    </a:lnTo>
                    <a:lnTo>
                      <a:pt x="498" y="132"/>
                    </a:lnTo>
                    <a:lnTo>
                      <a:pt x="492" y="132"/>
                    </a:lnTo>
                    <a:lnTo>
                      <a:pt x="450" y="120"/>
                    </a:lnTo>
                    <a:lnTo>
                      <a:pt x="444" y="114"/>
                    </a:lnTo>
                    <a:lnTo>
                      <a:pt x="438" y="102"/>
                    </a:lnTo>
                    <a:lnTo>
                      <a:pt x="432" y="102"/>
                    </a:lnTo>
                    <a:lnTo>
                      <a:pt x="384" y="90"/>
                    </a:lnTo>
                    <a:lnTo>
                      <a:pt x="384" y="90"/>
                    </a:lnTo>
                    <a:lnTo>
                      <a:pt x="384" y="54"/>
                    </a:lnTo>
                    <a:lnTo>
                      <a:pt x="354" y="78"/>
                    </a:lnTo>
                    <a:lnTo>
                      <a:pt x="354" y="66"/>
                    </a:lnTo>
                    <a:lnTo>
                      <a:pt x="354" y="48"/>
                    </a:lnTo>
                    <a:lnTo>
                      <a:pt x="294" y="12"/>
                    </a:lnTo>
                    <a:lnTo>
                      <a:pt x="288" y="0"/>
                    </a:lnTo>
                    <a:lnTo>
                      <a:pt x="258" y="12"/>
                    </a:lnTo>
                    <a:lnTo>
                      <a:pt x="252" y="72"/>
                    </a:lnTo>
                    <a:lnTo>
                      <a:pt x="204" y="90"/>
                    </a:lnTo>
                    <a:lnTo>
                      <a:pt x="192" y="114"/>
                    </a:lnTo>
                    <a:lnTo>
                      <a:pt x="150" y="114"/>
                    </a:lnTo>
                    <a:lnTo>
                      <a:pt x="138" y="90"/>
                    </a:lnTo>
                    <a:lnTo>
                      <a:pt x="114" y="90"/>
                    </a:lnTo>
                    <a:lnTo>
                      <a:pt x="126" y="150"/>
                    </a:lnTo>
                    <a:lnTo>
                      <a:pt x="90" y="162"/>
                    </a:lnTo>
                    <a:lnTo>
                      <a:pt x="72" y="144"/>
                    </a:lnTo>
                    <a:lnTo>
                      <a:pt x="54" y="144"/>
                    </a:lnTo>
                    <a:lnTo>
                      <a:pt x="0" y="174"/>
                    </a:lnTo>
                    <a:lnTo>
                      <a:pt x="24" y="210"/>
                    </a:lnTo>
                    <a:lnTo>
                      <a:pt x="48" y="210"/>
                    </a:lnTo>
                    <a:lnTo>
                      <a:pt x="120" y="240"/>
                    </a:lnTo>
                    <a:lnTo>
                      <a:pt x="102" y="264"/>
                    </a:lnTo>
                    <a:lnTo>
                      <a:pt x="150" y="300"/>
                    </a:lnTo>
                    <a:lnTo>
                      <a:pt x="132" y="462"/>
                    </a:lnTo>
                    <a:lnTo>
                      <a:pt x="126" y="462"/>
                    </a:lnTo>
                    <a:lnTo>
                      <a:pt x="138" y="480"/>
                    </a:lnTo>
                    <a:lnTo>
                      <a:pt x="210" y="504"/>
                    </a:lnTo>
                    <a:lnTo>
                      <a:pt x="216" y="498"/>
                    </a:lnTo>
                    <a:lnTo>
                      <a:pt x="222" y="492"/>
                    </a:lnTo>
                    <a:lnTo>
                      <a:pt x="258" y="510"/>
                    </a:lnTo>
                    <a:lnTo>
                      <a:pt x="312" y="510"/>
                    </a:lnTo>
                    <a:lnTo>
                      <a:pt x="306" y="480"/>
                    </a:lnTo>
                    <a:lnTo>
                      <a:pt x="354" y="450"/>
                    </a:lnTo>
                    <a:lnTo>
                      <a:pt x="426" y="474"/>
                    </a:lnTo>
                    <a:lnTo>
                      <a:pt x="450" y="474"/>
                    </a:lnTo>
                    <a:lnTo>
                      <a:pt x="480" y="432"/>
                    </a:lnTo>
                    <a:lnTo>
                      <a:pt x="486" y="432"/>
                    </a:lnTo>
                    <a:lnTo>
                      <a:pt x="486" y="432"/>
                    </a:lnTo>
                    <a:lnTo>
                      <a:pt x="486" y="432"/>
                    </a:lnTo>
                    <a:lnTo>
                      <a:pt x="486" y="4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1" name="Freeform 252"/>
              <p:cNvSpPr>
                <a:spLocks/>
              </p:cNvSpPr>
              <p:nvPr/>
            </p:nvSpPr>
            <p:spPr bwMode="auto">
              <a:xfrm>
                <a:off x="2214" y="43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2" name="Freeform 253"/>
              <p:cNvSpPr>
                <a:spLocks/>
              </p:cNvSpPr>
              <p:nvPr/>
            </p:nvSpPr>
            <p:spPr bwMode="auto">
              <a:xfrm>
                <a:off x="2154" y="407"/>
                <a:ext cx="12" cy="12"/>
              </a:xfrm>
              <a:custGeom>
                <a:avLst/>
                <a:gdLst>
                  <a:gd name="T0" fmla="*/ 12 w 12"/>
                  <a:gd name="T1" fmla="*/ 12 h 12"/>
                  <a:gd name="T2" fmla="*/ 6 w 12"/>
                  <a:gd name="T3" fmla="*/ 0 h 12"/>
                  <a:gd name="T4" fmla="*/ 0 w 12"/>
                  <a:gd name="T5" fmla="*/ 0 h 12"/>
                  <a:gd name="T6" fmla="*/ 6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6" y="0"/>
                    </a:lnTo>
                    <a:lnTo>
                      <a:pt x="0" y="0"/>
                    </a:lnTo>
                    <a:lnTo>
                      <a:pt x="6"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3" name="Freeform 254"/>
              <p:cNvSpPr>
                <a:spLocks/>
              </p:cNvSpPr>
              <p:nvPr/>
            </p:nvSpPr>
            <p:spPr bwMode="auto">
              <a:xfrm>
                <a:off x="2142" y="593"/>
                <a:ext cx="36" cy="30"/>
              </a:xfrm>
              <a:custGeom>
                <a:avLst/>
                <a:gdLst>
                  <a:gd name="T0" fmla="*/ 0 w 36"/>
                  <a:gd name="T1" fmla="*/ 0 h 30"/>
                  <a:gd name="T2" fmla="*/ 0 w 36"/>
                  <a:gd name="T3" fmla="*/ 0 h 30"/>
                  <a:gd name="T4" fmla="*/ 36 w 36"/>
                  <a:gd name="T5" fmla="*/ 18 h 30"/>
                  <a:gd name="T6" fmla="*/ 36 w 36"/>
                  <a:gd name="T7" fmla="*/ 30 h 30"/>
                  <a:gd name="T8" fmla="*/ 36 w 36"/>
                  <a:gd name="T9" fmla="*/ 30 h 30"/>
                  <a:gd name="T10" fmla="*/ 36 w 36"/>
                  <a:gd name="T11" fmla="*/ 18 h 30"/>
                  <a:gd name="T12" fmla="*/ 0 w 3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0" y="0"/>
                    </a:moveTo>
                    <a:lnTo>
                      <a:pt x="0" y="0"/>
                    </a:lnTo>
                    <a:lnTo>
                      <a:pt x="36" y="18"/>
                    </a:lnTo>
                    <a:lnTo>
                      <a:pt x="36" y="30"/>
                    </a:lnTo>
                    <a:lnTo>
                      <a:pt x="36" y="30"/>
                    </a:lnTo>
                    <a:lnTo>
                      <a:pt x="3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4" name="Freeform 255"/>
              <p:cNvSpPr>
                <a:spLocks/>
              </p:cNvSpPr>
              <p:nvPr/>
            </p:nvSpPr>
            <p:spPr bwMode="auto">
              <a:xfrm>
                <a:off x="2160" y="521"/>
                <a:ext cx="42" cy="48"/>
              </a:xfrm>
              <a:custGeom>
                <a:avLst/>
                <a:gdLst>
                  <a:gd name="T0" fmla="*/ 42 w 42"/>
                  <a:gd name="T1" fmla="*/ 0 h 48"/>
                  <a:gd name="T2" fmla="*/ 30 w 42"/>
                  <a:gd name="T3" fmla="*/ 6 h 48"/>
                  <a:gd name="T4" fmla="*/ 0 w 42"/>
                  <a:gd name="T5" fmla="*/ 48 h 48"/>
                  <a:gd name="T6" fmla="*/ 30 w 42"/>
                  <a:gd name="T7" fmla="*/ 6 h 48"/>
                  <a:gd name="T8" fmla="*/ 42 w 42"/>
                  <a:gd name="T9" fmla="*/ 0 h 48"/>
                </a:gdLst>
                <a:ahLst/>
                <a:cxnLst>
                  <a:cxn ang="0">
                    <a:pos x="T0" y="T1"/>
                  </a:cxn>
                  <a:cxn ang="0">
                    <a:pos x="T2" y="T3"/>
                  </a:cxn>
                  <a:cxn ang="0">
                    <a:pos x="T4" y="T5"/>
                  </a:cxn>
                  <a:cxn ang="0">
                    <a:pos x="T6" y="T7"/>
                  </a:cxn>
                  <a:cxn ang="0">
                    <a:pos x="T8" y="T9"/>
                  </a:cxn>
                </a:cxnLst>
                <a:rect l="0" t="0" r="r" b="b"/>
                <a:pathLst>
                  <a:path w="42" h="48">
                    <a:moveTo>
                      <a:pt x="42" y="0"/>
                    </a:moveTo>
                    <a:lnTo>
                      <a:pt x="30" y="6"/>
                    </a:lnTo>
                    <a:lnTo>
                      <a:pt x="0" y="48"/>
                    </a:lnTo>
                    <a:lnTo>
                      <a:pt x="30"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5" name="Freeform 256"/>
              <p:cNvSpPr>
                <a:spLocks/>
              </p:cNvSpPr>
              <p:nvPr/>
            </p:nvSpPr>
            <p:spPr bwMode="auto">
              <a:xfrm>
                <a:off x="2106" y="359"/>
                <a:ext cx="0" cy="36"/>
              </a:xfrm>
              <a:custGeom>
                <a:avLst/>
                <a:gdLst>
                  <a:gd name="T0" fmla="*/ 0 h 36"/>
                  <a:gd name="T1" fmla="*/ 36 h 36"/>
                  <a:gd name="T2" fmla="*/ 0 h 36"/>
                  <a:gd name="T3" fmla="*/ 0 h 36"/>
                </a:gdLst>
                <a:ahLst/>
                <a:cxnLst>
                  <a:cxn ang="0">
                    <a:pos x="0" y="T0"/>
                  </a:cxn>
                  <a:cxn ang="0">
                    <a:pos x="0" y="T1"/>
                  </a:cxn>
                  <a:cxn ang="0">
                    <a:pos x="0" y="T2"/>
                  </a:cxn>
                  <a:cxn ang="0">
                    <a:pos x="0" y="T3"/>
                  </a:cxn>
                </a:cxnLst>
                <a:rect l="0" t="0" r="r" b="b"/>
                <a:pathLst>
                  <a:path h="36">
                    <a:moveTo>
                      <a:pt x="0" y="0"/>
                    </a:moveTo>
                    <a:lnTo>
                      <a:pt x="0" y="3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6" name="Freeform 257"/>
              <p:cNvSpPr>
                <a:spLocks/>
              </p:cNvSpPr>
              <p:nvPr/>
            </p:nvSpPr>
            <p:spPr bwMode="auto">
              <a:xfrm>
                <a:off x="2010" y="305"/>
                <a:ext cx="66" cy="66"/>
              </a:xfrm>
              <a:custGeom>
                <a:avLst/>
                <a:gdLst>
                  <a:gd name="T0" fmla="*/ 66 w 66"/>
                  <a:gd name="T1" fmla="*/ 48 h 66"/>
                  <a:gd name="T2" fmla="*/ 66 w 66"/>
                  <a:gd name="T3" fmla="*/ 66 h 66"/>
                  <a:gd name="T4" fmla="*/ 66 w 66"/>
                  <a:gd name="T5" fmla="*/ 48 h 66"/>
                  <a:gd name="T6" fmla="*/ 6 w 66"/>
                  <a:gd name="T7" fmla="*/ 12 h 66"/>
                  <a:gd name="T8" fmla="*/ 0 w 66"/>
                  <a:gd name="T9" fmla="*/ 0 h 66"/>
                  <a:gd name="T10" fmla="*/ 6 w 66"/>
                  <a:gd name="T11" fmla="*/ 12 h 66"/>
                  <a:gd name="T12" fmla="*/ 66 w 66"/>
                  <a:gd name="T13" fmla="*/ 48 h 66"/>
                </a:gdLst>
                <a:ahLst/>
                <a:cxnLst>
                  <a:cxn ang="0">
                    <a:pos x="T0" y="T1"/>
                  </a:cxn>
                  <a:cxn ang="0">
                    <a:pos x="T2" y="T3"/>
                  </a:cxn>
                  <a:cxn ang="0">
                    <a:pos x="T4" y="T5"/>
                  </a:cxn>
                  <a:cxn ang="0">
                    <a:pos x="T6" y="T7"/>
                  </a:cxn>
                  <a:cxn ang="0">
                    <a:pos x="T8" y="T9"/>
                  </a:cxn>
                  <a:cxn ang="0">
                    <a:pos x="T10" y="T11"/>
                  </a:cxn>
                  <a:cxn ang="0">
                    <a:pos x="T12" y="T13"/>
                  </a:cxn>
                </a:cxnLst>
                <a:rect l="0" t="0" r="r" b="b"/>
                <a:pathLst>
                  <a:path w="66" h="66">
                    <a:moveTo>
                      <a:pt x="66" y="48"/>
                    </a:moveTo>
                    <a:lnTo>
                      <a:pt x="66" y="66"/>
                    </a:lnTo>
                    <a:lnTo>
                      <a:pt x="66" y="48"/>
                    </a:lnTo>
                    <a:lnTo>
                      <a:pt x="6" y="12"/>
                    </a:lnTo>
                    <a:lnTo>
                      <a:pt x="0" y="0"/>
                    </a:lnTo>
                    <a:lnTo>
                      <a:pt x="6" y="12"/>
                    </a:lnTo>
                    <a:lnTo>
                      <a:pt x="6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7" name="Rectangle 258"/>
              <p:cNvSpPr>
                <a:spLocks noChangeArrowheads="1"/>
              </p:cNvSpPr>
              <p:nvPr/>
            </p:nvSpPr>
            <p:spPr bwMode="auto">
              <a:xfrm>
                <a:off x="2178" y="623"/>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8" name="Freeform 259"/>
              <p:cNvSpPr>
                <a:spLocks/>
              </p:cNvSpPr>
              <p:nvPr/>
            </p:nvSpPr>
            <p:spPr bwMode="auto">
              <a:xfrm>
                <a:off x="2208" y="719"/>
                <a:ext cx="0" cy="18"/>
              </a:xfrm>
              <a:custGeom>
                <a:avLst/>
                <a:gdLst>
                  <a:gd name="T0" fmla="*/ 18 h 18"/>
                  <a:gd name="T1" fmla="*/ 18 h 18"/>
                  <a:gd name="T2" fmla="*/ 0 h 18"/>
                  <a:gd name="T3" fmla="*/ 18 h 18"/>
                </a:gdLst>
                <a:ahLst/>
                <a:cxnLst>
                  <a:cxn ang="0">
                    <a:pos x="0" y="T0"/>
                  </a:cxn>
                  <a:cxn ang="0">
                    <a:pos x="0" y="T1"/>
                  </a:cxn>
                  <a:cxn ang="0">
                    <a:pos x="0" y="T2"/>
                  </a:cxn>
                  <a:cxn ang="0">
                    <a:pos x="0" y="T3"/>
                  </a:cxn>
                </a:cxnLst>
                <a:rect l="0" t="0" r="r" b="b"/>
                <a:pathLst>
                  <a:path h="18">
                    <a:moveTo>
                      <a:pt x="0" y="18"/>
                    </a:moveTo>
                    <a:lnTo>
                      <a:pt x="0" y="18"/>
                    </a:lnTo>
                    <a:lnTo>
                      <a:pt x="0"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9" name="Rectangle 260"/>
              <p:cNvSpPr>
                <a:spLocks noChangeArrowheads="1"/>
              </p:cNvSpPr>
              <p:nvPr/>
            </p:nvSpPr>
            <p:spPr bwMode="auto">
              <a:xfrm>
                <a:off x="2166" y="671"/>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0" name="Freeform 261"/>
              <p:cNvSpPr>
                <a:spLocks/>
              </p:cNvSpPr>
              <p:nvPr/>
            </p:nvSpPr>
            <p:spPr bwMode="auto">
              <a:xfrm>
                <a:off x="2064" y="941"/>
                <a:ext cx="18" cy="18"/>
              </a:xfrm>
              <a:custGeom>
                <a:avLst/>
                <a:gdLst>
                  <a:gd name="T0" fmla="*/ 18 w 18"/>
                  <a:gd name="T1" fmla="*/ 12 h 18"/>
                  <a:gd name="T2" fmla="*/ 12 w 18"/>
                  <a:gd name="T3" fmla="*/ 0 h 18"/>
                  <a:gd name="T4" fmla="*/ 0 w 18"/>
                  <a:gd name="T5" fmla="*/ 0 h 18"/>
                  <a:gd name="T6" fmla="*/ 0 w 18"/>
                  <a:gd name="T7" fmla="*/ 6 h 18"/>
                  <a:gd name="T8" fmla="*/ 12 w 18"/>
                  <a:gd name="T9" fmla="*/ 18 h 18"/>
                  <a:gd name="T10" fmla="*/ 18 w 18"/>
                  <a:gd name="T11" fmla="*/ 12 h 18"/>
                </a:gdLst>
                <a:ahLst/>
                <a:cxnLst>
                  <a:cxn ang="0">
                    <a:pos x="T0" y="T1"/>
                  </a:cxn>
                  <a:cxn ang="0">
                    <a:pos x="T2" y="T3"/>
                  </a:cxn>
                  <a:cxn ang="0">
                    <a:pos x="T4" y="T5"/>
                  </a:cxn>
                  <a:cxn ang="0">
                    <a:pos x="T6" y="T7"/>
                  </a:cxn>
                  <a:cxn ang="0">
                    <a:pos x="T8" y="T9"/>
                  </a:cxn>
                  <a:cxn ang="0">
                    <a:pos x="T10" y="T11"/>
                  </a:cxn>
                </a:cxnLst>
                <a:rect l="0" t="0" r="r" b="b"/>
                <a:pathLst>
                  <a:path w="18" h="18">
                    <a:moveTo>
                      <a:pt x="18" y="12"/>
                    </a:moveTo>
                    <a:lnTo>
                      <a:pt x="12" y="0"/>
                    </a:lnTo>
                    <a:lnTo>
                      <a:pt x="0" y="0"/>
                    </a:lnTo>
                    <a:lnTo>
                      <a:pt x="0" y="6"/>
                    </a:lnTo>
                    <a:lnTo>
                      <a:pt x="12"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1" name="Freeform 262"/>
              <p:cNvSpPr>
                <a:spLocks/>
              </p:cNvSpPr>
              <p:nvPr/>
            </p:nvSpPr>
            <p:spPr bwMode="auto">
              <a:xfrm>
                <a:off x="1548" y="749"/>
                <a:ext cx="492" cy="396"/>
              </a:xfrm>
              <a:custGeom>
                <a:avLst/>
                <a:gdLst>
                  <a:gd name="T0" fmla="*/ 396 w 492"/>
                  <a:gd name="T1" fmla="*/ 48 h 396"/>
                  <a:gd name="T2" fmla="*/ 384 w 492"/>
                  <a:gd name="T3" fmla="*/ 60 h 396"/>
                  <a:gd name="T4" fmla="*/ 384 w 492"/>
                  <a:gd name="T5" fmla="*/ 60 h 396"/>
                  <a:gd name="T6" fmla="*/ 300 w 492"/>
                  <a:gd name="T7" fmla="*/ 18 h 396"/>
                  <a:gd name="T8" fmla="*/ 192 w 492"/>
                  <a:gd name="T9" fmla="*/ 18 h 396"/>
                  <a:gd name="T10" fmla="*/ 84 w 492"/>
                  <a:gd name="T11" fmla="*/ 6 h 396"/>
                  <a:gd name="T12" fmla="*/ 42 w 492"/>
                  <a:gd name="T13" fmla="*/ 0 h 396"/>
                  <a:gd name="T14" fmla="*/ 6 w 492"/>
                  <a:gd name="T15" fmla="*/ 24 h 396"/>
                  <a:gd name="T16" fmla="*/ 18 w 492"/>
                  <a:gd name="T17" fmla="*/ 66 h 396"/>
                  <a:gd name="T18" fmla="*/ 18 w 492"/>
                  <a:gd name="T19" fmla="*/ 96 h 396"/>
                  <a:gd name="T20" fmla="*/ 42 w 492"/>
                  <a:gd name="T21" fmla="*/ 84 h 396"/>
                  <a:gd name="T22" fmla="*/ 108 w 492"/>
                  <a:gd name="T23" fmla="*/ 90 h 396"/>
                  <a:gd name="T24" fmla="*/ 108 w 492"/>
                  <a:gd name="T25" fmla="*/ 90 h 396"/>
                  <a:gd name="T26" fmla="*/ 120 w 492"/>
                  <a:gd name="T27" fmla="*/ 114 h 396"/>
                  <a:gd name="T28" fmla="*/ 120 w 492"/>
                  <a:gd name="T29" fmla="*/ 114 h 396"/>
                  <a:gd name="T30" fmla="*/ 96 w 492"/>
                  <a:gd name="T31" fmla="*/ 144 h 396"/>
                  <a:gd name="T32" fmla="*/ 78 w 492"/>
                  <a:gd name="T33" fmla="*/ 222 h 396"/>
                  <a:gd name="T34" fmla="*/ 84 w 492"/>
                  <a:gd name="T35" fmla="*/ 240 h 396"/>
                  <a:gd name="T36" fmla="*/ 84 w 492"/>
                  <a:gd name="T37" fmla="*/ 240 h 396"/>
                  <a:gd name="T38" fmla="*/ 78 w 492"/>
                  <a:gd name="T39" fmla="*/ 270 h 396"/>
                  <a:gd name="T40" fmla="*/ 90 w 492"/>
                  <a:gd name="T41" fmla="*/ 294 h 396"/>
                  <a:gd name="T42" fmla="*/ 90 w 492"/>
                  <a:gd name="T43" fmla="*/ 294 h 396"/>
                  <a:gd name="T44" fmla="*/ 72 w 492"/>
                  <a:gd name="T45" fmla="*/ 342 h 396"/>
                  <a:gd name="T46" fmla="*/ 72 w 492"/>
                  <a:gd name="T47" fmla="*/ 342 h 396"/>
                  <a:gd name="T48" fmla="*/ 120 w 492"/>
                  <a:gd name="T49" fmla="*/ 384 h 396"/>
                  <a:gd name="T50" fmla="*/ 180 w 492"/>
                  <a:gd name="T51" fmla="*/ 372 h 396"/>
                  <a:gd name="T52" fmla="*/ 282 w 492"/>
                  <a:gd name="T53" fmla="*/ 366 h 396"/>
                  <a:gd name="T54" fmla="*/ 330 w 492"/>
                  <a:gd name="T55" fmla="*/ 324 h 396"/>
                  <a:gd name="T56" fmla="*/ 372 w 492"/>
                  <a:gd name="T57" fmla="*/ 258 h 396"/>
                  <a:gd name="T58" fmla="*/ 402 w 492"/>
                  <a:gd name="T59" fmla="*/ 144 h 396"/>
                  <a:gd name="T60" fmla="*/ 492 w 492"/>
                  <a:gd name="T61" fmla="*/ 96 h 396"/>
                  <a:gd name="T62" fmla="*/ 486 w 492"/>
                  <a:gd name="T63" fmla="*/ 66 h 396"/>
                  <a:gd name="T64" fmla="*/ 432 w 492"/>
                  <a:gd name="T65" fmla="*/ 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2" h="396">
                    <a:moveTo>
                      <a:pt x="432" y="66"/>
                    </a:moveTo>
                    <a:lnTo>
                      <a:pt x="396" y="48"/>
                    </a:lnTo>
                    <a:lnTo>
                      <a:pt x="390" y="54"/>
                    </a:lnTo>
                    <a:lnTo>
                      <a:pt x="384" y="60"/>
                    </a:lnTo>
                    <a:lnTo>
                      <a:pt x="384" y="60"/>
                    </a:lnTo>
                    <a:lnTo>
                      <a:pt x="384" y="60"/>
                    </a:lnTo>
                    <a:lnTo>
                      <a:pt x="312" y="36"/>
                    </a:lnTo>
                    <a:lnTo>
                      <a:pt x="300" y="18"/>
                    </a:lnTo>
                    <a:lnTo>
                      <a:pt x="216" y="12"/>
                    </a:lnTo>
                    <a:lnTo>
                      <a:pt x="192" y="18"/>
                    </a:lnTo>
                    <a:lnTo>
                      <a:pt x="132" y="0"/>
                    </a:lnTo>
                    <a:lnTo>
                      <a:pt x="84" y="6"/>
                    </a:lnTo>
                    <a:lnTo>
                      <a:pt x="66" y="0"/>
                    </a:lnTo>
                    <a:lnTo>
                      <a:pt x="42" y="0"/>
                    </a:lnTo>
                    <a:lnTo>
                      <a:pt x="30" y="18"/>
                    </a:lnTo>
                    <a:lnTo>
                      <a:pt x="6" y="24"/>
                    </a:lnTo>
                    <a:lnTo>
                      <a:pt x="0" y="36"/>
                    </a:lnTo>
                    <a:lnTo>
                      <a:pt x="18" y="66"/>
                    </a:lnTo>
                    <a:lnTo>
                      <a:pt x="18" y="96"/>
                    </a:lnTo>
                    <a:lnTo>
                      <a:pt x="18" y="96"/>
                    </a:lnTo>
                    <a:lnTo>
                      <a:pt x="18" y="96"/>
                    </a:lnTo>
                    <a:lnTo>
                      <a:pt x="42" y="84"/>
                    </a:lnTo>
                    <a:lnTo>
                      <a:pt x="48" y="96"/>
                    </a:lnTo>
                    <a:lnTo>
                      <a:pt x="108" y="90"/>
                    </a:lnTo>
                    <a:lnTo>
                      <a:pt x="108" y="90"/>
                    </a:lnTo>
                    <a:lnTo>
                      <a:pt x="108" y="90"/>
                    </a:lnTo>
                    <a:lnTo>
                      <a:pt x="114" y="102"/>
                    </a:lnTo>
                    <a:lnTo>
                      <a:pt x="120" y="114"/>
                    </a:lnTo>
                    <a:lnTo>
                      <a:pt x="120" y="114"/>
                    </a:lnTo>
                    <a:lnTo>
                      <a:pt x="120" y="114"/>
                    </a:lnTo>
                    <a:lnTo>
                      <a:pt x="108" y="132"/>
                    </a:lnTo>
                    <a:lnTo>
                      <a:pt x="96" y="144"/>
                    </a:lnTo>
                    <a:lnTo>
                      <a:pt x="90" y="204"/>
                    </a:lnTo>
                    <a:lnTo>
                      <a:pt x="78" y="222"/>
                    </a:lnTo>
                    <a:lnTo>
                      <a:pt x="84" y="234"/>
                    </a:lnTo>
                    <a:lnTo>
                      <a:pt x="84" y="240"/>
                    </a:lnTo>
                    <a:lnTo>
                      <a:pt x="84" y="240"/>
                    </a:lnTo>
                    <a:lnTo>
                      <a:pt x="84" y="240"/>
                    </a:lnTo>
                    <a:lnTo>
                      <a:pt x="84" y="252"/>
                    </a:lnTo>
                    <a:lnTo>
                      <a:pt x="78" y="270"/>
                    </a:lnTo>
                    <a:lnTo>
                      <a:pt x="84" y="282"/>
                    </a:lnTo>
                    <a:lnTo>
                      <a:pt x="90" y="294"/>
                    </a:lnTo>
                    <a:lnTo>
                      <a:pt x="90" y="294"/>
                    </a:lnTo>
                    <a:lnTo>
                      <a:pt x="90" y="294"/>
                    </a:lnTo>
                    <a:lnTo>
                      <a:pt x="72" y="318"/>
                    </a:lnTo>
                    <a:lnTo>
                      <a:pt x="72" y="342"/>
                    </a:lnTo>
                    <a:lnTo>
                      <a:pt x="72" y="342"/>
                    </a:lnTo>
                    <a:lnTo>
                      <a:pt x="72" y="342"/>
                    </a:lnTo>
                    <a:lnTo>
                      <a:pt x="108" y="342"/>
                    </a:lnTo>
                    <a:lnTo>
                      <a:pt x="120" y="384"/>
                    </a:lnTo>
                    <a:lnTo>
                      <a:pt x="150" y="396"/>
                    </a:lnTo>
                    <a:lnTo>
                      <a:pt x="180" y="372"/>
                    </a:lnTo>
                    <a:lnTo>
                      <a:pt x="204" y="366"/>
                    </a:lnTo>
                    <a:lnTo>
                      <a:pt x="282" y="366"/>
                    </a:lnTo>
                    <a:lnTo>
                      <a:pt x="306" y="324"/>
                    </a:lnTo>
                    <a:lnTo>
                      <a:pt x="330" y="324"/>
                    </a:lnTo>
                    <a:lnTo>
                      <a:pt x="342" y="288"/>
                    </a:lnTo>
                    <a:lnTo>
                      <a:pt x="372" y="258"/>
                    </a:lnTo>
                    <a:lnTo>
                      <a:pt x="342" y="228"/>
                    </a:lnTo>
                    <a:lnTo>
                      <a:pt x="402" y="144"/>
                    </a:lnTo>
                    <a:lnTo>
                      <a:pt x="444" y="132"/>
                    </a:lnTo>
                    <a:lnTo>
                      <a:pt x="492" y="96"/>
                    </a:lnTo>
                    <a:lnTo>
                      <a:pt x="486" y="66"/>
                    </a:lnTo>
                    <a:lnTo>
                      <a:pt x="486" y="66"/>
                    </a:lnTo>
                    <a:lnTo>
                      <a:pt x="432" y="66"/>
                    </a:lnTo>
                    <a:lnTo>
                      <a:pt x="43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2" name="Freeform 263"/>
              <p:cNvSpPr>
                <a:spLocks/>
              </p:cNvSpPr>
              <p:nvPr/>
            </p:nvSpPr>
            <p:spPr bwMode="auto">
              <a:xfrm>
                <a:off x="2004" y="947"/>
                <a:ext cx="42" cy="36"/>
              </a:xfrm>
              <a:custGeom>
                <a:avLst/>
                <a:gdLst>
                  <a:gd name="T0" fmla="*/ 42 w 42"/>
                  <a:gd name="T1" fmla="*/ 18 h 36"/>
                  <a:gd name="T2" fmla="*/ 30 w 42"/>
                  <a:gd name="T3" fmla="*/ 12 h 36"/>
                  <a:gd name="T4" fmla="*/ 30 w 42"/>
                  <a:gd name="T5" fmla="*/ 0 h 36"/>
                  <a:gd name="T6" fmla="*/ 6 w 42"/>
                  <a:gd name="T7" fmla="*/ 12 h 36"/>
                  <a:gd name="T8" fmla="*/ 0 w 42"/>
                  <a:gd name="T9" fmla="*/ 18 h 36"/>
                  <a:gd name="T10" fmla="*/ 30 w 42"/>
                  <a:gd name="T11" fmla="*/ 36 h 36"/>
                  <a:gd name="T12" fmla="*/ 42 w 42"/>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42" y="18"/>
                    </a:moveTo>
                    <a:lnTo>
                      <a:pt x="30" y="12"/>
                    </a:lnTo>
                    <a:lnTo>
                      <a:pt x="30" y="0"/>
                    </a:lnTo>
                    <a:lnTo>
                      <a:pt x="6" y="12"/>
                    </a:lnTo>
                    <a:lnTo>
                      <a:pt x="0" y="18"/>
                    </a:lnTo>
                    <a:lnTo>
                      <a:pt x="30" y="36"/>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3" name="Freeform 264"/>
              <p:cNvSpPr>
                <a:spLocks/>
              </p:cNvSpPr>
              <p:nvPr/>
            </p:nvSpPr>
            <p:spPr bwMode="auto">
              <a:xfrm>
                <a:off x="1932" y="803"/>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4" name="Freeform 265"/>
              <p:cNvSpPr>
                <a:spLocks/>
              </p:cNvSpPr>
              <p:nvPr/>
            </p:nvSpPr>
            <p:spPr bwMode="auto">
              <a:xfrm>
                <a:off x="1536" y="833"/>
                <a:ext cx="132" cy="258"/>
              </a:xfrm>
              <a:custGeom>
                <a:avLst/>
                <a:gdLst>
                  <a:gd name="T0" fmla="*/ 102 w 132"/>
                  <a:gd name="T1" fmla="*/ 210 h 258"/>
                  <a:gd name="T2" fmla="*/ 96 w 132"/>
                  <a:gd name="T3" fmla="*/ 198 h 258"/>
                  <a:gd name="T4" fmla="*/ 90 w 132"/>
                  <a:gd name="T5" fmla="*/ 186 h 258"/>
                  <a:gd name="T6" fmla="*/ 96 w 132"/>
                  <a:gd name="T7" fmla="*/ 168 h 258"/>
                  <a:gd name="T8" fmla="*/ 96 w 132"/>
                  <a:gd name="T9" fmla="*/ 156 h 258"/>
                  <a:gd name="T10" fmla="*/ 96 w 132"/>
                  <a:gd name="T11" fmla="*/ 150 h 258"/>
                  <a:gd name="T12" fmla="*/ 90 w 132"/>
                  <a:gd name="T13" fmla="*/ 138 h 258"/>
                  <a:gd name="T14" fmla="*/ 102 w 132"/>
                  <a:gd name="T15" fmla="*/ 120 h 258"/>
                  <a:gd name="T16" fmla="*/ 108 w 132"/>
                  <a:gd name="T17" fmla="*/ 60 h 258"/>
                  <a:gd name="T18" fmla="*/ 120 w 132"/>
                  <a:gd name="T19" fmla="*/ 48 h 258"/>
                  <a:gd name="T20" fmla="*/ 132 w 132"/>
                  <a:gd name="T21" fmla="*/ 30 h 258"/>
                  <a:gd name="T22" fmla="*/ 126 w 132"/>
                  <a:gd name="T23" fmla="*/ 18 h 258"/>
                  <a:gd name="T24" fmla="*/ 120 w 132"/>
                  <a:gd name="T25" fmla="*/ 6 h 258"/>
                  <a:gd name="T26" fmla="*/ 60 w 132"/>
                  <a:gd name="T27" fmla="*/ 12 h 258"/>
                  <a:gd name="T28" fmla="*/ 54 w 132"/>
                  <a:gd name="T29" fmla="*/ 0 h 258"/>
                  <a:gd name="T30" fmla="*/ 30 w 132"/>
                  <a:gd name="T31" fmla="*/ 12 h 258"/>
                  <a:gd name="T32" fmla="*/ 36 w 132"/>
                  <a:gd name="T33" fmla="*/ 54 h 258"/>
                  <a:gd name="T34" fmla="*/ 0 w 132"/>
                  <a:gd name="T35" fmla="*/ 174 h 258"/>
                  <a:gd name="T36" fmla="*/ 12 w 132"/>
                  <a:gd name="T37" fmla="*/ 198 h 258"/>
                  <a:gd name="T38" fmla="*/ 30 w 132"/>
                  <a:gd name="T39" fmla="*/ 192 h 258"/>
                  <a:gd name="T40" fmla="*/ 18 w 132"/>
                  <a:gd name="T41" fmla="*/ 258 h 258"/>
                  <a:gd name="T42" fmla="*/ 84 w 132"/>
                  <a:gd name="T43" fmla="*/ 258 h 258"/>
                  <a:gd name="T44" fmla="*/ 84 w 132"/>
                  <a:gd name="T45" fmla="*/ 234 h 258"/>
                  <a:gd name="T46" fmla="*/ 102 w 132"/>
                  <a:gd name="T47" fmla="*/ 21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 h="258">
                    <a:moveTo>
                      <a:pt x="102" y="210"/>
                    </a:moveTo>
                    <a:lnTo>
                      <a:pt x="96" y="198"/>
                    </a:lnTo>
                    <a:lnTo>
                      <a:pt x="90" y="186"/>
                    </a:lnTo>
                    <a:lnTo>
                      <a:pt x="96" y="168"/>
                    </a:lnTo>
                    <a:lnTo>
                      <a:pt x="96" y="156"/>
                    </a:lnTo>
                    <a:lnTo>
                      <a:pt x="96" y="150"/>
                    </a:lnTo>
                    <a:lnTo>
                      <a:pt x="90" y="138"/>
                    </a:lnTo>
                    <a:lnTo>
                      <a:pt x="102" y="120"/>
                    </a:lnTo>
                    <a:lnTo>
                      <a:pt x="108" y="60"/>
                    </a:lnTo>
                    <a:lnTo>
                      <a:pt x="120" y="48"/>
                    </a:lnTo>
                    <a:lnTo>
                      <a:pt x="132" y="30"/>
                    </a:lnTo>
                    <a:lnTo>
                      <a:pt x="126" y="18"/>
                    </a:lnTo>
                    <a:lnTo>
                      <a:pt x="120" y="6"/>
                    </a:lnTo>
                    <a:lnTo>
                      <a:pt x="60" y="12"/>
                    </a:lnTo>
                    <a:lnTo>
                      <a:pt x="54" y="0"/>
                    </a:lnTo>
                    <a:lnTo>
                      <a:pt x="30" y="12"/>
                    </a:lnTo>
                    <a:lnTo>
                      <a:pt x="36" y="54"/>
                    </a:lnTo>
                    <a:lnTo>
                      <a:pt x="0" y="174"/>
                    </a:lnTo>
                    <a:lnTo>
                      <a:pt x="12" y="198"/>
                    </a:lnTo>
                    <a:lnTo>
                      <a:pt x="30" y="192"/>
                    </a:lnTo>
                    <a:lnTo>
                      <a:pt x="18" y="258"/>
                    </a:lnTo>
                    <a:lnTo>
                      <a:pt x="84" y="258"/>
                    </a:lnTo>
                    <a:lnTo>
                      <a:pt x="84" y="234"/>
                    </a:lnTo>
                    <a:lnTo>
                      <a:pt x="102" y="21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5" name="Freeform 266"/>
              <p:cNvSpPr>
                <a:spLocks/>
              </p:cNvSpPr>
              <p:nvPr/>
            </p:nvSpPr>
            <p:spPr bwMode="auto">
              <a:xfrm>
                <a:off x="1638" y="881"/>
                <a:ext cx="18" cy="72"/>
              </a:xfrm>
              <a:custGeom>
                <a:avLst/>
                <a:gdLst>
                  <a:gd name="T0" fmla="*/ 0 w 18"/>
                  <a:gd name="T1" fmla="*/ 72 h 72"/>
                  <a:gd name="T2" fmla="*/ 6 w 18"/>
                  <a:gd name="T3" fmla="*/ 12 h 72"/>
                  <a:gd name="T4" fmla="*/ 18 w 18"/>
                  <a:gd name="T5" fmla="*/ 0 h 72"/>
                  <a:gd name="T6" fmla="*/ 6 w 18"/>
                  <a:gd name="T7" fmla="*/ 12 h 72"/>
                  <a:gd name="T8" fmla="*/ 0 w 18"/>
                  <a:gd name="T9" fmla="*/ 72 h 72"/>
                </a:gdLst>
                <a:ahLst/>
                <a:cxnLst>
                  <a:cxn ang="0">
                    <a:pos x="T0" y="T1"/>
                  </a:cxn>
                  <a:cxn ang="0">
                    <a:pos x="T2" y="T3"/>
                  </a:cxn>
                  <a:cxn ang="0">
                    <a:pos x="T4" y="T5"/>
                  </a:cxn>
                  <a:cxn ang="0">
                    <a:pos x="T6" y="T7"/>
                  </a:cxn>
                  <a:cxn ang="0">
                    <a:pos x="T8" y="T9"/>
                  </a:cxn>
                </a:cxnLst>
                <a:rect l="0" t="0" r="r" b="b"/>
                <a:pathLst>
                  <a:path w="18" h="72">
                    <a:moveTo>
                      <a:pt x="0" y="72"/>
                    </a:moveTo>
                    <a:lnTo>
                      <a:pt x="6" y="12"/>
                    </a:lnTo>
                    <a:lnTo>
                      <a:pt x="18" y="0"/>
                    </a:lnTo>
                    <a:lnTo>
                      <a:pt x="6" y="12"/>
                    </a:lnTo>
                    <a:lnTo>
                      <a:pt x="0"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6" name="Freeform 267"/>
              <p:cNvSpPr>
                <a:spLocks/>
              </p:cNvSpPr>
              <p:nvPr/>
            </p:nvSpPr>
            <p:spPr bwMode="auto">
              <a:xfrm>
                <a:off x="1662" y="851"/>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7" name="Freeform 268"/>
              <p:cNvSpPr>
                <a:spLocks/>
              </p:cNvSpPr>
              <p:nvPr/>
            </p:nvSpPr>
            <p:spPr bwMode="auto">
              <a:xfrm>
                <a:off x="1632" y="98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8" name="Freeform 269"/>
              <p:cNvSpPr>
                <a:spLocks/>
              </p:cNvSpPr>
              <p:nvPr/>
            </p:nvSpPr>
            <p:spPr bwMode="auto">
              <a:xfrm>
                <a:off x="1626" y="1001"/>
                <a:ext cx="6" cy="30"/>
              </a:xfrm>
              <a:custGeom>
                <a:avLst/>
                <a:gdLst>
                  <a:gd name="T0" fmla="*/ 6 w 6"/>
                  <a:gd name="T1" fmla="*/ 30 h 30"/>
                  <a:gd name="T2" fmla="*/ 0 w 6"/>
                  <a:gd name="T3" fmla="*/ 18 h 30"/>
                  <a:gd name="T4" fmla="*/ 6 w 6"/>
                  <a:gd name="T5" fmla="*/ 0 h 30"/>
                  <a:gd name="T6" fmla="*/ 0 w 6"/>
                  <a:gd name="T7" fmla="*/ 18 h 30"/>
                  <a:gd name="T8" fmla="*/ 6 w 6"/>
                  <a:gd name="T9" fmla="*/ 30 h 30"/>
                </a:gdLst>
                <a:ahLst/>
                <a:cxnLst>
                  <a:cxn ang="0">
                    <a:pos x="T0" y="T1"/>
                  </a:cxn>
                  <a:cxn ang="0">
                    <a:pos x="T2" y="T3"/>
                  </a:cxn>
                  <a:cxn ang="0">
                    <a:pos x="T4" y="T5"/>
                  </a:cxn>
                  <a:cxn ang="0">
                    <a:pos x="T6" y="T7"/>
                  </a:cxn>
                  <a:cxn ang="0">
                    <a:pos x="T8" y="T9"/>
                  </a:cxn>
                </a:cxnLst>
                <a:rect l="0" t="0" r="r" b="b"/>
                <a:pathLst>
                  <a:path w="6" h="30">
                    <a:moveTo>
                      <a:pt x="6" y="30"/>
                    </a:moveTo>
                    <a:lnTo>
                      <a:pt x="0" y="18"/>
                    </a:lnTo>
                    <a:lnTo>
                      <a:pt x="6" y="0"/>
                    </a:lnTo>
                    <a:lnTo>
                      <a:pt x="0"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9" name="Freeform 270"/>
              <p:cNvSpPr>
                <a:spLocks/>
              </p:cNvSpPr>
              <p:nvPr/>
            </p:nvSpPr>
            <p:spPr bwMode="auto">
              <a:xfrm>
                <a:off x="1620" y="1043"/>
                <a:ext cx="18" cy="24"/>
              </a:xfrm>
              <a:custGeom>
                <a:avLst/>
                <a:gdLst>
                  <a:gd name="T0" fmla="*/ 18 w 18"/>
                  <a:gd name="T1" fmla="*/ 0 h 24"/>
                  <a:gd name="T2" fmla="*/ 18 w 18"/>
                  <a:gd name="T3" fmla="*/ 0 h 24"/>
                  <a:gd name="T4" fmla="*/ 0 w 18"/>
                  <a:gd name="T5" fmla="*/ 24 h 24"/>
                  <a:gd name="T6" fmla="*/ 18 w 18"/>
                  <a:gd name="T7" fmla="*/ 0 h 24"/>
                </a:gdLst>
                <a:ahLst/>
                <a:cxnLst>
                  <a:cxn ang="0">
                    <a:pos x="T0" y="T1"/>
                  </a:cxn>
                  <a:cxn ang="0">
                    <a:pos x="T2" y="T3"/>
                  </a:cxn>
                  <a:cxn ang="0">
                    <a:pos x="T4" y="T5"/>
                  </a:cxn>
                  <a:cxn ang="0">
                    <a:pos x="T6" y="T7"/>
                  </a:cxn>
                </a:cxnLst>
                <a:rect l="0" t="0" r="r" b="b"/>
                <a:pathLst>
                  <a:path w="18" h="24">
                    <a:moveTo>
                      <a:pt x="18" y="0"/>
                    </a:moveTo>
                    <a:lnTo>
                      <a:pt x="18" y="0"/>
                    </a:lnTo>
                    <a:lnTo>
                      <a:pt x="0" y="24"/>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0" name="Rectangle 271"/>
              <p:cNvSpPr>
                <a:spLocks noChangeArrowheads="1"/>
              </p:cNvSpPr>
              <p:nvPr/>
            </p:nvSpPr>
            <p:spPr bwMode="auto">
              <a:xfrm>
                <a:off x="1620" y="1067"/>
                <a:ext cx="1" cy="24"/>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1" name="Freeform 272"/>
              <p:cNvSpPr>
                <a:spLocks/>
              </p:cNvSpPr>
              <p:nvPr/>
            </p:nvSpPr>
            <p:spPr bwMode="auto">
              <a:xfrm>
                <a:off x="1566" y="833"/>
                <a:ext cx="90" cy="12"/>
              </a:xfrm>
              <a:custGeom>
                <a:avLst/>
                <a:gdLst>
                  <a:gd name="T0" fmla="*/ 30 w 90"/>
                  <a:gd name="T1" fmla="*/ 12 h 12"/>
                  <a:gd name="T2" fmla="*/ 90 w 90"/>
                  <a:gd name="T3" fmla="*/ 6 h 12"/>
                  <a:gd name="T4" fmla="*/ 90 w 90"/>
                  <a:gd name="T5" fmla="*/ 6 h 12"/>
                  <a:gd name="T6" fmla="*/ 30 w 90"/>
                  <a:gd name="T7" fmla="*/ 12 h 12"/>
                  <a:gd name="T8" fmla="*/ 24 w 90"/>
                  <a:gd name="T9" fmla="*/ 0 h 12"/>
                  <a:gd name="T10" fmla="*/ 0 w 90"/>
                  <a:gd name="T11" fmla="*/ 12 h 12"/>
                  <a:gd name="T12" fmla="*/ 0 w 90"/>
                  <a:gd name="T13" fmla="*/ 12 h 12"/>
                  <a:gd name="T14" fmla="*/ 24 w 90"/>
                  <a:gd name="T15" fmla="*/ 0 h 12"/>
                  <a:gd name="T16" fmla="*/ 30 w 90"/>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
                    <a:moveTo>
                      <a:pt x="30" y="12"/>
                    </a:moveTo>
                    <a:lnTo>
                      <a:pt x="90" y="6"/>
                    </a:lnTo>
                    <a:lnTo>
                      <a:pt x="90" y="6"/>
                    </a:lnTo>
                    <a:lnTo>
                      <a:pt x="30" y="12"/>
                    </a:lnTo>
                    <a:lnTo>
                      <a:pt x="24" y="0"/>
                    </a:lnTo>
                    <a:lnTo>
                      <a:pt x="0" y="12"/>
                    </a:lnTo>
                    <a:lnTo>
                      <a:pt x="0" y="12"/>
                    </a:lnTo>
                    <a:lnTo>
                      <a:pt x="24"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2" name="Freeform 273"/>
              <p:cNvSpPr>
                <a:spLocks/>
              </p:cNvSpPr>
              <p:nvPr/>
            </p:nvSpPr>
            <p:spPr bwMode="auto">
              <a:xfrm>
                <a:off x="4326" y="1103"/>
                <a:ext cx="654" cy="613"/>
              </a:xfrm>
              <a:custGeom>
                <a:avLst/>
                <a:gdLst>
                  <a:gd name="T0" fmla="*/ 396 w 654"/>
                  <a:gd name="T1" fmla="*/ 583 h 613"/>
                  <a:gd name="T2" fmla="*/ 330 w 654"/>
                  <a:gd name="T3" fmla="*/ 469 h 613"/>
                  <a:gd name="T4" fmla="*/ 330 w 654"/>
                  <a:gd name="T5" fmla="*/ 469 h 613"/>
                  <a:gd name="T6" fmla="*/ 330 w 654"/>
                  <a:gd name="T7" fmla="*/ 469 h 613"/>
                  <a:gd name="T8" fmla="*/ 366 w 654"/>
                  <a:gd name="T9" fmla="*/ 415 h 613"/>
                  <a:gd name="T10" fmla="*/ 426 w 654"/>
                  <a:gd name="T11" fmla="*/ 427 h 613"/>
                  <a:gd name="T12" fmla="*/ 546 w 654"/>
                  <a:gd name="T13" fmla="*/ 271 h 613"/>
                  <a:gd name="T14" fmla="*/ 564 w 654"/>
                  <a:gd name="T15" fmla="*/ 223 h 613"/>
                  <a:gd name="T16" fmla="*/ 510 w 654"/>
                  <a:gd name="T17" fmla="*/ 180 h 613"/>
                  <a:gd name="T18" fmla="*/ 510 w 654"/>
                  <a:gd name="T19" fmla="*/ 102 h 613"/>
                  <a:gd name="T20" fmla="*/ 564 w 654"/>
                  <a:gd name="T21" fmla="*/ 114 h 613"/>
                  <a:gd name="T22" fmla="*/ 654 w 654"/>
                  <a:gd name="T23" fmla="*/ 66 h 613"/>
                  <a:gd name="T24" fmla="*/ 654 w 654"/>
                  <a:gd name="T25" fmla="*/ 66 h 613"/>
                  <a:gd name="T26" fmla="*/ 654 w 654"/>
                  <a:gd name="T27" fmla="*/ 66 h 613"/>
                  <a:gd name="T28" fmla="*/ 654 w 654"/>
                  <a:gd name="T29" fmla="*/ 66 h 613"/>
                  <a:gd name="T30" fmla="*/ 594 w 654"/>
                  <a:gd name="T31" fmla="*/ 48 h 613"/>
                  <a:gd name="T32" fmla="*/ 594 w 654"/>
                  <a:gd name="T33" fmla="*/ 6 h 613"/>
                  <a:gd name="T34" fmla="*/ 534 w 654"/>
                  <a:gd name="T35" fmla="*/ 0 h 613"/>
                  <a:gd name="T36" fmla="*/ 534 w 654"/>
                  <a:gd name="T37" fmla="*/ 0 h 613"/>
                  <a:gd name="T38" fmla="*/ 534 w 654"/>
                  <a:gd name="T39" fmla="*/ 0 h 613"/>
                  <a:gd name="T40" fmla="*/ 534 w 654"/>
                  <a:gd name="T41" fmla="*/ 0 h 613"/>
                  <a:gd name="T42" fmla="*/ 468 w 654"/>
                  <a:gd name="T43" fmla="*/ 0 h 613"/>
                  <a:gd name="T44" fmla="*/ 408 w 654"/>
                  <a:gd name="T45" fmla="*/ 36 h 613"/>
                  <a:gd name="T46" fmla="*/ 420 w 654"/>
                  <a:gd name="T47" fmla="*/ 90 h 613"/>
                  <a:gd name="T48" fmla="*/ 420 w 654"/>
                  <a:gd name="T49" fmla="*/ 90 h 613"/>
                  <a:gd name="T50" fmla="*/ 420 w 654"/>
                  <a:gd name="T51" fmla="*/ 90 h 613"/>
                  <a:gd name="T52" fmla="*/ 330 w 654"/>
                  <a:gd name="T53" fmla="*/ 205 h 613"/>
                  <a:gd name="T54" fmla="*/ 324 w 654"/>
                  <a:gd name="T55" fmla="*/ 229 h 613"/>
                  <a:gd name="T56" fmla="*/ 318 w 654"/>
                  <a:gd name="T57" fmla="*/ 259 h 613"/>
                  <a:gd name="T58" fmla="*/ 270 w 654"/>
                  <a:gd name="T59" fmla="*/ 271 h 613"/>
                  <a:gd name="T60" fmla="*/ 222 w 654"/>
                  <a:gd name="T61" fmla="*/ 283 h 613"/>
                  <a:gd name="T62" fmla="*/ 210 w 654"/>
                  <a:gd name="T63" fmla="*/ 331 h 613"/>
                  <a:gd name="T64" fmla="*/ 48 w 654"/>
                  <a:gd name="T65" fmla="*/ 355 h 613"/>
                  <a:gd name="T66" fmla="*/ 12 w 654"/>
                  <a:gd name="T67" fmla="*/ 337 h 613"/>
                  <a:gd name="T68" fmla="*/ 0 w 654"/>
                  <a:gd name="T69" fmla="*/ 331 h 613"/>
                  <a:gd name="T70" fmla="*/ 12 w 654"/>
                  <a:gd name="T71" fmla="*/ 373 h 613"/>
                  <a:gd name="T72" fmla="*/ 24 w 654"/>
                  <a:gd name="T73" fmla="*/ 391 h 613"/>
                  <a:gd name="T74" fmla="*/ 42 w 654"/>
                  <a:gd name="T75" fmla="*/ 403 h 613"/>
                  <a:gd name="T76" fmla="*/ 66 w 654"/>
                  <a:gd name="T77" fmla="*/ 409 h 613"/>
                  <a:gd name="T78" fmla="*/ 66 w 654"/>
                  <a:gd name="T79" fmla="*/ 451 h 613"/>
                  <a:gd name="T80" fmla="*/ 78 w 654"/>
                  <a:gd name="T81" fmla="*/ 457 h 613"/>
                  <a:gd name="T82" fmla="*/ 90 w 654"/>
                  <a:gd name="T83" fmla="*/ 463 h 613"/>
                  <a:gd name="T84" fmla="*/ 90 w 654"/>
                  <a:gd name="T85" fmla="*/ 463 h 613"/>
                  <a:gd name="T86" fmla="*/ 90 w 654"/>
                  <a:gd name="T87" fmla="*/ 463 h 613"/>
                  <a:gd name="T88" fmla="*/ 30 w 654"/>
                  <a:gd name="T89" fmla="*/ 499 h 613"/>
                  <a:gd name="T90" fmla="*/ 24 w 654"/>
                  <a:gd name="T91" fmla="*/ 553 h 613"/>
                  <a:gd name="T92" fmla="*/ 24 w 654"/>
                  <a:gd name="T93" fmla="*/ 553 h 613"/>
                  <a:gd name="T94" fmla="*/ 198 w 654"/>
                  <a:gd name="T95" fmla="*/ 535 h 613"/>
                  <a:gd name="T96" fmla="*/ 222 w 654"/>
                  <a:gd name="T97" fmla="*/ 547 h 613"/>
                  <a:gd name="T98" fmla="*/ 222 w 654"/>
                  <a:gd name="T99" fmla="*/ 565 h 613"/>
                  <a:gd name="T100" fmla="*/ 240 w 654"/>
                  <a:gd name="T101" fmla="*/ 571 h 613"/>
                  <a:gd name="T102" fmla="*/ 258 w 654"/>
                  <a:gd name="T103" fmla="*/ 607 h 613"/>
                  <a:gd name="T104" fmla="*/ 276 w 654"/>
                  <a:gd name="T105" fmla="*/ 613 h 613"/>
                  <a:gd name="T106" fmla="*/ 306 w 654"/>
                  <a:gd name="T107" fmla="*/ 583 h 613"/>
                  <a:gd name="T108" fmla="*/ 396 w 654"/>
                  <a:gd name="T109" fmla="*/ 58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4" h="613">
                    <a:moveTo>
                      <a:pt x="396" y="583"/>
                    </a:moveTo>
                    <a:lnTo>
                      <a:pt x="330" y="469"/>
                    </a:lnTo>
                    <a:lnTo>
                      <a:pt x="330" y="469"/>
                    </a:lnTo>
                    <a:lnTo>
                      <a:pt x="330" y="469"/>
                    </a:lnTo>
                    <a:lnTo>
                      <a:pt x="366" y="415"/>
                    </a:lnTo>
                    <a:lnTo>
                      <a:pt x="426" y="427"/>
                    </a:lnTo>
                    <a:lnTo>
                      <a:pt x="546" y="271"/>
                    </a:lnTo>
                    <a:lnTo>
                      <a:pt x="564" y="223"/>
                    </a:lnTo>
                    <a:lnTo>
                      <a:pt x="510" y="180"/>
                    </a:lnTo>
                    <a:lnTo>
                      <a:pt x="510" y="102"/>
                    </a:lnTo>
                    <a:lnTo>
                      <a:pt x="564" y="114"/>
                    </a:lnTo>
                    <a:lnTo>
                      <a:pt x="654" y="66"/>
                    </a:lnTo>
                    <a:lnTo>
                      <a:pt x="654" y="66"/>
                    </a:lnTo>
                    <a:lnTo>
                      <a:pt x="654" y="66"/>
                    </a:lnTo>
                    <a:lnTo>
                      <a:pt x="654" y="66"/>
                    </a:lnTo>
                    <a:lnTo>
                      <a:pt x="594" y="48"/>
                    </a:lnTo>
                    <a:lnTo>
                      <a:pt x="594" y="6"/>
                    </a:lnTo>
                    <a:lnTo>
                      <a:pt x="534" y="0"/>
                    </a:lnTo>
                    <a:lnTo>
                      <a:pt x="534" y="0"/>
                    </a:lnTo>
                    <a:lnTo>
                      <a:pt x="534" y="0"/>
                    </a:lnTo>
                    <a:lnTo>
                      <a:pt x="534" y="0"/>
                    </a:lnTo>
                    <a:lnTo>
                      <a:pt x="468" y="0"/>
                    </a:lnTo>
                    <a:lnTo>
                      <a:pt x="408" y="36"/>
                    </a:lnTo>
                    <a:lnTo>
                      <a:pt x="420" y="90"/>
                    </a:lnTo>
                    <a:lnTo>
                      <a:pt x="420" y="90"/>
                    </a:lnTo>
                    <a:lnTo>
                      <a:pt x="420" y="90"/>
                    </a:lnTo>
                    <a:lnTo>
                      <a:pt x="330" y="205"/>
                    </a:lnTo>
                    <a:lnTo>
                      <a:pt x="324" y="229"/>
                    </a:lnTo>
                    <a:lnTo>
                      <a:pt x="318" y="259"/>
                    </a:lnTo>
                    <a:lnTo>
                      <a:pt x="270" y="271"/>
                    </a:lnTo>
                    <a:lnTo>
                      <a:pt x="222" y="283"/>
                    </a:lnTo>
                    <a:lnTo>
                      <a:pt x="210" y="331"/>
                    </a:lnTo>
                    <a:lnTo>
                      <a:pt x="48" y="355"/>
                    </a:lnTo>
                    <a:lnTo>
                      <a:pt x="12" y="337"/>
                    </a:lnTo>
                    <a:lnTo>
                      <a:pt x="0" y="331"/>
                    </a:lnTo>
                    <a:lnTo>
                      <a:pt x="12" y="373"/>
                    </a:lnTo>
                    <a:lnTo>
                      <a:pt x="24" y="391"/>
                    </a:lnTo>
                    <a:lnTo>
                      <a:pt x="42" y="403"/>
                    </a:lnTo>
                    <a:lnTo>
                      <a:pt x="66" y="409"/>
                    </a:lnTo>
                    <a:lnTo>
                      <a:pt x="66" y="451"/>
                    </a:lnTo>
                    <a:lnTo>
                      <a:pt x="78" y="457"/>
                    </a:lnTo>
                    <a:lnTo>
                      <a:pt x="90" y="463"/>
                    </a:lnTo>
                    <a:lnTo>
                      <a:pt x="90" y="463"/>
                    </a:lnTo>
                    <a:lnTo>
                      <a:pt x="90" y="463"/>
                    </a:lnTo>
                    <a:lnTo>
                      <a:pt x="30" y="499"/>
                    </a:lnTo>
                    <a:lnTo>
                      <a:pt x="24" y="553"/>
                    </a:lnTo>
                    <a:lnTo>
                      <a:pt x="24" y="553"/>
                    </a:lnTo>
                    <a:lnTo>
                      <a:pt x="198" y="535"/>
                    </a:lnTo>
                    <a:lnTo>
                      <a:pt x="222" y="547"/>
                    </a:lnTo>
                    <a:lnTo>
                      <a:pt x="222" y="565"/>
                    </a:lnTo>
                    <a:lnTo>
                      <a:pt x="240" y="571"/>
                    </a:lnTo>
                    <a:lnTo>
                      <a:pt x="258" y="607"/>
                    </a:lnTo>
                    <a:lnTo>
                      <a:pt x="276" y="613"/>
                    </a:lnTo>
                    <a:lnTo>
                      <a:pt x="306" y="583"/>
                    </a:lnTo>
                    <a:lnTo>
                      <a:pt x="396" y="58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3" name="Freeform 274"/>
              <p:cNvSpPr>
                <a:spLocks/>
              </p:cNvSpPr>
              <p:nvPr/>
            </p:nvSpPr>
            <p:spPr bwMode="auto">
              <a:xfrm>
                <a:off x="4920" y="1109"/>
                <a:ext cx="60" cy="60"/>
              </a:xfrm>
              <a:custGeom>
                <a:avLst/>
                <a:gdLst>
                  <a:gd name="T0" fmla="*/ 60 w 60"/>
                  <a:gd name="T1" fmla="*/ 60 h 60"/>
                  <a:gd name="T2" fmla="*/ 60 w 60"/>
                  <a:gd name="T3" fmla="*/ 60 h 60"/>
                  <a:gd name="T4" fmla="*/ 60 w 60"/>
                  <a:gd name="T5" fmla="*/ 60 h 60"/>
                  <a:gd name="T6" fmla="*/ 60 w 60"/>
                  <a:gd name="T7" fmla="*/ 60 h 60"/>
                  <a:gd name="T8" fmla="*/ 60 w 60"/>
                  <a:gd name="T9" fmla="*/ 60 h 60"/>
                  <a:gd name="T10" fmla="*/ 60 w 60"/>
                  <a:gd name="T11" fmla="*/ 60 h 60"/>
                  <a:gd name="T12" fmla="*/ 0 w 60"/>
                  <a:gd name="T13" fmla="*/ 42 h 60"/>
                  <a:gd name="T14" fmla="*/ 0 w 60"/>
                  <a:gd name="T15" fmla="*/ 0 h 60"/>
                  <a:gd name="T16" fmla="*/ 0 w 60"/>
                  <a:gd name="T17" fmla="*/ 0 h 60"/>
                  <a:gd name="T18" fmla="*/ 0 w 60"/>
                  <a:gd name="T19" fmla="*/ 42 h 60"/>
                  <a:gd name="T20" fmla="*/ 60 w 60"/>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60" y="60"/>
                    </a:moveTo>
                    <a:lnTo>
                      <a:pt x="60" y="60"/>
                    </a:lnTo>
                    <a:lnTo>
                      <a:pt x="60" y="60"/>
                    </a:lnTo>
                    <a:lnTo>
                      <a:pt x="60" y="60"/>
                    </a:lnTo>
                    <a:lnTo>
                      <a:pt x="60" y="60"/>
                    </a:lnTo>
                    <a:lnTo>
                      <a:pt x="60" y="60"/>
                    </a:lnTo>
                    <a:lnTo>
                      <a:pt x="0" y="42"/>
                    </a:lnTo>
                    <a:lnTo>
                      <a:pt x="0" y="0"/>
                    </a:lnTo>
                    <a:lnTo>
                      <a:pt x="0" y="0"/>
                    </a:lnTo>
                    <a:lnTo>
                      <a:pt x="0" y="42"/>
                    </a:lnTo>
                    <a:lnTo>
                      <a:pt x="6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4" name="Freeform 275"/>
              <p:cNvSpPr>
                <a:spLocks/>
              </p:cNvSpPr>
              <p:nvPr/>
            </p:nvSpPr>
            <p:spPr bwMode="auto">
              <a:xfrm>
                <a:off x="4752" y="1326"/>
                <a:ext cx="138" cy="204"/>
              </a:xfrm>
              <a:custGeom>
                <a:avLst/>
                <a:gdLst>
                  <a:gd name="T0" fmla="*/ 0 w 138"/>
                  <a:gd name="T1" fmla="*/ 204 h 204"/>
                  <a:gd name="T2" fmla="*/ 120 w 138"/>
                  <a:gd name="T3" fmla="*/ 48 h 204"/>
                  <a:gd name="T4" fmla="*/ 138 w 138"/>
                  <a:gd name="T5" fmla="*/ 0 h 204"/>
                  <a:gd name="T6" fmla="*/ 120 w 138"/>
                  <a:gd name="T7" fmla="*/ 48 h 204"/>
                  <a:gd name="T8" fmla="*/ 0 w 138"/>
                  <a:gd name="T9" fmla="*/ 204 h 204"/>
                </a:gdLst>
                <a:ahLst/>
                <a:cxnLst>
                  <a:cxn ang="0">
                    <a:pos x="T0" y="T1"/>
                  </a:cxn>
                  <a:cxn ang="0">
                    <a:pos x="T2" y="T3"/>
                  </a:cxn>
                  <a:cxn ang="0">
                    <a:pos x="T4" y="T5"/>
                  </a:cxn>
                  <a:cxn ang="0">
                    <a:pos x="T6" y="T7"/>
                  </a:cxn>
                  <a:cxn ang="0">
                    <a:pos x="T8" y="T9"/>
                  </a:cxn>
                </a:cxnLst>
                <a:rect l="0" t="0" r="r" b="b"/>
                <a:pathLst>
                  <a:path w="138" h="204">
                    <a:moveTo>
                      <a:pt x="0" y="204"/>
                    </a:moveTo>
                    <a:lnTo>
                      <a:pt x="120" y="48"/>
                    </a:lnTo>
                    <a:lnTo>
                      <a:pt x="138" y="0"/>
                    </a:lnTo>
                    <a:lnTo>
                      <a:pt x="120" y="48"/>
                    </a:lnTo>
                    <a:lnTo>
                      <a:pt x="0" y="20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5" name="Rectangle 276"/>
              <p:cNvSpPr>
                <a:spLocks noChangeArrowheads="1"/>
              </p:cNvSpPr>
              <p:nvPr/>
            </p:nvSpPr>
            <p:spPr bwMode="auto">
              <a:xfrm>
                <a:off x="4980" y="116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6" name="Freeform 277"/>
              <p:cNvSpPr>
                <a:spLocks/>
              </p:cNvSpPr>
              <p:nvPr/>
            </p:nvSpPr>
            <p:spPr bwMode="auto">
              <a:xfrm>
                <a:off x="4656" y="1518"/>
                <a:ext cx="36" cy="54"/>
              </a:xfrm>
              <a:custGeom>
                <a:avLst/>
                <a:gdLst>
                  <a:gd name="T0" fmla="*/ 0 w 36"/>
                  <a:gd name="T1" fmla="*/ 54 h 54"/>
                  <a:gd name="T2" fmla="*/ 36 w 36"/>
                  <a:gd name="T3" fmla="*/ 0 h 54"/>
                  <a:gd name="T4" fmla="*/ 0 w 36"/>
                  <a:gd name="T5" fmla="*/ 54 h 54"/>
                  <a:gd name="T6" fmla="*/ 0 w 36"/>
                  <a:gd name="T7" fmla="*/ 54 h 54"/>
                </a:gdLst>
                <a:ahLst/>
                <a:cxnLst>
                  <a:cxn ang="0">
                    <a:pos x="T0" y="T1"/>
                  </a:cxn>
                  <a:cxn ang="0">
                    <a:pos x="T2" y="T3"/>
                  </a:cxn>
                  <a:cxn ang="0">
                    <a:pos x="T4" y="T5"/>
                  </a:cxn>
                  <a:cxn ang="0">
                    <a:pos x="T6" y="T7"/>
                  </a:cxn>
                </a:cxnLst>
                <a:rect l="0" t="0" r="r" b="b"/>
                <a:pathLst>
                  <a:path w="36" h="54">
                    <a:moveTo>
                      <a:pt x="0" y="54"/>
                    </a:moveTo>
                    <a:lnTo>
                      <a:pt x="36" y="0"/>
                    </a:lnTo>
                    <a:lnTo>
                      <a:pt x="0" y="54"/>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7" name="Freeform 278"/>
              <p:cNvSpPr>
                <a:spLocks/>
              </p:cNvSpPr>
              <p:nvPr/>
            </p:nvSpPr>
            <p:spPr bwMode="auto">
              <a:xfrm>
                <a:off x="4980" y="116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8" name="Freeform 279"/>
              <p:cNvSpPr>
                <a:spLocks/>
              </p:cNvSpPr>
              <p:nvPr/>
            </p:nvSpPr>
            <p:spPr bwMode="auto">
              <a:xfrm>
                <a:off x="4308" y="1025"/>
                <a:ext cx="576" cy="433"/>
              </a:xfrm>
              <a:custGeom>
                <a:avLst/>
                <a:gdLst>
                  <a:gd name="T0" fmla="*/ 576 w 576"/>
                  <a:gd name="T1" fmla="*/ 54 h 433"/>
                  <a:gd name="T2" fmla="*/ 516 w 576"/>
                  <a:gd name="T3" fmla="*/ 54 h 433"/>
                  <a:gd name="T4" fmla="*/ 444 w 576"/>
                  <a:gd name="T5" fmla="*/ 90 h 433"/>
                  <a:gd name="T6" fmla="*/ 414 w 576"/>
                  <a:gd name="T7" fmla="*/ 0 h 433"/>
                  <a:gd name="T8" fmla="*/ 384 w 576"/>
                  <a:gd name="T9" fmla="*/ 42 h 433"/>
                  <a:gd name="T10" fmla="*/ 300 w 576"/>
                  <a:gd name="T11" fmla="*/ 72 h 433"/>
                  <a:gd name="T12" fmla="*/ 300 w 576"/>
                  <a:gd name="T13" fmla="*/ 72 h 433"/>
                  <a:gd name="T14" fmla="*/ 300 w 576"/>
                  <a:gd name="T15" fmla="*/ 72 h 433"/>
                  <a:gd name="T16" fmla="*/ 294 w 576"/>
                  <a:gd name="T17" fmla="*/ 66 h 433"/>
                  <a:gd name="T18" fmla="*/ 282 w 576"/>
                  <a:gd name="T19" fmla="*/ 66 h 433"/>
                  <a:gd name="T20" fmla="*/ 270 w 576"/>
                  <a:gd name="T21" fmla="*/ 66 h 433"/>
                  <a:gd name="T22" fmla="*/ 198 w 576"/>
                  <a:gd name="T23" fmla="*/ 48 h 433"/>
                  <a:gd name="T24" fmla="*/ 174 w 576"/>
                  <a:gd name="T25" fmla="*/ 60 h 433"/>
                  <a:gd name="T26" fmla="*/ 156 w 576"/>
                  <a:gd name="T27" fmla="*/ 108 h 433"/>
                  <a:gd name="T28" fmla="*/ 102 w 576"/>
                  <a:gd name="T29" fmla="*/ 126 h 433"/>
                  <a:gd name="T30" fmla="*/ 90 w 576"/>
                  <a:gd name="T31" fmla="*/ 162 h 433"/>
                  <a:gd name="T32" fmla="*/ 90 w 576"/>
                  <a:gd name="T33" fmla="*/ 162 h 433"/>
                  <a:gd name="T34" fmla="*/ 90 w 576"/>
                  <a:gd name="T35" fmla="*/ 162 h 433"/>
                  <a:gd name="T36" fmla="*/ 18 w 576"/>
                  <a:gd name="T37" fmla="*/ 144 h 433"/>
                  <a:gd name="T38" fmla="*/ 0 w 576"/>
                  <a:gd name="T39" fmla="*/ 210 h 433"/>
                  <a:gd name="T40" fmla="*/ 12 w 576"/>
                  <a:gd name="T41" fmla="*/ 325 h 433"/>
                  <a:gd name="T42" fmla="*/ 36 w 576"/>
                  <a:gd name="T43" fmla="*/ 337 h 433"/>
                  <a:gd name="T44" fmla="*/ 42 w 576"/>
                  <a:gd name="T45" fmla="*/ 361 h 433"/>
                  <a:gd name="T46" fmla="*/ 12 w 576"/>
                  <a:gd name="T47" fmla="*/ 403 h 433"/>
                  <a:gd name="T48" fmla="*/ 18 w 576"/>
                  <a:gd name="T49" fmla="*/ 409 h 433"/>
                  <a:gd name="T50" fmla="*/ 18 w 576"/>
                  <a:gd name="T51" fmla="*/ 409 h 433"/>
                  <a:gd name="T52" fmla="*/ 18 w 576"/>
                  <a:gd name="T53" fmla="*/ 409 h 433"/>
                  <a:gd name="T54" fmla="*/ 30 w 576"/>
                  <a:gd name="T55" fmla="*/ 415 h 433"/>
                  <a:gd name="T56" fmla="*/ 66 w 576"/>
                  <a:gd name="T57" fmla="*/ 433 h 433"/>
                  <a:gd name="T58" fmla="*/ 228 w 576"/>
                  <a:gd name="T59" fmla="*/ 409 h 433"/>
                  <a:gd name="T60" fmla="*/ 240 w 576"/>
                  <a:gd name="T61" fmla="*/ 361 h 433"/>
                  <a:gd name="T62" fmla="*/ 288 w 576"/>
                  <a:gd name="T63" fmla="*/ 349 h 433"/>
                  <a:gd name="T64" fmla="*/ 336 w 576"/>
                  <a:gd name="T65" fmla="*/ 337 h 433"/>
                  <a:gd name="T66" fmla="*/ 342 w 576"/>
                  <a:gd name="T67" fmla="*/ 307 h 433"/>
                  <a:gd name="T68" fmla="*/ 348 w 576"/>
                  <a:gd name="T69" fmla="*/ 283 h 433"/>
                  <a:gd name="T70" fmla="*/ 438 w 576"/>
                  <a:gd name="T71" fmla="*/ 168 h 433"/>
                  <a:gd name="T72" fmla="*/ 426 w 576"/>
                  <a:gd name="T73" fmla="*/ 114 h 433"/>
                  <a:gd name="T74" fmla="*/ 486 w 576"/>
                  <a:gd name="T75" fmla="*/ 78 h 433"/>
                  <a:gd name="T76" fmla="*/ 552 w 576"/>
                  <a:gd name="T77" fmla="*/ 78 h 433"/>
                  <a:gd name="T78" fmla="*/ 552 w 576"/>
                  <a:gd name="T79" fmla="*/ 78 h 433"/>
                  <a:gd name="T80" fmla="*/ 564 w 576"/>
                  <a:gd name="T81" fmla="*/ 66 h 433"/>
                  <a:gd name="T82" fmla="*/ 576 w 576"/>
                  <a:gd name="T83" fmla="*/ 54 h 433"/>
                  <a:gd name="T84" fmla="*/ 576 w 576"/>
                  <a:gd name="T85" fmla="*/ 54 h 433"/>
                  <a:gd name="T86" fmla="*/ 576 w 576"/>
                  <a:gd name="T87" fmla="*/ 54 h 433"/>
                  <a:gd name="T88" fmla="*/ 576 w 576"/>
                  <a:gd name="T89" fmla="*/ 54 h 433"/>
                  <a:gd name="T90" fmla="*/ 576 w 576"/>
                  <a:gd name="T91" fmla="*/ 54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6" h="433">
                    <a:moveTo>
                      <a:pt x="576" y="54"/>
                    </a:moveTo>
                    <a:lnTo>
                      <a:pt x="516" y="54"/>
                    </a:lnTo>
                    <a:lnTo>
                      <a:pt x="444" y="90"/>
                    </a:lnTo>
                    <a:lnTo>
                      <a:pt x="414" y="0"/>
                    </a:lnTo>
                    <a:lnTo>
                      <a:pt x="384" y="42"/>
                    </a:lnTo>
                    <a:lnTo>
                      <a:pt x="300" y="72"/>
                    </a:lnTo>
                    <a:lnTo>
                      <a:pt x="300" y="72"/>
                    </a:lnTo>
                    <a:lnTo>
                      <a:pt x="300" y="72"/>
                    </a:lnTo>
                    <a:lnTo>
                      <a:pt x="294" y="66"/>
                    </a:lnTo>
                    <a:lnTo>
                      <a:pt x="282" y="66"/>
                    </a:lnTo>
                    <a:lnTo>
                      <a:pt x="270" y="66"/>
                    </a:lnTo>
                    <a:lnTo>
                      <a:pt x="198" y="48"/>
                    </a:lnTo>
                    <a:lnTo>
                      <a:pt x="174" y="60"/>
                    </a:lnTo>
                    <a:lnTo>
                      <a:pt x="156" y="108"/>
                    </a:lnTo>
                    <a:lnTo>
                      <a:pt x="102" y="126"/>
                    </a:lnTo>
                    <a:lnTo>
                      <a:pt x="90" y="162"/>
                    </a:lnTo>
                    <a:lnTo>
                      <a:pt x="90" y="162"/>
                    </a:lnTo>
                    <a:lnTo>
                      <a:pt x="90" y="162"/>
                    </a:lnTo>
                    <a:lnTo>
                      <a:pt x="18" y="144"/>
                    </a:lnTo>
                    <a:lnTo>
                      <a:pt x="0" y="210"/>
                    </a:lnTo>
                    <a:lnTo>
                      <a:pt x="12" y="325"/>
                    </a:lnTo>
                    <a:lnTo>
                      <a:pt x="36" y="337"/>
                    </a:lnTo>
                    <a:lnTo>
                      <a:pt x="42" y="361"/>
                    </a:lnTo>
                    <a:lnTo>
                      <a:pt x="12" y="403"/>
                    </a:lnTo>
                    <a:lnTo>
                      <a:pt x="18" y="409"/>
                    </a:lnTo>
                    <a:lnTo>
                      <a:pt x="18" y="409"/>
                    </a:lnTo>
                    <a:lnTo>
                      <a:pt x="18" y="409"/>
                    </a:lnTo>
                    <a:lnTo>
                      <a:pt x="30" y="415"/>
                    </a:lnTo>
                    <a:lnTo>
                      <a:pt x="66" y="433"/>
                    </a:lnTo>
                    <a:lnTo>
                      <a:pt x="228" y="409"/>
                    </a:lnTo>
                    <a:lnTo>
                      <a:pt x="240" y="361"/>
                    </a:lnTo>
                    <a:lnTo>
                      <a:pt x="288" y="349"/>
                    </a:lnTo>
                    <a:lnTo>
                      <a:pt x="336" y="337"/>
                    </a:lnTo>
                    <a:lnTo>
                      <a:pt x="342" y="307"/>
                    </a:lnTo>
                    <a:lnTo>
                      <a:pt x="348" y="283"/>
                    </a:lnTo>
                    <a:lnTo>
                      <a:pt x="438" y="168"/>
                    </a:lnTo>
                    <a:lnTo>
                      <a:pt x="426" y="114"/>
                    </a:lnTo>
                    <a:lnTo>
                      <a:pt x="486" y="78"/>
                    </a:lnTo>
                    <a:lnTo>
                      <a:pt x="552" y="78"/>
                    </a:lnTo>
                    <a:lnTo>
                      <a:pt x="552" y="78"/>
                    </a:lnTo>
                    <a:lnTo>
                      <a:pt x="564" y="66"/>
                    </a:lnTo>
                    <a:lnTo>
                      <a:pt x="576" y="54"/>
                    </a:lnTo>
                    <a:lnTo>
                      <a:pt x="576" y="54"/>
                    </a:lnTo>
                    <a:lnTo>
                      <a:pt x="576" y="54"/>
                    </a:lnTo>
                    <a:lnTo>
                      <a:pt x="576" y="54"/>
                    </a:lnTo>
                    <a:lnTo>
                      <a:pt x="576"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9" name="Rectangle 280"/>
              <p:cNvSpPr>
                <a:spLocks noChangeArrowheads="1"/>
              </p:cNvSpPr>
              <p:nvPr/>
            </p:nvSpPr>
            <p:spPr bwMode="auto">
              <a:xfrm>
                <a:off x="4860" y="11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0" name="Freeform 281"/>
              <p:cNvSpPr>
                <a:spLocks/>
              </p:cNvSpPr>
              <p:nvPr/>
            </p:nvSpPr>
            <p:spPr bwMode="auto">
              <a:xfrm>
                <a:off x="4860" y="1091"/>
                <a:ext cx="12" cy="12"/>
              </a:xfrm>
              <a:custGeom>
                <a:avLst/>
                <a:gdLst>
                  <a:gd name="T0" fmla="*/ 0 w 12"/>
                  <a:gd name="T1" fmla="*/ 12 h 12"/>
                  <a:gd name="T2" fmla="*/ 12 w 12"/>
                  <a:gd name="T3" fmla="*/ 0 h 12"/>
                  <a:gd name="T4" fmla="*/ 0 w 12"/>
                  <a:gd name="T5" fmla="*/ 12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1" name="Rectangle 282"/>
              <p:cNvSpPr>
                <a:spLocks noChangeArrowheads="1"/>
              </p:cNvSpPr>
              <p:nvPr/>
            </p:nvSpPr>
            <p:spPr bwMode="auto">
              <a:xfrm>
                <a:off x="4884" y="107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2" name="Freeform 283"/>
              <p:cNvSpPr>
                <a:spLocks/>
              </p:cNvSpPr>
              <p:nvPr/>
            </p:nvSpPr>
            <p:spPr bwMode="auto">
              <a:xfrm>
                <a:off x="4824" y="1079"/>
                <a:ext cx="60" cy="0"/>
              </a:xfrm>
              <a:custGeom>
                <a:avLst/>
                <a:gdLst>
                  <a:gd name="T0" fmla="*/ 60 w 60"/>
                  <a:gd name="T1" fmla="*/ 0 w 60"/>
                  <a:gd name="T2" fmla="*/ 60 w 60"/>
                  <a:gd name="T3" fmla="*/ 60 w 60"/>
                </a:gdLst>
                <a:ahLst/>
                <a:cxnLst>
                  <a:cxn ang="0">
                    <a:pos x="T0" y="0"/>
                  </a:cxn>
                  <a:cxn ang="0">
                    <a:pos x="T1" y="0"/>
                  </a:cxn>
                  <a:cxn ang="0">
                    <a:pos x="T2" y="0"/>
                  </a:cxn>
                  <a:cxn ang="0">
                    <a:pos x="T3" y="0"/>
                  </a:cxn>
                </a:cxnLst>
                <a:rect l="0" t="0" r="r" b="b"/>
                <a:pathLst>
                  <a:path w="60">
                    <a:moveTo>
                      <a:pt x="60" y="0"/>
                    </a:moveTo>
                    <a:lnTo>
                      <a:pt x="0" y="0"/>
                    </a:lnTo>
                    <a:lnTo>
                      <a:pt x="60" y="0"/>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3" name="Freeform 284"/>
              <p:cNvSpPr>
                <a:spLocks/>
              </p:cNvSpPr>
              <p:nvPr/>
            </p:nvSpPr>
            <p:spPr bwMode="auto">
              <a:xfrm>
                <a:off x="4722" y="1025"/>
                <a:ext cx="102" cy="90"/>
              </a:xfrm>
              <a:custGeom>
                <a:avLst/>
                <a:gdLst>
                  <a:gd name="T0" fmla="*/ 102 w 102"/>
                  <a:gd name="T1" fmla="*/ 54 h 90"/>
                  <a:gd name="T2" fmla="*/ 30 w 102"/>
                  <a:gd name="T3" fmla="*/ 90 h 90"/>
                  <a:gd name="T4" fmla="*/ 0 w 102"/>
                  <a:gd name="T5" fmla="*/ 0 h 90"/>
                  <a:gd name="T6" fmla="*/ 30 w 102"/>
                  <a:gd name="T7" fmla="*/ 90 h 90"/>
                  <a:gd name="T8" fmla="*/ 102 w 102"/>
                  <a:gd name="T9" fmla="*/ 54 h 90"/>
                </a:gdLst>
                <a:ahLst/>
                <a:cxnLst>
                  <a:cxn ang="0">
                    <a:pos x="T0" y="T1"/>
                  </a:cxn>
                  <a:cxn ang="0">
                    <a:pos x="T2" y="T3"/>
                  </a:cxn>
                  <a:cxn ang="0">
                    <a:pos x="T4" y="T5"/>
                  </a:cxn>
                  <a:cxn ang="0">
                    <a:pos x="T6" y="T7"/>
                  </a:cxn>
                  <a:cxn ang="0">
                    <a:pos x="T8" y="T9"/>
                  </a:cxn>
                </a:cxnLst>
                <a:rect l="0" t="0" r="r" b="b"/>
                <a:pathLst>
                  <a:path w="102" h="90">
                    <a:moveTo>
                      <a:pt x="102" y="54"/>
                    </a:moveTo>
                    <a:lnTo>
                      <a:pt x="30" y="90"/>
                    </a:lnTo>
                    <a:lnTo>
                      <a:pt x="0" y="0"/>
                    </a:lnTo>
                    <a:lnTo>
                      <a:pt x="30" y="90"/>
                    </a:lnTo>
                    <a:lnTo>
                      <a:pt x="10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4" name="Rectangle 285"/>
              <p:cNvSpPr>
                <a:spLocks noChangeArrowheads="1"/>
              </p:cNvSpPr>
              <p:nvPr/>
            </p:nvSpPr>
            <p:spPr bwMode="auto">
              <a:xfrm>
                <a:off x="4590" y="1091"/>
                <a:ext cx="12"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5" name="Freeform 286"/>
              <p:cNvSpPr>
                <a:spLocks/>
              </p:cNvSpPr>
              <p:nvPr/>
            </p:nvSpPr>
            <p:spPr bwMode="auto">
              <a:xfrm>
                <a:off x="4608" y="1067"/>
                <a:ext cx="84" cy="30"/>
              </a:xfrm>
              <a:custGeom>
                <a:avLst/>
                <a:gdLst>
                  <a:gd name="T0" fmla="*/ 84 w 84"/>
                  <a:gd name="T1" fmla="*/ 0 h 30"/>
                  <a:gd name="T2" fmla="*/ 0 w 84"/>
                  <a:gd name="T3" fmla="*/ 30 h 30"/>
                  <a:gd name="T4" fmla="*/ 0 w 84"/>
                  <a:gd name="T5" fmla="*/ 30 h 30"/>
                  <a:gd name="T6" fmla="*/ 84 w 84"/>
                  <a:gd name="T7" fmla="*/ 0 h 30"/>
                </a:gdLst>
                <a:ahLst/>
                <a:cxnLst>
                  <a:cxn ang="0">
                    <a:pos x="T0" y="T1"/>
                  </a:cxn>
                  <a:cxn ang="0">
                    <a:pos x="T2" y="T3"/>
                  </a:cxn>
                  <a:cxn ang="0">
                    <a:pos x="T4" y="T5"/>
                  </a:cxn>
                  <a:cxn ang="0">
                    <a:pos x="T6" y="T7"/>
                  </a:cxn>
                </a:cxnLst>
                <a:rect l="0" t="0" r="r" b="b"/>
                <a:pathLst>
                  <a:path w="84" h="30">
                    <a:moveTo>
                      <a:pt x="84" y="0"/>
                    </a:moveTo>
                    <a:lnTo>
                      <a:pt x="0" y="30"/>
                    </a:lnTo>
                    <a:lnTo>
                      <a:pt x="0" y="30"/>
                    </a:lnTo>
                    <a:lnTo>
                      <a:pt x="8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6" name="Freeform 287"/>
              <p:cNvSpPr>
                <a:spLocks/>
              </p:cNvSpPr>
              <p:nvPr/>
            </p:nvSpPr>
            <p:spPr bwMode="auto">
              <a:xfrm>
                <a:off x="4578" y="1091"/>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7" name="Freeform 288"/>
              <p:cNvSpPr>
                <a:spLocks/>
              </p:cNvSpPr>
              <p:nvPr/>
            </p:nvSpPr>
            <p:spPr bwMode="auto">
              <a:xfrm>
                <a:off x="4326" y="1169"/>
                <a:ext cx="72" cy="18"/>
              </a:xfrm>
              <a:custGeom>
                <a:avLst/>
                <a:gdLst>
                  <a:gd name="T0" fmla="*/ 0 w 72"/>
                  <a:gd name="T1" fmla="*/ 0 h 18"/>
                  <a:gd name="T2" fmla="*/ 72 w 72"/>
                  <a:gd name="T3" fmla="*/ 18 h 18"/>
                  <a:gd name="T4" fmla="*/ 72 w 72"/>
                  <a:gd name="T5" fmla="*/ 18 h 18"/>
                  <a:gd name="T6" fmla="*/ 0 w 72"/>
                  <a:gd name="T7" fmla="*/ 0 h 18"/>
                  <a:gd name="T8" fmla="*/ 0 w 72"/>
                  <a:gd name="T9" fmla="*/ 0 h 18"/>
                </a:gdLst>
                <a:ahLst/>
                <a:cxnLst>
                  <a:cxn ang="0">
                    <a:pos x="T0" y="T1"/>
                  </a:cxn>
                  <a:cxn ang="0">
                    <a:pos x="T2" y="T3"/>
                  </a:cxn>
                  <a:cxn ang="0">
                    <a:pos x="T4" y="T5"/>
                  </a:cxn>
                  <a:cxn ang="0">
                    <a:pos x="T6" y="T7"/>
                  </a:cxn>
                  <a:cxn ang="0">
                    <a:pos x="T8" y="T9"/>
                  </a:cxn>
                </a:cxnLst>
                <a:rect l="0" t="0" r="r" b="b"/>
                <a:pathLst>
                  <a:path w="72" h="18">
                    <a:moveTo>
                      <a:pt x="0" y="0"/>
                    </a:moveTo>
                    <a:lnTo>
                      <a:pt x="72" y="18"/>
                    </a:lnTo>
                    <a:lnTo>
                      <a:pt x="72"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8" name="Rectangle 289"/>
              <p:cNvSpPr>
                <a:spLocks noChangeArrowheads="1"/>
              </p:cNvSpPr>
              <p:nvPr/>
            </p:nvSpPr>
            <p:spPr bwMode="auto">
              <a:xfrm>
                <a:off x="4860" y="110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9" name="Freeform 290"/>
              <p:cNvSpPr>
                <a:spLocks/>
              </p:cNvSpPr>
              <p:nvPr/>
            </p:nvSpPr>
            <p:spPr bwMode="auto">
              <a:xfrm>
                <a:off x="4650" y="1193"/>
                <a:ext cx="96" cy="139"/>
              </a:xfrm>
              <a:custGeom>
                <a:avLst/>
                <a:gdLst>
                  <a:gd name="T0" fmla="*/ 0 w 96"/>
                  <a:gd name="T1" fmla="*/ 139 h 139"/>
                  <a:gd name="T2" fmla="*/ 6 w 96"/>
                  <a:gd name="T3" fmla="*/ 115 h 139"/>
                  <a:gd name="T4" fmla="*/ 96 w 96"/>
                  <a:gd name="T5" fmla="*/ 0 h 139"/>
                  <a:gd name="T6" fmla="*/ 96 w 96"/>
                  <a:gd name="T7" fmla="*/ 0 h 139"/>
                  <a:gd name="T8" fmla="*/ 6 w 96"/>
                  <a:gd name="T9" fmla="*/ 115 h 139"/>
                  <a:gd name="T10" fmla="*/ 0 w 96"/>
                  <a:gd name="T11" fmla="*/ 139 h 139"/>
                </a:gdLst>
                <a:ahLst/>
                <a:cxnLst>
                  <a:cxn ang="0">
                    <a:pos x="T0" y="T1"/>
                  </a:cxn>
                  <a:cxn ang="0">
                    <a:pos x="T2" y="T3"/>
                  </a:cxn>
                  <a:cxn ang="0">
                    <a:pos x="T4" y="T5"/>
                  </a:cxn>
                  <a:cxn ang="0">
                    <a:pos x="T6" y="T7"/>
                  </a:cxn>
                  <a:cxn ang="0">
                    <a:pos x="T8" y="T9"/>
                  </a:cxn>
                  <a:cxn ang="0">
                    <a:pos x="T10" y="T11"/>
                  </a:cxn>
                </a:cxnLst>
                <a:rect l="0" t="0" r="r" b="b"/>
                <a:pathLst>
                  <a:path w="96" h="139">
                    <a:moveTo>
                      <a:pt x="0" y="139"/>
                    </a:moveTo>
                    <a:lnTo>
                      <a:pt x="6" y="115"/>
                    </a:lnTo>
                    <a:lnTo>
                      <a:pt x="96" y="0"/>
                    </a:lnTo>
                    <a:lnTo>
                      <a:pt x="96" y="0"/>
                    </a:lnTo>
                    <a:lnTo>
                      <a:pt x="6" y="115"/>
                    </a:lnTo>
                    <a:lnTo>
                      <a:pt x="0" y="13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0" name="Freeform 291"/>
              <p:cNvSpPr>
                <a:spLocks/>
              </p:cNvSpPr>
              <p:nvPr/>
            </p:nvSpPr>
            <p:spPr bwMode="auto">
              <a:xfrm>
                <a:off x="4326" y="1434"/>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1" name="Freeform 292"/>
              <p:cNvSpPr>
                <a:spLocks/>
              </p:cNvSpPr>
              <p:nvPr/>
            </p:nvSpPr>
            <p:spPr bwMode="auto">
              <a:xfrm>
                <a:off x="4536" y="1374"/>
                <a:ext cx="60" cy="60"/>
              </a:xfrm>
              <a:custGeom>
                <a:avLst/>
                <a:gdLst>
                  <a:gd name="T0" fmla="*/ 0 w 60"/>
                  <a:gd name="T1" fmla="*/ 60 h 60"/>
                  <a:gd name="T2" fmla="*/ 12 w 60"/>
                  <a:gd name="T3" fmla="*/ 12 h 60"/>
                  <a:gd name="T4" fmla="*/ 60 w 60"/>
                  <a:gd name="T5" fmla="*/ 0 h 60"/>
                  <a:gd name="T6" fmla="*/ 12 w 60"/>
                  <a:gd name="T7" fmla="*/ 12 h 60"/>
                  <a:gd name="T8" fmla="*/ 0 w 60"/>
                  <a:gd name="T9" fmla="*/ 60 h 60"/>
                </a:gdLst>
                <a:ahLst/>
                <a:cxnLst>
                  <a:cxn ang="0">
                    <a:pos x="T0" y="T1"/>
                  </a:cxn>
                  <a:cxn ang="0">
                    <a:pos x="T2" y="T3"/>
                  </a:cxn>
                  <a:cxn ang="0">
                    <a:pos x="T4" y="T5"/>
                  </a:cxn>
                  <a:cxn ang="0">
                    <a:pos x="T6" y="T7"/>
                  </a:cxn>
                  <a:cxn ang="0">
                    <a:pos x="T8" y="T9"/>
                  </a:cxn>
                </a:cxnLst>
                <a:rect l="0" t="0" r="r" b="b"/>
                <a:pathLst>
                  <a:path w="60" h="60">
                    <a:moveTo>
                      <a:pt x="0" y="60"/>
                    </a:moveTo>
                    <a:lnTo>
                      <a:pt x="12" y="12"/>
                    </a:lnTo>
                    <a:lnTo>
                      <a:pt x="60" y="0"/>
                    </a:lnTo>
                    <a:lnTo>
                      <a:pt x="12" y="12"/>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2" name="Freeform 293"/>
              <p:cNvSpPr>
                <a:spLocks/>
              </p:cNvSpPr>
              <p:nvPr/>
            </p:nvSpPr>
            <p:spPr bwMode="auto">
              <a:xfrm>
                <a:off x="3660" y="953"/>
                <a:ext cx="756" cy="703"/>
              </a:xfrm>
              <a:custGeom>
                <a:avLst/>
                <a:gdLst>
                  <a:gd name="T0" fmla="*/ 732 w 756"/>
                  <a:gd name="T1" fmla="*/ 559 h 703"/>
                  <a:gd name="T2" fmla="*/ 690 w 756"/>
                  <a:gd name="T3" fmla="*/ 541 h 703"/>
                  <a:gd name="T4" fmla="*/ 666 w 756"/>
                  <a:gd name="T5" fmla="*/ 481 h 703"/>
                  <a:gd name="T6" fmla="*/ 660 w 756"/>
                  <a:gd name="T7" fmla="*/ 475 h 703"/>
                  <a:gd name="T8" fmla="*/ 684 w 756"/>
                  <a:gd name="T9" fmla="*/ 409 h 703"/>
                  <a:gd name="T10" fmla="*/ 648 w 756"/>
                  <a:gd name="T11" fmla="*/ 282 h 703"/>
                  <a:gd name="T12" fmla="*/ 678 w 756"/>
                  <a:gd name="T13" fmla="*/ 162 h 703"/>
                  <a:gd name="T14" fmla="*/ 384 w 756"/>
                  <a:gd name="T15" fmla="*/ 120 h 703"/>
                  <a:gd name="T16" fmla="*/ 300 w 756"/>
                  <a:gd name="T17" fmla="*/ 168 h 703"/>
                  <a:gd name="T18" fmla="*/ 234 w 756"/>
                  <a:gd name="T19" fmla="*/ 126 h 703"/>
                  <a:gd name="T20" fmla="*/ 186 w 756"/>
                  <a:gd name="T21" fmla="*/ 72 h 703"/>
                  <a:gd name="T22" fmla="*/ 156 w 756"/>
                  <a:gd name="T23" fmla="*/ 12 h 703"/>
                  <a:gd name="T24" fmla="*/ 90 w 756"/>
                  <a:gd name="T25" fmla="*/ 48 h 703"/>
                  <a:gd name="T26" fmla="*/ 12 w 756"/>
                  <a:gd name="T27" fmla="*/ 0 h 703"/>
                  <a:gd name="T28" fmla="*/ 12 w 756"/>
                  <a:gd name="T29" fmla="*/ 0 h 703"/>
                  <a:gd name="T30" fmla="*/ 6 w 756"/>
                  <a:gd name="T31" fmla="*/ 102 h 703"/>
                  <a:gd name="T32" fmla="*/ 18 w 756"/>
                  <a:gd name="T33" fmla="*/ 138 h 703"/>
                  <a:gd name="T34" fmla="*/ 42 w 756"/>
                  <a:gd name="T35" fmla="*/ 186 h 703"/>
                  <a:gd name="T36" fmla="*/ 78 w 756"/>
                  <a:gd name="T37" fmla="*/ 234 h 703"/>
                  <a:gd name="T38" fmla="*/ 96 w 756"/>
                  <a:gd name="T39" fmla="*/ 361 h 703"/>
                  <a:gd name="T40" fmla="*/ 126 w 756"/>
                  <a:gd name="T41" fmla="*/ 379 h 703"/>
                  <a:gd name="T42" fmla="*/ 138 w 756"/>
                  <a:gd name="T43" fmla="*/ 403 h 703"/>
                  <a:gd name="T44" fmla="*/ 138 w 756"/>
                  <a:gd name="T45" fmla="*/ 415 h 703"/>
                  <a:gd name="T46" fmla="*/ 150 w 756"/>
                  <a:gd name="T47" fmla="*/ 451 h 703"/>
                  <a:gd name="T48" fmla="*/ 168 w 756"/>
                  <a:gd name="T49" fmla="*/ 481 h 703"/>
                  <a:gd name="T50" fmla="*/ 186 w 756"/>
                  <a:gd name="T51" fmla="*/ 457 h 703"/>
                  <a:gd name="T52" fmla="*/ 222 w 756"/>
                  <a:gd name="T53" fmla="*/ 475 h 703"/>
                  <a:gd name="T54" fmla="*/ 324 w 756"/>
                  <a:gd name="T55" fmla="*/ 589 h 703"/>
                  <a:gd name="T56" fmla="*/ 414 w 756"/>
                  <a:gd name="T57" fmla="*/ 637 h 703"/>
                  <a:gd name="T58" fmla="*/ 504 w 756"/>
                  <a:gd name="T59" fmla="*/ 625 h 703"/>
                  <a:gd name="T60" fmla="*/ 690 w 756"/>
                  <a:gd name="T61" fmla="*/ 703 h 703"/>
                  <a:gd name="T62" fmla="*/ 756 w 756"/>
                  <a:gd name="T63" fmla="*/ 613 h 703"/>
                  <a:gd name="T64" fmla="*/ 732 w 756"/>
                  <a:gd name="T65" fmla="*/ 601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6" h="703">
                    <a:moveTo>
                      <a:pt x="732" y="601"/>
                    </a:moveTo>
                    <a:lnTo>
                      <a:pt x="732" y="559"/>
                    </a:lnTo>
                    <a:lnTo>
                      <a:pt x="708" y="553"/>
                    </a:lnTo>
                    <a:lnTo>
                      <a:pt x="690" y="541"/>
                    </a:lnTo>
                    <a:lnTo>
                      <a:pt x="678" y="523"/>
                    </a:lnTo>
                    <a:lnTo>
                      <a:pt x="666" y="481"/>
                    </a:lnTo>
                    <a:lnTo>
                      <a:pt x="666" y="481"/>
                    </a:lnTo>
                    <a:lnTo>
                      <a:pt x="660" y="475"/>
                    </a:lnTo>
                    <a:lnTo>
                      <a:pt x="690" y="433"/>
                    </a:lnTo>
                    <a:lnTo>
                      <a:pt x="684" y="409"/>
                    </a:lnTo>
                    <a:lnTo>
                      <a:pt x="660" y="397"/>
                    </a:lnTo>
                    <a:lnTo>
                      <a:pt x="648" y="282"/>
                    </a:lnTo>
                    <a:lnTo>
                      <a:pt x="666" y="216"/>
                    </a:lnTo>
                    <a:lnTo>
                      <a:pt x="678" y="162"/>
                    </a:lnTo>
                    <a:lnTo>
                      <a:pt x="504" y="72"/>
                    </a:lnTo>
                    <a:lnTo>
                      <a:pt x="384" y="120"/>
                    </a:lnTo>
                    <a:lnTo>
                      <a:pt x="390" y="150"/>
                    </a:lnTo>
                    <a:lnTo>
                      <a:pt x="300" y="168"/>
                    </a:lnTo>
                    <a:lnTo>
                      <a:pt x="246" y="144"/>
                    </a:lnTo>
                    <a:lnTo>
                      <a:pt x="234" y="126"/>
                    </a:lnTo>
                    <a:lnTo>
                      <a:pt x="186" y="114"/>
                    </a:lnTo>
                    <a:lnTo>
                      <a:pt x="186" y="72"/>
                    </a:lnTo>
                    <a:lnTo>
                      <a:pt x="156" y="48"/>
                    </a:lnTo>
                    <a:lnTo>
                      <a:pt x="156" y="12"/>
                    </a:lnTo>
                    <a:lnTo>
                      <a:pt x="96" y="48"/>
                    </a:lnTo>
                    <a:lnTo>
                      <a:pt x="90" y="48"/>
                    </a:lnTo>
                    <a:lnTo>
                      <a:pt x="42" y="42"/>
                    </a:lnTo>
                    <a:lnTo>
                      <a:pt x="12" y="0"/>
                    </a:lnTo>
                    <a:lnTo>
                      <a:pt x="12" y="0"/>
                    </a:lnTo>
                    <a:lnTo>
                      <a:pt x="12" y="0"/>
                    </a:lnTo>
                    <a:lnTo>
                      <a:pt x="0" y="30"/>
                    </a:lnTo>
                    <a:lnTo>
                      <a:pt x="6" y="102"/>
                    </a:lnTo>
                    <a:lnTo>
                      <a:pt x="12" y="120"/>
                    </a:lnTo>
                    <a:lnTo>
                      <a:pt x="18" y="138"/>
                    </a:lnTo>
                    <a:lnTo>
                      <a:pt x="24" y="138"/>
                    </a:lnTo>
                    <a:lnTo>
                      <a:pt x="42" y="186"/>
                    </a:lnTo>
                    <a:lnTo>
                      <a:pt x="78" y="198"/>
                    </a:lnTo>
                    <a:lnTo>
                      <a:pt x="78" y="234"/>
                    </a:lnTo>
                    <a:lnTo>
                      <a:pt x="48" y="300"/>
                    </a:lnTo>
                    <a:lnTo>
                      <a:pt x="96" y="361"/>
                    </a:lnTo>
                    <a:lnTo>
                      <a:pt x="120" y="361"/>
                    </a:lnTo>
                    <a:lnTo>
                      <a:pt x="126" y="379"/>
                    </a:lnTo>
                    <a:lnTo>
                      <a:pt x="138" y="403"/>
                    </a:lnTo>
                    <a:lnTo>
                      <a:pt x="138" y="403"/>
                    </a:lnTo>
                    <a:lnTo>
                      <a:pt x="138" y="403"/>
                    </a:lnTo>
                    <a:lnTo>
                      <a:pt x="138" y="415"/>
                    </a:lnTo>
                    <a:lnTo>
                      <a:pt x="132" y="427"/>
                    </a:lnTo>
                    <a:lnTo>
                      <a:pt x="150" y="451"/>
                    </a:lnTo>
                    <a:lnTo>
                      <a:pt x="168" y="481"/>
                    </a:lnTo>
                    <a:lnTo>
                      <a:pt x="168" y="481"/>
                    </a:lnTo>
                    <a:lnTo>
                      <a:pt x="168" y="481"/>
                    </a:lnTo>
                    <a:lnTo>
                      <a:pt x="186" y="457"/>
                    </a:lnTo>
                    <a:lnTo>
                      <a:pt x="204" y="481"/>
                    </a:lnTo>
                    <a:lnTo>
                      <a:pt x="222" y="475"/>
                    </a:lnTo>
                    <a:lnTo>
                      <a:pt x="282" y="583"/>
                    </a:lnTo>
                    <a:lnTo>
                      <a:pt x="324" y="589"/>
                    </a:lnTo>
                    <a:lnTo>
                      <a:pt x="336" y="607"/>
                    </a:lnTo>
                    <a:lnTo>
                      <a:pt x="414" y="637"/>
                    </a:lnTo>
                    <a:lnTo>
                      <a:pt x="480" y="607"/>
                    </a:lnTo>
                    <a:lnTo>
                      <a:pt x="504" y="625"/>
                    </a:lnTo>
                    <a:lnTo>
                      <a:pt x="516" y="673"/>
                    </a:lnTo>
                    <a:lnTo>
                      <a:pt x="690" y="703"/>
                    </a:lnTo>
                    <a:lnTo>
                      <a:pt x="696" y="649"/>
                    </a:lnTo>
                    <a:lnTo>
                      <a:pt x="756" y="613"/>
                    </a:lnTo>
                    <a:lnTo>
                      <a:pt x="744" y="607"/>
                    </a:lnTo>
                    <a:lnTo>
                      <a:pt x="732" y="60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3" name="Freeform 294"/>
              <p:cNvSpPr>
                <a:spLocks/>
              </p:cNvSpPr>
              <p:nvPr/>
            </p:nvSpPr>
            <p:spPr bwMode="auto">
              <a:xfrm>
                <a:off x="4326" y="1115"/>
                <a:ext cx="12" cy="54"/>
              </a:xfrm>
              <a:custGeom>
                <a:avLst/>
                <a:gdLst>
                  <a:gd name="T0" fmla="*/ 12 w 12"/>
                  <a:gd name="T1" fmla="*/ 0 h 54"/>
                  <a:gd name="T2" fmla="*/ 0 w 12"/>
                  <a:gd name="T3" fmla="*/ 54 h 54"/>
                  <a:gd name="T4" fmla="*/ 0 w 12"/>
                  <a:gd name="T5" fmla="*/ 54 h 54"/>
                  <a:gd name="T6" fmla="*/ 12 w 12"/>
                  <a:gd name="T7" fmla="*/ 0 h 54"/>
                </a:gdLst>
                <a:ahLst/>
                <a:cxnLst>
                  <a:cxn ang="0">
                    <a:pos x="T0" y="T1"/>
                  </a:cxn>
                  <a:cxn ang="0">
                    <a:pos x="T2" y="T3"/>
                  </a:cxn>
                  <a:cxn ang="0">
                    <a:pos x="T4" y="T5"/>
                  </a:cxn>
                  <a:cxn ang="0">
                    <a:pos x="T6" y="T7"/>
                  </a:cxn>
                </a:cxnLst>
                <a:rect l="0" t="0" r="r" b="b"/>
                <a:pathLst>
                  <a:path w="12" h="54">
                    <a:moveTo>
                      <a:pt x="12" y="0"/>
                    </a:moveTo>
                    <a:lnTo>
                      <a:pt x="0" y="54"/>
                    </a:lnTo>
                    <a:lnTo>
                      <a:pt x="0" y="54"/>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4" name="Freeform 295"/>
              <p:cNvSpPr>
                <a:spLocks/>
              </p:cNvSpPr>
              <p:nvPr/>
            </p:nvSpPr>
            <p:spPr bwMode="auto">
              <a:xfrm>
                <a:off x="4044" y="1025"/>
                <a:ext cx="120" cy="48"/>
              </a:xfrm>
              <a:custGeom>
                <a:avLst/>
                <a:gdLst>
                  <a:gd name="T0" fmla="*/ 0 w 120"/>
                  <a:gd name="T1" fmla="*/ 48 h 48"/>
                  <a:gd name="T2" fmla="*/ 120 w 120"/>
                  <a:gd name="T3" fmla="*/ 0 h 48"/>
                  <a:gd name="T4" fmla="*/ 120 w 120"/>
                  <a:gd name="T5" fmla="*/ 0 h 48"/>
                  <a:gd name="T6" fmla="*/ 0 w 120"/>
                  <a:gd name="T7" fmla="*/ 48 h 48"/>
                </a:gdLst>
                <a:ahLst/>
                <a:cxnLst>
                  <a:cxn ang="0">
                    <a:pos x="T0" y="T1"/>
                  </a:cxn>
                  <a:cxn ang="0">
                    <a:pos x="T2" y="T3"/>
                  </a:cxn>
                  <a:cxn ang="0">
                    <a:pos x="T4" y="T5"/>
                  </a:cxn>
                  <a:cxn ang="0">
                    <a:pos x="T6" y="T7"/>
                  </a:cxn>
                </a:cxnLst>
                <a:rect l="0" t="0" r="r" b="b"/>
                <a:pathLst>
                  <a:path w="120" h="48">
                    <a:moveTo>
                      <a:pt x="0" y="48"/>
                    </a:moveTo>
                    <a:lnTo>
                      <a:pt x="120" y="0"/>
                    </a:lnTo>
                    <a:lnTo>
                      <a:pt x="120" y="0"/>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5" name="Freeform 296"/>
              <p:cNvSpPr>
                <a:spLocks/>
              </p:cNvSpPr>
              <p:nvPr/>
            </p:nvSpPr>
            <p:spPr bwMode="auto">
              <a:xfrm>
                <a:off x="3756" y="965"/>
                <a:ext cx="60" cy="36"/>
              </a:xfrm>
              <a:custGeom>
                <a:avLst/>
                <a:gdLst>
                  <a:gd name="T0" fmla="*/ 0 w 60"/>
                  <a:gd name="T1" fmla="*/ 36 h 36"/>
                  <a:gd name="T2" fmla="*/ 60 w 60"/>
                  <a:gd name="T3" fmla="*/ 0 h 36"/>
                  <a:gd name="T4" fmla="*/ 60 w 60"/>
                  <a:gd name="T5" fmla="*/ 0 h 36"/>
                  <a:gd name="T6" fmla="*/ 0 w 60"/>
                  <a:gd name="T7" fmla="*/ 36 h 36"/>
                </a:gdLst>
                <a:ahLst/>
                <a:cxnLst>
                  <a:cxn ang="0">
                    <a:pos x="T0" y="T1"/>
                  </a:cxn>
                  <a:cxn ang="0">
                    <a:pos x="T2" y="T3"/>
                  </a:cxn>
                  <a:cxn ang="0">
                    <a:pos x="T4" y="T5"/>
                  </a:cxn>
                  <a:cxn ang="0">
                    <a:pos x="T6" y="T7"/>
                  </a:cxn>
                </a:cxnLst>
                <a:rect l="0" t="0" r="r" b="b"/>
                <a:pathLst>
                  <a:path w="60" h="36">
                    <a:moveTo>
                      <a:pt x="0" y="36"/>
                    </a:moveTo>
                    <a:lnTo>
                      <a:pt x="60" y="0"/>
                    </a:lnTo>
                    <a:lnTo>
                      <a:pt x="60"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6" name="Freeform 297"/>
              <p:cNvSpPr>
                <a:spLocks/>
              </p:cNvSpPr>
              <p:nvPr/>
            </p:nvSpPr>
            <p:spPr bwMode="auto">
              <a:xfrm>
                <a:off x="3672" y="953"/>
                <a:ext cx="30" cy="42"/>
              </a:xfrm>
              <a:custGeom>
                <a:avLst/>
                <a:gdLst>
                  <a:gd name="T0" fmla="*/ 0 w 30"/>
                  <a:gd name="T1" fmla="*/ 0 h 42"/>
                  <a:gd name="T2" fmla="*/ 0 w 30"/>
                  <a:gd name="T3" fmla="*/ 0 h 42"/>
                  <a:gd name="T4" fmla="*/ 0 w 30"/>
                  <a:gd name="T5" fmla="*/ 0 h 42"/>
                  <a:gd name="T6" fmla="*/ 30 w 30"/>
                  <a:gd name="T7" fmla="*/ 42 h 42"/>
                  <a:gd name="T8" fmla="*/ 0 w 30"/>
                  <a:gd name="T9" fmla="*/ 0 h 42"/>
                  <a:gd name="T10" fmla="*/ 0 w 30"/>
                  <a:gd name="T11" fmla="*/ 0 h 42"/>
                </a:gdLst>
                <a:ahLst/>
                <a:cxnLst>
                  <a:cxn ang="0">
                    <a:pos x="T0" y="T1"/>
                  </a:cxn>
                  <a:cxn ang="0">
                    <a:pos x="T2" y="T3"/>
                  </a:cxn>
                  <a:cxn ang="0">
                    <a:pos x="T4" y="T5"/>
                  </a:cxn>
                  <a:cxn ang="0">
                    <a:pos x="T6" y="T7"/>
                  </a:cxn>
                  <a:cxn ang="0">
                    <a:pos x="T8" y="T9"/>
                  </a:cxn>
                  <a:cxn ang="0">
                    <a:pos x="T10" y="T11"/>
                  </a:cxn>
                </a:cxnLst>
                <a:rect l="0" t="0" r="r" b="b"/>
                <a:pathLst>
                  <a:path w="30" h="42">
                    <a:moveTo>
                      <a:pt x="0" y="0"/>
                    </a:moveTo>
                    <a:lnTo>
                      <a:pt x="0" y="0"/>
                    </a:lnTo>
                    <a:lnTo>
                      <a:pt x="0" y="0"/>
                    </a:lnTo>
                    <a:lnTo>
                      <a:pt x="30" y="4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7" name="Freeform 298"/>
              <p:cNvSpPr>
                <a:spLocks/>
              </p:cNvSpPr>
              <p:nvPr/>
            </p:nvSpPr>
            <p:spPr bwMode="auto">
              <a:xfrm>
                <a:off x="3660" y="983"/>
                <a:ext cx="12" cy="90"/>
              </a:xfrm>
              <a:custGeom>
                <a:avLst/>
                <a:gdLst>
                  <a:gd name="T0" fmla="*/ 12 w 12"/>
                  <a:gd name="T1" fmla="*/ 90 h 90"/>
                  <a:gd name="T2" fmla="*/ 6 w 12"/>
                  <a:gd name="T3" fmla="*/ 72 h 90"/>
                  <a:gd name="T4" fmla="*/ 0 w 12"/>
                  <a:gd name="T5" fmla="*/ 0 h 90"/>
                  <a:gd name="T6" fmla="*/ 6 w 12"/>
                  <a:gd name="T7" fmla="*/ 72 h 90"/>
                  <a:gd name="T8" fmla="*/ 12 w 12"/>
                  <a:gd name="T9" fmla="*/ 90 h 90"/>
                </a:gdLst>
                <a:ahLst/>
                <a:cxnLst>
                  <a:cxn ang="0">
                    <a:pos x="T0" y="T1"/>
                  </a:cxn>
                  <a:cxn ang="0">
                    <a:pos x="T2" y="T3"/>
                  </a:cxn>
                  <a:cxn ang="0">
                    <a:pos x="T4" y="T5"/>
                  </a:cxn>
                  <a:cxn ang="0">
                    <a:pos x="T6" y="T7"/>
                  </a:cxn>
                  <a:cxn ang="0">
                    <a:pos x="T8" y="T9"/>
                  </a:cxn>
                </a:cxnLst>
                <a:rect l="0" t="0" r="r" b="b"/>
                <a:pathLst>
                  <a:path w="12" h="90">
                    <a:moveTo>
                      <a:pt x="12" y="90"/>
                    </a:moveTo>
                    <a:lnTo>
                      <a:pt x="6" y="72"/>
                    </a:lnTo>
                    <a:lnTo>
                      <a:pt x="0" y="0"/>
                    </a:lnTo>
                    <a:lnTo>
                      <a:pt x="6" y="72"/>
                    </a:lnTo>
                    <a:lnTo>
                      <a:pt x="1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8" name="Rectangle 299"/>
              <p:cNvSpPr>
                <a:spLocks noChangeArrowheads="1"/>
              </p:cNvSpPr>
              <p:nvPr/>
            </p:nvSpPr>
            <p:spPr bwMode="auto">
              <a:xfrm>
                <a:off x="3672" y="95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9" name="Rectangle 300"/>
              <p:cNvSpPr>
                <a:spLocks noChangeArrowheads="1"/>
              </p:cNvSpPr>
              <p:nvPr/>
            </p:nvSpPr>
            <p:spPr bwMode="auto">
              <a:xfrm>
                <a:off x="3672" y="95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0" name="Freeform 301"/>
              <p:cNvSpPr>
                <a:spLocks/>
              </p:cNvSpPr>
              <p:nvPr/>
            </p:nvSpPr>
            <p:spPr bwMode="auto">
              <a:xfrm>
                <a:off x="4338" y="1476"/>
                <a:ext cx="30" cy="30"/>
              </a:xfrm>
              <a:custGeom>
                <a:avLst/>
                <a:gdLst>
                  <a:gd name="T0" fmla="*/ 30 w 30"/>
                  <a:gd name="T1" fmla="*/ 30 h 30"/>
                  <a:gd name="T2" fmla="*/ 12 w 30"/>
                  <a:gd name="T3" fmla="*/ 18 h 30"/>
                  <a:gd name="T4" fmla="*/ 0 w 30"/>
                  <a:gd name="T5" fmla="*/ 0 h 30"/>
                  <a:gd name="T6" fmla="*/ 12 w 30"/>
                  <a:gd name="T7" fmla="*/ 18 h 30"/>
                  <a:gd name="T8" fmla="*/ 30 w 30"/>
                  <a:gd name="T9" fmla="*/ 30 h 30"/>
                </a:gdLst>
                <a:ahLst/>
                <a:cxnLst>
                  <a:cxn ang="0">
                    <a:pos x="T0" y="T1"/>
                  </a:cxn>
                  <a:cxn ang="0">
                    <a:pos x="T2" y="T3"/>
                  </a:cxn>
                  <a:cxn ang="0">
                    <a:pos x="T4" y="T5"/>
                  </a:cxn>
                  <a:cxn ang="0">
                    <a:pos x="T6" y="T7"/>
                  </a:cxn>
                  <a:cxn ang="0">
                    <a:pos x="T8" y="T9"/>
                  </a:cxn>
                </a:cxnLst>
                <a:rect l="0" t="0" r="r" b="b"/>
                <a:pathLst>
                  <a:path w="30" h="30">
                    <a:moveTo>
                      <a:pt x="30" y="30"/>
                    </a:moveTo>
                    <a:lnTo>
                      <a:pt x="12" y="18"/>
                    </a:lnTo>
                    <a:lnTo>
                      <a:pt x="0" y="0"/>
                    </a:lnTo>
                    <a:lnTo>
                      <a:pt x="12" y="18"/>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1" name="Freeform 302"/>
              <p:cNvSpPr>
                <a:spLocks/>
              </p:cNvSpPr>
              <p:nvPr/>
            </p:nvSpPr>
            <p:spPr bwMode="auto">
              <a:xfrm>
                <a:off x="4404" y="1560"/>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2" name="Freeform 303"/>
              <p:cNvSpPr>
                <a:spLocks/>
              </p:cNvSpPr>
              <p:nvPr/>
            </p:nvSpPr>
            <p:spPr bwMode="auto">
              <a:xfrm>
                <a:off x="4320" y="1428"/>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3" name="Freeform 304"/>
              <p:cNvSpPr>
                <a:spLocks/>
              </p:cNvSpPr>
              <p:nvPr/>
            </p:nvSpPr>
            <p:spPr bwMode="auto">
              <a:xfrm>
                <a:off x="4308" y="1169"/>
                <a:ext cx="18" cy="66"/>
              </a:xfrm>
              <a:custGeom>
                <a:avLst/>
                <a:gdLst>
                  <a:gd name="T0" fmla="*/ 18 w 18"/>
                  <a:gd name="T1" fmla="*/ 0 h 66"/>
                  <a:gd name="T2" fmla="*/ 0 w 18"/>
                  <a:gd name="T3" fmla="*/ 66 h 66"/>
                  <a:gd name="T4" fmla="*/ 18 w 18"/>
                  <a:gd name="T5" fmla="*/ 0 h 66"/>
                  <a:gd name="T6" fmla="*/ 18 w 18"/>
                  <a:gd name="T7" fmla="*/ 0 h 66"/>
                </a:gdLst>
                <a:ahLst/>
                <a:cxnLst>
                  <a:cxn ang="0">
                    <a:pos x="T0" y="T1"/>
                  </a:cxn>
                  <a:cxn ang="0">
                    <a:pos x="T2" y="T3"/>
                  </a:cxn>
                  <a:cxn ang="0">
                    <a:pos x="T4" y="T5"/>
                  </a:cxn>
                  <a:cxn ang="0">
                    <a:pos x="T6" y="T7"/>
                  </a:cxn>
                </a:cxnLst>
                <a:rect l="0" t="0" r="r" b="b"/>
                <a:pathLst>
                  <a:path w="18" h="66">
                    <a:moveTo>
                      <a:pt x="18" y="0"/>
                    </a:moveTo>
                    <a:lnTo>
                      <a:pt x="0" y="6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4" name="Rectangle 305"/>
              <p:cNvSpPr>
                <a:spLocks noChangeArrowheads="1"/>
              </p:cNvSpPr>
              <p:nvPr/>
            </p:nvSpPr>
            <p:spPr bwMode="auto">
              <a:xfrm>
                <a:off x="4326" y="116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5" name="Freeform 306"/>
              <p:cNvSpPr>
                <a:spLocks/>
              </p:cNvSpPr>
              <p:nvPr/>
            </p:nvSpPr>
            <p:spPr bwMode="auto">
              <a:xfrm>
                <a:off x="3750" y="1428"/>
                <a:ext cx="72" cy="72"/>
              </a:xfrm>
              <a:custGeom>
                <a:avLst/>
                <a:gdLst>
                  <a:gd name="T0" fmla="*/ 6 w 72"/>
                  <a:gd name="T1" fmla="*/ 42 h 72"/>
                  <a:gd name="T2" fmla="*/ 48 w 72"/>
                  <a:gd name="T3" fmla="*/ 72 h 72"/>
                  <a:gd name="T4" fmla="*/ 72 w 72"/>
                  <a:gd name="T5" fmla="*/ 72 h 72"/>
                  <a:gd name="T6" fmla="*/ 60 w 72"/>
                  <a:gd name="T7" fmla="*/ 42 h 72"/>
                  <a:gd name="T8" fmla="*/ 48 w 72"/>
                  <a:gd name="T9" fmla="*/ 36 h 72"/>
                  <a:gd name="T10" fmla="*/ 66 w 72"/>
                  <a:gd name="T11" fmla="*/ 24 h 72"/>
                  <a:gd name="T12" fmla="*/ 60 w 72"/>
                  <a:gd name="T13" fmla="*/ 6 h 72"/>
                  <a:gd name="T14" fmla="*/ 54 w 72"/>
                  <a:gd name="T15" fmla="*/ 0 h 72"/>
                  <a:gd name="T16" fmla="*/ 30 w 72"/>
                  <a:gd name="T17" fmla="*/ 6 h 72"/>
                  <a:gd name="T18" fmla="*/ 0 w 72"/>
                  <a:gd name="T19" fmla="*/ 42 h 72"/>
                  <a:gd name="T20" fmla="*/ 6 w 72"/>
                  <a:gd name="T21"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6" y="42"/>
                    </a:moveTo>
                    <a:lnTo>
                      <a:pt x="48" y="72"/>
                    </a:lnTo>
                    <a:lnTo>
                      <a:pt x="72" y="72"/>
                    </a:lnTo>
                    <a:lnTo>
                      <a:pt x="60" y="42"/>
                    </a:lnTo>
                    <a:lnTo>
                      <a:pt x="48" y="36"/>
                    </a:lnTo>
                    <a:lnTo>
                      <a:pt x="66" y="24"/>
                    </a:lnTo>
                    <a:lnTo>
                      <a:pt x="60" y="6"/>
                    </a:lnTo>
                    <a:lnTo>
                      <a:pt x="54" y="0"/>
                    </a:lnTo>
                    <a:lnTo>
                      <a:pt x="30" y="6"/>
                    </a:lnTo>
                    <a:lnTo>
                      <a:pt x="0" y="42"/>
                    </a:lnTo>
                    <a:lnTo>
                      <a:pt x="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6" name="Freeform 307"/>
              <p:cNvSpPr>
                <a:spLocks/>
              </p:cNvSpPr>
              <p:nvPr/>
            </p:nvSpPr>
            <p:spPr bwMode="auto">
              <a:xfrm>
                <a:off x="3444" y="1073"/>
                <a:ext cx="384" cy="397"/>
              </a:xfrm>
              <a:custGeom>
                <a:avLst/>
                <a:gdLst>
                  <a:gd name="T0" fmla="*/ 348 w 384"/>
                  <a:gd name="T1" fmla="*/ 307 h 397"/>
                  <a:gd name="T2" fmla="*/ 348 w 384"/>
                  <a:gd name="T3" fmla="*/ 307 h 397"/>
                  <a:gd name="T4" fmla="*/ 348 w 384"/>
                  <a:gd name="T5" fmla="*/ 307 h 397"/>
                  <a:gd name="T6" fmla="*/ 354 w 384"/>
                  <a:gd name="T7" fmla="*/ 295 h 397"/>
                  <a:gd name="T8" fmla="*/ 354 w 384"/>
                  <a:gd name="T9" fmla="*/ 283 h 397"/>
                  <a:gd name="T10" fmla="*/ 342 w 384"/>
                  <a:gd name="T11" fmla="*/ 259 h 397"/>
                  <a:gd name="T12" fmla="*/ 336 w 384"/>
                  <a:gd name="T13" fmla="*/ 241 h 397"/>
                  <a:gd name="T14" fmla="*/ 312 w 384"/>
                  <a:gd name="T15" fmla="*/ 241 h 397"/>
                  <a:gd name="T16" fmla="*/ 264 w 384"/>
                  <a:gd name="T17" fmla="*/ 180 h 397"/>
                  <a:gd name="T18" fmla="*/ 294 w 384"/>
                  <a:gd name="T19" fmla="*/ 114 h 397"/>
                  <a:gd name="T20" fmla="*/ 294 w 384"/>
                  <a:gd name="T21" fmla="*/ 78 h 397"/>
                  <a:gd name="T22" fmla="*/ 258 w 384"/>
                  <a:gd name="T23" fmla="*/ 66 h 397"/>
                  <a:gd name="T24" fmla="*/ 240 w 384"/>
                  <a:gd name="T25" fmla="*/ 18 h 397"/>
                  <a:gd name="T26" fmla="*/ 234 w 384"/>
                  <a:gd name="T27" fmla="*/ 18 h 397"/>
                  <a:gd name="T28" fmla="*/ 234 w 384"/>
                  <a:gd name="T29" fmla="*/ 18 h 397"/>
                  <a:gd name="T30" fmla="*/ 216 w 384"/>
                  <a:gd name="T31" fmla="*/ 6 h 397"/>
                  <a:gd name="T32" fmla="*/ 192 w 384"/>
                  <a:gd name="T33" fmla="*/ 12 h 397"/>
                  <a:gd name="T34" fmla="*/ 174 w 384"/>
                  <a:gd name="T35" fmla="*/ 0 h 397"/>
                  <a:gd name="T36" fmla="*/ 150 w 384"/>
                  <a:gd name="T37" fmla="*/ 18 h 397"/>
                  <a:gd name="T38" fmla="*/ 150 w 384"/>
                  <a:gd name="T39" fmla="*/ 18 h 397"/>
                  <a:gd name="T40" fmla="*/ 150 w 384"/>
                  <a:gd name="T41" fmla="*/ 18 h 397"/>
                  <a:gd name="T42" fmla="*/ 144 w 384"/>
                  <a:gd name="T43" fmla="*/ 18 h 397"/>
                  <a:gd name="T44" fmla="*/ 138 w 384"/>
                  <a:gd name="T45" fmla="*/ 12 h 397"/>
                  <a:gd name="T46" fmla="*/ 126 w 384"/>
                  <a:gd name="T47" fmla="*/ 48 h 397"/>
                  <a:gd name="T48" fmla="*/ 102 w 384"/>
                  <a:gd name="T49" fmla="*/ 54 h 397"/>
                  <a:gd name="T50" fmla="*/ 96 w 384"/>
                  <a:gd name="T51" fmla="*/ 144 h 397"/>
                  <a:gd name="T52" fmla="*/ 0 w 384"/>
                  <a:gd name="T53" fmla="*/ 198 h 397"/>
                  <a:gd name="T54" fmla="*/ 0 w 384"/>
                  <a:gd name="T55" fmla="*/ 198 h 397"/>
                  <a:gd name="T56" fmla="*/ 0 w 384"/>
                  <a:gd name="T57" fmla="*/ 198 h 397"/>
                  <a:gd name="T58" fmla="*/ 12 w 384"/>
                  <a:gd name="T59" fmla="*/ 253 h 397"/>
                  <a:gd name="T60" fmla="*/ 18 w 384"/>
                  <a:gd name="T61" fmla="*/ 253 h 397"/>
                  <a:gd name="T62" fmla="*/ 78 w 384"/>
                  <a:gd name="T63" fmla="*/ 271 h 397"/>
                  <a:gd name="T64" fmla="*/ 78 w 384"/>
                  <a:gd name="T65" fmla="*/ 271 h 397"/>
                  <a:gd name="T66" fmla="*/ 78 w 384"/>
                  <a:gd name="T67" fmla="*/ 271 h 397"/>
                  <a:gd name="T68" fmla="*/ 114 w 384"/>
                  <a:gd name="T69" fmla="*/ 307 h 397"/>
                  <a:gd name="T70" fmla="*/ 126 w 384"/>
                  <a:gd name="T71" fmla="*/ 313 h 397"/>
                  <a:gd name="T72" fmla="*/ 162 w 384"/>
                  <a:gd name="T73" fmla="*/ 325 h 397"/>
                  <a:gd name="T74" fmla="*/ 168 w 384"/>
                  <a:gd name="T75" fmla="*/ 331 h 397"/>
                  <a:gd name="T76" fmla="*/ 174 w 384"/>
                  <a:gd name="T77" fmla="*/ 349 h 397"/>
                  <a:gd name="T78" fmla="*/ 186 w 384"/>
                  <a:gd name="T79" fmla="*/ 343 h 397"/>
                  <a:gd name="T80" fmla="*/ 192 w 384"/>
                  <a:gd name="T81" fmla="*/ 343 h 397"/>
                  <a:gd name="T82" fmla="*/ 192 w 384"/>
                  <a:gd name="T83" fmla="*/ 343 h 397"/>
                  <a:gd name="T84" fmla="*/ 192 w 384"/>
                  <a:gd name="T85" fmla="*/ 343 h 397"/>
                  <a:gd name="T86" fmla="*/ 192 w 384"/>
                  <a:gd name="T87" fmla="*/ 361 h 397"/>
                  <a:gd name="T88" fmla="*/ 192 w 384"/>
                  <a:gd name="T89" fmla="*/ 373 h 397"/>
                  <a:gd name="T90" fmla="*/ 240 w 384"/>
                  <a:gd name="T91" fmla="*/ 397 h 397"/>
                  <a:gd name="T92" fmla="*/ 306 w 384"/>
                  <a:gd name="T93" fmla="*/ 397 h 397"/>
                  <a:gd name="T94" fmla="*/ 336 w 384"/>
                  <a:gd name="T95" fmla="*/ 361 h 397"/>
                  <a:gd name="T96" fmla="*/ 360 w 384"/>
                  <a:gd name="T97" fmla="*/ 355 h 397"/>
                  <a:gd name="T98" fmla="*/ 366 w 384"/>
                  <a:gd name="T99" fmla="*/ 361 h 397"/>
                  <a:gd name="T100" fmla="*/ 360 w 384"/>
                  <a:gd name="T101" fmla="*/ 355 h 397"/>
                  <a:gd name="T102" fmla="*/ 378 w 384"/>
                  <a:gd name="T103" fmla="*/ 367 h 397"/>
                  <a:gd name="T104" fmla="*/ 384 w 384"/>
                  <a:gd name="T105" fmla="*/ 361 h 397"/>
                  <a:gd name="T106" fmla="*/ 366 w 384"/>
                  <a:gd name="T107" fmla="*/ 331 h 397"/>
                  <a:gd name="T108" fmla="*/ 348 w 384"/>
                  <a:gd name="T109" fmla="*/ 30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97">
                    <a:moveTo>
                      <a:pt x="348" y="307"/>
                    </a:moveTo>
                    <a:lnTo>
                      <a:pt x="348" y="307"/>
                    </a:lnTo>
                    <a:lnTo>
                      <a:pt x="348" y="307"/>
                    </a:lnTo>
                    <a:lnTo>
                      <a:pt x="354" y="295"/>
                    </a:lnTo>
                    <a:lnTo>
                      <a:pt x="354" y="283"/>
                    </a:lnTo>
                    <a:lnTo>
                      <a:pt x="342" y="259"/>
                    </a:lnTo>
                    <a:lnTo>
                      <a:pt x="336" y="241"/>
                    </a:lnTo>
                    <a:lnTo>
                      <a:pt x="312" y="241"/>
                    </a:lnTo>
                    <a:lnTo>
                      <a:pt x="264" y="180"/>
                    </a:lnTo>
                    <a:lnTo>
                      <a:pt x="294" y="114"/>
                    </a:lnTo>
                    <a:lnTo>
                      <a:pt x="294" y="78"/>
                    </a:lnTo>
                    <a:lnTo>
                      <a:pt x="258" y="66"/>
                    </a:lnTo>
                    <a:lnTo>
                      <a:pt x="240" y="18"/>
                    </a:lnTo>
                    <a:lnTo>
                      <a:pt x="234" y="18"/>
                    </a:lnTo>
                    <a:lnTo>
                      <a:pt x="234" y="18"/>
                    </a:lnTo>
                    <a:lnTo>
                      <a:pt x="216" y="6"/>
                    </a:lnTo>
                    <a:lnTo>
                      <a:pt x="192" y="12"/>
                    </a:lnTo>
                    <a:lnTo>
                      <a:pt x="174" y="0"/>
                    </a:lnTo>
                    <a:lnTo>
                      <a:pt x="150" y="18"/>
                    </a:lnTo>
                    <a:lnTo>
                      <a:pt x="150" y="18"/>
                    </a:lnTo>
                    <a:lnTo>
                      <a:pt x="150" y="18"/>
                    </a:lnTo>
                    <a:lnTo>
                      <a:pt x="144" y="18"/>
                    </a:lnTo>
                    <a:lnTo>
                      <a:pt x="138" y="12"/>
                    </a:lnTo>
                    <a:lnTo>
                      <a:pt x="126" y="48"/>
                    </a:lnTo>
                    <a:lnTo>
                      <a:pt x="102" y="54"/>
                    </a:lnTo>
                    <a:lnTo>
                      <a:pt x="96" y="144"/>
                    </a:lnTo>
                    <a:lnTo>
                      <a:pt x="0" y="198"/>
                    </a:lnTo>
                    <a:lnTo>
                      <a:pt x="0" y="198"/>
                    </a:lnTo>
                    <a:lnTo>
                      <a:pt x="0" y="198"/>
                    </a:lnTo>
                    <a:lnTo>
                      <a:pt x="12" y="253"/>
                    </a:lnTo>
                    <a:lnTo>
                      <a:pt x="18" y="253"/>
                    </a:lnTo>
                    <a:lnTo>
                      <a:pt x="78" y="271"/>
                    </a:lnTo>
                    <a:lnTo>
                      <a:pt x="78" y="271"/>
                    </a:lnTo>
                    <a:lnTo>
                      <a:pt x="78" y="271"/>
                    </a:lnTo>
                    <a:lnTo>
                      <a:pt x="114" y="307"/>
                    </a:lnTo>
                    <a:lnTo>
                      <a:pt x="126" y="313"/>
                    </a:lnTo>
                    <a:lnTo>
                      <a:pt x="162" y="325"/>
                    </a:lnTo>
                    <a:lnTo>
                      <a:pt x="168" y="331"/>
                    </a:lnTo>
                    <a:lnTo>
                      <a:pt x="174" y="349"/>
                    </a:lnTo>
                    <a:lnTo>
                      <a:pt x="186" y="343"/>
                    </a:lnTo>
                    <a:lnTo>
                      <a:pt x="192" y="343"/>
                    </a:lnTo>
                    <a:lnTo>
                      <a:pt x="192" y="343"/>
                    </a:lnTo>
                    <a:lnTo>
                      <a:pt x="192" y="343"/>
                    </a:lnTo>
                    <a:lnTo>
                      <a:pt x="192" y="361"/>
                    </a:lnTo>
                    <a:lnTo>
                      <a:pt x="192" y="373"/>
                    </a:lnTo>
                    <a:lnTo>
                      <a:pt x="240" y="397"/>
                    </a:lnTo>
                    <a:lnTo>
                      <a:pt x="306" y="397"/>
                    </a:lnTo>
                    <a:lnTo>
                      <a:pt x="336" y="361"/>
                    </a:lnTo>
                    <a:lnTo>
                      <a:pt x="360" y="355"/>
                    </a:lnTo>
                    <a:lnTo>
                      <a:pt x="366" y="361"/>
                    </a:lnTo>
                    <a:lnTo>
                      <a:pt x="360" y="355"/>
                    </a:lnTo>
                    <a:lnTo>
                      <a:pt x="378" y="367"/>
                    </a:lnTo>
                    <a:lnTo>
                      <a:pt x="384" y="361"/>
                    </a:lnTo>
                    <a:lnTo>
                      <a:pt x="366" y="331"/>
                    </a:lnTo>
                    <a:lnTo>
                      <a:pt x="348" y="30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7" name="Freeform 308"/>
              <p:cNvSpPr>
                <a:spLocks/>
              </p:cNvSpPr>
              <p:nvPr/>
            </p:nvSpPr>
            <p:spPr bwMode="auto">
              <a:xfrm>
                <a:off x="3660" y="1079"/>
                <a:ext cx="18" cy="12"/>
              </a:xfrm>
              <a:custGeom>
                <a:avLst/>
                <a:gdLst>
                  <a:gd name="T0" fmla="*/ 18 w 18"/>
                  <a:gd name="T1" fmla="*/ 12 h 12"/>
                  <a:gd name="T2" fmla="*/ 18 w 18"/>
                  <a:gd name="T3" fmla="*/ 12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18" y="12"/>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8" name="Freeform 309"/>
              <p:cNvSpPr>
                <a:spLocks/>
              </p:cNvSpPr>
              <p:nvPr/>
            </p:nvSpPr>
            <p:spPr bwMode="auto">
              <a:xfrm>
                <a:off x="3588" y="1091"/>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9" name="Freeform 310"/>
              <p:cNvSpPr>
                <a:spLocks/>
              </p:cNvSpPr>
              <p:nvPr/>
            </p:nvSpPr>
            <p:spPr bwMode="auto">
              <a:xfrm>
                <a:off x="3618" y="1073"/>
                <a:ext cx="18" cy="12"/>
              </a:xfrm>
              <a:custGeom>
                <a:avLst/>
                <a:gdLst>
                  <a:gd name="T0" fmla="*/ 0 w 18"/>
                  <a:gd name="T1" fmla="*/ 0 h 12"/>
                  <a:gd name="T2" fmla="*/ 18 w 18"/>
                  <a:gd name="T3" fmla="*/ 12 h 12"/>
                  <a:gd name="T4" fmla="*/ 0 w 18"/>
                  <a:gd name="T5" fmla="*/ 0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0" name="Freeform 311"/>
              <p:cNvSpPr>
                <a:spLocks/>
              </p:cNvSpPr>
              <p:nvPr/>
            </p:nvSpPr>
            <p:spPr bwMode="auto">
              <a:xfrm>
                <a:off x="3786" y="1332"/>
                <a:ext cx="12" cy="24"/>
              </a:xfrm>
              <a:custGeom>
                <a:avLst/>
                <a:gdLst>
                  <a:gd name="T0" fmla="*/ 12 w 12"/>
                  <a:gd name="T1" fmla="*/ 24 h 24"/>
                  <a:gd name="T2" fmla="*/ 0 w 12"/>
                  <a:gd name="T3" fmla="*/ 0 h 24"/>
                  <a:gd name="T4" fmla="*/ 12 w 12"/>
                  <a:gd name="T5" fmla="*/ 24 h 24"/>
                  <a:gd name="T6" fmla="*/ 12 w 12"/>
                  <a:gd name="T7" fmla="*/ 24 h 24"/>
                </a:gdLst>
                <a:ahLst/>
                <a:cxnLst>
                  <a:cxn ang="0">
                    <a:pos x="T0" y="T1"/>
                  </a:cxn>
                  <a:cxn ang="0">
                    <a:pos x="T2" y="T3"/>
                  </a:cxn>
                  <a:cxn ang="0">
                    <a:pos x="T4" y="T5"/>
                  </a:cxn>
                  <a:cxn ang="0">
                    <a:pos x="T6" y="T7"/>
                  </a:cxn>
                </a:cxnLst>
                <a:rect l="0" t="0" r="r" b="b"/>
                <a:pathLst>
                  <a:path w="12" h="24">
                    <a:moveTo>
                      <a:pt x="12" y="24"/>
                    </a:moveTo>
                    <a:lnTo>
                      <a:pt x="0" y="0"/>
                    </a:lnTo>
                    <a:lnTo>
                      <a:pt x="12" y="24"/>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1" name="Freeform 312"/>
              <p:cNvSpPr>
                <a:spLocks/>
              </p:cNvSpPr>
              <p:nvPr/>
            </p:nvSpPr>
            <p:spPr bwMode="auto">
              <a:xfrm>
                <a:off x="3792" y="1368"/>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2" name="Freeform 313"/>
              <p:cNvSpPr>
                <a:spLocks/>
              </p:cNvSpPr>
              <p:nvPr/>
            </p:nvSpPr>
            <p:spPr bwMode="auto">
              <a:xfrm>
                <a:off x="3810" y="1404"/>
                <a:ext cx="18" cy="30"/>
              </a:xfrm>
              <a:custGeom>
                <a:avLst/>
                <a:gdLst>
                  <a:gd name="T0" fmla="*/ 0 w 18"/>
                  <a:gd name="T1" fmla="*/ 0 h 30"/>
                  <a:gd name="T2" fmla="*/ 18 w 18"/>
                  <a:gd name="T3" fmla="*/ 30 h 30"/>
                  <a:gd name="T4" fmla="*/ 18 w 18"/>
                  <a:gd name="T5" fmla="*/ 30 h 30"/>
                  <a:gd name="T6" fmla="*/ 0 w 18"/>
                  <a:gd name="T7" fmla="*/ 0 h 30"/>
                </a:gdLst>
                <a:ahLst/>
                <a:cxnLst>
                  <a:cxn ang="0">
                    <a:pos x="T0" y="T1"/>
                  </a:cxn>
                  <a:cxn ang="0">
                    <a:pos x="T2" y="T3"/>
                  </a:cxn>
                  <a:cxn ang="0">
                    <a:pos x="T4" y="T5"/>
                  </a:cxn>
                  <a:cxn ang="0">
                    <a:pos x="T6" y="T7"/>
                  </a:cxn>
                </a:cxnLst>
                <a:rect l="0" t="0" r="r" b="b"/>
                <a:pathLst>
                  <a:path w="18" h="30">
                    <a:moveTo>
                      <a:pt x="0" y="0"/>
                    </a:moveTo>
                    <a:lnTo>
                      <a:pt x="18" y="30"/>
                    </a:lnTo>
                    <a:lnTo>
                      <a:pt x="18" y="3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3" name="Freeform 314"/>
              <p:cNvSpPr>
                <a:spLocks/>
              </p:cNvSpPr>
              <p:nvPr/>
            </p:nvSpPr>
            <p:spPr bwMode="auto">
              <a:xfrm>
                <a:off x="3312" y="1085"/>
                <a:ext cx="270" cy="241"/>
              </a:xfrm>
              <a:custGeom>
                <a:avLst/>
                <a:gdLst>
                  <a:gd name="T0" fmla="*/ 36 w 270"/>
                  <a:gd name="T1" fmla="*/ 120 h 241"/>
                  <a:gd name="T2" fmla="*/ 48 w 270"/>
                  <a:gd name="T3" fmla="*/ 138 h 241"/>
                  <a:gd name="T4" fmla="*/ 48 w 270"/>
                  <a:gd name="T5" fmla="*/ 138 h 241"/>
                  <a:gd name="T6" fmla="*/ 48 w 270"/>
                  <a:gd name="T7" fmla="*/ 138 h 241"/>
                  <a:gd name="T8" fmla="*/ 24 w 270"/>
                  <a:gd name="T9" fmla="*/ 180 h 241"/>
                  <a:gd name="T10" fmla="*/ 0 w 270"/>
                  <a:gd name="T11" fmla="*/ 192 h 241"/>
                  <a:gd name="T12" fmla="*/ 0 w 270"/>
                  <a:gd name="T13" fmla="*/ 223 h 241"/>
                  <a:gd name="T14" fmla="*/ 12 w 270"/>
                  <a:gd name="T15" fmla="*/ 223 h 241"/>
                  <a:gd name="T16" fmla="*/ 12 w 270"/>
                  <a:gd name="T17" fmla="*/ 223 h 241"/>
                  <a:gd name="T18" fmla="*/ 12 w 270"/>
                  <a:gd name="T19" fmla="*/ 223 h 241"/>
                  <a:gd name="T20" fmla="*/ 24 w 270"/>
                  <a:gd name="T21" fmla="*/ 229 h 241"/>
                  <a:gd name="T22" fmla="*/ 36 w 270"/>
                  <a:gd name="T23" fmla="*/ 241 h 241"/>
                  <a:gd name="T24" fmla="*/ 132 w 270"/>
                  <a:gd name="T25" fmla="*/ 186 h 241"/>
                  <a:gd name="T26" fmla="*/ 132 w 270"/>
                  <a:gd name="T27" fmla="*/ 186 h 241"/>
                  <a:gd name="T28" fmla="*/ 228 w 270"/>
                  <a:gd name="T29" fmla="*/ 132 h 241"/>
                  <a:gd name="T30" fmla="*/ 234 w 270"/>
                  <a:gd name="T31" fmla="*/ 42 h 241"/>
                  <a:gd name="T32" fmla="*/ 258 w 270"/>
                  <a:gd name="T33" fmla="*/ 36 h 241"/>
                  <a:gd name="T34" fmla="*/ 270 w 270"/>
                  <a:gd name="T35" fmla="*/ 0 h 241"/>
                  <a:gd name="T36" fmla="*/ 270 w 270"/>
                  <a:gd name="T37" fmla="*/ 0 h 241"/>
                  <a:gd name="T38" fmla="*/ 270 w 270"/>
                  <a:gd name="T39" fmla="*/ 0 h 241"/>
                  <a:gd name="T40" fmla="*/ 270 w 270"/>
                  <a:gd name="T41" fmla="*/ 0 h 241"/>
                  <a:gd name="T42" fmla="*/ 270 w 270"/>
                  <a:gd name="T43" fmla="*/ 0 h 241"/>
                  <a:gd name="T44" fmla="*/ 210 w 270"/>
                  <a:gd name="T45" fmla="*/ 6 h 241"/>
                  <a:gd name="T46" fmla="*/ 156 w 270"/>
                  <a:gd name="T47" fmla="*/ 30 h 241"/>
                  <a:gd name="T48" fmla="*/ 114 w 270"/>
                  <a:gd name="T49" fmla="*/ 12 h 241"/>
                  <a:gd name="T50" fmla="*/ 84 w 270"/>
                  <a:gd name="T51" fmla="*/ 30 h 241"/>
                  <a:gd name="T52" fmla="*/ 48 w 270"/>
                  <a:gd name="T53" fmla="*/ 18 h 241"/>
                  <a:gd name="T54" fmla="*/ 54 w 270"/>
                  <a:gd name="T55" fmla="*/ 48 h 241"/>
                  <a:gd name="T56" fmla="*/ 30 w 270"/>
                  <a:gd name="T57" fmla="*/ 72 h 241"/>
                  <a:gd name="T58" fmla="*/ 12 w 270"/>
                  <a:gd name="T59" fmla="*/ 60 h 241"/>
                  <a:gd name="T60" fmla="*/ 18 w 270"/>
                  <a:gd name="T61" fmla="*/ 126 h 241"/>
                  <a:gd name="T62" fmla="*/ 18 w 270"/>
                  <a:gd name="T63" fmla="*/ 126 h 241"/>
                  <a:gd name="T64" fmla="*/ 18 w 270"/>
                  <a:gd name="T65" fmla="*/ 126 h 241"/>
                  <a:gd name="T66" fmla="*/ 36 w 270"/>
                  <a:gd name="T67" fmla="*/ 12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0" h="241">
                    <a:moveTo>
                      <a:pt x="36" y="120"/>
                    </a:moveTo>
                    <a:lnTo>
                      <a:pt x="48" y="138"/>
                    </a:lnTo>
                    <a:lnTo>
                      <a:pt x="48" y="138"/>
                    </a:lnTo>
                    <a:lnTo>
                      <a:pt x="48" y="138"/>
                    </a:lnTo>
                    <a:lnTo>
                      <a:pt x="24" y="180"/>
                    </a:lnTo>
                    <a:lnTo>
                      <a:pt x="0" y="192"/>
                    </a:lnTo>
                    <a:lnTo>
                      <a:pt x="0" y="223"/>
                    </a:lnTo>
                    <a:lnTo>
                      <a:pt x="12" y="223"/>
                    </a:lnTo>
                    <a:lnTo>
                      <a:pt x="12" y="223"/>
                    </a:lnTo>
                    <a:lnTo>
                      <a:pt x="12" y="223"/>
                    </a:lnTo>
                    <a:lnTo>
                      <a:pt x="24" y="229"/>
                    </a:lnTo>
                    <a:lnTo>
                      <a:pt x="36" y="241"/>
                    </a:lnTo>
                    <a:lnTo>
                      <a:pt x="132" y="186"/>
                    </a:lnTo>
                    <a:lnTo>
                      <a:pt x="132" y="186"/>
                    </a:lnTo>
                    <a:lnTo>
                      <a:pt x="228" y="132"/>
                    </a:lnTo>
                    <a:lnTo>
                      <a:pt x="234" y="42"/>
                    </a:lnTo>
                    <a:lnTo>
                      <a:pt x="258" y="36"/>
                    </a:lnTo>
                    <a:lnTo>
                      <a:pt x="270" y="0"/>
                    </a:lnTo>
                    <a:lnTo>
                      <a:pt x="270" y="0"/>
                    </a:lnTo>
                    <a:lnTo>
                      <a:pt x="270" y="0"/>
                    </a:lnTo>
                    <a:lnTo>
                      <a:pt x="270" y="0"/>
                    </a:lnTo>
                    <a:lnTo>
                      <a:pt x="270" y="0"/>
                    </a:lnTo>
                    <a:lnTo>
                      <a:pt x="210" y="6"/>
                    </a:lnTo>
                    <a:lnTo>
                      <a:pt x="156" y="30"/>
                    </a:lnTo>
                    <a:lnTo>
                      <a:pt x="114" y="12"/>
                    </a:lnTo>
                    <a:lnTo>
                      <a:pt x="84" y="30"/>
                    </a:lnTo>
                    <a:lnTo>
                      <a:pt x="48" y="18"/>
                    </a:lnTo>
                    <a:lnTo>
                      <a:pt x="54" y="48"/>
                    </a:lnTo>
                    <a:lnTo>
                      <a:pt x="30" y="72"/>
                    </a:lnTo>
                    <a:lnTo>
                      <a:pt x="12" y="60"/>
                    </a:lnTo>
                    <a:lnTo>
                      <a:pt x="18" y="126"/>
                    </a:lnTo>
                    <a:lnTo>
                      <a:pt x="18" y="126"/>
                    </a:lnTo>
                    <a:lnTo>
                      <a:pt x="18" y="126"/>
                    </a:lnTo>
                    <a:lnTo>
                      <a:pt x="36"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4" name="Freeform 315"/>
              <p:cNvSpPr>
                <a:spLocks/>
              </p:cNvSpPr>
              <p:nvPr/>
            </p:nvSpPr>
            <p:spPr bwMode="auto">
              <a:xfrm>
                <a:off x="3468" y="1085"/>
                <a:ext cx="114" cy="30"/>
              </a:xfrm>
              <a:custGeom>
                <a:avLst/>
                <a:gdLst>
                  <a:gd name="T0" fmla="*/ 0 w 114"/>
                  <a:gd name="T1" fmla="*/ 30 h 30"/>
                  <a:gd name="T2" fmla="*/ 54 w 114"/>
                  <a:gd name="T3" fmla="*/ 6 h 30"/>
                  <a:gd name="T4" fmla="*/ 114 w 114"/>
                  <a:gd name="T5" fmla="*/ 0 h 30"/>
                  <a:gd name="T6" fmla="*/ 54 w 114"/>
                  <a:gd name="T7" fmla="*/ 6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54" y="6"/>
                    </a:lnTo>
                    <a:lnTo>
                      <a:pt x="114" y="0"/>
                    </a:lnTo>
                    <a:lnTo>
                      <a:pt x="54"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5" name="Freeform 316"/>
              <p:cNvSpPr>
                <a:spLocks/>
              </p:cNvSpPr>
              <p:nvPr/>
            </p:nvSpPr>
            <p:spPr bwMode="auto">
              <a:xfrm>
                <a:off x="3360" y="1097"/>
                <a:ext cx="108" cy="18"/>
              </a:xfrm>
              <a:custGeom>
                <a:avLst/>
                <a:gdLst>
                  <a:gd name="T0" fmla="*/ 36 w 108"/>
                  <a:gd name="T1" fmla="*/ 18 h 18"/>
                  <a:gd name="T2" fmla="*/ 0 w 108"/>
                  <a:gd name="T3" fmla="*/ 6 h 18"/>
                  <a:gd name="T4" fmla="*/ 0 w 108"/>
                  <a:gd name="T5" fmla="*/ 6 h 18"/>
                  <a:gd name="T6" fmla="*/ 36 w 108"/>
                  <a:gd name="T7" fmla="*/ 18 h 18"/>
                  <a:gd name="T8" fmla="*/ 66 w 108"/>
                  <a:gd name="T9" fmla="*/ 0 h 18"/>
                  <a:gd name="T10" fmla="*/ 108 w 108"/>
                  <a:gd name="T11" fmla="*/ 18 h 18"/>
                  <a:gd name="T12" fmla="*/ 66 w 108"/>
                  <a:gd name="T13" fmla="*/ 0 h 18"/>
                  <a:gd name="T14" fmla="*/ 36 w 10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8">
                    <a:moveTo>
                      <a:pt x="36" y="18"/>
                    </a:moveTo>
                    <a:lnTo>
                      <a:pt x="0" y="6"/>
                    </a:lnTo>
                    <a:lnTo>
                      <a:pt x="0" y="6"/>
                    </a:lnTo>
                    <a:lnTo>
                      <a:pt x="36" y="18"/>
                    </a:lnTo>
                    <a:lnTo>
                      <a:pt x="66" y="0"/>
                    </a:lnTo>
                    <a:lnTo>
                      <a:pt x="108" y="18"/>
                    </a:lnTo>
                    <a:lnTo>
                      <a:pt x="66" y="0"/>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6" name="Rectangle 317"/>
              <p:cNvSpPr>
                <a:spLocks noChangeArrowheads="1"/>
              </p:cNvSpPr>
              <p:nvPr/>
            </p:nvSpPr>
            <p:spPr bwMode="auto">
              <a:xfrm>
                <a:off x="3582" y="1085"/>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7" name="Rectangle 318"/>
              <p:cNvSpPr>
                <a:spLocks noChangeArrowheads="1"/>
              </p:cNvSpPr>
              <p:nvPr/>
            </p:nvSpPr>
            <p:spPr bwMode="auto">
              <a:xfrm>
                <a:off x="3444" y="12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8" name="Freeform 319"/>
              <p:cNvSpPr>
                <a:spLocks/>
              </p:cNvSpPr>
              <p:nvPr/>
            </p:nvSpPr>
            <p:spPr bwMode="auto">
              <a:xfrm>
                <a:off x="3444" y="1127"/>
                <a:ext cx="102" cy="144"/>
              </a:xfrm>
              <a:custGeom>
                <a:avLst/>
                <a:gdLst>
                  <a:gd name="T0" fmla="*/ 0 w 102"/>
                  <a:gd name="T1" fmla="*/ 144 h 144"/>
                  <a:gd name="T2" fmla="*/ 96 w 102"/>
                  <a:gd name="T3" fmla="*/ 90 h 144"/>
                  <a:gd name="T4" fmla="*/ 102 w 102"/>
                  <a:gd name="T5" fmla="*/ 0 h 144"/>
                  <a:gd name="T6" fmla="*/ 96 w 102"/>
                  <a:gd name="T7" fmla="*/ 90 h 144"/>
                  <a:gd name="T8" fmla="*/ 0 w 102"/>
                  <a:gd name="T9" fmla="*/ 144 h 144"/>
                </a:gdLst>
                <a:ahLst/>
                <a:cxnLst>
                  <a:cxn ang="0">
                    <a:pos x="T0" y="T1"/>
                  </a:cxn>
                  <a:cxn ang="0">
                    <a:pos x="T2" y="T3"/>
                  </a:cxn>
                  <a:cxn ang="0">
                    <a:pos x="T4" y="T5"/>
                  </a:cxn>
                  <a:cxn ang="0">
                    <a:pos x="T6" y="T7"/>
                  </a:cxn>
                  <a:cxn ang="0">
                    <a:pos x="T8" y="T9"/>
                  </a:cxn>
                </a:cxnLst>
                <a:rect l="0" t="0" r="r" b="b"/>
                <a:pathLst>
                  <a:path w="102" h="144">
                    <a:moveTo>
                      <a:pt x="0" y="144"/>
                    </a:moveTo>
                    <a:lnTo>
                      <a:pt x="96" y="90"/>
                    </a:lnTo>
                    <a:lnTo>
                      <a:pt x="102" y="0"/>
                    </a:lnTo>
                    <a:lnTo>
                      <a:pt x="96" y="90"/>
                    </a:lnTo>
                    <a:lnTo>
                      <a:pt x="0"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9" name="Freeform 320"/>
              <p:cNvSpPr>
                <a:spLocks/>
              </p:cNvSpPr>
              <p:nvPr/>
            </p:nvSpPr>
            <p:spPr bwMode="auto">
              <a:xfrm>
                <a:off x="3546" y="1085"/>
                <a:ext cx="36" cy="42"/>
              </a:xfrm>
              <a:custGeom>
                <a:avLst/>
                <a:gdLst>
                  <a:gd name="T0" fmla="*/ 24 w 36"/>
                  <a:gd name="T1" fmla="*/ 36 h 42"/>
                  <a:gd name="T2" fmla="*/ 0 w 36"/>
                  <a:gd name="T3" fmla="*/ 42 h 42"/>
                  <a:gd name="T4" fmla="*/ 24 w 36"/>
                  <a:gd name="T5" fmla="*/ 36 h 42"/>
                  <a:gd name="T6" fmla="*/ 36 w 36"/>
                  <a:gd name="T7" fmla="*/ 0 h 42"/>
                  <a:gd name="T8" fmla="*/ 36 w 36"/>
                  <a:gd name="T9" fmla="*/ 0 h 42"/>
                  <a:gd name="T10" fmla="*/ 24 w 36"/>
                  <a:gd name="T11" fmla="*/ 36 h 42"/>
                </a:gdLst>
                <a:ahLst/>
                <a:cxnLst>
                  <a:cxn ang="0">
                    <a:pos x="T0" y="T1"/>
                  </a:cxn>
                  <a:cxn ang="0">
                    <a:pos x="T2" y="T3"/>
                  </a:cxn>
                  <a:cxn ang="0">
                    <a:pos x="T4" y="T5"/>
                  </a:cxn>
                  <a:cxn ang="0">
                    <a:pos x="T6" y="T7"/>
                  </a:cxn>
                  <a:cxn ang="0">
                    <a:pos x="T8" y="T9"/>
                  </a:cxn>
                  <a:cxn ang="0">
                    <a:pos x="T10" y="T11"/>
                  </a:cxn>
                </a:cxnLst>
                <a:rect l="0" t="0" r="r" b="b"/>
                <a:pathLst>
                  <a:path w="36" h="42">
                    <a:moveTo>
                      <a:pt x="24" y="36"/>
                    </a:moveTo>
                    <a:lnTo>
                      <a:pt x="0" y="42"/>
                    </a:lnTo>
                    <a:lnTo>
                      <a:pt x="24" y="36"/>
                    </a:lnTo>
                    <a:lnTo>
                      <a:pt x="36" y="0"/>
                    </a:lnTo>
                    <a:lnTo>
                      <a:pt x="36" y="0"/>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0" name="Freeform 321"/>
              <p:cNvSpPr>
                <a:spLocks/>
              </p:cNvSpPr>
              <p:nvPr/>
            </p:nvSpPr>
            <p:spPr bwMode="auto">
              <a:xfrm>
                <a:off x="3288" y="1271"/>
                <a:ext cx="168" cy="205"/>
              </a:xfrm>
              <a:custGeom>
                <a:avLst/>
                <a:gdLst>
                  <a:gd name="T0" fmla="*/ 84 w 168"/>
                  <a:gd name="T1" fmla="*/ 163 h 205"/>
                  <a:gd name="T2" fmla="*/ 96 w 168"/>
                  <a:gd name="T3" fmla="*/ 163 h 205"/>
                  <a:gd name="T4" fmla="*/ 120 w 168"/>
                  <a:gd name="T5" fmla="*/ 133 h 205"/>
                  <a:gd name="T6" fmla="*/ 84 w 168"/>
                  <a:gd name="T7" fmla="*/ 91 h 205"/>
                  <a:gd name="T8" fmla="*/ 84 w 168"/>
                  <a:gd name="T9" fmla="*/ 91 h 205"/>
                  <a:gd name="T10" fmla="*/ 84 w 168"/>
                  <a:gd name="T11" fmla="*/ 91 h 205"/>
                  <a:gd name="T12" fmla="*/ 156 w 168"/>
                  <a:gd name="T13" fmla="*/ 79 h 205"/>
                  <a:gd name="T14" fmla="*/ 168 w 168"/>
                  <a:gd name="T15" fmla="*/ 55 h 205"/>
                  <a:gd name="T16" fmla="*/ 156 w 168"/>
                  <a:gd name="T17" fmla="*/ 0 h 205"/>
                  <a:gd name="T18" fmla="*/ 156 w 168"/>
                  <a:gd name="T19" fmla="*/ 0 h 205"/>
                  <a:gd name="T20" fmla="*/ 156 w 168"/>
                  <a:gd name="T21" fmla="*/ 0 h 205"/>
                  <a:gd name="T22" fmla="*/ 60 w 168"/>
                  <a:gd name="T23" fmla="*/ 55 h 205"/>
                  <a:gd name="T24" fmla="*/ 60 w 168"/>
                  <a:gd name="T25" fmla="*/ 55 h 205"/>
                  <a:gd name="T26" fmla="*/ 60 w 168"/>
                  <a:gd name="T27" fmla="*/ 55 h 205"/>
                  <a:gd name="T28" fmla="*/ 48 w 168"/>
                  <a:gd name="T29" fmla="*/ 43 h 205"/>
                  <a:gd name="T30" fmla="*/ 36 w 168"/>
                  <a:gd name="T31" fmla="*/ 37 h 205"/>
                  <a:gd name="T32" fmla="*/ 24 w 168"/>
                  <a:gd name="T33" fmla="*/ 37 h 205"/>
                  <a:gd name="T34" fmla="*/ 18 w 168"/>
                  <a:gd name="T35" fmla="*/ 115 h 205"/>
                  <a:gd name="T36" fmla="*/ 12 w 168"/>
                  <a:gd name="T37" fmla="*/ 115 h 205"/>
                  <a:gd name="T38" fmla="*/ 12 w 168"/>
                  <a:gd name="T39" fmla="*/ 127 h 205"/>
                  <a:gd name="T40" fmla="*/ 6 w 168"/>
                  <a:gd name="T41" fmla="*/ 175 h 205"/>
                  <a:gd name="T42" fmla="*/ 0 w 168"/>
                  <a:gd name="T43" fmla="*/ 193 h 205"/>
                  <a:gd name="T44" fmla="*/ 0 w 168"/>
                  <a:gd name="T45" fmla="*/ 193 h 205"/>
                  <a:gd name="T46" fmla="*/ 0 w 168"/>
                  <a:gd name="T47" fmla="*/ 193 h 205"/>
                  <a:gd name="T48" fmla="*/ 36 w 168"/>
                  <a:gd name="T49" fmla="*/ 205 h 205"/>
                  <a:gd name="T50" fmla="*/ 66 w 168"/>
                  <a:gd name="T51" fmla="*/ 163 h 205"/>
                  <a:gd name="T52" fmla="*/ 84 w 168"/>
                  <a:gd name="T53" fmla="*/ 16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 h="205">
                    <a:moveTo>
                      <a:pt x="84" y="163"/>
                    </a:moveTo>
                    <a:lnTo>
                      <a:pt x="96" y="163"/>
                    </a:lnTo>
                    <a:lnTo>
                      <a:pt x="120" y="133"/>
                    </a:lnTo>
                    <a:lnTo>
                      <a:pt x="84" y="91"/>
                    </a:lnTo>
                    <a:lnTo>
                      <a:pt x="84" y="91"/>
                    </a:lnTo>
                    <a:lnTo>
                      <a:pt x="84" y="91"/>
                    </a:lnTo>
                    <a:lnTo>
                      <a:pt x="156" y="79"/>
                    </a:lnTo>
                    <a:lnTo>
                      <a:pt x="168" y="55"/>
                    </a:lnTo>
                    <a:lnTo>
                      <a:pt x="156" y="0"/>
                    </a:lnTo>
                    <a:lnTo>
                      <a:pt x="156" y="0"/>
                    </a:lnTo>
                    <a:lnTo>
                      <a:pt x="156" y="0"/>
                    </a:lnTo>
                    <a:lnTo>
                      <a:pt x="60" y="55"/>
                    </a:lnTo>
                    <a:lnTo>
                      <a:pt x="60" y="55"/>
                    </a:lnTo>
                    <a:lnTo>
                      <a:pt x="60" y="55"/>
                    </a:lnTo>
                    <a:lnTo>
                      <a:pt x="48" y="43"/>
                    </a:lnTo>
                    <a:lnTo>
                      <a:pt x="36" y="37"/>
                    </a:lnTo>
                    <a:lnTo>
                      <a:pt x="24" y="37"/>
                    </a:lnTo>
                    <a:lnTo>
                      <a:pt x="18" y="115"/>
                    </a:lnTo>
                    <a:lnTo>
                      <a:pt x="12" y="115"/>
                    </a:lnTo>
                    <a:lnTo>
                      <a:pt x="12" y="127"/>
                    </a:lnTo>
                    <a:lnTo>
                      <a:pt x="6" y="175"/>
                    </a:lnTo>
                    <a:lnTo>
                      <a:pt x="0" y="193"/>
                    </a:lnTo>
                    <a:lnTo>
                      <a:pt x="0" y="193"/>
                    </a:lnTo>
                    <a:lnTo>
                      <a:pt x="0" y="193"/>
                    </a:lnTo>
                    <a:lnTo>
                      <a:pt x="36" y="205"/>
                    </a:lnTo>
                    <a:lnTo>
                      <a:pt x="66" y="163"/>
                    </a:lnTo>
                    <a:lnTo>
                      <a:pt x="84" y="16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1" name="Rectangle 322"/>
              <p:cNvSpPr>
                <a:spLocks noChangeArrowheads="1"/>
              </p:cNvSpPr>
              <p:nvPr/>
            </p:nvSpPr>
            <p:spPr bwMode="auto">
              <a:xfrm>
                <a:off x="3444" y="12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2" name="Freeform 323"/>
              <p:cNvSpPr>
                <a:spLocks/>
              </p:cNvSpPr>
              <p:nvPr/>
            </p:nvSpPr>
            <p:spPr bwMode="auto">
              <a:xfrm>
                <a:off x="3324" y="1308"/>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3" name="Freeform 324"/>
              <p:cNvSpPr>
                <a:spLocks/>
              </p:cNvSpPr>
              <p:nvPr/>
            </p:nvSpPr>
            <p:spPr bwMode="auto">
              <a:xfrm>
                <a:off x="3348" y="1271"/>
                <a:ext cx="96" cy="55"/>
              </a:xfrm>
              <a:custGeom>
                <a:avLst/>
                <a:gdLst>
                  <a:gd name="T0" fmla="*/ 96 w 96"/>
                  <a:gd name="T1" fmla="*/ 0 h 55"/>
                  <a:gd name="T2" fmla="*/ 0 w 96"/>
                  <a:gd name="T3" fmla="*/ 55 h 55"/>
                  <a:gd name="T4" fmla="*/ 0 w 96"/>
                  <a:gd name="T5" fmla="*/ 55 h 55"/>
                  <a:gd name="T6" fmla="*/ 96 w 96"/>
                  <a:gd name="T7" fmla="*/ 0 h 55"/>
                  <a:gd name="T8" fmla="*/ 96 w 96"/>
                  <a:gd name="T9" fmla="*/ 0 h 55"/>
                  <a:gd name="T10" fmla="*/ 96 w 96"/>
                  <a:gd name="T11" fmla="*/ 0 h 55"/>
                  <a:gd name="T12" fmla="*/ 96 w 9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96" h="55">
                    <a:moveTo>
                      <a:pt x="96" y="0"/>
                    </a:moveTo>
                    <a:lnTo>
                      <a:pt x="0" y="55"/>
                    </a:lnTo>
                    <a:lnTo>
                      <a:pt x="0" y="55"/>
                    </a:lnTo>
                    <a:lnTo>
                      <a:pt x="96" y="0"/>
                    </a:lnTo>
                    <a:lnTo>
                      <a:pt x="96" y="0"/>
                    </a:lnTo>
                    <a:lnTo>
                      <a:pt x="96" y="0"/>
                    </a:lnTo>
                    <a:lnTo>
                      <a:pt x="9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4" name="Rectangle 325"/>
              <p:cNvSpPr>
                <a:spLocks noChangeArrowheads="1"/>
              </p:cNvSpPr>
              <p:nvPr/>
            </p:nvSpPr>
            <p:spPr bwMode="auto">
              <a:xfrm>
                <a:off x="3444" y="127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5" name="Freeform 326"/>
              <p:cNvSpPr>
                <a:spLocks/>
              </p:cNvSpPr>
              <p:nvPr/>
            </p:nvSpPr>
            <p:spPr bwMode="auto">
              <a:xfrm>
                <a:off x="3252" y="1205"/>
                <a:ext cx="108" cy="259"/>
              </a:xfrm>
              <a:custGeom>
                <a:avLst/>
                <a:gdLst>
                  <a:gd name="T0" fmla="*/ 42 w 108"/>
                  <a:gd name="T1" fmla="*/ 241 h 259"/>
                  <a:gd name="T2" fmla="*/ 48 w 108"/>
                  <a:gd name="T3" fmla="*/ 193 h 259"/>
                  <a:gd name="T4" fmla="*/ 48 w 108"/>
                  <a:gd name="T5" fmla="*/ 181 h 259"/>
                  <a:gd name="T6" fmla="*/ 54 w 108"/>
                  <a:gd name="T7" fmla="*/ 181 h 259"/>
                  <a:gd name="T8" fmla="*/ 60 w 108"/>
                  <a:gd name="T9" fmla="*/ 72 h 259"/>
                  <a:gd name="T10" fmla="*/ 84 w 108"/>
                  <a:gd name="T11" fmla="*/ 60 h 259"/>
                  <a:gd name="T12" fmla="*/ 108 w 108"/>
                  <a:gd name="T13" fmla="*/ 18 h 259"/>
                  <a:gd name="T14" fmla="*/ 96 w 108"/>
                  <a:gd name="T15" fmla="*/ 0 h 259"/>
                  <a:gd name="T16" fmla="*/ 78 w 108"/>
                  <a:gd name="T17" fmla="*/ 6 h 259"/>
                  <a:gd name="T18" fmla="*/ 78 w 108"/>
                  <a:gd name="T19" fmla="*/ 6 h 259"/>
                  <a:gd name="T20" fmla="*/ 36 w 108"/>
                  <a:gd name="T21" fmla="*/ 85 h 259"/>
                  <a:gd name="T22" fmla="*/ 12 w 108"/>
                  <a:gd name="T23" fmla="*/ 157 h 259"/>
                  <a:gd name="T24" fmla="*/ 0 w 108"/>
                  <a:gd name="T25" fmla="*/ 163 h 259"/>
                  <a:gd name="T26" fmla="*/ 30 w 108"/>
                  <a:gd name="T27" fmla="*/ 259 h 259"/>
                  <a:gd name="T28" fmla="*/ 36 w 108"/>
                  <a:gd name="T29" fmla="*/ 259 h 259"/>
                  <a:gd name="T30" fmla="*/ 36 w 108"/>
                  <a:gd name="T31" fmla="*/ 259 h 259"/>
                  <a:gd name="T32" fmla="*/ 42 w 108"/>
                  <a:gd name="T33" fmla="*/ 24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259">
                    <a:moveTo>
                      <a:pt x="42" y="241"/>
                    </a:moveTo>
                    <a:lnTo>
                      <a:pt x="48" y="193"/>
                    </a:lnTo>
                    <a:lnTo>
                      <a:pt x="48" y="181"/>
                    </a:lnTo>
                    <a:lnTo>
                      <a:pt x="54" y="181"/>
                    </a:lnTo>
                    <a:lnTo>
                      <a:pt x="60" y="72"/>
                    </a:lnTo>
                    <a:lnTo>
                      <a:pt x="84" y="60"/>
                    </a:lnTo>
                    <a:lnTo>
                      <a:pt x="108" y="18"/>
                    </a:lnTo>
                    <a:lnTo>
                      <a:pt x="96" y="0"/>
                    </a:lnTo>
                    <a:lnTo>
                      <a:pt x="78" y="6"/>
                    </a:lnTo>
                    <a:lnTo>
                      <a:pt x="78" y="6"/>
                    </a:lnTo>
                    <a:lnTo>
                      <a:pt x="36" y="85"/>
                    </a:lnTo>
                    <a:lnTo>
                      <a:pt x="12" y="157"/>
                    </a:lnTo>
                    <a:lnTo>
                      <a:pt x="0" y="163"/>
                    </a:lnTo>
                    <a:lnTo>
                      <a:pt x="30" y="259"/>
                    </a:lnTo>
                    <a:lnTo>
                      <a:pt x="36" y="259"/>
                    </a:lnTo>
                    <a:lnTo>
                      <a:pt x="36" y="259"/>
                    </a:lnTo>
                    <a:lnTo>
                      <a:pt x="42" y="24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6" name="Freeform 327"/>
              <p:cNvSpPr>
                <a:spLocks/>
              </p:cNvSpPr>
              <p:nvPr/>
            </p:nvSpPr>
            <p:spPr bwMode="auto">
              <a:xfrm>
                <a:off x="3336" y="1223"/>
                <a:ext cx="24" cy="42"/>
              </a:xfrm>
              <a:custGeom>
                <a:avLst/>
                <a:gdLst>
                  <a:gd name="T0" fmla="*/ 24 w 24"/>
                  <a:gd name="T1" fmla="*/ 0 h 42"/>
                  <a:gd name="T2" fmla="*/ 0 w 24"/>
                  <a:gd name="T3" fmla="*/ 42 h 42"/>
                  <a:gd name="T4" fmla="*/ 24 w 24"/>
                  <a:gd name="T5" fmla="*/ 0 h 42"/>
                  <a:gd name="T6" fmla="*/ 24 w 24"/>
                  <a:gd name="T7" fmla="*/ 0 h 42"/>
                </a:gdLst>
                <a:ahLst/>
                <a:cxnLst>
                  <a:cxn ang="0">
                    <a:pos x="T0" y="T1"/>
                  </a:cxn>
                  <a:cxn ang="0">
                    <a:pos x="T2" y="T3"/>
                  </a:cxn>
                  <a:cxn ang="0">
                    <a:pos x="T4" y="T5"/>
                  </a:cxn>
                  <a:cxn ang="0">
                    <a:pos x="T6" y="T7"/>
                  </a:cxn>
                </a:cxnLst>
                <a:rect l="0" t="0" r="r" b="b"/>
                <a:pathLst>
                  <a:path w="24" h="42">
                    <a:moveTo>
                      <a:pt x="24" y="0"/>
                    </a:moveTo>
                    <a:lnTo>
                      <a:pt x="0" y="42"/>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7" name="Freeform 328"/>
              <p:cNvSpPr>
                <a:spLocks/>
              </p:cNvSpPr>
              <p:nvPr/>
            </p:nvSpPr>
            <p:spPr bwMode="auto">
              <a:xfrm>
                <a:off x="3330" y="1205"/>
                <a:ext cx="18" cy="6"/>
              </a:xfrm>
              <a:custGeom>
                <a:avLst/>
                <a:gdLst>
                  <a:gd name="T0" fmla="*/ 0 w 18"/>
                  <a:gd name="T1" fmla="*/ 6 h 6"/>
                  <a:gd name="T2" fmla="*/ 0 w 18"/>
                  <a:gd name="T3" fmla="*/ 6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0" y="6"/>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8" name="Freeform 329"/>
              <p:cNvSpPr>
                <a:spLocks/>
              </p:cNvSpPr>
              <p:nvPr/>
            </p:nvSpPr>
            <p:spPr bwMode="auto">
              <a:xfrm>
                <a:off x="3288" y="1446"/>
                <a:ext cx="6" cy="18"/>
              </a:xfrm>
              <a:custGeom>
                <a:avLst/>
                <a:gdLst>
                  <a:gd name="T0" fmla="*/ 6 w 6"/>
                  <a:gd name="T1" fmla="*/ 0 h 18"/>
                  <a:gd name="T2" fmla="*/ 0 w 6"/>
                  <a:gd name="T3" fmla="*/ 18 h 18"/>
                  <a:gd name="T4" fmla="*/ 0 w 6"/>
                  <a:gd name="T5" fmla="*/ 18 h 18"/>
                  <a:gd name="T6" fmla="*/ 0 w 6"/>
                  <a:gd name="T7" fmla="*/ 18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18"/>
                    </a:lnTo>
                    <a:lnTo>
                      <a:pt x="0" y="18"/>
                    </a:lnTo>
                    <a:lnTo>
                      <a:pt x="0" y="18"/>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9" name="Freeform 330"/>
              <p:cNvSpPr>
                <a:spLocks/>
              </p:cNvSpPr>
              <p:nvPr/>
            </p:nvSpPr>
            <p:spPr bwMode="auto">
              <a:xfrm>
                <a:off x="3294" y="1386"/>
                <a:ext cx="6" cy="60"/>
              </a:xfrm>
              <a:custGeom>
                <a:avLst/>
                <a:gdLst>
                  <a:gd name="T0" fmla="*/ 0 w 6"/>
                  <a:gd name="T1" fmla="*/ 60 h 60"/>
                  <a:gd name="T2" fmla="*/ 6 w 6"/>
                  <a:gd name="T3" fmla="*/ 12 h 60"/>
                  <a:gd name="T4" fmla="*/ 6 w 6"/>
                  <a:gd name="T5" fmla="*/ 0 h 60"/>
                  <a:gd name="T6" fmla="*/ 6 w 6"/>
                  <a:gd name="T7" fmla="*/ 12 h 60"/>
                  <a:gd name="T8" fmla="*/ 0 w 6"/>
                  <a:gd name="T9" fmla="*/ 60 h 60"/>
                </a:gdLst>
                <a:ahLst/>
                <a:cxnLst>
                  <a:cxn ang="0">
                    <a:pos x="T0" y="T1"/>
                  </a:cxn>
                  <a:cxn ang="0">
                    <a:pos x="T2" y="T3"/>
                  </a:cxn>
                  <a:cxn ang="0">
                    <a:pos x="T4" y="T5"/>
                  </a:cxn>
                  <a:cxn ang="0">
                    <a:pos x="T6" y="T7"/>
                  </a:cxn>
                  <a:cxn ang="0">
                    <a:pos x="T8" y="T9"/>
                  </a:cxn>
                </a:cxnLst>
                <a:rect l="0" t="0" r="r" b="b"/>
                <a:pathLst>
                  <a:path w="6" h="60">
                    <a:moveTo>
                      <a:pt x="0" y="60"/>
                    </a:moveTo>
                    <a:lnTo>
                      <a:pt x="6" y="12"/>
                    </a:lnTo>
                    <a:lnTo>
                      <a:pt x="6" y="0"/>
                    </a:lnTo>
                    <a:lnTo>
                      <a:pt x="6" y="12"/>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0" name="Freeform 331"/>
              <p:cNvSpPr>
                <a:spLocks/>
              </p:cNvSpPr>
              <p:nvPr/>
            </p:nvSpPr>
            <p:spPr bwMode="auto">
              <a:xfrm>
                <a:off x="3276" y="1326"/>
                <a:ext cx="834" cy="708"/>
              </a:xfrm>
              <a:custGeom>
                <a:avLst/>
                <a:gdLst>
                  <a:gd name="T0" fmla="*/ 474 w 834"/>
                  <a:gd name="T1" fmla="*/ 144 h 708"/>
                  <a:gd name="T2" fmla="*/ 360 w 834"/>
                  <a:gd name="T3" fmla="*/ 120 h 708"/>
                  <a:gd name="T4" fmla="*/ 360 w 834"/>
                  <a:gd name="T5" fmla="*/ 90 h 708"/>
                  <a:gd name="T6" fmla="*/ 342 w 834"/>
                  <a:gd name="T7" fmla="*/ 96 h 708"/>
                  <a:gd name="T8" fmla="*/ 330 w 834"/>
                  <a:gd name="T9" fmla="*/ 72 h 708"/>
                  <a:gd name="T10" fmla="*/ 282 w 834"/>
                  <a:gd name="T11" fmla="*/ 54 h 708"/>
                  <a:gd name="T12" fmla="*/ 186 w 834"/>
                  <a:gd name="T13" fmla="*/ 0 h 708"/>
                  <a:gd name="T14" fmla="*/ 96 w 834"/>
                  <a:gd name="T15" fmla="*/ 36 h 708"/>
                  <a:gd name="T16" fmla="*/ 108 w 834"/>
                  <a:gd name="T17" fmla="*/ 108 h 708"/>
                  <a:gd name="T18" fmla="*/ 78 w 834"/>
                  <a:gd name="T19" fmla="*/ 108 h 708"/>
                  <a:gd name="T20" fmla="*/ 12 w 834"/>
                  <a:gd name="T21" fmla="*/ 138 h 708"/>
                  <a:gd name="T22" fmla="*/ 0 w 834"/>
                  <a:gd name="T23" fmla="*/ 192 h 708"/>
                  <a:gd name="T24" fmla="*/ 96 w 834"/>
                  <a:gd name="T25" fmla="*/ 306 h 708"/>
                  <a:gd name="T26" fmla="*/ 120 w 834"/>
                  <a:gd name="T27" fmla="*/ 366 h 708"/>
                  <a:gd name="T28" fmla="*/ 174 w 834"/>
                  <a:gd name="T29" fmla="*/ 450 h 708"/>
                  <a:gd name="T30" fmla="*/ 204 w 834"/>
                  <a:gd name="T31" fmla="*/ 534 h 708"/>
                  <a:gd name="T32" fmla="*/ 258 w 834"/>
                  <a:gd name="T33" fmla="*/ 588 h 708"/>
                  <a:gd name="T34" fmla="*/ 282 w 834"/>
                  <a:gd name="T35" fmla="*/ 642 h 708"/>
                  <a:gd name="T36" fmla="*/ 318 w 834"/>
                  <a:gd name="T37" fmla="*/ 708 h 708"/>
                  <a:gd name="T38" fmla="*/ 474 w 834"/>
                  <a:gd name="T39" fmla="*/ 660 h 708"/>
                  <a:gd name="T40" fmla="*/ 546 w 834"/>
                  <a:gd name="T41" fmla="*/ 618 h 708"/>
                  <a:gd name="T42" fmla="*/ 690 w 834"/>
                  <a:gd name="T43" fmla="*/ 588 h 708"/>
                  <a:gd name="T44" fmla="*/ 834 w 834"/>
                  <a:gd name="T45" fmla="*/ 462 h 708"/>
                  <a:gd name="T46" fmla="*/ 816 w 834"/>
                  <a:gd name="T47" fmla="*/ 432 h 708"/>
                  <a:gd name="T48" fmla="*/ 714 w 834"/>
                  <a:gd name="T49" fmla="*/ 420 h 708"/>
                  <a:gd name="T50" fmla="*/ 684 w 834"/>
                  <a:gd name="T51" fmla="*/ 372 h 708"/>
                  <a:gd name="T52" fmla="*/ 684 w 834"/>
                  <a:gd name="T53" fmla="*/ 372 h 708"/>
                  <a:gd name="T54" fmla="*/ 666 w 834"/>
                  <a:gd name="T55" fmla="*/ 348 h 708"/>
                  <a:gd name="T56" fmla="*/ 648 w 834"/>
                  <a:gd name="T57" fmla="*/ 348 h 708"/>
                  <a:gd name="T58" fmla="*/ 642 w 834"/>
                  <a:gd name="T59" fmla="*/ 348 h 708"/>
                  <a:gd name="T60" fmla="*/ 612 w 834"/>
                  <a:gd name="T61" fmla="*/ 300 h 708"/>
                  <a:gd name="T62" fmla="*/ 558 w 834"/>
                  <a:gd name="T63" fmla="*/ 198 h 708"/>
                  <a:gd name="T64" fmla="*/ 522 w 834"/>
                  <a:gd name="T65" fmla="*/ 174 h 708"/>
                  <a:gd name="T66" fmla="*/ 474 w 834"/>
                  <a:gd name="T67" fmla="*/ 14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4" h="708">
                    <a:moveTo>
                      <a:pt x="474" y="144"/>
                    </a:moveTo>
                    <a:lnTo>
                      <a:pt x="474" y="144"/>
                    </a:lnTo>
                    <a:lnTo>
                      <a:pt x="408" y="144"/>
                    </a:lnTo>
                    <a:lnTo>
                      <a:pt x="360" y="120"/>
                    </a:lnTo>
                    <a:lnTo>
                      <a:pt x="360" y="108"/>
                    </a:lnTo>
                    <a:lnTo>
                      <a:pt x="360" y="90"/>
                    </a:lnTo>
                    <a:lnTo>
                      <a:pt x="354" y="90"/>
                    </a:lnTo>
                    <a:lnTo>
                      <a:pt x="342" y="96"/>
                    </a:lnTo>
                    <a:lnTo>
                      <a:pt x="336" y="78"/>
                    </a:lnTo>
                    <a:lnTo>
                      <a:pt x="330" y="72"/>
                    </a:lnTo>
                    <a:lnTo>
                      <a:pt x="294" y="60"/>
                    </a:lnTo>
                    <a:lnTo>
                      <a:pt x="282" y="54"/>
                    </a:lnTo>
                    <a:lnTo>
                      <a:pt x="246" y="18"/>
                    </a:lnTo>
                    <a:lnTo>
                      <a:pt x="186" y="0"/>
                    </a:lnTo>
                    <a:lnTo>
                      <a:pt x="168" y="24"/>
                    </a:lnTo>
                    <a:lnTo>
                      <a:pt x="96" y="36"/>
                    </a:lnTo>
                    <a:lnTo>
                      <a:pt x="132" y="78"/>
                    </a:lnTo>
                    <a:lnTo>
                      <a:pt x="108" y="108"/>
                    </a:lnTo>
                    <a:lnTo>
                      <a:pt x="96" y="108"/>
                    </a:lnTo>
                    <a:lnTo>
                      <a:pt x="78" y="108"/>
                    </a:lnTo>
                    <a:lnTo>
                      <a:pt x="48" y="150"/>
                    </a:lnTo>
                    <a:lnTo>
                      <a:pt x="12" y="138"/>
                    </a:lnTo>
                    <a:lnTo>
                      <a:pt x="6" y="174"/>
                    </a:lnTo>
                    <a:lnTo>
                      <a:pt x="0" y="192"/>
                    </a:lnTo>
                    <a:lnTo>
                      <a:pt x="18" y="192"/>
                    </a:lnTo>
                    <a:lnTo>
                      <a:pt x="96" y="306"/>
                    </a:lnTo>
                    <a:lnTo>
                      <a:pt x="114" y="366"/>
                    </a:lnTo>
                    <a:lnTo>
                      <a:pt x="120" y="366"/>
                    </a:lnTo>
                    <a:lnTo>
                      <a:pt x="156" y="390"/>
                    </a:lnTo>
                    <a:lnTo>
                      <a:pt x="174" y="450"/>
                    </a:lnTo>
                    <a:lnTo>
                      <a:pt x="180" y="510"/>
                    </a:lnTo>
                    <a:lnTo>
                      <a:pt x="204" y="534"/>
                    </a:lnTo>
                    <a:lnTo>
                      <a:pt x="216" y="534"/>
                    </a:lnTo>
                    <a:lnTo>
                      <a:pt x="258" y="588"/>
                    </a:lnTo>
                    <a:lnTo>
                      <a:pt x="258" y="600"/>
                    </a:lnTo>
                    <a:lnTo>
                      <a:pt x="282" y="642"/>
                    </a:lnTo>
                    <a:lnTo>
                      <a:pt x="300" y="654"/>
                    </a:lnTo>
                    <a:lnTo>
                      <a:pt x="318" y="708"/>
                    </a:lnTo>
                    <a:lnTo>
                      <a:pt x="384" y="654"/>
                    </a:lnTo>
                    <a:lnTo>
                      <a:pt x="474" y="660"/>
                    </a:lnTo>
                    <a:lnTo>
                      <a:pt x="504" y="678"/>
                    </a:lnTo>
                    <a:lnTo>
                      <a:pt x="546" y="618"/>
                    </a:lnTo>
                    <a:lnTo>
                      <a:pt x="654" y="594"/>
                    </a:lnTo>
                    <a:lnTo>
                      <a:pt x="690" y="588"/>
                    </a:lnTo>
                    <a:lnTo>
                      <a:pt x="804" y="546"/>
                    </a:lnTo>
                    <a:lnTo>
                      <a:pt x="834" y="462"/>
                    </a:lnTo>
                    <a:lnTo>
                      <a:pt x="816" y="432"/>
                    </a:lnTo>
                    <a:lnTo>
                      <a:pt x="816" y="432"/>
                    </a:lnTo>
                    <a:lnTo>
                      <a:pt x="768" y="426"/>
                    </a:lnTo>
                    <a:lnTo>
                      <a:pt x="714" y="420"/>
                    </a:lnTo>
                    <a:lnTo>
                      <a:pt x="696" y="396"/>
                    </a:lnTo>
                    <a:lnTo>
                      <a:pt x="684" y="372"/>
                    </a:lnTo>
                    <a:lnTo>
                      <a:pt x="684" y="372"/>
                    </a:lnTo>
                    <a:lnTo>
                      <a:pt x="684" y="372"/>
                    </a:lnTo>
                    <a:lnTo>
                      <a:pt x="660" y="360"/>
                    </a:lnTo>
                    <a:lnTo>
                      <a:pt x="666" y="348"/>
                    </a:lnTo>
                    <a:lnTo>
                      <a:pt x="654" y="348"/>
                    </a:lnTo>
                    <a:lnTo>
                      <a:pt x="648" y="348"/>
                    </a:lnTo>
                    <a:lnTo>
                      <a:pt x="642" y="342"/>
                    </a:lnTo>
                    <a:lnTo>
                      <a:pt x="642" y="348"/>
                    </a:lnTo>
                    <a:lnTo>
                      <a:pt x="624" y="312"/>
                    </a:lnTo>
                    <a:lnTo>
                      <a:pt x="612" y="300"/>
                    </a:lnTo>
                    <a:lnTo>
                      <a:pt x="612" y="258"/>
                    </a:lnTo>
                    <a:lnTo>
                      <a:pt x="558" y="198"/>
                    </a:lnTo>
                    <a:lnTo>
                      <a:pt x="546" y="174"/>
                    </a:lnTo>
                    <a:lnTo>
                      <a:pt x="522" y="174"/>
                    </a:lnTo>
                    <a:lnTo>
                      <a:pt x="480" y="144"/>
                    </a:lnTo>
                    <a:lnTo>
                      <a:pt x="47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1" name="Rectangle 332"/>
              <p:cNvSpPr>
                <a:spLocks noChangeArrowheads="1"/>
              </p:cNvSpPr>
              <p:nvPr/>
            </p:nvSpPr>
            <p:spPr bwMode="auto">
              <a:xfrm>
                <a:off x="3750" y="1470"/>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2" name="Freeform 333"/>
              <p:cNvSpPr>
                <a:spLocks/>
              </p:cNvSpPr>
              <p:nvPr/>
            </p:nvSpPr>
            <p:spPr bwMode="auto">
              <a:xfrm>
                <a:off x="3612" y="1404"/>
                <a:ext cx="18" cy="18"/>
              </a:xfrm>
              <a:custGeom>
                <a:avLst/>
                <a:gdLst>
                  <a:gd name="T0" fmla="*/ 18 w 18"/>
                  <a:gd name="T1" fmla="*/ 12 h 18"/>
                  <a:gd name="T2" fmla="*/ 6 w 18"/>
                  <a:gd name="T3" fmla="*/ 18 h 18"/>
                  <a:gd name="T4" fmla="*/ 0 w 18"/>
                  <a:gd name="T5" fmla="*/ 0 h 18"/>
                  <a:gd name="T6" fmla="*/ 6 w 18"/>
                  <a:gd name="T7" fmla="*/ 18 h 18"/>
                  <a:gd name="T8" fmla="*/ 18 w 18"/>
                  <a:gd name="T9" fmla="*/ 12 h 18"/>
                </a:gdLst>
                <a:ahLst/>
                <a:cxnLst>
                  <a:cxn ang="0">
                    <a:pos x="T0" y="T1"/>
                  </a:cxn>
                  <a:cxn ang="0">
                    <a:pos x="T2" y="T3"/>
                  </a:cxn>
                  <a:cxn ang="0">
                    <a:pos x="T4" y="T5"/>
                  </a:cxn>
                  <a:cxn ang="0">
                    <a:pos x="T6" y="T7"/>
                  </a:cxn>
                  <a:cxn ang="0">
                    <a:pos x="T8" y="T9"/>
                  </a:cxn>
                </a:cxnLst>
                <a:rect l="0" t="0" r="r" b="b"/>
                <a:pathLst>
                  <a:path w="18" h="18">
                    <a:moveTo>
                      <a:pt x="18" y="12"/>
                    </a:moveTo>
                    <a:lnTo>
                      <a:pt x="6" y="18"/>
                    </a:lnTo>
                    <a:lnTo>
                      <a:pt x="0" y="0"/>
                    </a:lnTo>
                    <a:lnTo>
                      <a:pt x="6"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3" name="Freeform 334"/>
              <p:cNvSpPr>
                <a:spLocks/>
              </p:cNvSpPr>
              <p:nvPr/>
            </p:nvSpPr>
            <p:spPr bwMode="auto">
              <a:xfrm>
                <a:off x="3636" y="1416"/>
                <a:ext cx="0" cy="18"/>
              </a:xfrm>
              <a:custGeom>
                <a:avLst/>
                <a:gdLst>
                  <a:gd name="T0" fmla="*/ 0 h 18"/>
                  <a:gd name="T1" fmla="*/ 0 h 18"/>
                  <a:gd name="T2" fmla="*/ 18 h 18"/>
                  <a:gd name="T3" fmla="*/ 0 h 18"/>
                </a:gdLst>
                <a:ahLst/>
                <a:cxnLst>
                  <a:cxn ang="0">
                    <a:pos x="0" y="T0"/>
                  </a:cxn>
                  <a:cxn ang="0">
                    <a:pos x="0" y="T1"/>
                  </a:cxn>
                  <a:cxn ang="0">
                    <a:pos x="0" y="T2"/>
                  </a:cxn>
                  <a:cxn ang="0">
                    <a:pos x="0" y="T3"/>
                  </a:cxn>
                </a:cxnLst>
                <a:rect l="0" t="0" r="r" b="b"/>
                <a:pathLst>
                  <a:path h="18">
                    <a:moveTo>
                      <a:pt x="0" y="0"/>
                    </a:moveTo>
                    <a:lnTo>
                      <a:pt x="0" y="0"/>
                    </a:lnTo>
                    <a:lnTo>
                      <a:pt x="0"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4" name="Freeform 335"/>
              <p:cNvSpPr>
                <a:spLocks/>
              </p:cNvSpPr>
              <p:nvPr/>
            </p:nvSpPr>
            <p:spPr bwMode="auto">
              <a:xfrm>
                <a:off x="3522" y="1344"/>
                <a:ext cx="48" cy="42"/>
              </a:xfrm>
              <a:custGeom>
                <a:avLst/>
                <a:gdLst>
                  <a:gd name="T0" fmla="*/ 48 w 48"/>
                  <a:gd name="T1" fmla="*/ 42 h 42"/>
                  <a:gd name="T2" fmla="*/ 36 w 48"/>
                  <a:gd name="T3" fmla="*/ 36 h 42"/>
                  <a:gd name="T4" fmla="*/ 0 w 48"/>
                  <a:gd name="T5" fmla="*/ 0 h 42"/>
                  <a:gd name="T6" fmla="*/ 0 w 48"/>
                  <a:gd name="T7" fmla="*/ 0 h 42"/>
                  <a:gd name="T8" fmla="*/ 36 w 48"/>
                  <a:gd name="T9" fmla="*/ 36 h 42"/>
                  <a:gd name="T10" fmla="*/ 48 w 48"/>
                  <a:gd name="T11" fmla="*/ 42 h 42"/>
                </a:gdLst>
                <a:ahLst/>
                <a:cxnLst>
                  <a:cxn ang="0">
                    <a:pos x="T0" y="T1"/>
                  </a:cxn>
                  <a:cxn ang="0">
                    <a:pos x="T2" y="T3"/>
                  </a:cxn>
                  <a:cxn ang="0">
                    <a:pos x="T4" y="T5"/>
                  </a:cxn>
                  <a:cxn ang="0">
                    <a:pos x="T6" y="T7"/>
                  </a:cxn>
                  <a:cxn ang="0">
                    <a:pos x="T8" y="T9"/>
                  </a:cxn>
                  <a:cxn ang="0">
                    <a:pos x="T10" y="T11"/>
                  </a:cxn>
                </a:cxnLst>
                <a:rect l="0" t="0" r="r" b="b"/>
                <a:pathLst>
                  <a:path w="48" h="42">
                    <a:moveTo>
                      <a:pt x="48" y="42"/>
                    </a:moveTo>
                    <a:lnTo>
                      <a:pt x="36" y="36"/>
                    </a:lnTo>
                    <a:lnTo>
                      <a:pt x="0" y="0"/>
                    </a:lnTo>
                    <a:lnTo>
                      <a:pt x="0" y="0"/>
                    </a:lnTo>
                    <a:lnTo>
                      <a:pt x="36" y="36"/>
                    </a:lnTo>
                    <a:lnTo>
                      <a:pt x="4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5" name="Freeform 336"/>
              <p:cNvSpPr>
                <a:spLocks/>
              </p:cNvSpPr>
              <p:nvPr/>
            </p:nvSpPr>
            <p:spPr bwMode="auto">
              <a:xfrm>
                <a:off x="3372" y="1362"/>
                <a:ext cx="36" cy="42"/>
              </a:xfrm>
              <a:custGeom>
                <a:avLst/>
                <a:gdLst>
                  <a:gd name="T0" fmla="*/ 36 w 36"/>
                  <a:gd name="T1" fmla="*/ 42 h 42"/>
                  <a:gd name="T2" fmla="*/ 0 w 36"/>
                  <a:gd name="T3" fmla="*/ 0 h 42"/>
                  <a:gd name="T4" fmla="*/ 0 w 36"/>
                  <a:gd name="T5" fmla="*/ 0 h 42"/>
                  <a:gd name="T6" fmla="*/ 36 w 36"/>
                  <a:gd name="T7" fmla="*/ 42 h 42"/>
                </a:gdLst>
                <a:ahLst/>
                <a:cxnLst>
                  <a:cxn ang="0">
                    <a:pos x="T0" y="T1"/>
                  </a:cxn>
                  <a:cxn ang="0">
                    <a:pos x="T2" y="T3"/>
                  </a:cxn>
                  <a:cxn ang="0">
                    <a:pos x="T4" y="T5"/>
                  </a:cxn>
                  <a:cxn ang="0">
                    <a:pos x="T6" y="T7"/>
                  </a:cxn>
                </a:cxnLst>
                <a:rect l="0" t="0" r="r" b="b"/>
                <a:pathLst>
                  <a:path w="36" h="42">
                    <a:moveTo>
                      <a:pt x="36" y="42"/>
                    </a:moveTo>
                    <a:lnTo>
                      <a:pt x="0" y="0"/>
                    </a:lnTo>
                    <a:lnTo>
                      <a:pt x="0" y="0"/>
                    </a:lnTo>
                    <a:lnTo>
                      <a:pt x="3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6" name="Freeform 337"/>
              <p:cNvSpPr>
                <a:spLocks/>
              </p:cNvSpPr>
              <p:nvPr/>
            </p:nvSpPr>
            <p:spPr bwMode="auto">
              <a:xfrm>
                <a:off x="3372" y="1404"/>
                <a:ext cx="36" cy="30"/>
              </a:xfrm>
              <a:custGeom>
                <a:avLst/>
                <a:gdLst>
                  <a:gd name="T0" fmla="*/ 0 w 36"/>
                  <a:gd name="T1" fmla="*/ 30 h 30"/>
                  <a:gd name="T2" fmla="*/ 12 w 36"/>
                  <a:gd name="T3" fmla="*/ 30 h 30"/>
                  <a:gd name="T4" fmla="*/ 36 w 36"/>
                  <a:gd name="T5" fmla="*/ 0 h 30"/>
                  <a:gd name="T6" fmla="*/ 12 w 36"/>
                  <a:gd name="T7" fmla="*/ 30 h 30"/>
                  <a:gd name="T8" fmla="*/ 0 w 36"/>
                  <a:gd name="T9" fmla="*/ 30 h 30"/>
                </a:gdLst>
                <a:ahLst/>
                <a:cxnLst>
                  <a:cxn ang="0">
                    <a:pos x="T0" y="T1"/>
                  </a:cxn>
                  <a:cxn ang="0">
                    <a:pos x="T2" y="T3"/>
                  </a:cxn>
                  <a:cxn ang="0">
                    <a:pos x="T4" y="T5"/>
                  </a:cxn>
                  <a:cxn ang="0">
                    <a:pos x="T6" y="T7"/>
                  </a:cxn>
                  <a:cxn ang="0">
                    <a:pos x="T8" y="T9"/>
                  </a:cxn>
                </a:cxnLst>
                <a:rect l="0" t="0" r="r" b="b"/>
                <a:pathLst>
                  <a:path w="36" h="30">
                    <a:moveTo>
                      <a:pt x="0" y="30"/>
                    </a:moveTo>
                    <a:lnTo>
                      <a:pt x="12" y="30"/>
                    </a:lnTo>
                    <a:lnTo>
                      <a:pt x="36" y="0"/>
                    </a:lnTo>
                    <a:lnTo>
                      <a:pt x="12"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7" name="Freeform 338"/>
              <p:cNvSpPr>
                <a:spLocks/>
              </p:cNvSpPr>
              <p:nvPr/>
            </p:nvSpPr>
            <p:spPr bwMode="auto">
              <a:xfrm>
                <a:off x="3918" y="1608"/>
                <a:ext cx="30" cy="66"/>
              </a:xfrm>
              <a:custGeom>
                <a:avLst/>
                <a:gdLst>
                  <a:gd name="T0" fmla="*/ 6 w 30"/>
                  <a:gd name="T1" fmla="*/ 66 h 66"/>
                  <a:gd name="T2" fmla="*/ 12 w 30"/>
                  <a:gd name="T3" fmla="*/ 66 h 66"/>
                  <a:gd name="T4" fmla="*/ 24 w 30"/>
                  <a:gd name="T5" fmla="*/ 66 h 66"/>
                  <a:gd name="T6" fmla="*/ 30 w 30"/>
                  <a:gd name="T7" fmla="*/ 6 h 66"/>
                  <a:gd name="T8" fmla="*/ 12 w 30"/>
                  <a:gd name="T9" fmla="*/ 0 h 66"/>
                  <a:gd name="T10" fmla="*/ 0 w 30"/>
                  <a:gd name="T11" fmla="*/ 30 h 66"/>
                  <a:gd name="T12" fmla="*/ 0 w 30"/>
                  <a:gd name="T13" fmla="*/ 60 h 66"/>
                  <a:gd name="T14" fmla="*/ 0 w 30"/>
                  <a:gd name="T15" fmla="*/ 60 h 66"/>
                  <a:gd name="T16" fmla="*/ 0 w 30"/>
                  <a:gd name="T17" fmla="*/ 60 h 66"/>
                  <a:gd name="T18" fmla="*/ 6 w 30"/>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6">
                    <a:moveTo>
                      <a:pt x="6" y="66"/>
                    </a:moveTo>
                    <a:lnTo>
                      <a:pt x="12" y="66"/>
                    </a:lnTo>
                    <a:lnTo>
                      <a:pt x="24" y="66"/>
                    </a:lnTo>
                    <a:lnTo>
                      <a:pt x="30" y="6"/>
                    </a:lnTo>
                    <a:lnTo>
                      <a:pt x="12" y="0"/>
                    </a:lnTo>
                    <a:lnTo>
                      <a:pt x="0" y="30"/>
                    </a:lnTo>
                    <a:lnTo>
                      <a:pt x="0" y="60"/>
                    </a:lnTo>
                    <a:lnTo>
                      <a:pt x="0" y="60"/>
                    </a:lnTo>
                    <a:lnTo>
                      <a:pt x="0" y="60"/>
                    </a:lnTo>
                    <a:lnTo>
                      <a:pt x="6"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8" name="Freeform 339"/>
              <p:cNvSpPr>
                <a:spLocks/>
              </p:cNvSpPr>
              <p:nvPr/>
            </p:nvSpPr>
            <p:spPr bwMode="auto">
              <a:xfrm>
                <a:off x="3918" y="1668"/>
                <a:ext cx="12" cy="6"/>
              </a:xfrm>
              <a:custGeom>
                <a:avLst/>
                <a:gdLst>
                  <a:gd name="T0" fmla="*/ 12 w 12"/>
                  <a:gd name="T1" fmla="*/ 6 h 6"/>
                  <a:gd name="T2" fmla="*/ 6 w 12"/>
                  <a:gd name="T3" fmla="*/ 6 h 6"/>
                  <a:gd name="T4" fmla="*/ 0 w 12"/>
                  <a:gd name="T5" fmla="*/ 0 h 6"/>
                  <a:gd name="T6" fmla="*/ 0 w 12"/>
                  <a:gd name="T7" fmla="*/ 0 h 6"/>
                  <a:gd name="T8" fmla="*/ 6 w 12"/>
                  <a:gd name="T9" fmla="*/ 6 h 6"/>
                  <a:gd name="T10" fmla="*/ 12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12" y="6"/>
                    </a:moveTo>
                    <a:lnTo>
                      <a:pt x="6" y="6"/>
                    </a:lnTo>
                    <a:lnTo>
                      <a:pt x="0" y="0"/>
                    </a:lnTo>
                    <a:lnTo>
                      <a:pt x="0" y="0"/>
                    </a:lnTo>
                    <a:lnTo>
                      <a:pt x="6"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9" name="Freeform 340"/>
              <p:cNvSpPr>
                <a:spLocks/>
              </p:cNvSpPr>
              <p:nvPr/>
            </p:nvSpPr>
            <p:spPr bwMode="auto">
              <a:xfrm>
                <a:off x="3960" y="1602"/>
                <a:ext cx="180" cy="156"/>
              </a:xfrm>
              <a:custGeom>
                <a:avLst/>
                <a:gdLst>
                  <a:gd name="T0" fmla="*/ 30 w 180"/>
                  <a:gd name="T1" fmla="*/ 144 h 156"/>
                  <a:gd name="T2" fmla="*/ 84 w 180"/>
                  <a:gd name="T3" fmla="*/ 150 h 156"/>
                  <a:gd name="T4" fmla="*/ 132 w 180"/>
                  <a:gd name="T5" fmla="*/ 156 h 156"/>
                  <a:gd name="T6" fmla="*/ 150 w 180"/>
                  <a:gd name="T7" fmla="*/ 108 h 156"/>
                  <a:gd name="T8" fmla="*/ 162 w 180"/>
                  <a:gd name="T9" fmla="*/ 90 h 156"/>
                  <a:gd name="T10" fmla="*/ 150 w 180"/>
                  <a:gd name="T11" fmla="*/ 60 h 156"/>
                  <a:gd name="T12" fmla="*/ 174 w 180"/>
                  <a:gd name="T13" fmla="*/ 60 h 156"/>
                  <a:gd name="T14" fmla="*/ 180 w 180"/>
                  <a:gd name="T15" fmla="*/ 0 h 156"/>
                  <a:gd name="T16" fmla="*/ 96 w 180"/>
                  <a:gd name="T17" fmla="*/ 90 h 156"/>
                  <a:gd name="T18" fmla="*/ 24 w 180"/>
                  <a:gd name="T19" fmla="*/ 90 h 156"/>
                  <a:gd name="T20" fmla="*/ 12 w 180"/>
                  <a:gd name="T21" fmla="*/ 102 h 156"/>
                  <a:gd name="T22" fmla="*/ 0 w 180"/>
                  <a:gd name="T23" fmla="*/ 96 h 156"/>
                  <a:gd name="T24" fmla="*/ 12 w 180"/>
                  <a:gd name="T25" fmla="*/ 120 h 156"/>
                  <a:gd name="T26" fmla="*/ 30 w 180"/>
                  <a:gd name="T27"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56">
                    <a:moveTo>
                      <a:pt x="30" y="144"/>
                    </a:moveTo>
                    <a:lnTo>
                      <a:pt x="84" y="150"/>
                    </a:lnTo>
                    <a:lnTo>
                      <a:pt x="132" y="156"/>
                    </a:lnTo>
                    <a:lnTo>
                      <a:pt x="150" y="108"/>
                    </a:lnTo>
                    <a:lnTo>
                      <a:pt x="162" y="90"/>
                    </a:lnTo>
                    <a:lnTo>
                      <a:pt x="150" y="60"/>
                    </a:lnTo>
                    <a:lnTo>
                      <a:pt x="174" y="60"/>
                    </a:lnTo>
                    <a:lnTo>
                      <a:pt x="180" y="0"/>
                    </a:lnTo>
                    <a:lnTo>
                      <a:pt x="96" y="90"/>
                    </a:lnTo>
                    <a:lnTo>
                      <a:pt x="24" y="90"/>
                    </a:lnTo>
                    <a:lnTo>
                      <a:pt x="12" y="102"/>
                    </a:lnTo>
                    <a:lnTo>
                      <a:pt x="0" y="96"/>
                    </a:lnTo>
                    <a:lnTo>
                      <a:pt x="12" y="120"/>
                    </a:lnTo>
                    <a:lnTo>
                      <a:pt x="30"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0" name="Freeform 341"/>
              <p:cNvSpPr>
                <a:spLocks/>
              </p:cNvSpPr>
              <p:nvPr/>
            </p:nvSpPr>
            <p:spPr bwMode="auto">
              <a:xfrm>
                <a:off x="3960" y="1698"/>
                <a:ext cx="12" cy="24"/>
              </a:xfrm>
              <a:custGeom>
                <a:avLst/>
                <a:gdLst>
                  <a:gd name="T0" fmla="*/ 12 w 12"/>
                  <a:gd name="T1" fmla="*/ 24 h 24"/>
                  <a:gd name="T2" fmla="*/ 0 w 12"/>
                  <a:gd name="T3" fmla="*/ 0 h 24"/>
                  <a:gd name="T4" fmla="*/ 0 w 12"/>
                  <a:gd name="T5" fmla="*/ 0 h 24"/>
                  <a:gd name="T6" fmla="*/ 12 w 12"/>
                  <a:gd name="T7" fmla="*/ 24 h 24"/>
                </a:gdLst>
                <a:ahLst/>
                <a:cxnLst>
                  <a:cxn ang="0">
                    <a:pos x="T0" y="T1"/>
                  </a:cxn>
                  <a:cxn ang="0">
                    <a:pos x="T2" y="T3"/>
                  </a:cxn>
                  <a:cxn ang="0">
                    <a:pos x="T4" y="T5"/>
                  </a:cxn>
                  <a:cxn ang="0">
                    <a:pos x="T6" y="T7"/>
                  </a:cxn>
                </a:cxnLst>
                <a:rect l="0" t="0" r="r" b="b"/>
                <a:pathLst>
                  <a:path w="12" h="24">
                    <a:moveTo>
                      <a:pt x="12" y="24"/>
                    </a:moveTo>
                    <a:lnTo>
                      <a:pt x="0" y="0"/>
                    </a:lnTo>
                    <a:lnTo>
                      <a:pt x="0" y="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1" name="Freeform 342"/>
              <p:cNvSpPr>
                <a:spLocks/>
              </p:cNvSpPr>
              <p:nvPr/>
            </p:nvSpPr>
            <p:spPr bwMode="auto">
              <a:xfrm>
                <a:off x="4044" y="1752"/>
                <a:ext cx="48" cy="6"/>
              </a:xfrm>
              <a:custGeom>
                <a:avLst/>
                <a:gdLst>
                  <a:gd name="T0" fmla="*/ 0 w 48"/>
                  <a:gd name="T1" fmla="*/ 0 h 6"/>
                  <a:gd name="T2" fmla="*/ 48 w 48"/>
                  <a:gd name="T3" fmla="*/ 6 h 6"/>
                  <a:gd name="T4" fmla="*/ 48 w 48"/>
                  <a:gd name="T5" fmla="*/ 6 h 6"/>
                  <a:gd name="T6" fmla="*/ 0 w 48"/>
                  <a:gd name="T7" fmla="*/ 0 h 6"/>
                </a:gdLst>
                <a:ahLst/>
                <a:cxnLst>
                  <a:cxn ang="0">
                    <a:pos x="T0" y="T1"/>
                  </a:cxn>
                  <a:cxn ang="0">
                    <a:pos x="T2" y="T3"/>
                  </a:cxn>
                  <a:cxn ang="0">
                    <a:pos x="T4" y="T5"/>
                  </a:cxn>
                  <a:cxn ang="0">
                    <a:pos x="T6" y="T7"/>
                  </a:cxn>
                </a:cxnLst>
                <a:rect l="0" t="0" r="r" b="b"/>
                <a:pathLst>
                  <a:path w="48" h="6">
                    <a:moveTo>
                      <a:pt x="0" y="0"/>
                    </a:moveTo>
                    <a:lnTo>
                      <a:pt x="48" y="6"/>
                    </a:lnTo>
                    <a:lnTo>
                      <a:pt x="4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2" name="Freeform 343"/>
              <p:cNvSpPr>
                <a:spLocks/>
              </p:cNvSpPr>
              <p:nvPr/>
            </p:nvSpPr>
            <p:spPr bwMode="auto">
              <a:xfrm>
                <a:off x="3966" y="1662"/>
                <a:ext cx="306" cy="360"/>
              </a:xfrm>
              <a:custGeom>
                <a:avLst/>
                <a:gdLst>
                  <a:gd name="T0" fmla="*/ 156 w 306"/>
                  <a:gd name="T1" fmla="*/ 30 h 360"/>
                  <a:gd name="T2" fmla="*/ 144 w 306"/>
                  <a:gd name="T3" fmla="*/ 48 h 360"/>
                  <a:gd name="T4" fmla="*/ 126 w 306"/>
                  <a:gd name="T5" fmla="*/ 96 h 360"/>
                  <a:gd name="T6" fmla="*/ 126 w 306"/>
                  <a:gd name="T7" fmla="*/ 96 h 360"/>
                  <a:gd name="T8" fmla="*/ 126 w 306"/>
                  <a:gd name="T9" fmla="*/ 96 h 360"/>
                  <a:gd name="T10" fmla="*/ 144 w 306"/>
                  <a:gd name="T11" fmla="*/ 126 h 360"/>
                  <a:gd name="T12" fmla="*/ 114 w 306"/>
                  <a:gd name="T13" fmla="*/ 210 h 360"/>
                  <a:gd name="T14" fmla="*/ 0 w 306"/>
                  <a:gd name="T15" fmla="*/ 252 h 360"/>
                  <a:gd name="T16" fmla="*/ 0 w 306"/>
                  <a:gd name="T17" fmla="*/ 252 h 360"/>
                  <a:gd name="T18" fmla="*/ 0 w 306"/>
                  <a:gd name="T19" fmla="*/ 252 h 360"/>
                  <a:gd name="T20" fmla="*/ 0 w 306"/>
                  <a:gd name="T21" fmla="*/ 252 h 360"/>
                  <a:gd name="T22" fmla="*/ 42 w 306"/>
                  <a:gd name="T23" fmla="*/ 360 h 360"/>
                  <a:gd name="T24" fmla="*/ 90 w 306"/>
                  <a:gd name="T25" fmla="*/ 336 h 360"/>
                  <a:gd name="T26" fmla="*/ 120 w 306"/>
                  <a:gd name="T27" fmla="*/ 342 h 360"/>
                  <a:gd name="T28" fmla="*/ 132 w 306"/>
                  <a:gd name="T29" fmla="*/ 306 h 360"/>
                  <a:gd name="T30" fmla="*/ 174 w 306"/>
                  <a:gd name="T31" fmla="*/ 300 h 360"/>
                  <a:gd name="T32" fmla="*/ 192 w 306"/>
                  <a:gd name="T33" fmla="*/ 264 h 360"/>
                  <a:gd name="T34" fmla="*/ 228 w 306"/>
                  <a:gd name="T35" fmla="*/ 252 h 360"/>
                  <a:gd name="T36" fmla="*/ 222 w 306"/>
                  <a:gd name="T37" fmla="*/ 216 h 360"/>
                  <a:gd name="T38" fmla="*/ 240 w 306"/>
                  <a:gd name="T39" fmla="*/ 192 h 360"/>
                  <a:gd name="T40" fmla="*/ 252 w 306"/>
                  <a:gd name="T41" fmla="*/ 192 h 360"/>
                  <a:gd name="T42" fmla="*/ 306 w 306"/>
                  <a:gd name="T43" fmla="*/ 108 h 360"/>
                  <a:gd name="T44" fmla="*/ 288 w 306"/>
                  <a:gd name="T45" fmla="*/ 96 h 360"/>
                  <a:gd name="T46" fmla="*/ 264 w 306"/>
                  <a:gd name="T47" fmla="*/ 54 h 360"/>
                  <a:gd name="T48" fmla="*/ 204 w 306"/>
                  <a:gd name="T49" fmla="*/ 42 h 360"/>
                  <a:gd name="T50" fmla="*/ 168 w 306"/>
                  <a:gd name="T51" fmla="*/ 0 h 360"/>
                  <a:gd name="T52" fmla="*/ 168 w 306"/>
                  <a:gd name="T53" fmla="*/ 0 h 360"/>
                  <a:gd name="T54" fmla="*/ 144 w 306"/>
                  <a:gd name="T55" fmla="*/ 0 h 360"/>
                  <a:gd name="T56" fmla="*/ 156 w 306"/>
                  <a:gd name="T57" fmla="*/ 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360">
                    <a:moveTo>
                      <a:pt x="156" y="30"/>
                    </a:moveTo>
                    <a:lnTo>
                      <a:pt x="144" y="48"/>
                    </a:lnTo>
                    <a:lnTo>
                      <a:pt x="126" y="96"/>
                    </a:lnTo>
                    <a:lnTo>
                      <a:pt x="126" y="96"/>
                    </a:lnTo>
                    <a:lnTo>
                      <a:pt x="126" y="96"/>
                    </a:lnTo>
                    <a:lnTo>
                      <a:pt x="144" y="126"/>
                    </a:lnTo>
                    <a:lnTo>
                      <a:pt x="114" y="210"/>
                    </a:lnTo>
                    <a:lnTo>
                      <a:pt x="0" y="252"/>
                    </a:lnTo>
                    <a:lnTo>
                      <a:pt x="0" y="252"/>
                    </a:lnTo>
                    <a:lnTo>
                      <a:pt x="0" y="252"/>
                    </a:lnTo>
                    <a:lnTo>
                      <a:pt x="0" y="252"/>
                    </a:lnTo>
                    <a:lnTo>
                      <a:pt x="42" y="360"/>
                    </a:lnTo>
                    <a:lnTo>
                      <a:pt x="90" y="336"/>
                    </a:lnTo>
                    <a:lnTo>
                      <a:pt x="120" y="342"/>
                    </a:lnTo>
                    <a:lnTo>
                      <a:pt x="132" y="306"/>
                    </a:lnTo>
                    <a:lnTo>
                      <a:pt x="174" y="300"/>
                    </a:lnTo>
                    <a:lnTo>
                      <a:pt x="192" y="264"/>
                    </a:lnTo>
                    <a:lnTo>
                      <a:pt x="228" y="252"/>
                    </a:lnTo>
                    <a:lnTo>
                      <a:pt x="222" y="216"/>
                    </a:lnTo>
                    <a:lnTo>
                      <a:pt x="240" y="192"/>
                    </a:lnTo>
                    <a:lnTo>
                      <a:pt x="252" y="192"/>
                    </a:lnTo>
                    <a:lnTo>
                      <a:pt x="306" y="108"/>
                    </a:lnTo>
                    <a:lnTo>
                      <a:pt x="288" y="96"/>
                    </a:lnTo>
                    <a:lnTo>
                      <a:pt x="264" y="54"/>
                    </a:lnTo>
                    <a:lnTo>
                      <a:pt x="204" y="42"/>
                    </a:lnTo>
                    <a:lnTo>
                      <a:pt x="168" y="0"/>
                    </a:lnTo>
                    <a:lnTo>
                      <a:pt x="168" y="0"/>
                    </a:lnTo>
                    <a:lnTo>
                      <a:pt x="144" y="0"/>
                    </a:lnTo>
                    <a:lnTo>
                      <a:pt x="15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3" name="Freeform 344"/>
              <p:cNvSpPr>
                <a:spLocks/>
              </p:cNvSpPr>
              <p:nvPr/>
            </p:nvSpPr>
            <p:spPr bwMode="auto">
              <a:xfrm>
                <a:off x="4092" y="175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4" name="Freeform 345"/>
              <p:cNvSpPr>
                <a:spLocks/>
              </p:cNvSpPr>
              <p:nvPr/>
            </p:nvSpPr>
            <p:spPr bwMode="auto">
              <a:xfrm>
                <a:off x="4092" y="1710"/>
                <a:ext cx="18" cy="48"/>
              </a:xfrm>
              <a:custGeom>
                <a:avLst/>
                <a:gdLst>
                  <a:gd name="T0" fmla="*/ 18 w 18"/>
                  <a:gd name="T1" fmla="*/ 0 h 48"/>
                  <a:gd name="T2" fmla="*/ 0 w 18"/>
                  <a:gd name="T3" fmla="*/ 48 h 48"/>
                  <a:gd name="T4" fmla="*/ 0 w 18"/>
                  <a:gd name="T5" fmla="*/ 48 h 48"/>
                  <a:gd name="T6" fmla="*/ 18 w 18"/>
                  <a:gd name="T7" fmla="*/ 0 h 48"/>
                </a:gdLst>
                <a:ahLst/>
                <a:cxnLst>
                  <a:cxn ang="0">
                    <a:pos x="T0" y="T1"/>
                  </a:cxn>
                  <a:cxn ang="0">
                    <a:pos x="T2" y="T3"/>
                  </a:cxn>
                  <a:cxn ang="0">
                    <a:pos x="T4" y="T5"/>
                  </a:cxn>
                  <a:cxn ang="0">
                    <a:pos x="T6" y="T7"/>
                  </a:cxn>
                </a:cxnLst>
                <a:rect l="0" t="0" r="r" b="b"/>
                <a:pathLst>
                  <a:path w="18" h="48">
                    <a:moveTo>
                      <a:pt x="18" y="0"/>
                    </a:moveTo>
                    <a:lnTo>
                      <a:pt x="0" y="48"/>
                    </a:lnTo>
                    <a:lnTo>
                      <a:pt x="0" y="48"/>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5" name="Rectangle 346"/>
              <p:cNvSpPr>
                <a:spLocks noChangeArrowheads="1"/>
              </p:cNvSpPr>
              <p:nvPr/>
            </p:nvSpPr>
            <p:spPr bwMode="auto">
              <a:xfrm>
                <a:off x="4092" y="175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6" name="Freeform 347"/>
              <p:cNvSpPr>
                <a:spLocks/>
              </p:cNvSpPr>
              <p:nvPr/>
            </p:nvSpPr>
            <p:spPr bwMode="auto">
              <a:xfrm>
                <a:off x="3594" y="1914"/>
                <a:ext cx="414" cy="264"/>
              </a:xfrm>
              <a:custGeom>
                <a:avLst/>
                <a:gdLst>
                  <a:gd name="T0" fmla="*/ 372 w 414"/>
                  <a:gd name="T1" fmla="*/ 0 h 264"/>
                  <a:gd name="T2" fmla="*/ 336 w 414"/>
                  <a:gd name="T3" fmla="*/ 6 h 264"/>
                  <a:gd name="T4" fmla="*/ 228 w 414"/>
                  <a:gd name="T5" fmla="*/ 30 h 264"/>
                  <a:gd name="T6" fmla="*/ 186 w 414"/>
                  <a:gd name="T7" fmla="*/ 90 h 264"/>
                  <a:gd name="T8" fmla="*/ 156 w 414"/>
                  <a:gd name="T9" fmla="*/ 72 h 264"/>
                  <a:gd name="T10" fmla="*/ 66 w 414"/>
                  <a:gd name="T11" fmla="*/ 66 h 264"/>
                  <a:gd name="T12" fmla="*/ 0 w 414"/>
                  <a:gd name="T13" fmla="*/ 120 h 264"/>
                  <a:gd name="T14" fmla="*/ 6 w 414"/>
                  <a:gd name="T15" fmla="*/ 132 h 264"/>
                  <a:gd name="T16" fmla="*/ 0 w 414"/>
                  <a:gd name="T17" fmla="*/ 156 h 264"/>
                  <a:gd name="T18" fmla="*/ 36 w 414"/>
                  <a:gd name="T19" fmla="*/ 264 h 264"/>
                  <a:gd name="T20" fmla="*/ 96 w 414"/>
                  <a:gd name="T21" fmla="*/ 258 h 264"/>
                  <a:gd name="T22" fmla="*/ 126 w 414"/>
                  <a:gd name="T23" fmla="*/ 234 h 264"/>
                  <a:gd name="T24" fmla="*/ 174 w 414"/>
                  <a:gd name="T25" fmla="*/ 234 h 264"/>
                  <a:gd name="T26" fmla="*/ 204 w 414"/>
                  <a:gd name="T27" fmla="*/ 210 h 264"/>
                  <a:gd name="T28" fmla="*/ 234 w 414"/>
                  <a:gd name="T29" fmla="*/ 210 h 264"/>
                  <a:gd name="T30" fmla="*/ 258 w 414"/>
                  <a:gd name="T31" fmla="*/ 186 h 264"/>
                  <a:gd name="T32" fmla="*/ 384 w 414"/>
                  <a:gd name="T33" fmla="*/ 144 h 264"/>
                  <a:gd name="T34" fmla="*/ 378 w 414"/>
                  <a:gd name="T35" fmla="*/ 120 h 264"/>
                  <a:gd name="T36" fmla="*/ 414 w 414"/>
                  <a:gd name="T37" fmla="*/ 108 h 264"/>
                  <a:gd name="T38" fmla="*/ 372 w 414"/>
                  <a:gd name="T39" fmla="*/ 0 h 264"/>
                  <a:gd name="T40" fmla="*/ 372 w 414"/>
                  <a:gd name="T4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264">
                    <a:moveTo>
                      <a:pt x="372" y="0"/>
                    </a:moveTo>
                    <a:lnTo>
                      <a:pt x="336" y="6"/>
                    </a:lnTo>
                    <a:lnTo>
                      <a:pt x="228" y="30"/>
                    </a:lnTo>
                    <a:lnTo>
                      <a:pt x="186" y="90"/>
                    </a:lnTo>
                    <a:lnTo>
                      <a:pt x="156" y="72"/>
                    </a:lnTo>
                    <a:lnTo>
                      <a:pt x="66" y="66"/>
                    </a:lnTo>
                    <a:lnTo>
                      <a:pt x="0" y="120"/>
                    </a:lnTo>
                    <a:lnTo>
                      <a:pt x="6" y="132"/>
                    </a:lnTo>
                    <a:lnTo>
                      <a:pt x="0" y="156"/>
                    </a:lnTo>
                    <a:lnTo>
                      <a:pt x="36" y="264"/>
                    </a:lnTo>
                    <a:lnTo>
                      <a:pt x="96" y="258"/>
                    </a:lnTo>
                    <a:lnTo>
                      <a:pt x="126" y="234"/>
                    </a:lnTo>
                    <a:lnTo>
                      <a:pt x="174" y="234"/>
                    </a:lnTo>
                    <a:lnTo>
                      <a:pt x="204" y="210"/>
                    </a:lnTo>
                    <a:lnTo>
                      <a:pt x="234" y="210"/>
                    </a:lnTo>
                    <a:lnTo>
                      <a:pt x="258" y="186"/>
                    </a:lnTo>
                    <a:lnTo>
                      <a:pt x="384" y="144"/>
                    </a:lnTo>
                    <a:lnTo>
                      <a:pt x="378" y="120"/>
                    </a:lnTo>
                    <a:lnTo>
                      <a:pt x="414" y="108"/>
                    </a:lnTo>
                    <a:lnTo>
                      <a:pt x="372" y="0"/>
                    </a:lnTo>
                    <a:lnTo>
                      <a:pt x="3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7" name="Freeform 348"/>
              <p:cNvSpPr>
                <a:spLocks/>
              </p:cNvSpPr>
              <p:nvPr/>
            </p:nvSpPr>
            <p:spPr bwMode="auto">
              <a:xfrm>
                <a:off x="3930" y="1914"/>
                <a:ext cx="36" cy="6"/>
              </a:xfrm>
              <a:custGeom>
                <a:avLst/>
                <a:gdLst>
                  <a:gd name="T0" fmla="*/ 36 w 36"/>
                  <a:gd name="T1" fmla="*/ 0 h 6"/>
                  <a:gd name="T2" fmla="*/ 0 w 36"/>
                  <a:gd name="T3" fmla="*/ 6 h 6"/>
                  <a:gd name="T4" fmla="*/ 36 w 36"/>
                  <a:gd name="T5" fmla="*/ 0 h 6"/>
                  <a:gd name="T6" fmla="*/ 36 w 36"/>
                  <a:gd name="T7" fmla="*/ 0 h 6"/>
                </a:gdLst>
                <a:ahLst/>
                <a:cxnLst>
                  <a:cxn ang="0">
                    <a:pos x="T0" y="T1"/>
                  </a:cxn>
                  <a:cxn ang="0">
                    <a:pos x="T2" y="T3"/>
                  </a:cxn>
                  <a:cxn ang="0">
                    <a:pos x="T4" y="T5"/>
                  </a:cxn>
                  <a:cxn ang="0">
                    <a:pos x="T6" y="T7"/>
                  </a:cxn>
                </a:cxnLst>
                <a:rect l="0" t="0" r="r" b="b"/>
                <a:pathLst>
                  <a:path w="36" h="6">
                    <a:moveTo>
                      <a:pt x="36" y="0"/>
                    </a:moveTo>
                    <a:lnTo>
                      <a:pt x="0" y="6"/>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8" name="Rectangle 349"/>
              <p:cNvSpPr>
                <a:spLocks noChangeArrowheads="1"/>
              </p:cNvSpPr>
              <p:nvPr/>
            </p:nvSpPr>
            <p:spPr bwMode="auto">
              <a:xfrm>
                <a:off x="3966" y="19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9" name="Freeform 350"/>
              <p:cNvSpPr>
                <a:spLocks/>
              </p:cNvSpPr>
              <p:nvPr/>
            </p:nvSpPr>
            <p:spPr bwMode="auto">
              <a:xfrm>
                <a:off x="1566" y="1091"/>
                <a:ext cx="804" cy="823"/>
              </a:xfrm>
              <a:custGeom>
                <a:avLst/>
                <a:gdLst>
                  <a:gd name="T0" fmla="*/ 300 w 804"/>
                  <a:gd name="T1" fmla="*/ 235 h 823"/>
                  <a:gd name="T2" fmla="*/ 192 w 804"/>
                  <a:gd name="T3" fmla="*/ 259 h 823"/>
                  <a:gd name="T4" fmla="*/ 198 w 804"/>
                  <a:gd name="T5" fmla="*/ 277 h 823"/>
                  <a:gd name="T6" fmla="*/ 198 w 804"/>
                  <a:gd name="T7" fmla="*/ 295 h 823"/>
                  <a:gd name="T8" fmla="*/ 174 w 804"/>
                  <a:gd name="T9" fmla="*/ 301 h 823"/>
                  <a:gd name="T10" fmla="*/ 144 w 804"/>
                  <a:gd name="T11" fmla="*/ 313 h 823"/>
                  <a:gd name="T12" fmla="*/ 126 w 804"/>
                  <a:gd name="T13" fmla="*/ 337 h 823"/>
                  <a:gd name="T14" fmla="*/ 120 w 804"/>
                  <a:gd name="T15" fmla="*/ 343 h 823"/>
                  <a:gd name="T16" fmla="*/ 120 w 804"/>
                  <a:gd name="T17" fmla="*/ 343 h 823"/>
                  <a:gd name="T18" fmla="*/ 120 w 804"/>
                  <a:gd name="T19" fmla="*/ 343 h 823"/>
                  <a:gd name="T20" fmla="*/ 102 w 804"/>
                  <a:gd name="T21" fmla="*/ 343 h 823"/>
                  <a:gd name="T22" fmla="*/ 78 w 804"/>
                  <a:gd name="T23" fmla="*/ 349 h 823"/>
                  <a:gd name="T24" fmla="*/ 0 w 804"/>
                  <a:gd name="T25" fmla="*/ 391 h 823"/>
                  <a:gd name="T26" fmla="*/ 0 w 804"/>
                  <a:gd name="T27" fmla="*/ 445 h 823"/>
                  <a:gd name="T28" fmla="*/ 0 w 804"/>
                  <a:gd name="T29" fmla="*/ 445 h 823"/>
                  <a:gd name="T30" fmla="*/ 0 w 804"/>
                  <a:gd name="T31" fmla="*/ 463 h 823"/>
                  <a:gd name="T32" fmla="*/ 144 w 804"/>
                  <a:gd name="T33" fmla="*/ 559 h 823"/>
                  <a:gd name="T34" fmla="*/ 144 w 804"/>
                  <a:gd name="T35" fmla="*/ 559 h 823"/>
                  <a:gd name="T36" fmla="*/ 384 w 804"/>
                  <a:gd name="T37" fmla="*/ 727 h 823"/>
                  <a:gd name="T38" fmla="*/ 384 w 804"/>
                  <a:gd name="T39" fmla="*/ 745 h 823"/>
                  <a:gd name="T40" fmla="*/ 408 w 804"/>
                  <a:gd name="T41" fmla="*/ 751 h 823"/>
                  <a:gd name="T42" fmla="*/ 468 w 804"/>
                  <a:gd name="T43" fmla="*/ 787 h 823"/>
                  <a:gd name="T44" fmla="*/ 468 w 804"/>
                  <a:gd name="T45" fmla="*/ 805 h 823"/>
                  <a:gd name="T46" fmla="*/ 468 w 804"/>
                  <a:gd name="T47" fmla="*/ 823 h 823"/>
                  <a:gd name="T48" fmla="*/ 504 w 804"/>
                  <a:gd name="T49" fmla="*/ 817 h 823"/>
                  <a:gd name="T50" fmla="*/ 504 w 804"/>
                  <a:gd name="T51" fmla="*/ 811 h 823"/>
                  <a:gd name="T52" fmla="*/ 570 w 804"/>
                  <a:gd name="T53" fmla="*/ 799 h 823"/>
                  <a:gd name="T54" fmla="*/ 804 w 804"/>
                  <a:gd name="T55" fmla="*/ 625 h 823"/>
                  <a:gd name="T56" fmla="*/ 726 w 804"/>
                  <a:gd name="T57" fmla="*/ 565 h 823"/>
                  <a:gd name="T58" fmla="*/ 726 w 804"/>
                  <a:gd name="T59" fmla="*/ 379 h 823"/>
                  <a:gd name="T60" fmla="*/ 696 w 804"/>
                  <a:gd name="T61" fmla="*/ 331 h 823"/>
                  <a:gd name="T62" fmla="*/ 696 w 804"/>
                  <a:gd name="T63" fmla="*/ 331 h 823"/>
                  <a:gd name="T64" fmla="*/ 696 w 804"/>
                  <a:gd name="T65" fmla="*/ 331 h 823"/>
                  <a:gd name="T66" fmla="*/ 714 w 804"/>
                  <a:gd name="T67" fmla="*/ 325 h 823"/>
                  <a:gd name="T68" fmla="*/ 696 w 804"/>
                  <a:gd name="T69" fmla="*/ 241 h 823"/>
                  <a:gd name="T70" fmla="*/ 660 w 804"/>
                  <a:gd name="T71" fmla="*/ 223 h 823"/>
                  <a:gd name="T72" fmla="*/ 654 w 804"/>
                  <a:gd name="T73" fmla="*/ 186 h 823"/>
                  <a:gd name="T74" fmla="*/ 636 w 804"/>
                  <a:gd name="T75" fmla="*/ 180 h 823"/>
                  <a:gd name="T76" fmla="*/ 636 w 804"/>
                  <a:gd name="T77" fmla="*/ 150 h 823"/>
                  <a:gd name="T78" fmla="*/ 636 w 804"/>
                  <a:gd name="T79" fmla="*/ 150 h 823"/>
                  <a:gd name="T80" fmla="*/ 636 w 804"/>
                  <a:gd name="T81" fmla="*/ 150 h 823"/>
                  <a:gd name="T82" fmla="*/ 678 w 804"/>
                  <a:gd name="T83" fmla="*/ 102 h 823"/>
                  <a:gd name="T84" fmla="*/ 672 w 804"/>
                  <a:gd name="T85" fmla="*/ 30 h 823"/>
                  <a:gd name="T86" fmla="*/ 684 w 804"/>
                  <a:gd name="T87" fmla="*/ 12 h 823"/>
                  <a:gd name="T88" fmla="*/ 678 w 804"/>
                  <a:gd name="T89" fmla="*/ 12 h 823"/>
                  <a:gd name="T90" fmla="*/ 588 w 804"/>
                  <a:gd name="T91" fmla="*/ 0 h 823"/>
                  <a:gd name="T92" fmla="*/ 546 w 804"/>
                  <a:gd name="T93" fmla="*/ 24 h 823"/>
                  <a:gd name="T94" fmla="*/ 528 w 804"/>
                  <a:gd name="T95" fmla="*/ 12 h 823"/>
                  <a:gd name="T96" fmla="*/ 456 w 804"/>
                  <a:gd name="T97" fmla="*/ 18 h 823"/>
                  <a:gd name="T98" fmla="*/ 438 w 804"/>
                  <a:gd name="T99" fmla="*/ 24 h 823"/>
                  <a:gd name="T100" fmla="*/ 360 w 804"/>
                  <a:gd name="T101" fmla="*/ 54 h 823"/>
                  <a:gd name="T102" fmla="*/ 342 w 804"/>
                  <a:gd name="T103" fmla="*/ 66 h 823"/>
                  <a:gd name="T104" fmla="*/ 318 w 804"/>
                  <a:gd name="T105" fmla="*/ 66 h 823"/>
                  <a:gd name="T106" fmla="*/ 270 w 804"/>
                  <a:gd name="T107" fmla="*/ 102 h 823"/>
                  <a:gd name="T108" fmla="*/ 270 w 804"/>
                  <a:gd name="T109" fmla="*/ 102 h 823"/>
                  <a:gd name="T110" fmla="*/ 282 w 804"/>
                  <a:gd name="T111" fmla="*/ 120 h 823"/>
                  <a:gd name="T112" fmla="*/ 300 w 804"/>
                  <a:gd name="T113" fmla="*/ 235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4" h="823">
                    <a:moveTo>
                      <a:pt x="300" y="235"/>
                    </a:moveTo>
                    <a:lnTo>
                      <a:pt x="192" y="259"/>
                    </a:lnTo>
                    <a:lnTo>
                      <a:pt x="198" y="277"/>
                    </a:lnTo>
                    <a:lnTo>
                      <a:pt x="198" y="295"/>
                    </a:lnTo>
                    <a:lnTo>
                      <a:pt x="174" y="301"/>
                    </a:lnTo>
                    <a:lnTo>
                      <a:pt x="144" y="313"/>
                    </a:lnTo>
                    <a:lnTo>
                      <a:pt x="126" y="337"/>
                    </a:lnTo>
                    <a:lnTo>
                      <a:pt x="120" y="343"/>
                    </a:lnTo>
                    <a:lnTo>
                      <a:pt x="120" y="343"/>
                    </a:lnTo>
                    <a:lnTo>
                      <a:pt x="120" y="343"/>
                    </a:lnTo>
                    <a:lnTo>
                      <a:pt x="102" y="343"/>
                    </a:lnTo>
                    <a:lnTo>
                      <a:pt x="78" y="349"/>
                    </a:lnTo>
                    <a:lnTo>
                      <a:pt x="0" y="391"/>
                    </a:lnTo>
                    <a:lnTo>
                      <a:pt x="0" y="445"/>
                    </a:lnTo>
                    <a:lnTo>
                      <a:pt x="0" y="445"/>
                    </a:lnTo>
                    <a:lnTo>
                      <a:pt x="0" y="463"/>
                    </a:lnTo>
                    <a:lnTo>
                      <a:pt x="144" y="559"/>
                    </a:lnTo>
                    <a:lnTo>
                      <a:pt x="144" y="559"/>
                    </a:lnTo>
                    <a:lnTo>
                      <a:pt x="384" y="727"/>
                    </a:lnTo>
                    <a:lnTo>
                      <a:pt x="384" y="745"/>
                    </a:lnTo>
                    <a:lnTo>
                      <a:pt x="408" y="751"/>
                    </a:lnTo>
                    <a:lnTo>
                      <a:pt x="468" y="787"/>
                    </a:lnTo>
                    <a:lnTo>
                      <a:pt x="468" y="805"/>
                    </a:lnTo>
                    <a:lnTo>
                      <a:pt x="468" y="823"/>
                    </a:lnTo>
                    <a:lnTo>
                      <a:pt x="504" y="817"/>
                    </a:lnTo>
                    <a:lnTo>
                      <a:pt x="504" y="811"/>
                    </a:lnTo>
                    <a:lnTo>
                      <a:pt x="570" y="799"/>
                    </a:lnTo>
                    <a:lnTo>
                      <a:pt x="804" y="625"/>
                    </a:lnTo>
                    <a:lnTo>
                      <a:pt x="726" y="565"/>
                    </a:lnTo>
                    <a:lnTo>
                      <a:pt x="726" y="379"/>
                    </a:lnTo>
                    <a:lnTo>
                      <a:pt x="696" y="331"/>
                    </a:lnTo>
                    <a:lnTo>
                      <a:pt x="696" y="331"/>
                    </a:lnTo>
                    <a:lnTo>
                      <a:pt x="696" y="331"/>
                    </a:lnTo>
                    <a:lnTo>
                      <a:pt x="714" y="325"/>
                    </a:lnTo>
                    <a:lnTo>
                      <a:pt x="696" y="241"/>
                    </a:lnTo>
                    <a:lnTo>
                      <a:pt x="660" y="223"/>
                    </a:lnTo>
                    <a:lnTo>
                      <a:pt x="654" y="186"/>
                    </a:lnTo>
                    <a:lnTo>
                      <a:pt x="636" y="180"/>
                    </a:lnTo>
                    <a:lnTo>
                      <a:pt x="636" y="150"/>
                    </a:lnTo>
                    <a:lnTo>
                      <a:pt x="636" y="150"/>
                    </a:lnTo>
                    <a:lnTo>
                      <a:pt x="636" y="150"/>
                    </a:lnTo>
                    <a:lnTo>
                      <a:pt x="678" y="102"/>
                    </a:lnTo>
                    <a:lnTo>
                      <a:pt x="672" y="30"/>
                    </a:lnTo>
                    <a:lnTo>
                      <a:pt x="684" y="12"/>
                    </a:lnTo>
                    <a:lnTo>
                      <a:pt x="678" y="12"/>
                    </a:lnTo>
                    <a:lnTo>
                      <a:pt x="588" y="0"/>
                    </a:lnTo>
                    <a:lnTo>
                      <a:pt x="546" y="24"/>
                    </a:lnTo>
                    <a:lnTo>
                      <a:pt x="528" y="12"/>
                    </a:lnTo>
                    <a:lnTo>
                      <a:pt x="456" y="18"/>
                    </a:lnTo>
                    <a:lnTo>
                      <a:pt x="438" y="24"/>
                    </a:lnTo>
                    <a:lnTo>
                      <a:pt x="360" y="54"/>
                    </a:lnTo>
                    <a:lnTo>
                      <a:pt x="342" y="66"/>
                    </a:lnTo>
                    <a:lnTo>
                      <a:pt x="318" y="66"/>
                    </a:lnTo>
                    <a:lnTo>
                      <a:pt x="270" y="102"/>
                    </a:lnTo>
                    <a:lnTo>
                      <a:pt x="270" y="102"/>
                    </a:lnTo>
                    <a:lnTo>
                      <a:pt x="282" y="120"/>
                    </a:lnTo>
                    <a:lnTo>
                      <a:pt x="300" y="23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0" name="Freeform 351"/>
              <p:cNvSpPr>
                <a:spLocks/>
              </p:cNvSpPr>
              <p:nvPr/>
            </p:nvSpPr>
            <p:spPr bwMode="auto">
              <a:xfrm>
                <a:off x="2202" y="1079"/>
                <a:ext cx="156" cy="337"/>
              </a:xfrm>
              <a:custGeom>
                <a:avLst/>
                <a:gdLst>
                  <a:gd name="T0" fmla="*/ 36 w 156"/>
                  <a:gd name="T1" fmla="*/ 42 h 337"/>
                  <a:gd name="T2" fmla="*/ 42 w 156"/>
                  <a:gd name="T3" fmla="*/ 114 h 337"/>
                  <a:gd name="T4" fmla="*/ 0 w 156"/>
                  <a:gd name="T5" fmla="*/ 162 h 337"/>
                  <a:gd name="T6" fmla="*/ 0 w 156"/>
                  <a:gd name="T7" fmla="*/ 192 h 337"/>
                  <a:gd name="T8" fmla="*/ 18 w 156"/>
                  <a:gd name="T9" fmla="*/ 198 h 337"/>
                  <a:gd name="T10" fmla="*/ 24 w 156"/>
                  <a:gd name="T11" fmla="*/ 235 h 337"/>
                  <a:gd name="T12" fmla="*/ 60 w 156"/>
                  <a:gd name="T13" fmla="*/ 253 h 337"/>
                  <a:gd name="T14" fmla="*/ 78 w 156"/>
                  <a:gd name="T15" fmla="*/ 337 h 337"/>
                  <a:gd name="T16" fmla="*/ 102 w 156"/>
                  <a:gd name="T17" fmla="*/ 319 h 337"/>
                  <a:gd name="T18" fmla="*/ 108 w 156"/>
                  <a:gd name="T19" fmla="*/ 277 h 337"/>
                  <a:gd name="T20" fmla="*/ 156 w 156"/>
                  <a:gd name="T21" fmla="*/ 241 h 337"/>
                  <a:gd name="T22" fmla="*/ 156 w 156"/>
                  <a:gd name="T23" fmla="*/ 204 h 337"/>
                  <a:gd name="T24" fmla="*/ 126 w 156"/>
                  <a:gd name="T25" fmla="*/ 186 h 337"/>
                  <a:gd name="T26" fmla="*/ 96 w 156"/>
                  <a:gd name="T27" fmla="*/ 162 h 337"/>
                  <a:gd name="T28" fmla="*/ 150 w 156"/>
                  <a:gd name="T29" fmla="*/ 114 h 337"/>
                  <a:gd name="T30" fmla="*/ 144 w 156"/>
                  <a:gd name="T31" fmla="*/ 84 h 337"/>
                  <a:gd name="T32" fmla="*/ 120 w 156"/>
                  <a:gd name="T33" fmla="*/ 60 h 337"/>
                  <a:gd name="T34" fmla="*/ 144 w 156"/>
                  <a:gd name="T35" fmla="*/ 36 h 337"/>
                  <a:gd name="T36" fmla="*/ 144 w 156"/>
                  <a:gd name="T37" fmla="*/ 12 h 337"/>
                  <a:gd name="T38" fmla="*/ 108 w 156"/>
                  <a:gd name="T39" fmla="*/ 30 h 337"/>
                  <a:gd name="T40" fmla="*/ 108 w 156"/>
                  <a:gd name="T41" fmla="*/ 12 h 337"/>
                  <a:gd name="T42" fmla="*/ 72 w 156"/>
                  <a:gd name="T43" fmla="*/ 0 h 337"/>
                  <a:gd name="T44" fmla="*/ 48 w 156"/>
                  <a:gd name="T45" fmla="*/ 18 h 337"/>
                  <a:gd name="T46" fmla="*/ 48 w 156"/>
                  <a:gd name="T47" fmla="*/ 24 h 337"/>
                  <a:gd name="T48" fmla="*/ 48 w 156"/>
                  <a:gd name="T49" fmla="*/ 24 h 337"/>
                  <a:gd name="T50" fmla="*/ 36 w 156"/>
                  <a:gd name="T51" fmla="*/ 4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337">
                    <a:moveTo>
                      <a:pt x="36" y="42"/>
                    </a:moveTo>
                    <a:lnTo>
                      <a:pt x="42" y="114"/>
                    </a:lnTo>
                    <a:lnTo>
                      <a:pt x="0" y="162"/>
                    </a:lnTo>
                    <a:lnTo>
                      <a:pt x="0" y="192"/>
                    </a:lnTo>
                    <a:lnTo>
                      <a:pt x="18" y="198"/>
                    </a:lnTo>
                    <a:lnTo>
                      <a:pt x="24" y="235"/>
                    </a:lnTo>
                    <a:lnTo>
                      <a:pt x="60" y="253"/>
                    </a:lnTo>
                    <a:lnTo>
                      <a:pt x="78" y="337"/>
                    </a:lnTo>
                    <a:lnTo>
                      <a:pt x="102" y="319"/>
                    </a:lnTo>
                    <a:lnTo>
                      <a:pt x="108" y="277"/>
                    </a:lnTo>
                    <a:lnTo>
                      <a:pt x="156" y="241"/>
                    </a:lnTo>
                    <a:lnTo>
                      <a:pt x="156" y="204"/>
                    </a:lnTo>
                    <a:lnTo>
                      <a:pt x="126" y="186"/>
                    </a:lnTo>
                    <a:lnTo>
                      <a:pt x="96" y="162"/>
                    </a:lnTo>
                    <a:lnTo>
                      <a:pt x="150" y="114"/>
                    </a:lnTo>
                    <a:lnTo>
                      <a:pt x="144" y="84"/>
                    </a:lnTo>
                    <a:lnTo>
                      <a:pt x="120" y="60"/>
                    </a:lnTo>
                    <a:lnTo>
                      <a:pt x="144" y="36"/>
                    </a:lnTo>
                    <a:lnTo>
                      <a:pt x="144" y="12"/>
                    </a:lnTo>
                    <a:lnTo>
                      <a:pt x="108" y="30"/>
                    </a:lnTo>
                    <a:lnTo>
                      <a:pt x="108" y="12"/>
                    </a:lnTo>
                    <a:lnTo>
                      <a:pt x="72" y="0"/>
                    </a:lnTo>
                    <a:lnTo>
                      <a:pt x="48" y="18"/>
                    </a:lnTo>
                    <a:lnTo>
                      <a:pt x="48" y="24"/>
                    </a:lnTo>
                    <a:lnTo>
                      <a:pt x="48" y="24"/>
                    </a:lnTo>
                    <a:lnTo>
                      <a:pt x="3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1" name="Freeform 352"/>
              <p:cNvSpPr>
                <a:spLocks/>
              </p:cNvSpPr>
              <p:nvPr/>
            </p:nvSpPr>
            <p:spPr bwMode="auto">
              <a:xfrm>
                <a:off x="2226" y="1314"/>
                <a:ext cx="54" cy="102"/>
              </a:xfrm>
              <a:custGeom>
                <a:avLst/>
                <a:gdLst>
                  <a:gd name="T0" fmla="*/ 36 w 54"/>
                  <a:gd name="T1" fmla="*/ 18 h 102"/>
                  <a:gd name="T2" fmla="*/ 0 w 54"/>
                  <a:gd name="T3" fmla="*/ 0 h 102"/>
                  <a:gd name="T4" fmla="*/ 36 w 54"/>
                  <a:gd name="T5" fmla="*/ 18 h 102"/>
                  <a:gd name="T6" fmla="*/ 54 w 54"/>
                  <a:gd name="T7" fmla="*/ 102 h 102"/>
                  <a:gd name="T8" fmla="*/ 54 w 54"/>
                  <a:gd name="T9" fmla="*/ 102 h 102"/>
                  <a:gd name="T10" fmla="*/ 36 w 54"/>
                  <a:gd name="T11" fmla="*/ 18 h 102"/>
                </a:gdLst>
                <a:ahLst/>
                <a:cxnLst>
                  <a:cxn ang="0">
                    <a:pos x="T0" y="T1"/>
                  </a:cxn>
                  <a:cxn ang="0">
                    <a:pos x="T2" y="T3"/>
                  </a:cxn>
                  <a:cxn ang="0">
                    <a:pos x="T4" y="T5"/>
                  </a:cxn>
                  <a:cxn ang="0">
                    <a:pos x="T6" y="T7"/>
                  </a:cxn>
                  <a:cxn ang="0">
                    <a:pos x="T8" y="T9"/>
                  </a:cxn>
                  <a:cxn ang="0">
                    <a:pos x="T10" y="T11"/>
                  </a:cxn>
                </a:cxnLst>
                <a:rect l="0" t="0" r="r" b="b"/>
                <a:pathLst>
                  <a:path w="54" h="102">
                    <a:moveTo>
                      <a:pt x="36" y="18"/>
                    </a:moveTo>
                    <a:lnTo>
                      <a:pt x="0" y="0"/>
                    </a:lnTo>
                    <a:lnTo>
                      <a:pt x="36" y="18"/>
                    </a:lnTo>
                    <a:lnTo>
                      <a:pt x="54" y="102"/>
                    </a:lnTo>
                    <a:lnTo>
                      <a:pt x="54" y="102"/>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2" name="Freeform 353"/>
              <p:cNvSpPr>
                <a:spLocks/>
              </p:cNvSpPr>
              <p:nvPr/>
            </p:nvSpPr>
            <p:spPr bwMode="auto">
              <a:xfrm>
                <a:off x="2202" y="1241"/>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3" name="Freeform 354"/>
              <p:cNvSpPr>
                <a:spLocks/>
              </p:cNvSpPr>
              <p:nvPr/>
            </p:nvSpPr>
            <p:spPr bwMode="auto">
              <a:xfrm>
                <a:off x="2238" y="1103"/>
                <a:ext cx="12" cy="18"/>
              </a:xfrm>
              <a:custGeom>
                <a:avLst/>
                <a:gdLst>
                  <a:gd name="T0" fmla="*/ 12 w 12"/>
                  <a:gd name="T1" fmla="*/ 0 h 18"/>
                  <a:gd name="T2" fmla="*/ 12 w 12"/>
                  <a:gd name="T3" fmla="*/ 0 h 18"/>
                  <a:gd name="T4" fmla="*/ 0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12" y="0"/>
                    </a:lnTo>
                    <a:lnTo>
                      <a:pt x="0" y="18"/>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4" name="Freeform 355"/>
              <p:cNvSpPr>
                <a:spLocks/>
              </p:cNvSpPr>
              <p:nvPr/>
            </p:nvSpPr>
            <p:spPr bwMode="auto">
              <a:xfrm>
                <a:off x="1392" y="1151"/>
                <a:ext cx="474" cy="385"/>
              </a:xfrm>
              <a:custGeom>
                <a:avLst/>
                <a:gdLst>
                  <a:gd name="T0" fmla="*/ 174 w 474"/>
                  <a:gd name="T1" fmla="*/ 385 h 385"/>
                  <a:gd name="T2" fmla="*/ 174 w 474"/>
                  <a:gd name="T3" fmla="*/ 385 h 385"/>
                  <a:gd name="T4" fmla="*/ 174 w 474"/>
                  <a:gd name="T5" fmla="*/ 331 h 385"/>
                  <a:gd name="T6" fmla="*/ 252 w 474"/>
                  <a:gd name="T7" fmla="*/ 289 h 385"/>
                  <a:gd name="T8" fmla="*/ 276 w 474"/>
                  <a:gd name="T9" fmla="*/ 283 h 385"/>
                  <a:gd name="T10" fmla="*/ 294 w 474"/>
                  <a:gd name="T11" fmla="*/ 283 h 385"/>
                  <a:gd name="T12" fmla="*/ 300 w 474"/>
                  <a:gd name="T13" fmla="*/ 277 h 385"/>
                  <a:gd name="T14" fmla="*/ 318 w 474"/>
                  <a:gd name="T15" fmla="*/ 253 h 385"/>
                  <a:gd name="T16" fmla="*/ 348 w 474"/>
                  <a:gd name="T17" fmla="*/ 241 h 385"/>
                  <a:gd name="T18" fmla="*/ 372 w 474"/>
                  <a:gd name="T19" fmla="*/ 235 h 385"/>
                  <a:gd name="T20" fmla="*/ 372 w 474"/>
                  <a:gd name="T21" fmla="*/ 217 h 385"/>
                  <a:gd name="T22" fmla="*/ 366 w 474"/>
                  <a:gd name="T23" fmla="*/ 199 h 385"/>
                  <a:gd name="T24" fmla="*/ 474 w 474"/>
                  <a:gd name="T25" fmla="*/ 175 h 385"/>
                  <a:gd name="T26" fmla="*/ 456 w 474"/>
                  <a:gd name="T27" fmla="*/ 60 h 385"/>
                  <a:gd name="T28" fmla="*/ 444 w 474"/>
                  <a:gd name="T29" fmla="*/ 42 h 385"/>
                  <a:gd name="T30" fmla="*/ 396 w 474"/>
                  <a:gd name="T31" fmla="*/ 30 h 385"/>
                  <a:gd name="T32" fmla="*/ 330 w 474"/>
                  <a:gd name="T33" fmla="*/ 36 h 385"/>
                  <a:gd name="T34" fmla="*/ 300 w 474"/>
                  <a:gd name="T35" fmla="*/ 0 h 385"/>
                  <a:gd name="T36" fmla="*/ 276 w 474"/>
                  <a:gd name="T37" fmla="*/ 6 h 385"/>
                  <a:gd name="T38" fmla="*/ 252 w 474"/>
                  <a:gd name="T39" fmla="*/ 96 h 385"/>
                  <a:gd name="T40" fmla="*/ 186 w 474"/>
                  <a:gd name="T41" fmla="*/ 132 h 385"/>
                  <a:gd name="T42" fmla="*/ 156 w 474"/>
                  <a:gd name="T43" fmla="*/ 169 h 385"/>
                  <a:gd name="T44" fmla="*/ 126 w 474"/>
                  <a:gd name="T45" fmla="*/ 235 h 385"/>
                  <a:gd name="T46" fmla="*/ 126 w 474"/>
                  <a:gd name="T47" fmla="*/ 259 h 385"/>
                  <a:gd name="T48" fmla="*/ 138 w 474"/>
                  <a:gd name="T49" fmla="*/ 277 h 385"/>
                  <a:gd name="T50" fmla="*/ 108 w 474"/>
                  <a:gd name="T51" fmla="*/ 319 h 385"/>
                  <a:gd name="T52" fmla="*/ 54 w 474"/>
                  <a:gd name="T53" fmla="*/ 361 h 385"/>
                  <a:gd name="T54" fmla="*/ 6 w 474"/>
                  <a:gd name="T55" fmla="*/ 373 h 385"/>
                  <a:gd name="T56" fmla="*/ 0 w 474"/>
                  <a:gd name="T57" fmla="*/ 379 h 385"/>
                  <a:gd name="T58" fmla="*/ 90 w 474"/>
                  <a:gd name="T59" fmla="*/ 379 h 385"/>
                  <a:gd name="T60" fmla="*/ 174 w 474"/>
                  <a:gd name="T61" fmla="*/ 385 h 385"/>
                  <a:gd name="T62" fmla="*/ 174 w 474"/>
                  <a:gd name="T6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4" h="385">
                    <a:moveTo>
                      <a:pt x="174" y="385"/>
                    </a:moveTo>
                    <a:lnTo>
                      <a:pt x="174" y="385"/>
                    </a:lnTo>
                    <a:lnTo>
                      <a:pt x="174" y="331"/>
                    </a:lnTo>
                    <a:lnTo>
                      <a:pt x="252" y="289"/>
                    </a:lnTo>
                    <a:lnTo>
                      <a:pt x="276" y="283"/>
                    </a:lnTo>
                    <a:lnTo>
                      <a:pt x="294" y="283"/>
                    </a:lnTo>
                    <a:lnTo>
                      <a:pt x="300" y="277"/>
                    </a:lnTo>
                    <a:lnTo>
                      <a:pt x="318" y="253"/>
                    </a:lnTo>
                    <a:lnTo>
                      <a:pt x="348" y="241"/>
                    </a:lnTo>
                    <a:lnTo>
                      <a:pt x="372" y="235"/>
                    </a:lnTo>
                    <a:lnTo>
                      <a:pt x="372" y="217"/>
                    </a:lnTo>
                    <a:lnTo>
                      <a:pt x="366" y="199"/>
                    </a:lnTo>
                    <a:lnTo>
                      <a:pt x="474" y="175"/>
                    </a:lnTo>
                    <a:lnTo>
                      <a:pt x="456" y="60"/>
                    </a:lnTo>
                    <a:lnTo>
                      <a:pt x="444" y="42"/>
                    </a:lnTo>
                    <a:lnTo>
                      <a:pt x="396" y="30"/>
                    </a:lnTo>
                    <a:lnTo>
                      <a:pt x="330" y="36"/>
                    </a:lnTo>
                    <a:lnTo>
                      <a:pt x="300" y="0"/>
                    </a:lnTo>
                    <a:lnTo>
                      <a:pt x="276" y="6"/>
                    </a:lnTo>
                    <a:lnTo>
                      <a:pt x="252" y="96"/>
                    </a:lnTo>
                    <a:lnTo>
                      <a:pt x="186" y="132"/>
                    </a:lnTo>
                    <a:lnTo>
                      <a:pt x="156" y="169"/>
                    </a:lnTo>
                    <a:lnTo>
                      <a:pt x="126" y="235"/>
                    </a:lnTo>
                    <a:lnTo>
                      <a:pt x="126" y="259"/>
                    </a:lnTo>
                    <a:lnTo>
                      <a:pt x="138" y="277"/>
                    </a:lnTo>
                    <a:lnTo>
                      <a:pt x="108" y="319"/>
                    </a:lnTo>
                    <a:lnTo>
                      <a:pt x="54" y="361"/>
                    </a:lnTo>
                    <a:lnTo>
                      <a:pt x="6" y="373"/>
                    </a:lnTo>
                    <a:lnTo>
                      <a:pt x="0" y="379"/>
                    </a:lnTo>
                    <a:lnTo>
                      <a:pt x="90" y="379"/>
                    </a:lnTo>
                    <a:lnTo>
                      <a:pt x="174" y="385"/>
                    </a:lnTo>
                    <a:lnTo>
                      <a:pt x="174" y="38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5" name="Freeform 356"/>
              <p:cNvSpPr>
                <a:spLocks/>
              </p:cNvSpPr>
              <p:nvPr/>
            </p:nvSpPr>
            <p:spPr bwMode="auto">
              <a:xfrm>
                <a:off x="1686" y="1428"/>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6" name="Freeform 357"/>
              <p:cNvSpPr>
                <a:spLocks/>
              </p:cNvSpPr>
              <p:nvPr/>
            </p:nvSpPr>
            <p:spPr bwMode="auto">
              <a:xfrm>
                <a:off x="1566" y="1434"/>
                <a:ext cx="102" cy="48"/>
              </a:xfrm>
              <a:custGeom>
                <a:avLst/>
                <a:gdLst>
                  <a:gd name="T0" fmla="*/ 102 w 102"/>
                  <a:gd name="T1" fmla="*/ 0 h 48"/>
                  <a:gd name="T2" fmla="*/ 78 w 102"/>
                  <a:gd name="T3" fmla="*/ 6 h 48"/>
                  <a:gd name="T4" fmla="*/ 0 w 102"/>
                  <a:gd name="T5" fmla="*/ 48 h 48"/>
                  <a:gd name="T6" fmla="*/ 78 w 102"/>
                  <a:gd name="T7" fmla="*/ 6 h 48"/>
                  <a:gd name="T8" fmla="*/ 102 w 102"/>
                  <a:gd name="T9" fmla="*/ 0 h 48"/>
                </a:gdLst>
                <a:ahLst/>
                <a:cxnLst>
                  <a:cxn ang="0">
                    <a:pos x="T0" y="T1"/>
                  </a:cxn>
                  <a:cxn ang="0">
                    <a:pos x="T2" y="T3"/>
                  </a:cxn>
                  <a:cxn ang="0">
                    <a:pos x="T4" y="T5"/>
                  </a:cxn>
                  <a:cxn ang="0">
                    <a:pos x="T6" y="T7"/>
                  </a:cxn>
                  <a:cxn ang="0">
                    <a:pos x="T8" y="T9"/>
                  </a:cxn>
                </a:cxnLst>
                <a:rect l="0" t="0" r="r" b="b"/>
                <a:pathLst>
                  <a:path w="102" h="48">
                    <a:moveTo>
                      <a:pt x="102" y="0"/>
                    </a:moveTo>
                    <a:lnTo>
                      <a:pt x="78" y="6"/>
                    </a:lnTo>
                    <a:lnTo>
                      <a:pt x="0" y="48"/>
                    </a:lnTo>
                    <a:lnTo>
                      <a:pt x="78" y="6"/>
                    </a:lnTo>
                    <a:lnTo>
                      <a:pt x="10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7" name="Freeform 358"/>
              <p:cNvSpPr>
                <a:spLocks/>
              </p:cNvSpPr>
              <p:nvPr/>
            </p:nvSpPr>
            <p:spPr bwMode="auto">
              <a:xfrm>
                <a:off x="1740" y="1368"/>
                <a:ext cx="24" cy="24"/>
              </a:xfrm>
              <a:custGeom>
                <a:avLst/>
                <a:gdLst>
                  <a:gd name="T0" fmla="*/ 24 w 24"/>
                  <a:gd name="T1" fmla="*/ 0 h 24"/>
                  <a:gd name="T2" fmla="*/ 24 w 24"/>
                  <a:gd name="T3" fmla="*/ 18 h 24"/>
                  <a:gd name="T4" fmla="*/ 0 w 24"/>
                  <a:gd name="T5" fmla="*/ 24 h 24"/>
                  <a:gd name="T6" fmla="*/ 24 w 24"/>
                  <a:gd name="T7" fmla="*/ 18 h 24"/>
                  <a:gd name="T8" fmla="*/ 24 w 24"/>
                  <a:gd name="T9" fmla="*/ 0 h 24"/>
                </a:gdLst>
                <a:ahLst/>
                <a:cxnLst>
                  <a:cxn ang="0">
                    <a:pos x="T0" y="T1"/>
                  </a:cxn>
                  <a:cxn ang="0">
                    <a:pos x="T2" y="T3"/>
                  </a:cxn>
                  <a:cxn ang="0">
                    <a:pos x="T4" y="T5"/>
                  </a:cxn>
                  <a:cxn ang="0">
                    <a:pos x="T6" y="T7"/>
                  </a:cxn>
                  <a:cxn ang="0">
                    <a:pos x="T8" y="T9"/>
                  </a:cxn>
                </a:cxnLst>
                <a:rect l="0" t="0" r="r" b="b"/>
                <a:pathLst>
                  <a:path w="24" h="24">
                    <a:moveTo>
                      <a:pt x="24" y="0"/>
                    </a:moveTo>
                    <a:lnTo>
                      <a:pt x="24" y="18"/>
                    </a:lnTo>
                    <a:lnTo>
                      <a:pt x="0" y="24"/>
                    </a:lnTo>
                    <a:lnTo>
                      <a:pt x="24"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8" name="Rectangle 359"/>
              <p:cNvSpPr>
                <a:spLocks noChangeArrowheads="1"/>
              </p:cNvSpPr>
              <p:nvPr/>
            </p:nvSpPr>
            <p:spPr bwMode="auto">
              <a:xfrm>
                <a:off x="1566" y="153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9" name="Freeform 360"/>
              <p:cNvSpPr>
                <a:spLocks/>
              </p:cNvSpPr>
              <p:nvPr/>
            </p:nvSpPr>
            <p:spPr bwMode="auto">
              <a:xfrm>
                <a:off x="1236" y="1530"/>
                <a:ext cx="330" cy="288"/>
              </a:xfrm>
              <a:custGeom>
                <a:avLst/>
                <a:gdLst>
                  <a:gd name="T0" fmla="*/ 156 w 330"/>
                  <a:gd name="T1" fmla="*/ 282 h 288"/>
                  <a:gd name="T2" fmla="*/ 150 w 330"/>
                  <a:gd name="T3" fmla="*/ 222 h 288"/>
                  <a:gd name="T4" fmla="*/ 162 w 330"/>
                  <a:gd name="T5" fmla="*/ 198 h 288"/>
                  <a:gd name="T6" fmla="*/ 204 w 330"/>
                  <a:gd name="T7" fmla="*/ 192 h 288"/>
                  <a:gd name="T8" fmla="*/ 204 w 330"/>
                  <a:gd name="T9" fmla="*/ 78 h 288"/>
                  <a:gd name="T10" fmla="*/ 330 w 330"/>
                  <a:gd name="T11" fmla="*/ 78 h 288"/>
                  <a:gd name="T12" fmla="*/ 330 w 330"/>
                  <a:gd name="T13" fmla="*/ 54 h 288"/>
                  <a:gd name="T14" fmla="*/ 330 w 330"/>
                  <a:gd name="T15" fmla="*/ 24 h 288"/>
                  <a:gd name="T16" fmla="*/ 330 w 330"/>
                  <a:gd name="T17" fmla="*/ 24 h 288"/>
                  <a:gd name="T18" fmla="*/ 330 w 330"/>
                  <a:gd name="T19" fmla="*/ 24 h 288"/>
                  <a:gd name="T20" fmla="*/ 330 w 330"/>
                  <a:gd name="T21" fmla="*/ 6 h 288"/>
                  <a:gd name="T22" fmla="*/ 330 w 330"/>
                  <a:gd name="T23" fmla="*/ 6 h 288"/>
                  <a:gd name="T24" fmla="*/ 246 w 330"/>
                  <a:gd name="T25" fmla="*/ 0 h 288"/>
                  <a:gd name="T26" fmla="*/ 156 w 330"/>
                  <a:gd name="T27" fmla="*/ 0 h 288"/>
                  <a:gd name="T28" fmla="*/ 132 w 330"/>
                  <a:gd name="T29" fmla="*/ 54 h 288"/>
                  <a:gd name="T30" fmla="*/ 102 w 330"/>
                  <a:gd name="T31" fmla="*/ 72 h 288"/>
                  <a:gd name="T32" fmla="*/ 78 w 330"/>
                  <a:gd name="T33" fmla="*/ 138 h 288"/>
                  <a:gd name="T34" fmla="*/ 30 w 330"/>
                  <a:gd name="T35" fmla="*/ 210 h 288"/>
                  <a:gd name="T36" fmla="*/ 0 w 330"/>
                  <a:gd name="T37" fmla="*/ 288 h 288"/>
                  <a:gd name="T38" fmla="*/ 12 w 330"/>
                  <a:gd name="T39" fmla="*/ 282 h 288"/>
                  <a:gd name="T40" fmla="*/ 156 w 330"/>
                  <a:gd name="T41" fmla="*/ 28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0" h="288">
                    <a:moveTo>
                      <a:pt x="156" y="282"/>
                    </a:moveTo>
                    <a:lnTo>
                      <a:pt x="150" y="222"/>
                    </a:lnTo>
                    <a:lnTo>
                      <a:pt x="162" y="198"/>
                    </a:lnTo>
                    <a:lnTo>
                      <a:pt x="204" y="192"/>
                    </a:lnTo>
                    <a:lnTo>
                      <a:pt x="204" y="78"/>
                    </a:lnTo>
                    <a:lnTo>
                      <a:pt x="330" y="78"/>
                    </a:lnTo>
                    <a:lnTo>
                      <a:pt x="330" y="54"/>
                    </a:lnTo>
                    <a:lnTo>
                      <a:pt x="330" y="24"/>
                    </a:lnTo>
                    <a:lnTo>
                      <a:pt x="330" y="24"/>
                    </a:lnTo>
                    <a:lnTo>
                      <a:pt x="330" y="24"/>
                    </a:lnTo>
                    <a:lnTo>
                      <a:pt x="330" y="6"/>
                    </a:lnTo>
                    <a:lnTo>
                      <a:pt x="330" y="6"/>
                    </a:lnTo>
                    <a:lnTo>
                      <a:pt x="246" y="0"/>
                    </a:lnTo>
                    <a:lnTo>
                      <a:pt x="156" y="0"/>
                    </a:lnTo>
                    <a:lnTo>
                      <a:pt x="132" y="54"/>
                    </a:lnTo>
                    <a:lnTo>
                      <a:pt x="102" y="72"/>
                    </a:lnTo>
                    <a:lnTo>
                      <a:pt x="78" y="138"/>
                    </a:lnTo>
                    <a:lnTo>
                      <a:pt x="30" y="210"/>
                    </a:lnTo>
                    <a:lnTo>
                      <a:pt x="0" y="288"/>
                    </a:lnTo>
                    <a:lnTo>
                      <a:pt x="12" y="282"/>
                    </a:lnTo>
                    <a:lnTo>
                      <a:pt x="156" y="28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0" name="Freeform 361"/>
              <p:cNvSpPr>
                <a:spLocks/>
              </p:cNvSpPr>
              <p:nvPr/>
            </p:nvSpPr>
            <p:spPr bwMode="auto">
              <a:xfrm>
                <a:off x="1566" y="1536"/>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1" name="Freeform 362"/>
              <p:cNvSpPr>
                <a:spLocks/>
              </p:cNvSpPr>
              <p:nvPr/>
            </p:nvSpPr>
            <p:spPr bwMode="auto">
              <a:xfrm>
                <a:off x="1482" y="1530"/>
                <a:ext cx="84" cy="6"/>
              </a:xfrm>
              <a:custGeom>
                <a:avLst/>
                <a:gdLst>
                  <a:gd name="T0" fmla="*/ 84 w 84"/>
                  <a:gd name="T1" fmla="*/ 6 h 6"/>
                  <a:gd name="T2" fmla="*/ 84 w 84"/>
                  <a:gd name="T3" fmla="*/ 6 h 6"/>
                  <a:gd name="T4" fmla="*/ 84 w 84"/>
                  <a:gd name="T5" fmla="*/ 6 h 6"/>
                  <a:gd name="T6" fmla="*/ 0 w 84"/>
                  <a:gd name="T7" fmla="*/ 0 h 6"/>
                  <a:gd name="T8" fmla="*/ 84 w 84"/>
                  <a:gd name="T9" fmla="*/ 6 h 6"/>
                  <a:gd name="T10" fmla="*/ 84 w 84"/>
                  <a:gd name="T11" fmla="*/ 6 h 6"/>
                </a:gdLst>
                <a:ahLst/>
                <a:cxnLst>
                  <a:cxn ang="0">
                    <a:pos x="T0" y="T1"/>
                  </a:cxn>
                  <a:cxn ang="0">
                    <a:pos x="T2" y="T3"/>
                  </a:cxn>
                  <a:cxn ang="0">
                    <a:pos x="T4" y="T5"/>
                  </a:cxn>
                  <a:cxn ang="0">
                    <a:pos x="T6" y="T7"/>
                  </a:cxn>
                  <a:cxn ang="0">
                    <a:pos x="T8" y="T9"/>
                  </a:cxn>
                  <a:cxn ang="0">
                    <a:pos x="T10" y="T11"/>
                  </a:cxn>
                </a:cxnLst>
                <a:rect l="0" t="0" r="r" b="b"/>
                <a:pathLst>
                  <a:path w="84" h="6">
                    <a:moveTo>
                      <a:pt x="84" y="6"/>
                    </a:moveTo>
                    <a:lnTo>
                      <a:pt x="84" y="6"/>
                    </a:lnTo>
                    <a:lnTo>
                      <a:pt x="84" y="6"/>
                    </a:lnTo>
                    <a:lnTo>
                      <a:pt x="0" y="0"/>
                    </a:lnTo>
                    <a:lnTo>
                      <a:pt x="84" y="6"/>
                    </a:lnTo>
                    <a:lnTo>
                      <a:pt x="8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2" name="Freeform 363"/>
              <p:cNvSpPr>
                <a:spLocks/>
              </p:cNvSpPr>
              <p:nvPr/>
            </p:nvSpPr>
            <p:spPr bwMode="auto">
              <a:xfrm>
                <a:off x="1422" y="1650"/>
                <a:ext cx="648" cy="624"/>
              </a:xfrm>
              <a:custGeom>
                <a:avLst/>
                <a:gdLst>
                  <a:gd name="T0" fmla="*/ 276 w 648"/>
                  <a:gd name="T1" fmla="*/ 624 h 624"/>
                  <a:gd name="T2" fmla="*/ 276 w 648"/>
                  <a:gd name="T3" fmla="*/ 624 h 624"/>
                  <a:gd name="T4" fmla="*/ 276 w 648"/>
                  <a:gd name="T5" fmla="*/ 570 h 624"/>
                  <a:gd name="T6" fmla="*/ 306 w 648"/>
                  <a:gd name="T7" fmla="*/ 552 h 624"/>
                  <a:gd name="T8" fmla="*/ 330 w 648"/>
                  <a:gd name="T9" fmla="*/ 510 h 624"/>
                  <a:gd name="T10" fmla="*/ 384 w 648"/>
                  <a:gd name="T11" fmla="*/ 492 h 624"/>
                  <a:gd name="T12" fmla="*/ 450 w 648"/>
                  <a:gd name="T13" fmla="*/ 432 h 624"/>
                  <a:gd name="T14" fmla="*/ 480 w 648"/>
                  <a:gd name="T15" fmla="*/ 432 h 624"/>
                  <a:gd name="T16" fmla="*/ 480 w 648"/>
                  <a:gd name="T17" fmla="*/ 432 h 624"/>
                  <a:gd name="T18" fmla="*/ 498 w 648"/>
                  <a:gd name="T19" fmla="*/ 432 h 624"/>
                  <a:gd name="T20" fmla="*/ 624 w 648"/>
                  <a:gd name="T21" fmla="*/ 414 h 624"/>
                  <a:gd name="T22" fmla="*/ 648 w 648"/>
                  <a:gd name="T23" fmla="*/ 384 h 624"/>
                  <a:gd name="T24" fmla="*/ 648 w 648"/>
                  <a:gd name="T25" fmla="*/ 258 h 624"/>
                  <a:gd name="T26" fmla="*/ 612 w 648"/>
                  <a:gd name="T27" fmla="*/ 264 h 624"/>
                  <a:gd name="T28" fmla="*/ 612 w 648"/>
                  <a:gd name="T29" fmla="*/ 264 h 624"/>
                  <a:gd name="T30" fmla="*/ 612 w 648"/>
                  <a:gd name="T31" fmla="*/ 264 h 624"/>
                  <a:gd name="T32" fmla="*/ 612 w 648"/>
                  <a:gd name="T33" fmla="*/ 246 h 624"/>
                  <a:gd name="T34" fmla="*/ 612 w 648"/>
                  <a:gd name="T35" fmla="*/ 228 h 624"/>
                  <a:gd name="T36" fmla="*/ 552 w 648"/>
                  <a:gd name="T37" fmla="*/ 192 h 624"/>
                  <a:gd name="T38" fmla="*/ 528 w 648"/>
                  <a:gd name="T39" fmla="*/ 186 h 624"/>
                  <a:gd name="T40" fmla="*/ 528 w 648"/>
                  <a:gd name="T41" fmla="*/ 168 h 624"/>
                  <a:gd name="T42" fmla="*/ 288 w 648"/>
                  <a:gd name="T43" fmla="*/ 0 h 624"/>
                  <a:gd name="T44" fmla="*/ 288 w 648"/>
                  <a:gd name="T45" fmla="*/ 0 h 624"/>
                  <a:gd name="T46" fmla="*/ 288 w 648"/>
                  <a:gd name="T47" fmla="*/ 0 h 624"/>
                  <a:gd name="T48" fmla="*/ 222 w 648"/>
                  <a:gd name="T49" fmla="*/ 6 h 624"/>
                  <a:gd name="T50" fmla="*/ 258 w 648"/>
                  <a:gd name="T51" fmla="*/ 372 h 624"/>
                  <a:gd name="T52" fmla="*/ 270 w 648"/>
                  <a:gd name="T53" fmla="*/ 372 h 624"/>
                  <a:gd name="T54" fmla="*/ 264 w 648"/>
                  <a:gd name="T55" fmla="*/ 408 h 624"/>
                  <a:gd name="T56" fmla="*/ 84 w 648"/>
                  <a:gd name="T57" fmla="*/ 408 h 624"/>
                  <a:gd name="T58" fmla="*/ 66 w 648"/>
                  <a:gd name="T59" fmla="*/ 432 h 624"/>
                  <a:gd name="T60" fmla="*/ 30 w 648"/>
                  <a:gd name="T61" fmla="*/ 390 h 624"/>
                  <a:gd name="T62" fmla="*/ 0 w 648"/>
                  <a:gd name="T63" fmla="*/ 438 h 624"/>
                  <a:gd name="T64" fmla="*/ 6 w 648"/>
                  <a:gd name="T65" fmla="*/ 438 h 624"/>
                  <a:gd name="T66" fmla="*/ 6 w 648"/>
                  <a:gd name="T67" fmla="*/ 486 h 624"/>
                  <a:gd name="T68" fmla="*/ 42 w 648"/>
                  <a:gd name="T69" fmla="*/ 516 h 624"/>
                  <a:gd name="T70" fmla="*/ 36 w 648"/>
                  <a:gd name="T71" fmla="*/ 540 h 624"/>
                  <a:gd name="T72" fmla="*/ 90 w 648"/>
                  <a:gd name="T73" fmla="*/ 552 h 624"/>
                  <a:gd name="T74" fmla="*/ 120 w 648"/>
                  <a:gd name="T75" fmla="*/ 528 h 624"/>
                  <a:gd name="T76" fmla="*/ 162 w 648"/>
                  <a:gd name="T77" fmla="*/ 618 h 624"/>
                  <a:gd name="T78" fmla="*/ 186 w 648"/>
                  <a:gd name="T79" fmla="*/ 624 h 624"/>
                  <a:gd name="T80" fmla="*/ 234 w 648"/>
                  <a:gd name="T81" fmla="*/ 600 h 624"/>
                  <a:gd name="T82" fmla="*/ 276 w 648"/>
                  <a:gd name="T83" fmla="*/ 624 h 624"/>
                  <a:gd name="T84" fmla="*/ 276 w 648"/>
                  <a:gd name="T85"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8" h="624">
                    <a:moveTo>
                      <a:pt x="276" y="624"/>
                    </a:moveTo>
                    <a:lnTo>
                      <a:pt x="276" y="624"/>
                    </a:lnTo>
                    <a:lnTo>
                      <a:pt x="276" y="570"/>
                    </a:lnTo>
                    <a:lnTo>
                      <a:pt x="306" y="552"/>
                    </a:lnTo>
                    <a:lnTo>
                      <a:pt x="330" y="510"/>
                    </a:lnTo>
                    <a:lnTo>
                      <a:pt x="384" y="492"/>
                    </a:lnTo>
                    <a:lnTo>
                      <a:pt x="450" y="432"/>
                    </a:lnTo>
                    <a:lnTo>
                      <a:pt x="480" y="432"/>
                    </a:lnTo>
                    <a:lnTo>
                      <a:pt x="480" y="432"/>
                    </a:lnTo>
                    <a:lnTo>
                      <a:pt x="498" y="432"/>
                    </a:lnTo>
                    <a:lnTo>
                      <a:pt x="624" y="414"/>
                    </a:lnTo>
                    <a:lnTo>
                      <a:pt x="648" y="384"/>
                    </a:lnTo>
                    <a:lnTo>
                      <a:pt x="648" y="258"/>
                    </a:lnTo>
                    <a:lnTo>
                      <a:pt x="612" y="264"/>
                    </a:lnTo>
                    <a:lnTo>
                      <a:pt x="612" y="264"/>
                    </a:lnTo>
                    <a:lnTo>
                      <a:pt x="612" y="264"/>
                    </a:lnTo>
                    <a:lnTo>
                      <a:pt x="612" y="246"/>
                    </a:lnTo>
                    <a:lnTo>
                      <a:pt x="612" y="228"/>
                    </a:lnTo>
                    <a:lnTo>
                      <a:pt x="552" y="192"/>
                    </a:lnTo>
                    <a:lnTo>
                      <a:pt x="528" y="186"/>
                    </a:lnTo>
                    <a:lnTo>
                      <a:pt x="528" y="168"/>
                    </a:lnTo>
                    <a:lnTo>
                      <a:pt x="288" y="0"/>
                    </a:lnTo>
                    <a:lnTo>
                      <a:pt x="288" y="0"/>
                    </a:lnTo>
                    <a:lnTo>
                      <a:pt x="288" y="0"/>
                    </a:lnTo>
                    <a:lnTo>
                      <a:pt x="222" y="6"/>
                    </a:lnTo>
                    <a:lnTo>
                      <a:pt x="258" y="372"/>
                    </a:lnTo>
                    <a:lnTo>
                      <a:pt x="270" y="372"/>
                    </a:lnTo>
                    <a:lnTo>
                      <a:pt x="264" y="408"/>
                    </a:lnTo>
                    <a:lnTo>
                      <a:pt x="84" y="408"/>
                    </a:lnTo>
                    <a:lnTo>
                      <a:pt x="66" y="432"/>
                    </a:lnTo>
                    <a:lnTo>
                      <a:pt x="30" y="390"/>
                    </a:lnTo>
                    <a:lnTo>
                      <a:pt x="0" y="438"/>
                    </a:lnTo>
                    <a:lnTo>
                      <a:pt x="6" y="438"/>
                    </a:lnTo>
                    <a:lnTo>
                      <a:pt x="6" y="486"/>
                    </a:lnTo>
                    <a:lnTo>
                      <a:pt x="42" y="516"/>
                    </a:lnTo>
                    <a:lnTo>
                      <a:pt x="36" y="540"/>
                    </a:lnTo>
                    <a:lnTo>
                      <a:pt x="90" y="552"/>
                    </a:lnTo>
                    <a:lnTo>
                      <a:pt x="120" y="528"/>
                    </a:lnTo>
                    <a:lnTo>
                      <a:pt x="162" y="618"/>
                    </a:lnTo>
                    <a:lnTo>
                      <a:pt x="186" y="624"/>
                    </a:lnTo>
                    <a:lnTo>
                      <a:pt x="234" y="600"/>
                    </a:lnTo>
                    <a:lnTo>
                      <a:pt x="276" y="624"/>
                    </a:lnTo>
                    <a:lnTo>
                      <a:pt x="276" y="6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3" name="Freeform 364"/>
              <p:cNvSpPr>
                <a:spLocks/>
              </p:cNvSpPr>
              <p:nvPr/>
            </p:nvSpPr>
            <p:spPr bwMode="auto">
              <a:xfrm>
                <a:off x="1950" y="1836"/>
                <a:ext cx="84" cy="60"/>
              </a:xfrm>
              <a:custGeom>
                <a:avLst/>
                <a:gdLst>
                  <a:gd name="T0" fmla="*/ 84 w 84"/>
                  <a:gd name="T1" fmla="*/ 42 h 60"/>
                  <a:gd name="T2" fmla="*/ 84 w 84"/>
                  <a:gd name="T3" fmla="*/ 60 h 60"/>
                  <a:gd name="T4" fmla="*/ 84 w 84"/>
                  <a:gd name="T5" fmla="*/ 42 h 60"/>
                  <a:gd name="T6" fmla="*/ 24 w 84"/>
                  <a:gd name="T7" fmla="*/ 6 h 60"/>
                  <a:gd name="T8" fmla="*/ 0 w 84"/>
                  <a:gd name="T9" fmla="*/ 0 h 60"/>
                  <a:gd name="T10" fmla="*/ 24 w 84"/>
                  <a:gd name="T11" fmla="*/ 6 h 60"/>
                  <a:gd name="T12" fmla="*/ 84 w 84"/>
                  <a:gd name="T13" fmla="*/ 42 h 60"/>
                </a:gdLst>
                <a:ahLst/>
                <a:cxnLst>
                  <a:cxn ang="0">
                    <a:pos x="T0" y="T1"/>
                  </a:cxn>
                  <a:cxn ang="0">
                    <a:pos x="T2" y="T3"/>
                  </a:cxn>
                  <a:cxn ang="0">
                    <a:pos x="T4" y="T5"/>
                  </a:cxn>
                  <a:cxn ang="0">
                    <a:pos x="T6" y="T7"/>
                  </a:cxn>
                  <a:cxn ang="0">
                    <a:pos x="T8" y="T9"/>
                  </a:cxn>
                  <a:cxn ang="0">
                    <a:pos x="T10" y="T11"/>
                  </a:cxn>
                  <a:cxn ang="0">
                    <a:pos x="T12" y="T13"/>
                  </a:cxn>
                </a:cxnLst>
                <a:rect l="0" t="0" r="r" b="b"/>
                <a:pathLst>
                  <a:path w="84" h="60">
                    <a:moveTo>
                      <a:pt x="84" y="42"/>
                    </a:moveTo>
                    <a:lnTo>
                      <a:pt x="84" y="60"/>
                    </a:lnTo>
                    <a:lnTo>
                      <a:pt x="84" y="42"/>
                    </a:lnTo>
                    <a:lnTo>
                      <a:pt x="24" y="6"/>
                    </a:lnTo>
                    <a:lnTo>
                      <a:pt x="0" y="0"/>
                    </a:lnTo>
                    <a:lnTo>
                      <a:pt x="24" y="6"/>
                    </a:lnTo>
                    <a:lnTo>
                      <a:pt x="8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4" name="Freeform 365"/>
              <p:cNvSpPr>
                <a:spLocks/>
              </p:cNvSpPr>
              <p:nvPr/>
            </p:nvSpPr>
            <p:spPr bwMode="auto">
              <a:xfrm>
                <a:off x="2034" y="1908"/>
                <a:ext cx="36" cy="6"/>
              </a:xfrm>
              <a:custGeom>
                <a:avLst/>
                <a:gdLst>
                  <a:gd name="T0" fmla="*/ 36 w 36"/>
                  <a:gd name="T1" fmla="*/ 0 h 6"/>
                  <a:gd name="T2" fmla="*/ 0 w 36"/>
                  <a:gd name="T3" fmla="*/ 6 h 6"/>
                  <a:gd name="T4" fmla="*/ 0 w 36"/>
                  <a:gd name="T5" fmla="*/ 6 h 6"/>
                  <a:gd name="T6" fmla="*/ 36 w 36"/>
                  <a:gd name="T7" fmla="*/ 0 h 6"/>
                </a:gdLst>
                <a:ahLst/>
                <a:cxnLst>
                  <a:cxn ang="0">
                    <a:pos x="T0" y="T1"/>
                  </a:cxn>
                  <a:cxn ang="0">
                    <a:pos x="T2" y="T3"/>
                  </a:cxn>
                  <a:cxn ang="0">
                    <a:pos x="T4" y="T5"/>
                  </a:cxn>
                  <a:cxn ang="0">
                    <a:pos x="T6" y="T7"/>
                  </a:cxn>
                </a:cxnLst>
                <a:rect l="0" t="0" r="r" b="b"/>
                <a:pathLst>
                  <a:path w="36" h="6">
                    <a:moveTo>
                      <a:pt x="36" y="0"/>
                    </a:moveTo>
                    <a:lnTo>
                      <a:pt x="0" y="6"/>
                    </a:lnTo>
                    <a:lnTo>
                      <a:pt x="0" y="6"/>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5" name="Freeform 366"/>
              <p:cNvSpPr>
                <a:spLocks/>
              </p:cNvSpPr>
              <p:nvPr/>
            </p:nvSpPr>
            <p:spPr bwMode="auto">
              <a:xfrm>
                <a:off x="1236" y="1554"/>
                <a:ext cx="474" cy="534"/>
              </a:xfrm>
              <a:custGeom>
                <a:avLst/>
                <a:gdLst>
                  <a:gd name="T0" fmla="*/ 96 w 474"/>
                  <a:gd name="T1" fmla="*/ 456 h 534"/>
                  <a:gd name="T2" fmla="*/ 96 w 474"/>
                  <a:gd name="T3" fmla="*/ 456 h 534"/>
                  <a:gd name="T4" fmla="*/ 186 w 474"/>
                  <a:gd name="T5" fmla="*/ 534 h 534"/>
                  <a:gd name="T6" fmla="*/ 216 w 474"/>
                  <a:gd name="T7" fmla="*/ 486 h 534"/>
                  <a:gd name="T8" fmla="*/ 252 w 474"/>
                  <a:gd name="T9" fmla="*/ 528 h 534"/>
                  <a:gd name="T10" fmla="*/ 270 w 474"/>
                  <a:gd name="T11" fmla="*/ 504 h 534"/>
                  <a:gd name="T12" fmla="*/ 450 w 474"/>
                  <a:gd name="T13" fmla="*/ 504 h 534"/>
                  <a:gd name="T14" fmla="*/ 456 w 474"/>
                  <a:gd name="T15" fmla="*/ 468 h 534"/>
                  <a:gd name="T16" fmla="*/ 444 w 474"/>
                  <a:gd name="T17" fmla="*/ 468 h 534"/>
                  <a:gd name="T18" fmla="*/ 408 w 474"/>
                  <a:gd name="T19" fmla="*/ 102 h 534"/>
                  <a:gd name="T20" fmla="*/ 474 w 474"/>
                  <a:gd name="T21" fmla="*/ 96 h 534"/>
                  <a:gd name="T22" fmla="*/ 330 w 474"/>
                  <a:gd name="T23" fmla="*/ 0 h 534"/>
                  <a:gd name="T24" fmla="*/ 330 w 474"/>
                  <a:gd name="T25" fmla="*/ 0 h 534"/>
                  <a:gd name="T26" fmla="*/ 330 w 474"/>
                  <a:gd name="T27" fmla="*/ 30 h 534"/>
                  <a:gd name="T28" fmla="*/ 330 w 474"/>
                  <a:gd name="T29" fmla="*/ 54 h 534"/>
                  <a:gd name="T30" fmla="*/ 204 w 474"/>
                  <a:gd name="T31" fmla="*/ 54 h 534"/>
                  <a:gd name="T32" fmla="*/ 204 w 474"/>
                  <a:gd name="T33" fmla="*/ 168 h 534"/>
                  <a:gd name="T34" fmla="*/ 162 w 474"/>
                  <a:gd name="T35" fmla="*/ 174 h 534"/>
                  <a:gd name="T36" fmla="*/ 150 w 474"/>
                  <a:gd name="T37" fmla="*/ 198 h 534"/>
                  <a:gd name="T38" fmla="*/ 156 w 474"/>
                  <a:gd name="T39" fmla="*/ 258 h 534"/>
                  <a:gd name="T40" fmla="*/ 12 w 474"/>
                  <a:gd name="T41" fmla="*/ 258 h 534"/>
                  <a:gd name="T42" fmla="*/ 0 w 474"/>
                  <a:gd name="T43" fmla="*/ 264 h 534"/>
                  <a:gd name="T44" fmla="*/ 0 w 474"/>
                  <a:gd name="T45" fmla="*/ 270 h 534"/>
                  <a:gd name="T46" fmla="*/ 30 w 474"/>
                  <a:gd name="T47" fmla="*/ 312 h 534"/>
                  <a:gd name="T48" fmla="*/ 18 w 474"/>
                  <a:gd name="T49" fmla="*/ 348 h 534"/>
                  <a:gd name="T50" fmla="*/ 36 w 474"/>
                  <a:gd name="T51" fmla="*/ 372 h 534"/>
                  <a:gd name="T52" fmla="*/ 18 w 474"/>
                  <a:gd name="T53" fmla="*/ 462 h 534"/>
                  <a:gd name="T54" fmla="*/ 96 w 474"/>
                  <a:gd name="T55" fmla="*/ 456 h 534"/>
                  <a:gd name="T56" fmla="*/ 96 w 474"/>
                  <a:gd name="T57" fmla="*/ 45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4" h="534">
                    <a:moveTo>
                      <a:pt x="96" y="456"/>
                    </a:moveTo>
                    <a:lnTo>
                      <a:pt x="96" y="456"/>
                    </a:lnTo>
                    <a:lnTo>
                      <a:pt x="186" y="534"/>
                    </a:lnTo>
                    <a:lnTo>
                      <a:pt x="216" y="486"/>
                    </a:lnTo>
                    <a:lnTo>
                      <a:pt x="252" y="528"/>
                    </a:lnTo>
                    <a:lnTo>
                      <a:pt x="270" y="504"/>
                    </a:lnTo>
                    <a:lnTo>
                      <a:pt x="450" y="504"/>
                    </a:lnTo>
                    <a:lnTo>
                      <a:pt x="456" y="468"/>
                    </a:lnTo>
                    <a:lnTo>
                      <a:pt x="444" y="468"/>
                    </a:lnTo>
                    <a:lnTo>
                      <a:pt x="408" y="102"/>
                    </a:lnTo>
                    <a:lnTo>
                      <a:pt x="474" y="96"/>
                    </a:lnTo>
                    <a:lnTo>
                      <a:pt x="330" y="0"/>
                    </a:lnTo>
                    <a:lnTo>
                      <a:pt x="330" y="0"/>
                    </a:lnTo>
                    <a:lnTo>
                      <a:pt x="330" y="30"/>
                    </a:lnTo>
                    <a:lnTo>
                      <a:pt x="330" y="54"/>
                    </a:lnTo>
                    <a:lnTo>
                      <a:pt x="204" y="54"/>
                    </a:lnTo>
                    <a:lnTo>
                      <a:pt x="204" y="168"/>
                    </a:lnTo>
                    <a:lnTo>
                      <a:pt x="162" y="174"/>
                    </a:lnTo>
                    <a:lnTo>
                      <a:pt x="150" y="198"/>
                    </a:lnTo>
                    <a:lnTo>
                      <a:pt x="156" y="258"/>
                    </a:lnTo>
                    <a:lnTo>
                      <a:pt x="12" y="258"/>
                    </a:lnTo>
                    <a:lnTo>
                      <a:pt x="0" y="264"/>
                    </a:lnTo>
                    <a:lnTo>
                      <a:pt x="0" y="270"/>
                    </a:lnTo>
                    <a:lnTo>
                      <a:pt x="30" y="312"/>
                    </a:lnTo>
                    <a:lnTo>
                      <a:pt x="18" y="348"/>
                    </a:lnTo>
                    <a:lnTo>
                      <a:pt x="36" y="372"/>
                    </a:lnTo>
                    <a:lnTo>
                      <a:pt x="18" y="462"/>
                    </a:lnTo>
                    <a:lnTo>
                      <a:pt x="96" y="456"/>
                    </a:lnTo>
                    <a:lnTo>
                      <a:pt x="96" y="45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6" name="Freeform 367"/>
              <p:cNvSpPr>
                <a:spLocks/>
              </p:cNvSpPr>
              <p:nvPr/>
            </p:nvSpPr>
            <p:spPr bwMode="auto">
              <a:xfrm>
                <a:off x="1236" y="1812"/>
                <a:ext cx="156" cy="6"/>
              </a:xfrm>
              <a:custGeom>
                <a:avLst/>
                <a:gdLst>
                  <a:gd name="T0" fmla="*/ 156 w 156"/>
                  <a:gd name="T1" fmla="*/ 0 h 6"/>
                  <a:gd name="T2" fmla="*/ 12 w 156"/>
                  <a:gd name="T3" fmla="*/ 0 h 6"/>
                  <a:gd name="T4" fmla="*/ 0 w 156"/>
                  <a:gd name="T5" fmla="*/ 6 h 6"/>
                  <a:gd name="T6" fmla="*/ 12 w 156"/>
                  <a:gd name="T7" fmla="*/ 0 h 6"/>
                  <a:gd name="T8" fmla="*/ 156 w 156"/>
                  <a:gd name="T9" fmla="*/ 0 h 6"/>
                </a:gdLst>
                <a:ahLst/>
                <a:cxnLst>
                  <a:cxn ang="0">
                    <a:pos x="T0" y="T1"/>
                  </a:cxn>
                  <a:cxn ang="0">
                    <a:pos x="T2" y="T3"/>
                  </a:cxn>
                  <a:cxn ang="0">
                    <a:pos x="T4" y="T5"/>
                  </a:cxn>
                  <a:cxn ang="0">
                    <a:pos x="T6" y="T7"/>
                  </a:cxn>
                  <a:cxn ang="0">
                    <a:pos x="T8" y="T9"/>
                  </a:cxn>
                </a:cxnLst>
                <a:rect l="0" t="0" r="r" b="b"/>
                <a:pathLst>
                  <a:path w="156" h="6">
                    <a:moveTo>
                      <a:pt x="156" y="0"/>
                    </a:moveTo>
                    <a:lnTo>
                      <a:pt x="12" y="0"/>
                    </a:lnTo>
                    <a:lnTo>
                      <a:pt x="0" y="6"/>
                    </a:lnTo>
                    <a:lnTo>
                      <a:pt x="12" y="0"/>
                    </a:lnTo>
                    <a:lnTo>
                      <a:pt x="15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7" name="Freeform 368"/>
              <p:cNvSpPr>
                <a:spLocks/>
              </p:cNvSpPr>
              <p:nvPr/>
            </p:nvSpPr>
            <p:spPr bwMode="auto">
              <a:xfrm>
                <a:off x="1566" y="1554"/>
                <a:ext cx="0" cy="30"/>
              </a:xfrm>
              <a:custGeom>
                <a:avLst/>
                <a:gdLst>
                  <a:gd name="T0" fmla="*/ 30 h 30"/>
                  <a:gd name="T1" fmla="*/ 0 h 30"/>
                  <a:gd name="T2" fmla="*/ 0 h 30"/>
                  <a:gd name="T3" fmla="*/ 0 h 30"/>
                  <a:gd name="T4" fmla="*/ 30 h 30"/>
                </a:gdLst>
                <a:ahLst/>
                <a:cxnLst>
                  <a:cxn ang="0">
                    <a:pos x="0" y="T0"/>
                  </a:cxn>
                  <a:cxn ang="0">
                    <a:pos x="0" y="T1"/>
                  </a:cxn>
                  <a:cxn ang="0">
                    <a:pos x="0" y="T2"/>
                  </a:cxn>
                  <a:cxn ang="0">
                    <a:pos x="0" y="T3"/>
                  </a:cxn>
                  <a:cxn ang="0">
                    <a:pos x="0" y="T4"/>
                  </a:cxn>
                </a:cxnLst>
                <a:rect l="0" t="0" r="r" b="b"/>
                <a:pathLst>
                  <a:path h="30">
                    <a:moveTo>
                      <a:pt x="0" y="30"/>
                    </a:moveTo>
                    <a:lnTo>
                      <a:pt x="0" y="0"/>
                    </a:lnTo>
                    <a:lnTo>
                      <a:pt x="0" y="0"/>
                    </a:lnTo>
                    <a:lnTo>
                      <a:pt x="0" y="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8" name="Freeform 369"/>
              <p:cNvSpPr>
                <a:spLocks/>
              </p:cNvSpPr>
              <p:nvPr/>
            </p:nvSpPr>
            <p:spPr bwMode="auto">
              <a:xfrm>
                <a:off x="1452" y="2040"/>
                <a:ext cx="54" cy="42"/>
              </a:xfrm>
              <a:custGeom>
                <a:avLst/>
                <a:gdLst>
                  <a:gd name="T0" fmla="*/ 54 w 54"/>
                  <a:gd name="T1" fmla="*/ 18 h 42"/>
                  <a:gd name="T2" fmla="*/ 36 w 54"/>
                  <a:gd name="T3" fmla="*/ 42 h 42"/>
                  <a:gd name="T4" fmla="*/ 0 w 54"/>
                  <a:gd name="T5" fmla="*/ 0 h 42"/>
                  <a:gd name="T6" fmla="*/ 36 w 54"/>
                  <a:gd name="T7" fmla="*/ 42 h 42"/>
                  <a:gd name="T8" fmla="*/ 54 w 54"/>
                  <a:gd name="T9" fmla="*/ 18 h 42"/>
                </a:gdLst>
                <a:ahLst/>
                <a:cxnLst>
                  <a:cxn ang="0">
                    <a:pos x="T0" y="T1"/>
                  </a:cxn>
                  <a:cxn ang="0">
                    <a:pos x="T2" y="T3"/>
                  </a:cxn>
                  <a:cxn ang="0">
                    <a:pos x="T4" y="T5"/>
                  </a:cxn>
                  <a:cxn ang="0">
                    <a:pos x="T6" y="T7"/>
                  </a:cxn>
                  <a:cxn ang="0">
                    <a:pos x="T8" y="T9"/>
                  </a:cxn>
                </a:cxnLst>
                <a:rect l="0" t="0" r="r" b="b"/>
                <a:pathLst>
                  <a:path w="54" h="42">
                    <a:moveTo>
                      <a:pt x="54" y="18"/>
                    </a:moveTo>
                    <a:lnTo>
                      <a:pt x="36" y="42"/>
                    </a:lnTo>
                    <a:lnTo>
                      <a:pt x="0" y="0"/>
                    </a:lnTo>
                    <a:lnTo>
                      <a:pt x="36" y="42"/>
                    </a:lnTo>
                    <a:lnTo>
                      <a:pt x="5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9" name="Freeform 370"/>
              <p:cNvSpPr>
                <a:spLocks/>
              </p:cNvSpPr>
              <p:nvPr/>
            </p:nvSpPr>
            <p:spPr bwMode="auto">
              <a:xfrm>
                <a:off x="1218" y="2010"/>
                <a:ext cx="246" cy="180"/>
              </a:xfrm>
              <a:custGeom>
                <a:avLst/>
                <a:gdLst>
                  <a:gd name="T0" fmla="*/ 84 w 246"/>
                  <a:gd name="T1" fmla="*/ 162 h 180"/>
                  <a:gd name="T2" fmla="*/ 144 w 246"/>
                  <a:gd name="T3" fmla="*/ 162 h 180"/>
                  <a:gd name="T4" fmla="*/ 150 w 246"/>
                  <a:gd name="T5" fmla="*/ 168 h 180"/>
                  <a:gd name="T6" fmla="*/ 240 w 246"/>
                  <a:gd name="T7" fmla="*/ 180 h 180"/>
                  <a:gd name="T8" fmla="*/ 246 w 246"/>
                  <a:gd name="T9" fmla="*/ 156 h 180"/>
                  <a:gd name="T10" fmla="*/ 210 w 246"/>
                  <a:gd name="T11" fmla="*/ 126 h 180"/>
                  <a:gd name="T12" fmla="*/ 210 w 246"/>
                  <a:gd name="T13" fmla="*/ 78 h 180"/>
                  <a:gd name="T14" fmla="*/ 204 w 246"/>
                  <a:gd name="T15" fmla="*/ 78 h 180"/>
                  <a:gd name="T16" fmla="*/ 114 w 246"/>
                  <a:gd name="T17" fmla="*/ 0 h 180"/>
                  <a:gd name="T18" fmla="*/ 36 w 246"/>
                  <a:gd name="T19" fmla="*/ 6 h 180"/>
                  <a:gd name="T20" fmla="*/ 30 w 246"/>
                  <a:gd name="T21" fmla="*/ 42 h 180"/>
                  <a:gd name="T22" fmla="*/ 0 w 246"/>
                  <a:gd name="T23" fmla="*/ 84 h 180"/>
                  <a:gd name="T24" fmla="*/ 30 w 246"/>
                  <a:gd name="T25" fmla="*/ 132 h 180"/>
                  <a:gd name="T26" fmla="*/ 18 w 246"/>
                  <a:gd name="T27" fmla="*/ 144 h 180"/>
                  <a:gd name="T28" fmla="*/ 24 w 246"/>
                  <a:gd name="T29" fmla="*/ 180 h 180"/>
                  <a:gd name="T30" fmla="*/ 72 w 246"/>
                  <a:gd name="T31" fmla="*/ 174 h 180"/>
                  <a:gd name="T32" fmla="*/ 84 w 246"/>
                  <a:gd name="T33" fmla="*/ 16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180">
                    <a:moveTo>
                      <a:pt x="84" y="162"/>
                    </a:moveTo>
                    <a:lnTo>
                      <a:pt x="144" y="162"/>
                    </a:lnTo>
                    <a:lnTo>
                      <a:pt x="150" y="168"/>
                    </a:lnTo>
                    <a:lnTo>
                      <a:pt x="240" y="180"/>
                    </a:lnTo>
                    <a:lnTo>
                      <a:pt x="246" y="156"/>
                    </a:lnTo>
                    <a:lnTo>
                      <a:pt x="210" y="126"/>
                    </a:lnTo>
                    <a:lnTo>
                      <a:pt x="210" y="78"/>
                    </a:lnTo>
                    <a:lnTo>
                      <a:pt x="204" y="78"/>
                    </a:lnTo>
                    <a:lnTo>
                      <a:pt x="114" y="0"/>
                    </a:lnTo>
                    <a:lnTo>
                      <a:pt x="36" y="6"/>
                    </a:lnTo>
                    <a:lnTo>
                      <a:pt x="30" y="42"/>
                    </a:lnTo>
                    <a:lnTo>
                      <a:pt x="0" y="84"/>
                    </a:lnTo>
                    <a:lnTo>
                      <a:pt x="30" y="132"/>
                    </a:lnTo>
                    <a:lnTo>
                      <a:pt x="18" y="144"/>
                    </a:lnTo>
                    <a:lnTo>
                      <a:pt x="24" y="180"/>
                    </a:lnTo>
                    <a:lnTo>
                      <a:pt x="72" y="174"/>
                    </a:lnTo>
                    <a:lnTo>
                      <a:pt x="84"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0" name="Freeform 371"/>
              <p:cNvSpPr>
                <a:spLocks/>
              </p:cNvSpPr>
              <p:nvPr/>
            </p:nvSpPr>
            <p:spPr bwMode="auto">
              <a:xfrm>
                <a:off x="1428" y="2136"/>
                <a:ext cx="36" cy="54"/>
              </a:xfrm>
              <a:custGeom>
                <a:avLst/>
                <a:gdLst>
                  <a:gd name="T0" fmla="*/ 36 w 36"/>
                  <a:gd name="T1" fmla="*/ 30 h 54"/>
                  <a:gd name="T2" fmla="*/ 0 w 36"/>
                  <a:gd name="T3" fmla="*/ 0 h 54"/>
                  <a:gd name="T4" fmla="*/ 36 w 36"/>
                  <a:gd name="T5" fmla="*/ 30 h 54"/>
                  <a:gd name="T6" fmla="*/ 30 w 36"/>
                  <a:gd name="T7" fmla="*/ 54 h 54"/>
                  <a:gd name="T8" fmla="*/ 30 w 36"/>
                  <a:gd name="T9" fmla="*/ 54 h 54"/>
                  <a:gd name="T10" fmla="*/ 36 w 36"/>
                  <a:gd name="T11" fmla="*/ 30 h 54"/>
                </a:gdLst>
                <a:ahLst/>
                <a:cxnLst>
                  <a:cxn ang="0">
                    <a:pos x="T0" y="T1"/>
                  </a:cxn>
                  <a:cxn ang="0">
                    <a:pos x="T2" y="T3"/>
                  </a:cxn>
                  <a:cxn ang="0">
                    <a:pos x="T4" y="T5"/>
                  </a:cxn>
                  <a:cxn ang="0">
                    <a:pos x="T6" y="T7"/>
                  </a:cxn>
                  <a:cxn ang="0">
                    <a:pos x="T8" y="T9"/>
                  </a:cxn>
                  <a:cxn ang="0">
                    <a:pos x="T10" y="T11"/>
                  </a:cxn>
                </a:cxnLst>
                <a:rect l="0" t="0" r="r" b="b"/>
                <a:pathLst>
                  <a:path w="36" h="54">
                    <a:moveTo>
                      <a:pt x="36" y="30"/>
                    </a:moveTo>
                    <a:lnTo>
                      <a:pt x="0" y="0"/>
                    </a:lnTo>
                    <a:lnTo>
                      <a:pt x="36" y="30"/>
                    </a:lnTo>
                    <a:lnTo>
                      <a:pt x="30" y="54"/>
                    </a:lnTo>
                    <a:lnTo>
                      <a:pt x="30" y="54"/>
                    </a:lnTo>
                    <a:lnTo>
                      <a:pt x="3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1" name="Freeform 372"/>
              <p:cNvSpPr>
                <a:spLocks/>
              </p:cNvSpPr>
              <p:nvPr/>
            </p:nvSpPr>
            <p:spPr bwMode="auto">
              <a:xfrm>
                <a:off x="1422" y="208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2" name="Freeform 373"/>
              <p:cNvSpPr>
                <a:spLocks/>
              </p:cNvSpPr>
              <p:nvPr/>
            </p:nvSpPr>
            <p:spPr bwMode="auto">
              <a:xfrm>
                <a:off x="1332" y="2010"/>
                <a:ext cx="90" cy="78"/>
              </a:xfrm>
              <a:custGeom>
                <a:avLst/>
                <a:gdLst>
                  <a:gd name="T0" fmla="*/ 0 w 90"/>
                  <a:gd name="T1" fmla="*/ 0 h 78"/>
                  <a:gd name="T2" fmla="*/ 0 w 90"/>
                  <a:gd name="T3" fmla="*/ 0 h 78"/>
                  <a:gd name="T4" fmla="*/ 90 w 90"/>
                  <a:gd name="T5" fmla="*/ 78 h 78"/>
                  <a:gd name="T6" fmla="*/ 90 w 90"/>
                  <a:gd name="T7" fmla="*/ 78 h 78"/>
                  <a:gd name="T8" fmla="*/ 0 w 90"/>
                  <a:gd name="T9" fmla="*/ 0 h 78"/>
                </a:gdLst>
                <a:ahLst/>
                <a:cxnLst>
                  <a:cxn ang="0">
                    <a:pos x="T0" y="T1"/>
                  </a:cxn>
                  <a:cxn ang="0">
                    <a:pos x="T2" y="T3"/>
                  </a:cxn>
                  <a:cxn ang="0">
                    <a:pos x="T4" y="T5"/>
                  </a:cxn>
                  <a:cxn ang="0">
                    <a:pos x="T6" y="T7"/>
                  </a:cxn>
                  <a:cxn ang="0">
                    <a:pos x="T8" y="T9"/>
                  </a:cxn>
                </a:cxnLst>
                <a:rect l="0" t="0" r="r" b="b"/>
                <a:pathLst>
                  <a:path w="90" h="78">
                    <a:moveTo>
                      <a:pt x="0" y="0"/>
                    </a:moveTo>
                    <a:lnTo>
                      <a:pt x="0" y="0"/>
                    </a:lnTo>
                    <a:lnTo>
                      <a:pt x="90" y="78"/>
                    </a:lnTo>
                    <a:lnTo>
                      <a:pt x="90" y="7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3" name="Freeform 374"/>
              <p:cNvSpPr>
                <a:spLocks/>
              </p:cNvSpPr>
              <p:nvPr/>
            </p:nvSpPr>
            <p:spPr bwMode="auto">
              <a:xfrm>
                <a:off x="1242" y="2172"/>
                <a:ext cx="126" cy="72"/>
              </a:xfrm>
              <a:custGeom>
                <a:avLst/>
                <a:gdLst>
                  <a:gd name="T0" fmla="*/ 120 w 126"/>
                  <a:gd name="T1" fmla="*/ 6 h 72"/>
                  <a:gd name="T2" fmla="*/ 120 w 126"/>
                  <a:gd name="T3" fmla="*/ 6 h 72"/>
                  <a:gd name="T4" fmla="*/ 120 w 126"/>
                  <a:gd name="T5" fmla="*/ 6 h 72"/>
                  <a:gd name="T6" fmla="*/ 126 w 126"/>
                  <a:gd name="T7" fmla="*/ 6 h 72"/>
                  <a:gd name="T8" fmla="*/ 120 w 126"/>
                  <a:gd name="T9" fmla="*/ 0 h 72"/>
                  <a:gd name="T10" fmla="*/ 60 w 126"/>
                  <a:gd name="T11" fmla="*/ 0 h 72"/>
                  <a:gd name="T12" fmla="*/ 48 w 126"/>
                  <a:gd name="T13" fmla="*/ 12 h 72"/>
                  <a:gd name="T14" fmla="*/ 0 w 126"/>
                  <a:gd name="T15" fmla="*/ 18 h 72"/>
                  <a:gd name="T16" fmla="*/ 0 w 126"/>
                  <a:gd name="T17" fmla="*/ 18 h 72"/>
                  <a:gd name="T18" fmla="*/ 0 w 126"/>
                  <a:gd name="T19" fmla="*/ 18 h 72"/>
                  <a:gd name="T20" fmla="*/ 0 w 126"/>
                  <a:gd name="T21" fmla="*/ 18 h 72"/>
                  <a:gd name="T22" fmla="*/ 48 w 126"/>
                  <a:gd name="T23" fmla="*/ 42 h 72"/>
                  <a:gd name="T24" fmla="*/ 60 w 126"/>
                  <a:gd name="T25" fmla="*/ 72 h 72"/>
                  <a:gd name="T26" fmla="*/ 66 w 126"/>
                  <a:gd name="T27" fmla="*/ 72 h 72"/>
                  <a:gd name="T28" fmla="*/ 120 w 126"/>
                  <a:gd name="T29" fmla="*/ 42 h 72"/>
                  <a:gd name="T30" fmla="*/ 120 w 126"/>
                  <a:gd name="T31"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72">
                    <a:moveTo>
                      <a:pt x="120" y="6"/>
                    </a:moveTo>
                    <a:lnTo>
                      <a:pt x="120" y="6"/>
                    </a:lnTo>
                    <a:lnTo>
                      <a:pt x="120" y="6"/>
                    </a:lnTo>
                    <a:lnTo>
                      <a:pt x="126" y="6"/>
                    </a:lnTo>
                    <a:lnTo>
                      <a:pt x="120" y="0"/>
                    </a:lnTo>
                    <a:lnTo>
                      <a:pt x="60" y="0"/>
                    </a:lnTo>
                    <a:lnTo>
                      <a:pt x="48" y="12"/>
                    </a:lnTo>
                    <a:lnTo>
                      <a:pt x="0" y="18"/>
                    </a:lnTo>
                    <a:lnTo>
                      <a:pt x="0" y="18"/>
                    </a:lnTo>
                    <a:lnTo>
                      <a:pt x="0" y="18"/>
                    </a:lnTo>
                    <a:lnTo>
                      <a:pt x="0" y="18"/>
                    </a:lnTo>
                    <a:lnTo>
                      <a:pt x="48" y="42"/>
                    </a:lnTo>
                    <a:lnTo>
                      <a:pt x="60" y="72"/>
                    </a:lnTo>
                    <a:lnTo>
                      <a:pt x="66" y="72"/>
                    </a:lnTo>
                    <a:lnTo>
                      <a:pt x="120" y="42"/>
                    </a:lnTo>
                    <a:lnTo>
                      <a:pt x="12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4" name="Freeform 375"/>
              <p:cNvSpPr>
                <a:spLocks/>
              </p:cNvSpPr>
              <p:nvPr/>
            </p:nvSpPr>
            <p:spPr bwMode="auto">
              <a:xfrm>
                <a:off x="1242" y="2184"/>
                <a:ext cx="48" cy="6"/>
              </a:xfrm>
              <a:custGeom>
                <a:avLst/>
                <a:gdLst>
                  <a:gd name="T0" fmla="*/ 48 w 48"/>
                  <a:gd name="T1" fmla="*/ 0 h 6"/>
                  <a:gd name="T2" fmla="*/ 0 w 48"/>
                  <a:gd name="T3" fmla="*/ 6 h 6"/>
                  <a:gd name="T4" fmla="*/ 0 w 48"/>
                  <a:gd name="T5" fmla="*/ 6 h 6"/>
                  <a:gd name="T6" fmla="*/ 48 w 48"/>
                  <a:gd name="T7" fmla="*/ 0 h 6"/>
                </a:gdLst>
                <a:ahLst/>
                <a:cxnLst>
                  <a:cxn ang="0">
                    <a:pos x="T0" y="T1"/>
                  </a:cxn>
                  <a:cxn ang="0">
                    <a:pos x="T2" y="T3"/>
                  </a:cxn>
                  <a:cxn ang="0">
                    <a:pos x="T4" y="T5"/>
                  </a:cxn>
                  <a:cxn ang="0">
                    <a:pos x="T6" y="T7"/>
                  </a:cxn>
                </a:cxnLst>
                <a:rect l="0" t="0" r="r" b="b"/>
                <a:pathLst>
                  <a:path w="48" h="6">
                    <a:moveTo>
                      <a:pt x="48" y="0"/>
                    </a:moveTo>
                    <a:lnTo>
                      <a:pt x="0" y="6"/>
                    </a:lnTo>
                    <a:lnTo>
                      <a:pt x="0" y="6"/>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5" name="Freeform 376"/>
              <p:cNvSpPr>
                <a:spLocks/>
              </p:cNvSpPr>
              <p:nvPr/>
            </p:nvSpPr>
            <p:spPr bwMode="auto">
              <a:xfrm>
                <a:off x="1308" y="2178"/>
                <a:ext cx="300" cy="210"/>
              </a:xfrm>
              <a:custGeom>
                <a:avLst/>
                <a:gdLst>
                  <a:gd name="T0" fmla="*/ 108 w 300"/>
                  <a:gd name="T1" fmla="*/ 114 h 210"/>
                  <a:gd name="T2" fmla="*/ 156 w 300"/>
                  <a:gd name="T3" fmla="*/ 108 h 210"/>
                  <a:gd name="T4" fmla="*/ 156 w 300"/>
                  <a:gd name="T5" fmla="*/ 108 h 210"/>
                  <a:gd name="T6" fmla="*/ 156 w 300"/>
                  <a:gd name="T7" fmla="*/ 108 h 210"/>
                  <a:gd name="T8" fmla="*/ 180 w 300"/>
                  <a:gd name="T9" fmla="*/ 156 h 210"/>
                  <a:gd name="T10" fmla="*/ 168 w 300"/>
                  <a:gd name="T11" fmla="*/ 180 h 210"/>
                  <a:gd name="T12" fmla="*/ 186 w 300"/>
                  <a:gd name="T13" fmla="*/ 174 h 210"/>
                  <a:gd name="T14" fmla="*/ 186 w 300"/>
                  <a:gd name="T15" fmla="*/ 174 h 210"/>
                  <a:gd name="T16" fmla="*/ 186 w 300"/>
                  <a:gd name="T17" fmla="*/ 174 h 210"/>
                  <a:gd name="T18" fmla="*/ 192 w 300"/>
                  <a:gd name="T19" fmla="*/ 162 h 210"/>
                  <a:gd name="T20" fmla="*/ 222 w 300"/>
                  <a:gd name="T21" fmla="*/ 168 h 210"/>
                  <a:gd name="T22" fmla="*/ 228 w 300"/>
                  <a:gd name="T23" fmla="*/ 210 h 210"/>
                  <a:gd name="T24" fmla="*/ 240 w 300"/>
                  <a:gd name="T25" fmla="*/ 204 h 210"/>
                  <a:gd name="T26" fmla="*/ 252 w 300"/>
                  <a:gd name="T27" fmla="*/ 198 h 210"/>
                  <a:gd name="T28" fmla="*/ 252 w 300"/>
                  <a:gd name="T29" fmla="*/ 198 h 210"/>
                  <a:gd name="T30" fmla="*/ 252 w 300"/>
                  <a:gd name="T31" fmla="*/ 198 h 210"/>
                  <a:gd name="T32" fmla="*/ 270 w 300"/>
                  <a:gd name="T33" fmla="*/ 210 h 210"/>
                  <a:gd name="T34" fmla="*/ 294 w 300"/>
                  <a:gd name="T35" fmla="*/ 162 h 210"/>
                  <a:gd name="T36" fmla="*/ 276 w 300"/>
                  <a:gd name="T37" fmla="*/ 108 h 210"/>
                  <a:gd name="T38" fmla="*/ 300 w 300"/>
                  <a:gd name="T39" fmla="*/ 96 h 210"/>
                  <a:gd name="T40" fmla="*/ 276 w 300"/>
                  <a:gd name="T41" fmla="*/ 90 h 210"/>
                  <a:gd name="T42" fmla="*/ 234 w 300"/>
                  <a:gd name="T43" fmla="*/ 0 h 210"/>
                  <a:gd name="T44" fmla="*/ 204 w 300"/>
                  <a:gd name="T45" fmla="*/ 24 h 210"/>
                  <a:gd name="T46" fmla="*/ 204 w 300"/>
                  <a:gd name="T47" fmla="*/ 24 h 210"/>
                  <a:gd name="T48" fmla="*/ 204 w 300"/>
                  <a:gd name="T49" fmla="*/ 24 h 210"/>
                  <a:gd name="T50" fmla="*/ 150 w 300"/>
                  <a:gd name="T51" fmla="*/ 12 h 210"/>
                  <a:gd name="T52" fmla="*/ 60 w 300"/>
                  <a:gd name="T53" fmla="*/ 0 h 210"/>
                  <a:gd name="T54" fmla="*/ 60 w 300"/>
                  <a:gd name="T55" fmla="*/ 0 h 210"/>
                  <a:gd name="T56" fmla="*/ 60 w 300"/>
                  <a:gd name="T57" fmla="*/ 0 h 210"/>
                  <a:gd name="T58" fmla="*/ 60 w 300"/>
                  <a:gd name="T59" fmla="*/ 0 h 210"/>
                  <a:gd name="T60" fmla="*/ 54 w 300"/>
                  <a:gd name="T61" fmla="*/ 0 h 210"/>
                  <a:gd name="T62" fmla="*/ 54 w 300"/>
                  <a:gd name="T63" fmla="*/ 36 h 210"/>
                  <a:gd name="T64" fmla="*/ 0 w 300"/>
                  <a:gd name="T65" fmla="*/ 66 h 210"/>
                  <a:gd name="T66" fmla="*/ 18 w 300"/>
                  <a:gd name="T67" fmla="*/ 78 h 210"/>
                  <a:gd name="T68" fmla="*/ 24 w 300"/>
                  <a:gd name="T69" fmla="*/ 102 h 210"/>
                  <a:gd name="T70" fmla="*/ 54 w 300"/>
                  <a:gd name="T71" fmla="*/ 120 h 210"/>
                  <a:gd name="T72" fmla="*/ 60 w 300"/>
                  <a:gd name="T73" fmla="*/ 138 h 210"/>
                  <a:gd name="T74" fmla="*/ 84 w 300"/>
                  <a:gd name="T75" fmla="*/ 144 h 210"/>
                  <a:gd name="T76" fmla="*/ 108 w 300"/>
                  <a:gd name="T77" fmla="*/ 11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210">
                    <a:moveTo>
                      <a:pt x="108" y="114"/>
                    </a:moveTo>
                    <a:lnTo>
                      <a:pt x="156" y="108"/>
                    </a:lnTo>
                    <a:lnTo>
                      <a:pt x="156" y="108"/>
                    </a:lnTo>
                    <a:lnTo>
                      <a:pt x="156" y="108"/>
                    </a:lnTo>
                    <a:lnTo>
                      <a:pt x="180" y="156"/>
                    </a:lnTo>
                    <a:lnTo>
                      <a:pt x="168" y="180"/>
                    </a:lnTo>
                    <a:lnTo>
                      <a:pt x="186" y="174"/>
                    </a:lnTo>
                    <a:lnTo>
                      <a:pt x="186" y="174"/>
                    </a:lnTo>
                    <a:lnTo>
                      <a:pt x="186" y="174"/>
                    </a:lnTo>
                    <a:lnTo>
                      <a:pt x="192" y="162"/>
                    </a:lnTo>
                    <a:lnTo>
                      <a:pt x="222" y="168"/>
                    </a:lnTo>
                    <a:lnTo>
                      <a:pt x="228" y="210"/>
                    </a:lnTo>
                    <a:lnTo>
                      <a:pt x="240" y="204"/>
                    </a:lnTo>
                    <a:lnTo>
                      <a:pt x="252" y="198"/>
                    </a:lnTo>
                    <a:lnTo>
                      <a:pt x="252" y="198"/>
                    </a:lnTo>
                    <a:lnTo>
                      <a:pt x="252" y="198"/>
                    </a:lnTo>
                    <a:lnTo>
                      <a:pt x="270" y="210"/>
                    </a:lnTo>
                    <a:lnTo>
                      <a:pt x="294" y="162"/>
                    </a:lnTo>
                    <a:lnTo>
                      <a:pt x="276" y="108"/>
                    </a:lnTo>
                    <a:lnTo>
                      <a:pt x="300" y="96"/>
                    </a:lnTo>
                    <a:lnTo>
                      <a:pt x="276" y="90"/>
                    </a:lnTo>
                    <a:lnTo>
                      <a:pt x="234" y="0"/>
                    </a:lnTo>
                    <a:lnTo>
                      <a:pt x="204" y="24"/>
                    </a:lnTo>
                    <a:lnTo>
                      <a:pt x="204" y="24"/>
                    </a:lnTo>
                    <a:lnTo>
                      <a:pt x="204" y="24"/>
                    </a:lnTo>
                    <a:lnTo>
                      <a:pt x="150" y="12"/>
                    </a:lnTo>
                    <a:lnTo>
                      <a:pt x="60" y="0"/>
                    </a:lnTo>
                    <a:lnTo>
                      <a:pt x="60" y="0"/>
                    </a:lnTo>
                    <a:lnTo>
                      <a:pt x="60" y="0"/>
                    </a:lnTo>
                    <a:lnTo>
                      <a:pt x="60" y="0"/>
                    </a:lnTo>
                    <a:lnTo>
                      <a:pt x="54" y="0"/>
                    </a:lnTo>
                    <a:lnTo>
                      <a:pt x="54" y="36"/>
                    </a:lnTo>
                    <a:lnTo>
                      <a:pt x="0" y="66"/>
                    </a:lnTo>
                    <a:lnTo>
                      <a:pt x="18" y="78"/>
                    </a:lnTo>
                    <a:lnTo>
                      <a:pt x="24" y="102"/>
                    </a:lnTo>
                    <a:lnTo>
                      <a:pt x="54" y="120"/>
                    </a:lnTo>
                    <a:lnTo>
                      <a:pt x="60" y="138"/>
                    </a:lnTo>
                    <a:lnTo>
                      <a:pt x="84" y="144"/>
                    </a:lnTo>
                    <a:lnTo>
                      <a:pt x="108"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6" name="Freeform 377"/>
              <p:cNvSpPr>
                <a:spLocks/>
              </p:cNvSpPr>
              <p:nvPr/>
            </p:nvSpPr>
            <p:spPr bwMode="auto">
              <a:xfrm>
                <a:off x="1458" y="2190"/>
                <a:ext cx="54" cy="12"/>
              </a:xfrm>
              <a:custGeom>
                <a:avLst/>
                <a:gdLst>
                  <a:gd name="T0" fmla="*/ 0 w 54"/>
                  <a:gd name="T1" fmla="*/ 0 h 12"/>
                  <a:gd name="T2" fmla="*/ 54 w 54"/>
                  <a:gd name="T3" fmla="*/ 12 h 12"/>
                  <a:gd name="T4" fmla="*/ 54 w 54"/>
                  <a:gd name="T5" fmla="*/ 12 h 12"/>
                  <a:gd name="T6" fmla="*/ 0 w 54"/>
                  <a:gd name="T7" fmla="*/ 0 h 12"/>
                  <a:gd name="T8" fmla="*/ 0 w 54"/>
                  <a:gd name="T9" fmla="*/ 0 h 12"/>
                </a:gdLst>
                <a:ahLst/>
                <a:cxnLst>
                  <a:cxn ang="0">
                    <a:pos x="T0" y="T1"/>
                  </a:cxn>
                  <a:cxn ang="0">
                    <a:pos x="T2" y="T3"/>
                  </a:cxn>
                  <a:cxn ang="0">
                    <a:pos x="T4" y="T5"/>
                  </a:cxn>
                  <a:cxn ang="0">
                    <a:pos x="T6" y="T7"/>
                  </a:cxn>
                  <a:cxn ang="0">
                    <a:pos x="T8" y="T9"/>
                  </a:cxn>
                </a:cxnLst>
                <a:rect l="0" t="0" r="r" b="b"/>
                <a:pathLst>
                  <a:path w="54" h="12">
                    <a:moveTo>
                      <a:pt x="0" y="0"/>
                    </a:moveTo>
                    <a:lnTo>
                      <a:pt x="54" y="12"/>
                    </a:lnTo>
                    <a:lnTo>
                      <a:pt x="54"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7" name="Freeform 378"/>
              <p:cNvSpPr>
                <a:spLocks/>
              </p:cNvSpPr>
              <p:nvPr/>
            </p:nvSpPr>
            <p:spPr bwMode="auto">
              <a:xfrm>
                <a:off x="1368" y="2178"/>
                <a:ext cx="90" cy="12"/>
              </a:xfrm>
              <a:custGeom>
                <a:avLst/>
                <a:gdLst>
                  <a:gd name="T0" fmla="*/ 0 w 90"/>
                  <a:gd name="T1" fmla="*/ 0 h 12"/>
                  <a:gd name="T2" fmla="*/ 0 w 90"/>
                  <a:gd name="T3" fmla="*/ 0 h 12"/>
                  <a:gd name="T4" fmla="*/ 90 w 90"/>
                  <a:gd name="T5" fmla="*/ 12 h 12"/>
                  <a:gd name="T6" fmla="*/ 90 w 90"/>
                  <a:gd name="T7" fmla="*/ 12 h 12"/>
                  <a:gd name="T8" fmla="*/ 0 w 90"/>
                  <a:gd name="T9" fmla="*/ 0 h 12"/>
                </a:gdLst>
                <a:ahLst/>
                <a:cxnLst>
                  <a:cxn ang="0">
                    <a:pos x="T0" y="T1"/>
                  </a:cxn>
                  <a:cxn ang="0">
                    <a:pos x="T2" y="T3"/>
                  </a:cxn>
                  <a:cxn ang="0">
                    <a:pos x="T4" y="T5"/>
                  </a:cxn>
                  <a:cxn ang="0">
                    <a:pos x="T6" y="T7"/>
                  </a:cxn>
                  <a:cxn ang="0">
                    <a:pos x="T8" y="T9"/>
                  </a:cxn>
                </a:cxnLst>
                <a:rect l="0" t="0" r="r" b="b"/>
                <a:pathLst>
                  <a:path w="90" h="12">
                    <a:moveTo>
                      <a:pt x="0" y="0"/>
                    </a:moveTo>
                    <a:lnTo>
                      <a:pt x="0" y="0"/>
                    </a:lnTo>
                    <a:lnTo>
                      <a:pt x="90" y="12"/>
                    </a:lnTo>
                    <a:lnTo>
                      <a:pt x="9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8" name="Rectangle 379"/>
              <p:cNvSpPr>
                <a:spLocks noChangeArrowheads="1"/>
              </p:cNvSpPr>
              <p:nvPr/>
            </p:nvSpPr>
            <p:spPr bwMode="auto">
              <a:xfrm>
                <a:off x="1458" y="21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9" name="Rectangle 380"/>
              <p:cNvSpPr>
                <a:spLocks noChangeArrowheads="1"/>
              </p:cNvSpPr>
              <p:nvPr/>
            </p:nvSpPr>
            <p:spPr bwMode="auto">
              <a:xfrm>
                <a:off x="1362" y="217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0" name="Freeform 381"/>
              <p:cNvSpPr>
                <a:spLocks/>
              </p:cNvSpPr>
              <p:nvPr/>
            </p:nvSpPr>
            <p:spPr bwMode="auto">
              <a:xfrm>
                <a:off x="1368" y="2286"/>
                <a:ext cx="126" cy="120"/>
              </a:xfrm>
              <a:custGeom>
                <a:avLst/>
                <a:gdLst>
                  <a:gd name="T0" fmla="*/ 126 w 126"/>
                  <a:gd name="T1" fmla="*/ 66 h 120"/>
                  <a:gd name="T2" fmla="*/ 108 w 126"/>
                  <a:gd name="T3" fmla="*/ 72 h 120"/>
                  <a:gd name="T4" fmla="*/ 120 w 126"/>
                  <a:gd name="T5" fmla="*/ 48 h 120"/>
                  <a:gd name="T6" fmla="*/ 96 w 126"/>
                  <a:gd name="T7" fmla="*/ 0 h 120"/>
                  <a:gd name="T8" fmla="*/ 48 w 126"/>
                  <a:gd name="T9" fmla="*/ 6 h 120"/>
                  <a:gd name="T10" fmla="*/ 24 w 126"/>
                  <a:gd name="T11" fmla="*/ 36 h 120"/>
                  <a:gd name="T12" fmla="*/ 0 w 126"/>
                  <a:gd name="T13" fmla="*/ 30 h 120"/>
                  <a:gd name="T14" fmla="*/ 0 w 126"/>
                  <a:gd name="T15" fmla="*/ 30 h 120"/>
                  <a:gd name="T16" fmla="*/ 0 w 126"/>
                  <a:gd name="T17" fmla="*/ 30 h 120"/>
                  <a:gd name="T18" fmla="*/ 12 w 126"/>
                  <a:gd name="T19" fmla="*/ 72 h 120"/>
                  <a:gd name="T20" fmla="*/ 24 w 126"/>
                  <a:gd name="T21" fmla="*/ 84 h 120"/>
                  <a:gd name="T22" fmla="*/ 42 w 126"/>
                  <a:gd name="T23" fmla="*/ 96 h 120"/>
                  <a:gd name="T24" fmla="*/ 48 w 126"/>
                  <a:gd name="T25" fmla="*/ 108 h 120"/>
                  <a:gd name="T26" fmla="*/ 66 w 126"/>
                  <a:gd name="T27" fmla="*/ 114 h 120"/>
                  <a:gd name="T28" fmla="*/ 78 w 126"/>
                  <a:gd name="T29" fmla="*/ 120 h 120"/>
                  <a:gd name="T30" fmla="*/ 102 w 126"/>
                  <a:gd name="T31" fmla="*/ 90 h 120"/>
                  <a:gd name="T32" fmla="*/ 126 w 126"/>
                  <a:gd name="T33"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20">
                    <a:moveTo>
                      <a:pt x="126" y="66"/>
                    </a:moveTo>
                    <a:lnTo>
                      <a:pt x="108" y="72"/>
                    </a:lnTo>
                    <a:lnTo>
                      <a:pt x="120" y="48"/>
                    </a:lnTo>
                    <a:lnTo>
                      <a:pt x="96" y="0"/>
                    </a:lnTo>
                    <a:lnTo>
                      <a:pt x="48" y="6"/>
                    </a:lnTo>
                    <a:lnTo>
                      <a:pt x="24" y="36"/>
                    </a:lnTo>
                    <a:lnTo>
                      <a:pt x="0" y="30"/>
                    </a:lnTo>
                    <a:lnTo>
                      <a:pt x="0" y="30"/>
                    </a:lnTo>
                    <a:lnTo>
                      <a:pt x="0" y="30"/>
                    </a:lnTo>
                    <a:lnTo>
                      <a:pt x="12" y="72"/>
                    </a:lnTo>
                    <a:lnTo>
                      <a:pt x="24" y="84"/>
                    </a:lnTo>
                    <a:lnTo>
                      <a:pt x="42" y="96"/>
                    </a:lnTo>
                    <a:lnTo>
                      <a:pt x="48" y="108"/>
                    </a:lnTo>
                    <a:lnTo>
                      <a:pt x="66" y="114"/>
                    </a:lnTo>
                    <a:lnTo>
                      <a:pt x="78" y="120"/>
                    </a:lnTo>
                    <a:lnTo>
                      <a:pt x="102" y="90"/>
                    </a:lnTo>
                    <a:lnTo>
                      <a:pt x="126"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1" name="Freeform 382"/>
              <p:cNvSpPr>
                <a:spLocks/>
              </p:cNvSpPr>
              <p:nvPr/>
            </p:nvSpPr>
            <p:spPr bwMode="auto">
              <a:xfrm>
                <a:off x="1476" y="2352"/>
                <a:ext cx="18" cy="6"/>
              </a:xfrm>
              <a:custGeom>
                <a:avLst/>
                <a:gdLst>
                  <a:gd name="T0" fmla="*/ 0 w 18"/>
                  <a:gd name="T1" fmla="*/ 6 h 6"/>
                  <a:gd name="T2" fmla="*/ 18 w 18"/>
                  <a:gd name="T3" fmla="*/ 0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2" name="Freeform 383"/>
              <p:cNvSpPr>
                <a:spLocks/>
              </p:cNvSpPr>
              <p:nvPr/>
            </p:nvSpPr>
            <p:spPr bwMode="auto">
              <a:xfrm>
                <a:off x="1392" y="2286"/>
                <a:ext cx="72" cy="36"/>
              </a:xfrm>
              <a:custGeom>
                <a:avLst/>
                <a:gdLst>
                  <a:gd name="T0" fmla="*/ 24 w 72"/>
                  <a:gd name="T1" fmla="*/ 6 h 36"/>
                  <a:gd name="T2" fmla="*/ 0 w 72"/>
                  <a:gd name="T3" fmla="*/ 36 h 36"/>
                  <a:gd name="T4" fmla="*/ 24 w 72"/>
                  <a:gd name="T5" fmla="*/ 6 h 36"/>
                  <a:gd name="T6" fmla="*/ 72 w 72"/>
                  <a:gd name="T7" fmla="*/ 0 h 36"/>
                  <a:gd name="T8" fmla="*/ 72 w 72"/>
                  <a:gd name="T9" fmla="*/ 0 h 36"/>
                  <a:gd name="T10" fmla="*/ 24 w 72"/>
                  <a:gd name="T11" fmla="*/ 6 h 36"/>
                </a:gdLst>
                <a:ahLst/>
                <a:cxnLst>
                  <a:cxn ang="0">
                    <a:pos x="T0" y="T1"/>
                  </a:cxn>
                  <a:cxn ang="0">
                    <a:pos x="T2" y="T3"/>
                  </a:cxn>
                  <a:cxn ang="0">
                    <a:pos x="T4" y="T5"/>
                  </a:cxn>
                  <a:cxn ang="0">
                    <a:pos x="T6" y="T7"/>
                  </a:cxn>
                  <a:cxn ang="0">
                    <a:pos x="T8" y="T9"/>
                  </a:cxn>
                  <a:cxn ang="0">
                    <a:pos x="T10" y="T11"/>
                  </a:cxn>
                </a:cxnLst>
                <a:rect l="0" t="0" r="r" b="b"/>
                <a:pathLst>
                  <a:path w="72" h="36">
                    <a:moveTo>
                      <a:pt x="24" y="6"/>
                    </a:moveTo>
                    <a:lnTo>
                      <a:pt x="0" y="36"/>
                    </a:lnTo>
                    <a:lnTo>
                      <a:pt x="24" y="6"/>
                    </a:lnTo>
                    <a:lnTo>
                      <a:pt x="72" y="0"/>
                    </a:lnTo>
                    <a:lnTo>
                      <a:pt x="72"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3" name="Freeform 384"/>
              <p:cNvSpPr>
                <a:spLocks/>
              </p:cNvSpPr>
              <p:nvPr/>
            </p:nvSpPr>
            <p:spPr bwMode="auto">
              <a:xfrm>
                <a:off x="1368" y="2316"/>
                <a:ext cx="24" cy="6"/>
              </a:xfrm>
              <a:custGeom>
                <a:avLst/>
                <a:gdLst>
                  <a:gd name="T0" fmla="*/ 24 w 24"/>
                  <a:gd name="T1" fmla="*/ 6 h 6"/>
                  <a:gd name="T2" fmla="*/ 0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0"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4" name="Freeform 385"/>
              <p:cNvSpPr>
                <a:spLocks/>
              </p:cNvSpPr>
              <p:nvPr/>
            </p:nvSpPr>
            <p:spPr bwMode="auto">
              <a:xfrm>
                <a:off x="1446" y="2340"/>
                <a:ext cx="162" cy="168"/>
              </a:xfrm>
              <a:custGeom>
                <a:avLst/>
                <a:gdLst>
                  <a:gd name="T0" fmla="*/ 114 w 162"/>
                  <a:gd name="T1" fmla="*/ 78 h 168"/>
                  <a:gd name="T2" fmla="*/ 132 w 162"/>
                  <a:gd name="T3" fmla="*/ 48 h 168"/>
                  <a:gd name="T4" fmla="*/ 114 w 162"/>
                  <a:gd name="T5" fmla="*/ 36 h 168"/>
                  <a:gd name="T6" fmla="*/ 102 w 162"/>
                  <a:gd name="T7" fmla="*/ 42 h 168"/>
                  <a:gd name="T8" fmla="*/ 90 w 162"/>
                  <a:gd name="T9" fmla="*/ 48 h 168"/>
                  <a:gd name="T10" fmla="*/ 84 w 162"/>
                  <a:gd name="T11" fmla="*/ 6 h 168"/>
                  <a:gd name="T12" fmla="*/ 54 w 162"/>
                  <a:gd name="T13" fmla="*/ 0 h 168"/>
                  <a:gd name="T14" fmla="*/ 24 w 162"/>
                  <a:gd name="T15" fmla="*/ 36 h 168"/>
                  <a:gd name="T16" fmla="*/ 0 w 162"/>
                  <a:gd name="T17" fmla="*/ 66 h 168"/>
                  <a:gd name="T18" fmla="*/ 0 w 162"/>
                  <a:gd name="T19" fmla="*/ 66 h 168"/>
                  <a:gd name="T20" fmla="*/ 0 w 162"/>
                  <a:gd name="T21" fmla="*/ 66 h 168"/>
                  <a:gd name="T22" fmla="*/ 6 w 162"/>
                  <a:gd name="T23" fmla="*/ 72 h 168"/>
                  <a:gd name="T24" fmla="*/ 12 w 162"/>
                  <a:gd name="T25" fmla="*/ 72 h 168"/>
                  <a:gd name="T26" fmla="*/ 12 w 162"/>
                  <a:gd name="T27" fmla="*/ 78 h 168"/>
                  <a:gd name="T28" fmla="*/ 18 w 162"/>
                  <a:gd name="T29" fmla="*/ 84 h 168"/>
                  <a:gd name="T30" fmla="*/ 30 w 162"/>
                  <a:gd name="T31" fmla="*/ 96 h 168"/>
                  <a:gd name="T32" fmla="*/ 42 w 162"/>
                  <a:gd name="T33" fmla="*/ 96 h 168"/>
                  <a:gd name="T34" fmla="*/ 90 w 162"/>
                  <a:gd name="T35" fmla="*/ 144 h 168"/>
                  <a:gd name="T36" fmla="*/ 96 w 162"/>
                  <a:gd name="T37" fmla="*/ 144 h 168"/>
                  <a:gd name="T38" fmla="*/ 108 w 162"/>
                  <a:gd name="T39" fmla="*/ 156 h 168"/>
                  <a:gd name="T40" fmla="*/ 132 w 162"/>
                  <a:gd name="T41" fmla="*/ 162 h 168"/>
                  <a:gd name="T42" fmla="*/ 138 w 162"/>
                  <a:gd name="T43" fmla="*/ 162 h 168"/>
                  <a:gd name="T44" fmla="*/ 138 w 162"/>
                  <a:gd name="T45" fmla="*/ 168 h 168"/>
                  <a:gd name="T46" fmla="*/ 156 w 162"/>
                  <a:gd name="T47" fmla="*/ 168 h 168"/>
                  <a:gd name="T48" fmla="*/ 162 w 162"/>
                  <a:gd name="T49" fmla="*/ 114 h 168"/>
                  <a:gd name="T50" fmla="*/ 162 w 162"/>
                  <a:gd name="T51" fmla="*/ 108 h 168"/>
                  <a:gd name="T52" fmla="*/ 114 w 162"/>
                  <a:gd name="T53" fmla="*/ 7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8">
                    <a:moveTo>
                      <a:pt x="114" y="78"/>
                    </a:moveTo>
                    <a:lnTo>
                      <a:pt x="132" y="48"/>
                    </a:lnTo>
                    <a:lnTo>
                      <a:pt x="114" y="36"/>
                    </a:lnTo>
                    <a:lnTo>
                      <a:pt x="102" y="42"/>
                    </a:lnTo>
                    <a:lnTo>
                      <a:pt x="90" y="48"/>
                    </a:lnTo>
                    <a:lnTo>
                      <a:pt x="84" y="6"/>
                    </a:lnTo>
                    <a:lnTo>
                      <a:pt x="54" y="0"/>
                    </a:lnTo>
                    <a:lnTo>
                      <a:pt x="24" y="36"/>
                    </a:lnTo>
                    <a:lnTo>
                      <a:pt x="0" y="66"/>
                    </a:lnTo>
                    <a:lnTo>
                      <a:pt x="0" y="66"/>
                    </a:lnTo>
                    <a:lnTo>
                      <a:pt x="0" y="66"/>
                    </a:lnTo>
                    <a:lnTo>
                      <a:pt x="6" y="72"/>
                    </a:lnTo>
                    <a:lnTo>
                      <a:pt x="12" y="72"/>
                    </a:lnTo>
                    <a:lnTo>
                      <a:pt x="12" y="78"/>
                    </a:lnTo>
                    <a:lnTo>
                      <a:pt x="18" y="84"/>
                    </a:lnTo>
                    <a:lnTo>
                      <a:pt x="30" y="96"/>
                    </a:lnTo>
                    <a:lnTo>
                      <a:pt x="42" y="96"/>
                    </a:lnTo>
                    <a:lnTo>
                      <a:pt x="90" y="144"/>
                    </a:lnTo>
                    <a:lnTo>
                      <a:pt x="96" y="144"/>
                    </a:lnTo>
                    <a:lnTo>
                      <a:pt x="108" y="156"/>
                    </a:lnTo>
                    <a:lnTo>
                      <a:pt x="132" y="162"/>
                    </a:lnTo>
                    <a:lnTo>
                      <a:pt x="138" y="162"/>
                    </a:lnTo>
                    <a:lnTo>
                      <a:pt x="138" y="168"/>
                    </a:lnTo>
                    <a:lnTo>
                      <a:pt x="156" y="168"/>
                    </a:lnTo>
                    <a:lnTo>
                      <a:pt x="162" y="114"/>
                    </a:lnTo>
                    <a:lnTo>
                      <a:pt x="162" y="108"/>
                    </a:lnTo>
                    <a:lnTo>
                      <a:pt x="114"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5" name="Freeform 386"/>
              <p:cNvSpPr>
                <a:spLocks/>
              </p:cNvSpPr>
              <p:nvPr/>
            </p:nvSpPr>
            <p:spPr bwMode="auto">
              <a:xfrm>
                <a:off x="1548" y="2376"/>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6" name="Freeform 387"/>
              <p:cNvSpPr>
                <a:spLocks/>
              </p:cNvSpPr>
              <p:nvPr/>
            </p:nvSpPr>
            <p:spPr bwMode="auto">
              <a:xfrm>
                <a:off x="1446" y="2376"/>
                <a:ext cx="24" cy="30"/>
              </a:xfrm>
              <a:custGeom>
                <a:avLst/>
                <a:gdLst>
                  <a:gd name="T0" fmla="*/ 24 w 24"/>
                  <a:gd name="T1" fmla="*/ 0 h 30"/>
                  <a:gd name="T2" fmla="*/ 0 w 24"/>
                  <a:gd name="T3" fmla="*/ 30 h 30"/>
                  <a:gd name="T4" fmla="*/ 0 w 24"/>
                  <a:gd name="T5" fmla="*/ 30 h 30"/>
                  <a:gd name="T6" fmla="*/ 24 w 24"/>
                  <a:gd name="T7" fmla="*/ 0 h 30"/>
                </a:gdLst>
                <a:ahLst/>
                <a:cxnLst>
                  <a:cxn ang="0">
                    <a:pos x="T0" y="T1"/>
                  </a:cxn>
                  <a:cxn ang="0">
                    <a:pos x="T2" y="T3"/>
                  </a:cxn>
                  <a:cxn ang="0">
                    <a:pos x="T4" y="T5"/>
                  </a:cxn>
                  <a:cxn ang="0">
                    <a:pos x="T6" y="T7"/>
                  </a:cxn>
                </a:cxnLst>
                <a:rect l="0" t="0" r="r" b="b"/>
                <a:pathLst>
                  <a:path w="24" h="30">
                    <a:moveTo>
                      <a:pt x="24" y="0"/>
                    </a:moveTo>
                    <a:lnTo>
                      <a:pt x="0" y="30"/>
                    </a:lnTo>
                    <a:lnTo>
                      <a:pt x="0" y="3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7" name="Freeform 388"/>
              <p:cNvSpPr>
                <a:spLocks/>
              </p:cNvSpPr>
              <p:nvPr/>
            </p:nvSpPr>
            <p:spPr bwMode="auto">
              <a:xfrm>
                <a:off x="1698" y="2082"/>
                <a:ext cx="306" cy="216"/>
              </a:xfrm>
              <a:custGeom>
                <a:avLst/>
                <a:gdLst>
                  <a:gd name="T0" fmla="*/ 282 w 306"/>
                  <a:gd name="T1" fmla="*/ 90 h 216"/>
                  <a:gd name="T2" fmla="*/ 276 w 306"/>
                  <a:gd name="T3" fmla="*/ 90 h 216"/>
                  <a:gd name="T4" fmla="*/ 264 w 306"/>
                  <a:gd name="T5" fmla="*/ 96 h 216"/>
                  <a:gd name="T6" fmla="*/ 204 w 306"/>
                  <a:gd name="T7" fmla="*/ 0 h 216"/>
                  <a:gd name="T8" fmla="*/ 174 w 306"/>
                  <a:gd name="T9" fmla="*/ 0 h 216"/>
                  <a:gd name="T10" fmla="*/ 108 w 306"/>
                  <a:gd name="T11" fmla="*/ 60 h 216"/>
                  <a:gd name="T12" fmla="*/ 54 w 306"/>
                  <a:gd name="T13" fmla="*/ 78 h 216"/>
                  <a:gd name="T14" fmla="*/ 30 w 306"/>
                  <a:gd name="T15" fmla="*/ 120 h 216"/>
                  <a:gd name="T16" fmla="*/ 0 w 306"/>
                  <a:gd name="T17" fmla="*/ 138 h 216"/>
                  <a:gd name="T18" fmla="*/ 0 w 306"/>
                  <a:gd name="T19" fmla="*/ 192 h 216"/>
                  <a:gd name="T20" fmla="*/ 18 w 306"/>
                  <a:gd name="T21" fmla="*/ 204 h 216"/>
                  <a:gd name="T22" fmla="*/ 36 w 306"/>
                  <a:gd name="T23" fmla="*/ 210 h 216"/>
                  <a:gd name="T24" fmla="*/ 78 w 306"/>
                  <a:gd name="T25" fmla="*/ 198 h 216"/>
                  <a:gd name="T26" fmla="*/ 102 w 306"/>
                  <a:gd name="T27" fmla="*/ 216 h 216"/>
                  <a:gd name="T28" fmla="*/ 90 w 306"/>
                  <a:gd name="T29" fmla="*/ 156 h 216"/>
                  <a:gd name="T30" fmla="*/ 90 w 306"/>
                  <a:gd name="T31" fmla="*/ 156 h 216"/>
                  <a:gd name="T32" fmla="*/ 90 w 306"/>
                  <a:gd name="T33" fmla="*/ 156 h 216"/>
                  <a:gd name="T34" fmla="*/ 132 w 306"/>
                  <a:gd name="T35" fmla="*/ 162 h 216"/>
                  <a:gd name="T36" fmla="*/ 186 w 306"/>
                  <a:gd name="T37" fmla="*/ 162 h 216"/>
                  <a:gd name="T38" fmla="*/ 186 w 306"/>
                  <a:gd name="T39" fmla="*/ 156 h 216"/>
                  <a:gd name="T40" fmla="*/ 186 w 306"/>
                  <a:gd name="T41" fmla="*/ 156 h 216"/>
                  <a:gd name="T42" fmla="*/ 186 w 306"/>
                  <a:gd name="T43" fmla="*/ 156 h 216"/>
                  <a:gd name="T44" fmla="*/ 246 w 306"/>
                  <a:gd name="T45" fmla="*/ 162 h 216"/>
                  <a:gd name="T46" fmla="*/ 258 w 306"/>
                  <a:gd name="T47" fmla="*/ 144 h 216"/>
                  <a:gd name="T48" fmla="*/ 288 w 306"/>
                  <a:gd name="T49" fmla="*/ 144 h 216"/>
                  <a:gd name="T50" fmla="*/ 306 w 306"/>
                  <a:gd name="T51" fmla="*/ 102 h 216"/>
                  <a:gd name="T52" fmla="*/ 294 w 306"/>
                  <a:gd name="T53" fmla="*/ 96 h 216"/>
                  <a:gd name="T54" fmla="*/ 282 w 306"/>
                  <a:gd name="T55" fmla="*/ 9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16">
                    <a:moveTo>
                      <a:pt x="282" y="90"/>
                    </a:moveTo>
                    <a:lnTo>
                      <a:pt x="276" y="90"/>
                    </a:lnTo>
                    <a:lnTo>
                      <a:pt x="264" y="96"/>
                    </a:lnTo>
                    <a:lnTo>
                      <a:pt x="204" y="0"/>
                    </a:lnTo>
                    <a:lnTo>
                      <a:pt x="174" y="0"/>
                    </a:lnTo>
                    <a:lnTo>
                      <a:pt x="108" y="60"/>
                    </a:lnTo>
                    <a:lnTo>
                      <a:pt x="54" y="78"/>
                    </a:lnTo>
                    <a:lnTo>
                      <a:pt x="30" y="120"/>
                    </a:lnTo>
                    <a:lnTo>
                      <a:pt x="0" y="138"/>
                    </a:lnTo>
                    <a:lnTo>
                      <a:pt x="0" y="192"/>
                    </a:lnTo>
                    <a:lnTo>
                      <a:pt x="18" y="204"/>
                    </a:lnTo>
                    <a:lnTo>
                      <a:pt x="36" y="210"/>
                    </a:lnTo>
                    <a:lnTo>
                      <a:pt x="78" y="198"/>
                    </a:lnTo>
                    <a:lnTo>
                      <a:pt x="102" y="216"/>
                    </a:lnTo>
                    <a:lnTo>
                      <a:pt x="90" y="156"/>
                    </a:lnTo>
                    <a:lnTo>
                      <a:pt x="90" y="156"/>
                    </a:lnTo>
                    <a:lnTo>
                      <a:pt x="90" y="156"/>
                    </a:lnTo>
                    <a:lnTo>
                      <a:pt x="132" y="162"/>
                    </a:lnTo>
                    <a:lnTo>
                      <a:pt x="186" y="162"/>
                    </a:lnTo>
                    <a:lnTo>
                      <a:pt x="186" y="156"/>
                    </a:lnTo>
                    <a:lnTo>
                      <a:pt x="186" y="156"/>
                    </a:lnTo>
                    <a:lnTo>
                      <a:pt x="186" y="156"/>
                    </a:lnTo>
                    <a:lnTo>
                      <a:pt x="246" y="162"/>
                    </a:lnTo>
                    <a:lnTo>
                      <a:pt x="258" y="144"/>
                    </a:lnTo>
                    <a:lnTo>
                      <a:pt x="288" y="144"/>
                    </a:lnTo>
                    <a:lnTo>
                      <a:pt x="306" y="102"/>
                    </a:lnTo>
                    <a:lnTo>
                      <a:pt x="294" y="96"/>
                    </a:lnTo>
                    <a:lnTo>
                      <a:pt x="28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8" name="Freeform 389"/>
              <p:cNvSpPr>
                <a:spLocks/>
              </p:cNvSpPr>
              <p:nvPr/>
            </p:nvSpPr>
            <p:spPr bwMode="auto">
              <a:xfrm>
                <a:off x="1698" y="2220"/>
                <a:ext cx="0" cy="54"/>
              </a:xfrm>
              <a:custGeom>
                <a:avLst/>
                <a:gdLst>
                  <a:gd name="T0" fmla="*/ 54 h 54"/>
                  <a:gd name="T1" fmla="*/ 0 h 54"/>
                  <a:gd name="T2" fmla="*/ 54 h 54"/>
                  <a:gd name="T3" fmla="*/ 54 h 54"/>
                </a:gdLst>
                <a:ahLst/>
                <a:cxnLst>
                  <a:cxn ang="0">
                    <a:pos x="0" y="T0"/>
                  </a:cxn>
                  <a:cxn ang="0">
                    <a:pos x="0" y="T1"/>
                  </a:cxn>
                  <a:cxn ang="0">
                    <a:pos x="0" y="T2"/>
                  </a:cxn>
                  <a:cxn ang="0">
                    <a:pos x="0" y="T3"/>
                  </a:cxn>
                </a:cxnLst>
                <a:rect l="0" t="0" r="r" b="b"/>
                <a:pathLst>
                  <a:path h="54">
                    <a:moveTo>
                      <a:pt x="0" y="54"/>
                    </a:moveTo>
                    <a:lnTo>
                      <a:pt x="0" y="0"/>
                    </a:lnTo>
                    <a:lnTo>
                      <a:pt x="0" y="54"/>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9" name="Freeform 390"/>
              <p:cNvSpPr>
                <a:spLocks/>
              </p:cNvSpPr>
              <p:nvPr/>
            </p:nvSpPr>
            <p:spPr bwMode="auto">
              <a:xfrm>
                <a:off x="1752" y="2082"/>
                <a:ext cx="150" cy="78"/>
              </a:xfrm>
              <a:custGeom>
                <a:avLst/>
                <a:gdLst>
                  <a:gd name="T0" fmla="*/ 120 w 150"/>
                  <a:gd name="T1" fmla="*/ 0 h 78"/>
                  <a:gd name="T2" fmla="*/ 54 w 150"/>
                  <a:gd name="T3" fmla="*/ 60 h 78"/>
                  <a:gd name="T4" fmla="*/ 0 w 150"/>
                  <a:gd name="T5" fmla="*/ 78 h 78"/>
                  <a:gd name="T6" fmla="*/ 54 w 150"/>
                  <a:gd name="T7" fmla="*/ 60 h 78"/>
                  <a:gd name="T8" fmla="*/ 120 w 150"/>
                  <a:gd name="T9" fmla="*/ 0 h 78"/>
                  <a:gd name="T10" fmla="*/ 150 w 150"/>
                  <a:gd name="T11" fmla="*/ 0 h 78"/>
                  <a:gd name="T12" fmla="*/ 150 w 150"/>
                  <a:gd name="T13" fmla="*/ 0 h 78"/>
                  <a:gd name="T14" fmla="*/ 120 w 150"/>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78">
                    <a:moveTo>
                      <a:pt x="120" y="0"/>
                    </a:moveTo>
                    <a:lnTo>
                      <a:pt x="54" y="60"/>
                    </a:lnTo>
                    <a:lnTo>
                      <a:pt x="0" y="78"/>
                    </a:lnTo>
                    <a:lnTo>
                      <a:pt x="54" y="60"/>
                    </a:lnTo>
                    <a:lnTo>
                      <a:pt x="120" y="0"/>
                    </a:lnTo>
                    <a:lnTo>
                      <a:pt x="150" y="0"/>
                    </a:lnTo>
                    <a:lnTo>
                      <a:pt x="150" y="0"/>
                    </a:lnTo>
                    <a:lnTo>
                      <a:pt x="12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0" name="Freeform 391"/>
              <p:cNvSpPr>
                <a:spLocks/>
              </p:cNvSpPr>
              <p:nvPr/>
            </p:nvSpPr>
            <p:spPr bwMode="auto">
              <a:xfrm>
                <a:off x="1560" y="2250"/>
                <a:ext cx="246" cy="264"/>
              </a:xfrm>
              <a:custGeom>
                <a:avLst/>
                <a:gdLst>
                  <a:gd name="T0" fmla="*/ 246 w 246"/>
                  <a:gd name="T1" fmla="*/ 102 h 264"/>
                  <a:gd name="T2" fmla="*/ 240 w 246"/>
                  <a:gd name="T3" fmla="*/ 48 h 264"/>
                  <a:gd name="T4" fmla="*/ 216 w 246"/>
                  <a:gd name="T5" fmla="*/ 30 h 264"/>
                  <a:gd name="T6" fmla="*/ 174 w 246"/>
                  <a:gd name="T7" fmla="*/ 42 h 264"/>
                  <a:gd name="T8" fmla="*/ 156 w 246"/>
                  <a:gd name="T9" fmla="*/ 36 h 264"/>
                  <a:gd name="T10" fmla="*/ 96 w 246"/>
                  <a:gd name="T11" fmla="*/ 0 h 264"/>
                  <a:gd name="T12" fmla="*/ 48 w 246"/>
                  <a:gd name="T13" fmla="*/ 24 h 264"/>
                  <a:gd name="T14" fmla="*/ 24 w 246"/>
                  <a:gd name="T15" fmla="*/ 36 h 264"/>
                  <a:gd name="T16" fmla="*/ 42 w 246"/>
                  <a:gd name="T17" fmla="*/ 90 h 264"/>
                  <a:gd name="T18" fmla="*/ 42 w 246"/>
                  <a:gd name="T19" fmla="*/ 90 h 264"/>
                  <a:gd name="T20" fmla="*/ 42 w 246"/>
                  <a:gd name="T21" fmla="*/ 90 h 264"/>
                  <a:gd name="T22" fmla="*/ 0 w 246"/>
                  <a:gd name="T23" fmla="*/ 168 h 264"/>
                  <a:gd name="T24" fmla="*/ 48 w 246"/>
                  <a:gd name="T25" fmla="*/ 198 h 264"/>
                  <a:gd name="T26" fmla="*/ 48 w 246"/>
                  <a:gd name="T27" fmla="*/ 198 h 264"/>
                  <a:gd name="T28" fmla="*/ 48 w 246"/>
                  <a:gd name="T29" fmla="*/ 198 h 264"/>
                  <a:gd name="T30" fmla="*/ 48 w 246"/>
                  <a:gd name="T31" fmla="*/ 204 h 264"/>
                  <a:gd name="T32" fmla="*/ 42 w 246"/>
                  <a:gd name="T33" fmla="*/ 258 h 264"/>
                  <a:gd name="T34" fmla="*/ 42 w 246"/>
                  <a:gd name="T35" fmla="*/ 258 h 264"/>
                  <a:gd name="T36" fmla="*/ 48 w 246"/>
                  <a:gd name="T37" fmla="*/ 264 h 264"/>
                  <a:gd name="T38" fmla="*/ 60 w 246"/>
                  <a:gd name="T39" fmla="*/ 264 h 264"/>
                  <a:gd name="T40" fmla="*/ 78 w 246"/>
                  <a:gd name="T41" fmla="*/ 252 h 264"/>
                  <a:gd name="T42" fmla="*/ 120 w 246"/>
                  <a:gd name="T43" fmla="*/ 240 h 264"/>
                  <a:gd name="T44" fmla="*/ 132 w 246"/>
                  <a:gd name="T45" fmla="*/ 234 h 264"/>
                  <a:gd name="T46" fmla="*/ 186 w 246"/>
                  <a:gd name="T47" fmla="*/ 228 h 264"/>
                  <a:gd name="T48" fmla="*/ 210 w 246"/>
                  <a:gd name="T49" fmla="*/ 240 h 264"/>
                  <a:gd name="T50" fmla="*/ 222 w 246"/>
                  <a:gd name="T51" fmla="*/ 234 h 264"/>
                  <a:gd name="T52" fmla="*/ 234 w 246"/>
                  <a:gd name="T53" fmla="*/ 240 h 264"/>
                  <a:gd name="T54" fmla="*/ 240 w 246"/>
                  <a:gd name="T55" fmla="*/ 210 h 264"/>
                  <a:gd name="T56" fmla="*/ 216 w 246"/>
                  <a:gd name="T57" fmla="*/ 174 h 264"/>
                  <a:gd name="T58" fmla="*/ 246 w 246"/>
                  <a:gd name="T59" fmla="*/ 10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6" h="264">
                    <a:moveTo>
                      <a:pt x="246" y="102"/>
                    </a:moveTo>
                    <a:lnTo>
                      <a:pt x="240" y="48"/>
                    </a:lnTo>
                    <a:lnTo>
                      <a:pt x="216" y="30"/>
                    </a:lnTo>
                    <a:lnTo>
                      <a:pt x="174" y="42"/>
                    </a:lnTo>
                    <a:lnTo>
                      <a:pt x="156" y="36"/>
                    </a:lnTo>
                    <a:lnTo>
                      <a:pt x="96" y="0"/>
                    </a:lnTo>
                    <a:lnTo>
                      <a:pt x="48" y="24"/>
                    </a:lnTo>
                    <a:lnTo>
                      <a:pt x="24" y="36"/>
                    </a:lnTo>
                    <a:lnTo>
                      <a:pt x="42" y="90"/>
                    </a:lnTo>
                    <a:lnTo>
                      <a:pt x="42" y="90"/>
                    </a:lnTo>
                    <a:lnTo>
                      <a:pt x="42" y="90"/>
                    </a:lnTo>
                    <a:lnTo>
                      <a:pt x="0" y="168"/>
                    </a:lnTo>
                    <a:lnTo>
                      <a:pt x="48" y="198"/>
                    </a:lnTo>
                    <a:lnTo>
                      <a:pt x="48" y="198"/>
                    </a:lnTo>
                    <a:lnTo>
                      <a:pt x="48" y="198"/>
                    </a:lnTo>
                    <a:lnTo>
                      <a:pt x="48" y="204"/>
                    </a:lnTo>
                    <a:lnTo>
                      <a:pt x="42" y="258"/>
                    </a:lnTo>
                    <a:lnTo>
                      <a:pt x="42" y="258"/>
                    </a:lnTo>
                    <a:lnTo>
                      <a:pt x="48" y="264"/>
                    </a:lnTo>
                    <a:lnTo>
                      <a:pt x="60" y="264"/>
                    </a:lnTo>
                    <a:lnTo>
                      <a:pt x="78" y="252"/>
                    </a:lnTo>
                    <a:lnTo>
                      <a:pt x="120" y="240"/>
                    </a:lnTo>
                    <a:lnTo>
                      <a:pt x="132" y="234"/>
                    </a:lnTo>
                    <a:lnTo>
                      <a:pt x="186" y="228"/>
                    </a:lnTo>
                    <a:lnTo>
                      <a:pt x="210" y="240"/>
                    </a:lnTo>
                    <a:lnTo>
                      <a:pt x="222" y="234"/>
                    </a:lnTo>
                    <a:lnTo>
                      <a:pt x="234" y="240"/>
                    </a:lnTo>
                    <a:lnTo>
                      <a:pt x="240" y="210"/>
                    </a:lnTo>
                    <a:lnTo>
                      <a:pt x="216" y="174"/>
                    </a:lnTo>
                    <a:lnTo>
                      <a:pt x="246"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1" name="Rectangle 392"/>
              <p:cNvSpPr>
                <a:spLocks noChangeArrowheads="1"/>
              </p:cNvSpPr>
              <p:nvPr/>
            </p:nvSpPr>
            <p:spPr bwMode="auto">
              <a:xfrm>
                <a:off x="1608" y="22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2" name="Freeform 393"/>
              <p:cNvSpPr>
                <a:spLocks/>
              </p:cNvSpPr>
              <p:nvPr/>
            </p:nvSpPr>
            <p:spPr bwMode="auto">
              <a:xfrm>
                <a:off x="1608" y="2250"/>
                <a:ext cx="48" cy="24"/>
              </a:xfrm>
              <a:custGeom>
                <a:avLst/>
                <a:gdLst>
                  <a:gd name="T0" fmla="*/ 0 w 48"/>
                  <a:gd name="T1" fmla="*/ 24 h 24"/>
                  <a:gd name="T2" fmla="*/ 48 w 48"/>
                  <a:gd name="T3" fmla="*/ 0 h 24"/>
                  <a:gd name="T4" fmla="*/ 0 w 48"/>
                  <a:gd name="T5" fmla="*/ 24 h 24"/>
                  <a:gd name="T6" fmla="*/ 0 w 48"/>
                  <a:gd name="T7" fmla="*/ 24 h 24"/>
                </a:gdLst>
                <a:ahLst/>
                <a:cxnLst>
                  <a:cxn ang="0">
                    <a:pos x="T0" y="T1"/>
                  </a:cxn>
                  <a:cxn ang="0">
                    <a:pos x="T2" y="T3"/>
                  </a:cxn>
                  <a:cxn ang="0">
                    <a:pos x="T4" y="T5"/>
                  </a:cxn>
                  <a:cxn ang="0">
                    <a:pos x="T6" y="T7"/>
                  </a:cxn>
                </a:cxnLst>
                <a:rect l="0" t="0" r="r" b="b"/>
                <a:pathLst>
                  <a:path w="48" h="24">
                    <a:moveTo>
                      <a:pt x="0" y="24"/>
                    </a:moveTo>
                    <a:lnTo>
                      <a:pt x="48"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3" name="Freeform 394"/>
              <p:cNvSpPr>
                <a:spLocks/>
              </p:cNvSpPr>
              <p:nvPr/>
            </p:nvSpPr>
            <p:spPr bwMode="auto">
              <a:xfrm>
                <a:off x="1584" y="2274"/>
                <a:ext cx="24" cy="12"/>
              </a:xfrm>
              <a:custGeom>
                <a:avLst/>
                <a:gdLst>
                  <a:gd name="T0" fmla="*/ 0 w 24"/>
                  <a:gd name="T1" fmla="*/ 12 h 12"/>
                  <a:gd name="T2" fmla="*/ 24 w 24"/>
                  <a:gd name="T3" fmla="*/ 0 h 12"/>
                  <a:gd name="T4" fmla="*/ 24 w 24"/>
                  <a:gd name="T5" fmla="*/ 0 h 12"/>
                  <a:gd name="T6" fmla="*/ 0 w 24"/>
                  <a:gd name="T7" fmla="*/ 12 h 12"/>
                </a:gdLst>
                <a:ahLst/>
                <a:cxnLst>
                  <a:cxn ang="0">
                    <a:pos x="T0" y="T1"/>
                  </a:cxn>
                  <a:cxn ang="0">
                    <a:pos x="T2" y="T3"/>
                  </a:cxn>
                  <a:cxn ang="0">
                    <a:pos x="T4" y="T5"/>
                  </a:cxn>
                  <a:cxn ang="0">
                    <a:pos x="T6" y="T7"/>
                  </a:cxn>
                </a:cxnLst>
                <a:rect l="0" t="0" r="r" b="b"/>
                <a:pathLst>
                  <a:path w="24" h="12">
                    <a:moveTo>
                      <a:pt x="0" y="12"/>
                    </a:moveTo>
                    <a:lnTo>
                      <a:pt x="24" y="0"/>
                    </a:lnTo>
                    <a:lnTo>
                      <a:pt x="24"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4" name="Freeform 395"/>
              <p:cNvSpPr>
                <a:spLocks/>
              </p:cNvSpPr>
              <p:nvPr/>
            </p:nvSpPr>
            <p:spPr bwMode="auto">
              <a:xfrm>
                <a:off x="1584" y="2286"/>
                <a:ext cx="18" cy="54"/>
              </a:xfrm>
              <a:custGeom>
                <a:avLst/>
                <a:gdLst>
                  <a:gd name="T0" fmla="*/ 18 w 18"/>
                  <a:gd name="T1" fmla="*/ 54 h 54"/>
                  <a:gd name="T2" fmla="*/ 0 w 18"/>
                  <a:gd name="T3" fmla="*/ 0 h 54"/>
                  <a:gd name="T4" fmla="*/ 18 w 18"/>
                  <a:gd name="T5" fmla="*/ 54 h 54"/>
                  <a:gd name="T6" fmla="*/ 18 w 18"/>
                  <a:gd name="T7" fmla="*/ 54 h 54"/>
                </a:gdLst>
                <a:ahLst/>
                <a:cxnLst>
                  <a:cxn ang="0">
                    <a:pos x="T0" y="T1"/>
                  </a:cxn>
                  <a:cxn ang="0">
                    <a:pos x="T2" y="T3"/>
                  </a:cxn>
                  <a:cxn ang="0">
                    <a:pos x="T4" y="T5"/>
                  </a:cxn>
                  <a:cxn ang="0">
                    <a:pos x="T6" y="T7"/>
                  </a:cxn>
                </a:cxnLst>
                <a:rect l="0" t="0" r="r" b="b"/>
                <a:pathLst>
                  <a:path w="18" h="54">
                    <a:moveTo>
                      <a:pt x="18" y="54"/>
                    </a:moveTo>
                    <a:lnTo>
                      <a:pt x="0" y="0"/>
                    </a:lnTo>
                    <a:lnTo>
                      <a:pt x="18" y="54"/>
                    </a:lnTo>
                    <a:lnTo>
                      <a:pt x="1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5" name="Freeform 396"/>
              <p:cNvSpPr>
                <a:spLocks/>
              </p:cNvSpPr>
              <p:nvPr/>
            </p:nvSpPr>
            <p:spPr bwMode="auto">
              <a:xfrm>
                <a:off x="1608" y="244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6" name="Freeform 397"/>
              <p:cNvSpPr>
                <a:spLocks/>
              </p:cNvSpPr>
              <p:nvPr/>
            </p:nvSpPr>
            <p:spPr bwMode="auto">
              <a:xfrm>
                <a:off x="1716" y="2280"/>
                <a:ext cx="84" cy="18"/>
              </a:xfrm>
              <a:custGeom>
                <a:avLst/>
                <a:gdLst>
                  <a:gd name="T0" fmla="*/ 18 w 84"/>
                  <a:gd name="T1" fmla="*/ 12 h 18"/>
                  <a:gd name="T2" fmla="*/ 0 w 84"/>
                  <a:gd name="T3" fmla="*/ 6 h 18"/>
                  <a:gd name="T4" fmla="*/ 18 w 84"/>
                  <a:gd name="T5" fmla="*/ 12 h 18"/>
                  <a:gd name="T6" fmla="*/ 60 w 84"/>
                  <a:gd name="T7" fmla="*/ 0 h 18"/>
                  <a:gd name="T8" fmla="*/ 84 w 84"/>
                  <a:gd name="T9" fmla="*/ 18 h 18"/>
                  <a:gd name="T10" fmla="*/ 60 w 84"/>
                  <a:gd name="T11" fmla="*/ 0 h 18"/>
                  <a:gd name="T12" fmla="*/ 18 w 84"/>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84" h="18">
                    <a:moveTo>
                      <a:pt x="18" y="12"/>
                    </a:moveTo>
                    <a:lnTo>
                      <a:pt x="0" y="6"/>
                    </a:lnTo>
                    <a:lnTo>
                      <a:pt x="18" y="12"/>
                    </a:lnTo>
                    <a:lnTo>
                      <a:pt x="60" y="0"/>
                    </a:lnTo>
                    <a:lnTo>
                      <a:pt x="84" y="18"/>
                    </a:lnTo>
                    <a:lnTo>
                      <a:pt x="6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7" name="Freeform 398"/>
              <p:cNvSpPr>
                <a:spLocks noEditPoints="1"/>
              </p:cNvSpPr>
              <p:nvPr/>
            </p:nvSpPr>
            <p:spPr bwMode="auto">
              <a:xfrm>
                <a:off x="1776" y="2238"/>
                <a:ext cx="174" cy="258"/>
              </a:xfrm>
              <a:custGeom>
                <a:avLst/>
                <a:gdLst>
                  <a:gd name="T0" fmla="*/ 150 w 174"/>
                  <a:gd name="T1" fmla="*/ 48 h 258"/>
                  <a:gd name="T2" fmla="*/ 108 w 174"/>
                  <a:gd name="T3" fmla="*/ 6 h 258"/>
                  <a:gd name="T4" fmla="*/ 54 w 174"/>
                  <a:gd name="T5" fmla="*/ 6 h 258"/>
                  <a:gd name="T6" fmla="*/ 12 w 174"/>
                  <a:gd name="T7" fmla="*/ 0 h 258"/>
                  <a:gd name="T8" fmla="*/ 30 w 174"/>
                  <a:gd name="T9" fmla="*/ 114 h 258"/>
                  <a:gd name="T10" fmla="*/ 0 w 174"/>
                  <a:gd name="T11" fmla="*/ 186 h 258"/>
                  <a:gd name="T12" fmla="*/ 24 w 174"/>
                  <a:gd name="T13" fmla="*/ 222 h 258"/>
                  <a:gd name="T14" fmla="*/ 18 w 174"/>
                  <a:gd name="T15" fmla="*/ 252 h 258"/>
                  <a:gd name="T16" fmla="*/ 48 w 174"/>
                  <a:gd name="T17" fmla="*/ 258 h 258"/>
                  <a:gd name="T18" fmla="*/ 72 w 174"/>
                  <a:gd name="T19" fmla="*/ 246 h 258"/>
                  <a:gd name="T20" fmla="*/ 102 w 174"/>
                  <a:gd name="T21" fmla="*/ 240 h 258"/>
                  <a:gd name="T22" fmla="*/ 132 w 174"/>
                  <a:gd name="T23" fmla="*/ 216 h 258"/>
                  <a:gd name="T24" fmla="*/ 156 w 174"/>
                  <a:gd name="T25" fmla="*/ 216 h 258"/>
                  <a:gd name="T26" fmla="*/ 162 w 174"/>
                  <a:gd name="T27" fmla="*/ 222 h 258"/>
                  <a:gd name="T28" fmla="*/ 174 w 174"/>
                  <a:gd name="T29" fmla="*/ 210 h 258"/>
                  <a:gd name="T30" fmla="*/ 168 w 174"/>
                  <a:gd name="T31" fmla="*/ 192 h 258"/>
                  <a:gd name="T32" fmla="*/ 150 w 174"/>
                  <a:gd name="T33" fmla="*/ 168 h 258"/>
                  <a:gd name="T34" fmla="*/ 150 w 174"/>
                  <a:gd name="T35" fmla="*/ 48 h 258"/>
                  <a:gd name="T36" fmla="*/ 132 w 174"/>
                  <a:gd name="T37" fmla="*/ 198 h 258"/>
                  <a:gd name="T38" fmla="*/ 96 w 174"/>
                  <a:gd name="T39" fmla="*/ 174 h 258"/>
                  <a:gd name="T40" fmla="*/ 126 w 174"/>
                  <a:gd name="T41" fmla="*/ 180 h 258"/>
                  <a:gd name="T42" fmla="*/ 132 w 174"/>
                  <a:gd name="T43" fmla="*/ 162 h 258"/>
                  <a:gd name="T44" fmla="*/ 126 w 174"/>
                  <a:gd name="T45" fmla="*/ 144 h 258"/>
                  <a:gd name="T46" fmla="*/ 108 w 174"/>
                  <a:gd name="T47" fmla="*/ 150 h 258"/>
                  <a:gd name="T48" fmla="*/ 120 w 174"/>
                  <a:gd name="T49" fmla="*/ 138 h 258"/>
                  <a:gd name="T50" fmla="*/ 108 w 174"/>
                  <a:gd name="T51" fmla="*/ 126 h 258"/>
                  <a:gd name="T52" fmla="*/ 90 w 174"/>
                  <a:gd name="T53" fmla="*/ 132 h 258"/>
                  <a:gd name="T54" fmla="*/ 90 w 174"/>
                  <a:gd name="T55" fmla="*/ 108 h 258"/>
                  <a:gd name="T56" fmla="*/ 54 w 174"/>
                  <a:gd name="T57" fmla="*/ 102 h 258"/>
                  <a:gd name="T58" fmla="*/ 78 w 174"/>
                  <a:gd name="T59" fmla="*/ 96 h 258"/>
                  <a:gd name="T60" fmla="*/ 78 w 174"/>
                  <a:gd name="T61" fmla="*/ 78 h 258"/>
                  <a:gd name="T62" fmla="*/ 90 w 174"/>
                  <a:gd name="T63" fmla="*/ 102 h 258"/>
                  <a:gd name="T64" fmla="*/ 126 w 174"/>
                  <a:gd name="T65" fmla="*/ 132 h 258"/>
                  <a:gd name="T66" fmla="*/ 132 w 174"/>
                  <a:gd name="T67" fmla="*/ 102 h 258"/>
                  <a:gd name="T68" fmla="*/ 138 w 174"/>
                  <a:gd name="T69" fmla="*/ 162 h 258"/>
                  <a:gd name="T70" fmla="*/ 132 w 174"/>
                  <a:gd name="T71" fmla="*/ 19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4" h="258">
                    <a:moveTo>
                      <a:pt x="150" y="48"/>
                    </a:moveTo>
                    <a:lnTo>
                      <a:pt x="108" y="6"/>
                    </a:lnTo>
                    <a:lnTo>
                      <a:pt x="54" y="6"/>
                    </a:lnTo>
                    <a:lnTo>
                      <a:pt x="12" y="0"/>
                    </a:lnTo>
                    <a:lnTo>
                      <a:pt x="30" y="114"/>
                    </a:lnTo>
                    <a:lnTo>
                      <a:pt x="0" y="186"/>
                    </a:lnTo>
                    <a:lnTo>
                      <a:pt x="24" y="222"/>
                    </a:lnTo>
                    <a:lnTo>
                      <a:pt x="18" y="252"/>
                    </a:lnTo>
                    <a:lnTo>
                      <a:pt x="48" y="258"/>
                    </a:lnTo>
                    <a:lnTo>
                      <a:pt x="72" y="246"/>
                    </a:lnTo>
                    <a:lnTo>
                      <a:pt x="102" y="240"/>
                    </a:lnTo>
                    <a:lnTo>
                      <a:pt x="132" y="216"/>
                    </a:lnTo>
                    <a:lnTo>
                      <a:pt x="156" y="216"/>
                    </a:lnTo>
                    <a:lnTo>
                      <a:pt x="162" y="222"/>
                    </a:lnTo>
                    <a:lnTo>
                      <a:pt x="174" y="210"/>
                    </a:lnTo>
                    <a:lnTo>
                      <a:pt x="168" y="192"/>
                    </a:lnTo>
                    <a:lnTo>
                      <a:pt x="150" y="168"/>
                    </a:lnTo>
                    <a:lnTo>
                      <a:pt x="150" y="48"/>
                    </a:lnTo>
                    <a:close/>
                    <a:moveTo>
                      <a:pt x="132" y="198"/>
                    </a:moveTo>
                    <a:lnTo>
                      <a:pt x="96" y="174"/>
                    </a:lnTo>
                    <a:lnTo>
                      <a:pt x="126" y="180"/>
                    </a:lnTo>
                    <a:lnTo>
                      <a:pt x="132" y="162"/>
                    </a:lnTo>
                    <a:lnTo>
                      <a:pt x="126" y="144"/>
                    </a:lnTo>
                    <a:lnTo>
                      <a:pt x="108" y="150"/>
                    </a:lnTo>
                    <a:lnTo>
                      <a:pt x="120" y="138"/>
                    </a:lnTo>
                    <a:lnTo>
                      <a:pt x="108" y="126"/>
                    </a:lnTo>
                    <a:lnTo>
                      <a:pt x="90" y="132"/>
                    </a:lnTo>
                    <a:lnTo>
                      <a:pt x="90" y="108"/>
                    </a:lnTo>
                    <a:lnTo>
                      <a:pt x="54" y="102"/>
                    </a:lnTo>
                    <a:lnTo>
                      <a:pt x="78" y="96"/>
                    </a:lnTo>
                    <a:lnTo>
                      <a:pt x="78" y="78"/>
                    </a:lnTo>
                    <a:lnTo>
                      <a:pt x="90" y="102"/>
                    </a:lnTo>
                    <a:lnTo>
                      <a:pt x="126" y="132"/>
                    </a:lnTo>
                    <a:lnTo>
                      <a:pt x="132" y="102"/>
                    </a:lnTo>
                    <a:lnTo>
                      <a:pt x="138" y="162"/>
                    </a:lnTo>
                    <a:lnTo>
                      <a:pt x="132" y="19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8" name="Freeform 399"/>
              <p:cNvSpPr>
                <a:spLocks/>
              </p:cNvSpPr>
              <p:nvPr/>
            </p:nvSpPr>
            <p:spPr bwMode="auto">
              <a:xfrm>
                <a:off x="1788" y="2238"/>
                <a:ext cx="42" cy="6"/>
              </a:xfrm>
              <a:custGeom>
                <a:avLst/>
                <a:gdLst>
                  <a:gd name="T0" fmla="*/ 0 w 42"/>
                  <a:gd name="T1" fmla="*/ 0 h 6"/>
                  <a:gd name="T2" fmla="*/ 42 w 42"/>
                  <a:gd name="T3" fmla="*/ 6 h 6"/>
                  <a:gd name="T4" fmla="*/ 0 w 42"/>
                  <a:gd name="T5" fmla="*/ 0 h 6"/>
                  <a:gd name="T6" fmla="*/ 0 w 42"/>
                  <a:gd name="T7" fmla="*/ 0 h 6"/>
                </a:gdLst>
                <a:ahLst/>
                <a:cxnLst>
                  <a:cxn ang="0">
                    <a:pos x="T0" y="T1"/>
                  </a:cxn>
                  <a:cxn ang="0">
                    <a:pos x="T2" y="T3"/>
                  </a:cxn>
                  <a:cxn ang="0">
                    <a:pos x="T4" y="T5"/>
                  </a:cxn>
                  <a:cxn ang="0">
                    <a:pos x="T6" y="T7"/>
                  </a:cxn>
                </a:cxnLst>
                <a:rect l="0" t="0" r="r" b="b"/>
                <a:pathLst>
                  <a:path w="42" h="6">
                    <a:moveTo>
                      <a:pt x="0" y="0"/>
                    </a:moveTo>
                    <a:lnTo>
                      <a:pt x="4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9" name="Freeform 400"/>
              <p:cNvSpPr>
                <a:spLocks/>
              </p:cNvSpPr>
              <p:nvPr/>
            </p:nvSpPr>
            <p:spPr bwMode="auto">
              <a:xfrm>
                <a:off x="1884" y="2238"/>
                <a:ext cx="96" cy="210"/>
              </a:xfrm>
              <a:custGeom>
                <a:avLst/>
                <a:gdLst>
                  <a:gd name="T0" fmla="*/ 90 w 96"/>
                  <a:gd name="T1" fmla="*/ 138 h 210"/>
                  <a:gd name="T2" fmla="*/ 90 w 96"/>
                  <a:gd name="T3" fmla="*/ 96 h 210"/>
                  <a:gd name="T4" fmla="*/ 78 w 96"/>
                  <a:gd name="T5" fmla="*/ 72 h 210"/>
                  <a:gd name="T6" fmla="*/ 66 w 96"/>
                  <a:gd name="T7" fmla="*/ 36 h 210"/>
                  <a:gd name="T8" fmla="*/ 48 w 96"/>
                  <a:gd name="T9" fmla="*/ 30 h 210"/>
                  <a:gd name="T10" fmla="*/ 60 w 96"/>
                  <a:gd name="T11" fmla="*/ 6 h 210"/>
                  <a:gd name="T12" fmla="*/ 0 w 96"/>
                  <a:gd name="T13" fmla="*/ 0 h 210"/>
                  <a:gd name="T14" fmla="*/ 42 w 96"/>
                  <a:gd name="T15" fmla="*/ 48 h 210"/>
                  <a:gd name="T16" fmla="*/ 42 w 96"/>
                  <a:gd name="T17" fmla="*/ 168 h 210"/>
                  <a:gd name="T18" fmla="*/ 60 w 96"/>
                  <a:gd name="T19" fmla="*/ 192 h 210"/>
                  <a:gd name="T20" fmla="*/ 66 w 96"/>
                  <a:gd name="T21" fmla="*/ 210 h 210"/>
                  <a:gd name="T22" fmla="*/ 72 w 96"/>
                  <a:gd name="T23" fmla="*/ 204 h 210"/>
                  <a:gd name="T24" fmla="*/ 96 w 96"/>
                  <a:gd name="T25" fmla="*/ 198 h 210"/>
                  <a:gd name="T26" fmla="*/ 96 w 96"/>
                  <a:gd name="T27" fmla="*/ 192 h 210"/>
                  <a:gd name="T28" fmla="*/ 90 w 96"/>
                  <a:gd name="T29" fmla="*/ 180 h 210"/>
                  <a:gd name="T30" fmla="*/ 90 w 96"/>
                  <a:gd name="T31" fmla="*/ 1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210">
                    <a:moveTo>
                      <a:pt x="90" y="138"/>
                    </a:moveTo>
                    <a:lnTo>
                      <a:pt x="90" y="96"/>
                    </a:lnTo>
                    <a:lnTo>
                      <a:pt x="78" y="72"/>
                    </a:lnTo>
                    <a:lnTo>
                      <a:pt x="66" y="36"/>
                    </a:lnTo>
                    <a:lnTo>
                      <a:pt x="48" y="30"/>
                    </a:lnTo>
                    <a:lnTo>
                      <a:pt x="60" y="6"/>
                    </a:lnTo>
                    <a:lnTo>
                      <a:pt x="0" y="0"/>
                    </a:lnTo>
                    <a:lnTo>
                      <a:pt x="42" y="48"/>
                    </a:lnTo>
                    <a:lnTo>
                      <a:pt x="42" y="168"/>
                    </a:lnTo>
                    <a:lnTo>
                      <a:pt x="60" y="192"/>
                    </a:lnTo>
                    <a:lnTo>
                      <a:pt x="66" y="210"/>
                    </a:lnTo>
                    <a:lnTo>
                      <a:pt x="72" y="204"/>
                    </a:lnTo>
                    <a:lnTo>
                      <a:pt x="96" y="198"/>
                    </a:lnTo>
                    <a:lnTo>
                      <a:pt x="96" y="192"/>
                    </a:lnTo>
                    <a:lnTo>
                      <a:pt x="90" y="180"/>
                    </a:lnTo>
                    <a:lnTo>
                      <a:pt x="90"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0" name="Freeform 401"/>
              <p:cNvSpPr>
                <a:spLocks/>
              </p:cNvSpPr>
              <p:nvPr/>
            </p:nvSpPr>
            <p:spPr bwMode="auto">
              <a:xfrm>
                <a:off x="1884" y="2238"/>
                <a:ext cx="60" cy="6"/>
              </a:xfrm>
              <a:custGeom>
                <a:avLst/>
                <a:gdLst>
                  <a:gd name="T0" fmla="*/ 0 w 60"/>
                  <a:gd name="T1" fmla="*/ 0 h 6"/>
                  <a:gd name="T2" fmla="*/ 0 w 60"/>
                  <a:gd name="T3" fmla="*/ 0 h 6"/>
                  <a:gd name="T4" fmla="*/ 60 w 60"/>
                  <a:gd name="T5" fmla="*/ 6 h 6"/>
                  <a:gd name="T6" fmla="*/ 60 w 60"/>
                  <a:gd name="T7" fmla="*/ 6 h 6"/>
                  <a:gd name="T8" fmla="*/ 0 w 60"/>
                  <a:gd name="T9" fmla="*/ 0 h 6"/>
                </a:gdLst>
                <a:ahLst/>
                <a:cxnLst>
                  <a:cxn ang="0">
                    <a:pos x="T0" y="T1"/>
                  </a:cxn>
                  <a:cxn ang="0">
                    <a:pos x="T2" y="T3"/>
                  </a:cxn>
                  <a:cxn ang="0">
                    <a:pos x="T4" y="T5"/>
                  </a:cxn>
                  <a:cxn ang="0">
                    <a:pos x="T6" y="T7"/>
                  </a:cxn>
                  <a:cxn ang="0">
                    <a:pos x="T8" y="T9"/>
                  </a:cxn>
                </a:cxnLst>
                <a:rect l="0" t="0" r="r" b="b"/>
                <a:pathLst>
                  <a:path w="60" h="6">
                    <a:moveTo>
                      <a:pt x="0" y="0"/>
                    </a:moveTo>
                    <a:lnTo>
                      <a:pt x="0" y="0"/>
                    </a:lnTo>
                    <a:lnTo>
                      <a:pt x="60" y="6"/>
                    </a:lnTo>
                    <a:lnTo>
                      <a:pt x="6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1" name="Freeform 402"/>
              <p:cNvSpPr>
                <a:spLocks/>
              </p:cNvSpPr>
              <p:nvPr/>
            </p:nvSpPr>
            <p:spPr bwMode="auto">
              <a:xfrm>
                <a:off x="1926" y="2286"/>
                <a:ext cx="18" cy="144"/>
              </a:xfrm>
              <a:custGeom>
                <a:avLst/>
                <a:gdLst>
                  <a:gd name="T0" fmla="*/ 0 w 18"/>
                  <a:gd name="T1" fmla="*/ 0 h 144"/>
                  <a:gd name="T2" fmla="*/ 0 w 18"/>
                  <a:gd name="T3" fmla="*/ 120 h 144"/>
                  <a:gd name="T4" fmla="*/ 18 w 18"/>
                  <a:gd name="T5" fmla="*/ 144 h 144"/>
                  <a:gd name="T6" fmla="*/ 0 w 18"/>
                  <a:gd name="T7" fmla="*/ 120 h 144"/>
                  <a:gd name="T8" fmla="*/ 0 w 18"/>
                  <a:gd name="T9" fmla="*/ 0 h 144"/>
                </a:gdLst>
                <a:ahLst/>
                <a:cxnLst>
                  <a:cxn ang="0">
                    <a:pos x="T0" y="T1"/>
                  </a:cxn>
                  <a:cxn ang="0">
                    <a:pos x="T2" y="T3"/>
                  </a:cxn>
                  <a:cxn ang="0">
                    <a:pos x="T4" y="T5"/>
                  </a:cxn>
                  <a:cxn ang="0">
                    <a:pos x="T6" y="T7"/>
                  </a:cxn>
                  <a:cxn ang="0">
                    <a:pos x="T8" y="T9"/>
                  </a:cxn>
                </a:cxnLst>
                <a:rect l="0" t="0" r="r" b="b"/>
                <a:pathLst>
                  <a:path w="18" h="144">
                    <a:moveTo>
                      <a:pt x="0" y="0"/>
                    </a:moveTo>
                    <a:lnTo>
                      <a:pt x="0" y="120"/>
                    </a:lnTo>
                    <a:lnTo>
                      <a:pt x="18" y="144"/>
                    </a:lnTo>
                    <a:lnTo>
                      <a:pt x="0" y="12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2" name="Freeform 403"/>
              <p:cNvSpPr>
                <a:spLocks/>
              </p:cNvSpPr>
              <p:nvPr/>
            </p:nvSpPr>
            <p:spPr bwMode="auto">
              <a:xfrm>
                <a:off x="1932" y="2184"/>
                <a:ext cx="126" cy="252"/>
              </a:xfrm>
              <a:custGeom>
                <a:avLst/>
                <a:gdLst>
                  <a:gd name="T0" fmla="*/ 126 w 126"/>
                  <a:gd name="T1" fmla="*/ 72 h 252"/>
                  <a:gd name="T2" fmla="*/ 102 w 126"/>
                  <a:gd name="T3" fmla="*/ 18 h 252"/>
                  <a:gd name="T4" fmla="*/ 102 w 126"/>
                  <a:gd name="T5" fmla="*/ 18 h 252"/>
                  <a:gd name="T6" fmla="*/ 102 w 126"/>
                  <a:gd name="T7" fmla="*/ 18 h 252"/>
                  <a:gd name="T8" fmla="*/ 102 w 126"/>
                  <a:gd name="T9" fmla="*/ 18 h 252"/>
                  <a:gd name="T10" fmla="*/ 72 w 126"/>
                  <a:gd name="T11" fmla="*/ 0 h 252"/>
                  <a:gd name="T12" fmla="*/ 72 w 126"/>
                  <a:gd name="T13" fmla="*/ 0 h 252"/>
                  <a:gd name="T14" fmla="*/ 72 w 126"/>
                  <a:gd name="T15" fmla="*/ 0 h 252"/>
                  <a:gd name="T16" fmla="*/ 54 w 126"/>
                  <a:gd name="T17" fmla="*/ 42 h 252"/>
                  <a:gd name="T18" fmla="*/ 24 w 126"/>
                  <a:gd name="T19" fmla="*/ 42 h 252"/>
                  <a:gd name="T20" fmla="*/ 12 w 126"/>
                  <a:gd name="T21" fmla="*/ 60 h 252"/>
                  <a:gd name="T22" fmla="*/ 12 w 126"/>
                  <a:gd name="T23" fmla="*/ 60 h 252"/>
                  <a:gd name="T24" fmla="*/ 0 w 126"/>
                  <a:gd name="T25" fmla="*/ 84 h 252"/>
                  <a:gd name="T26" fmla="*/ 18 w 126"/>
                  <a:gd name="T27" fmla="*/ 90 h 252"/>
                  <a:gd name="T28" fmla="*/ 30 w 126"/>
                  <a:gd name="T29" fmla="*/ 126 h 252"/>
                  <a:gd name="T30" fmla="*/ 42 w 126"/>
                  <a:gd name="T31" fmla="*/ 150 h 252"/>
                  <a:gd name="T32" fmla="*/ 42 w 126"/>
                  <a:gd name="T33" fmla="*/ 192 h 252"/>
                  <a:gd name="T34" fmla="*/ 42 w 126"/>
                  <a:gd name="T35" fmla="*/ 234 h 252"/>
                  <a:gd name="T36" fmla="*/ 48 w 126"/>
                  <a:gd name="T37" fmla="*/ 246 h 252"/>
                  <a:gd name="T38" fmla="*/ 48 w 126"/>
                  <a:gd name="T39" fmla="*/ 252 h 252"/>
                  <a:gd name="T40" fmla="*/ 72 w 126"/>
                  <a:gd name="T41" fmla="*/ 252 h 252"/>
                  <a:gd name="T42" fmla="*/ 84 w 126"/>
                  <a:gd name="T43" fmla="*/ 144 h 252"/>
                  <a:gd name="T44" fmla="*/ 126 w 126"/>
                  <a:gd name="T45" fmla="*/ 7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252">
                    <a:moveTo>
                      <a:pt x="126" y="72"/>
                    </a:moveTo>
                    <a:lnTo>
                      <a:pt x="102" y="18"/>
                    </a:lnTo>
                    <a:lnTo>
                      <a:pt x="102" y="18"/>
                    </a:lnTo>
                    <a:lnTo>
                      <a:pt x="102" y="18"/>
                    </a:lnTo>
                    <a:lnTo>
                      <a:pt x="102" y="18"/>
                    </a:lnTo>
                    <a:lnTo>
                      <a:pt x="72" y="0"/>
                    </a:lnTo>
                    <a:lnTo>
                      <a:pt x="72" y="0"/>
                    </a:lnTo>
                    <a:lnTo>
                      <a:pt x="72" y="0"/>
                    </a:lnTo>
                    <a:lnTo>
                      <a:pt x="54" y="42"/>
                    </a:lnTo>
                    <a:lnTo>
                      <a:pt x="24" y="42"/>
                    </a:lnTo>
                    <a:lnTo>
                      <a:pt x="12" y="60"/>
                    </a:lnTo>
                    <a:lnTo>
                      <a:pt x="12" y="60"/>
                    </a:lnTo>
                    <a:lnTo>
                      <a:pt x="0" y="84"/>
                    </a:lnTo>
                    <a:lnTo>
                      <a:pt x="18" y="90"/>
                    </a:lnTo>
                    <a:lnTo>
                      <a:pt x="30" y="126"/>
                    </a:lnTo>
                    <a:lnTo>
                      <a:pt x="42" y="150"/>
                    </a:lnTo>
                    <a:lnTo>
                      <a:pt x="42" y="192"/>
                    </a:lnTo>
                    <a:lnTo>
                      <a:pt x="42" y="234"/>
                    </a:lnTo>
                    <a:lnTo>
                      <a:pt x="48" y="246"/>
                    </a:lnTo>
                    <a:lnTo>
                      <a:pt x="48" y="252"/>
                    </a:lnTo>
                    <a:lnTo>
                      <a:pt x="72" y="252"/>
                    </a:lnTo>
                    <a:lnTo>
                      <a:pt x="84" y="144"/>
                    </a:lnTo>
                    <a:lnTo>
                      <a:pt x="12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3" name="Freeform 404"/>
              <p:cNvSpPr>
                <a:spLocks/>
              </p:cNvSpPr>
              <p:nvPr/>
            </p:nvSpPr>
            <p:spPr bwMode="auto">
              <a:xfrm>
                <a:off x="1944" y="2184"/>
                <a:ext cx="60" cy="60"/>
              </a:xfrm>
              <a:custGeom>
                <a:avLst/>
                <a:gdLst>
                  <a:gd name="T0" fmla="*/ 12 w 60"/>
                  <a:gd name="T1" fmla="*/ 42 h 60"/>
                  <a:gd name="T2" fmla="*/ 0 w 60"/>
                  <a:gd name="T3" fmla="*/ 60 h 60"/>
                  <a:gd name="T4" fmla="*/ 0 w 60"/>
                  <a:gd name="T5" fmla="*/ 60 h 60"/>
                  <a:gd name="T6" fmla="*/ 12 w 60"/>
                  <a:gd name="T7" fmla="*/ 42 h 60"/>
                  <a:gd name="T8" fmla="*/ 42 w 60"/>
                  <a:gd name="T9" fmla="*/ 42 h 60"/>
                  <a:gd name="T10" fmla="*/ 60 w 60"/>
                  <a:gd name="T11" fmla="*/ 0 h 60"/>
                  <a:gd name="T12" fmla="*/ 60 w 60"/>
                  <a:gd name="T13" fmla="*/ 0 h 60"/>
                  <a:gd name="T14" fmla="*/ 42 w 60"/>
                  <a:gd name="T15" fmla="*/ 42 h 60"/>
                  <a:gd name="T16" fmla="*/ 12 w 60"/>
                  <a:gd name="T17"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12" y="42"/>
                    </a:moveTo>
                    <a:lnTo>
                      <a:pt x="0" y="60"/>
                    </a:lnTo>
                    <a:lnTo>
                      <a:pt x="0" y="60"/>
                    </a:lnTo>
                    <a:lnTo>
                      <a:pt x="12" y="42"/>
                    </a:lnTo>
                    <a:lnTo>
                      <a:pt x="42" y="42"/>
                    </a:lnTo>
                    <a:lnTo>
                      <a:pt x="60" y="0"/>
                    </a:lnTo>
                    <a:lnTo>
                      <a:pt x="60" y="0"/>
                    </a:lnTo>
                    <a:lnTo>
                      <a:pt x="42" y="42"/>
                    </a:lnTo>
                    <a:lnTo>
                      <a:pt x="12"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4" name="Freeform 405"/>
              <p:cNvSpPr>
                <a:spLocks/>
              </p:cNvSpPr>
              <p:nvPr/>
            </p:nvSpPr>
            <p:spPr bwMode="auto">
              <a:xfrm>
                <a:off x="1974" y="2376"/>
                <a:ext cx="6" cy="54"/>
              </a:xfrm>
              <a:custGeom>
                <a:avLst/>
                <a:gdLst>
                  <a:gd name="T0" fmla="*/ 0 w 6"/>
                  <a:gd name="T1" fmla="*/ 0 h 54"/>
                  <a:gd name="T2" fmla="*/ 0 w 6"/>
                  <a:gd name="T3" fmla="*/ 42 h 54"/>
                  <a:gd name="T4" fmla="*/ 6 w 6"/>
                  <a:gd name="T5" fmla="*/ 54 h 54"/>
                  <a:gd name="T6" fmla="*/ 0 w 6"/>
                  <a:gd name="T7" fmla="*/ 42 h 54"/>
                  <a:gd name="T8" fmla="*/ 0 w 6"/>
                  <a:gd name="T9" fmla="*/ 0 h 54"/>
                </a:gdLst>
                <a:ahLst/>
                <a:cxnLst>
                  <a:cxn ang="0">
                    <a:pos x="T0" y="T1"/>
                  </a:cxn>
                  <a:cxn ang="0">
                    <a:pos x="T2" y="T3"/>
                  </a:cxn>
                  <a:cxn ang="0">
                    <a:pos x="T4" y="T5"/>
                  </a:cxn>
                  <a:cxn ang="0">
                    <a:pos x="T6" y="T7"/>
                  </a:cxn>
                  <a:cxn ang="0">
                    <a:pos x="T8" y="T9"/>
                  </a:cxn>
                </a:cxnLst>
                <a:rect l="0" t="0" r="r" b="b"/>
                <a:pathLst>
                  <a:path w="6" h="54">
                    <a:moveTo>
                      <a:pt x="0" y="0"/>
                    </a:moveTo>
                    <a:lnTo>
                      <a:pt x="0" y="42"/>
                    </a:lnTo>
                    <a:lnTo>
                      <a:pt x="6" y="54"/>
                    </a:lnTo>
                    <a:lnTo>
                      <a:pt x="0"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893" name="Freeform 407"/>
            <p:cNvSpPr>
              <a:spLocks/>
            </p:cNvSpPr>
            <p:nvPr/>
          </p:nvSpPr>
          <p:spPr bwMode="auto">
            <a:xfrm>
              <a:off x="1932" y="2244"/>
              <a:ext cx="30" cy="66"/>
            </a:xfrm>
            <a:custGeom>
              <a:avLst/>
              <a:gdLst>
                <a:gd name="T0" fmla="*/ 12 w 30"/>
                <a:gd name="T1" fmla="*/ 0 h 66"/>
                <a:gd name="T2" fmla="*/ 0 w 30"/>
                <a:gd name="T3" fmla="*/ 24 h 66"/>
                <a:gd name="T4" fmla="*/ 18 w 30"/>
                <a:gd name="T5" fmla="*/ 30 h 66"/>
                <a:gd name="T6" fmla="*/ 30 w 30"/>
                <a:gd name="T7" fmla="*/ 66 h 66"/>
                <a:gd name="T8" fmla="*/ 18 w 30"/>
                <a:gd name="T9" fmla="*/ 30 h 66"/>
                <a:gd name="T10" fmla="*/ 0 w 30"/>
                <a:gd name="T11" fmla="*/ 24 h 66"/>
                <a:gd name="T12" fmla="*/ 12 w 30"/>
                <a:gd name="T13" fmla="*/ 0 h 66"/>
                <a:gd name="T14" fmla="*/ 12 w 30"/>
                <a:gd name="T15" fmla="*/ 0 h 66"/>
                <a:gd name="T16" fmla="*/ 12 w 30"/>
                <a:gd name="T17" fmla="*/ 0 h 66"/>
                <a:gd name="T18" fmla="*/ 12 w 30"/>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6">
                  <a:moveTo>
                    <a:pt x="12" y="0"/>
                  </a:moveTo>
                  <a:lnTo>
                    <a:pt x="0" y="24"/>
                  </a:lnTo>
                  <a:lnTo>
                    <a:pt x="18" y="30"/>
                  </a:lnTo>
                  <a:lnTo>
                    <a:pt x="30" y="66"/>
                  </a:lnTo>
                  <a:lnTo>
                    <a:pt x="18" y="30"/>
                  </a:lnTo>
                  <a:lnTo>
                    <a:pt x="0" y="24"/>
                  </a:lnTo>
                  <a:lnTo>
                    <a:pt x="12" y="0"/>
                  </a:lnTo>
                  <a:lnTo>
                    <a:pt x="12" y="0"/>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4" name="Rectangle 408"/>
            <p:cNvSpPr>
              <a:spLocks noChangeArrowheads="1"/>
            </p:cNvSpPr>
            <p:nvPr/>
          </p:nvSpPr>
          <p:spPr bwMode="auto">
            <a:xfrm>
              <a:off x="1944" y="224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95" name="Freeform 409"/>
            <p:cNvSpPr>
              <a:spLocks/>
            </p:cNvSpPr>
            <p:nvPr/>
          </p:nvSpPr>
          <p:spPr bwMode="auto">
            <a:xfrm>
              <a:off x="1902" y="1716"/>
              <a:ext cx="636" cy="486"/>
            </a:xfrm>
            <a:custGeom>
              <a:avLst/>
              <a:gdLst>
                <a:gd name="T0" fmla="*/ 522 w 636"/>
                <a:gd name="T1" fmla="*/ 390 h 486"/>
                <a:gd name="T2" fmla="*/ 528 w 636"/>
                <a:gd name="T3" fmla="*/ 396 h 486"/>
                <a:gd name="T4" fmla="*/ 546 w 636"/>
                <a:gd name="T5" fmla="*/ 348 h 486"/>
                <a:gd name="T6" fmla="*/ 576 w 636"/>
                <a:gd name="T7" fmla="*/ 318 h 486"/>
                <a:gd name="T8" fmla="*/ 612 w 636"/>
                <a:gd name="T9" fmla="*/ 282 h 486"/>
                <a:gd name="T10" fmla="*/ 624 w 636"/>
                <a:gd name="T11" fmla="*/ 156 h 486"/>
                <a:gd name="T12" fmla="*/ 636 w 636"/>
                <a:gd name="T13" fmla="*/ 132 h 486"/>
                <a:gd name="T14" fmla="*/ 606 w 636"/>
                <a:gd name="T15" fmla="*/ 108 h 486"/>
                <a:gd name="T16" fmla="*/ 594 w 636"/>
                <a:gd name="T17" fmla="*/ 36 h 486"/>
                <a:gd name="T18" fmla="*/ 552 w 636"/>
                <a:gd name="T19" fmla="*/ 6 h 486"/>
                <a:gd name="T20" fmla="*/ 468 w 636"/>
                <a:gd name="T21" fmla="*/ 0 h 486"/>
                <a:gd name="T22" fmla="*/ 468 w 636"/>
                <a:gd name="T23" fmla="*/ 0 h 486"/>
                <a:gd name="T24" fmla="*/ 234 w 636"/>
                <a:gd name="T25" fmla="*/ 174 h 486"/>
                <a:gd name="T26" fmla="*/ 168 w 636"/>
                <a:gd name="T27" fmla="*/ 186 h 486"/>
                <a:gd name="T28" fmla="*/ 168 w 636"/>
                <a:gd name="T29" fmla="*/ 318 h 486"/>
                <a:gd name="T30" fmla="*/ 144 w 636"/>
                <a:gd name="T31" fmla="*/ 348 h 486"/>
                <a:gd name="T32" fmla="*/ 18 w 636"/>
                <a:gd name="T33" fmla="*/ 366 h 486"/>
                <a:gd name="T34" fmla="*/ 0 w 636"/>
                <a:gd name="T35" fmla="*/ 366 h 486"/>
                <a:gd name="T36" fmla="*/ 0 w 636"/>
                <a:gd name="T37" fmla="*/ 366 h 486"/>
                <a:gd name="T38" fmla="*/ 0 w 636"/>
                <a:gd name="T39" fmla="*/ 366 h 486"/>
                <a:gd name="T40" fmla="*/ 60 w 636"/>
                <a:gd name="T41" fmla="*/ 462 h 486"/>
                <a:gd name="T42" fmla="*/ 72 w 636"/>
                <a:gd name="T43" fmla="*/ 456 h 486"/>
                <a:gd name="T44" fmla="*/ 78 w 636"/>
                <a:gd name="T45" fmla="*/ 456 h 486"/>
                <a:gd name="T46" fmla="*/ 78 w 636"/>
                <a:gd name="T47" fmla="*/ 456 h 486"/>
                <a:gd name="T48" fmla="*/ 78 w 636"/>
                <a:gd name="T49" fmla="*/ 456 h 486"/>
                <a:gd name="T50" fmla="*/ 90 w 636"/>
                <a:gd name="T51" fmla="*/ 462 h 486"/>
                <a:gd name="T52" fmla="*/ 102 w 636"/>
                <a:gd name="T53" fmla="*/ 468 h 486"/>
                <a:gd name="T54" fmla="*/ 102 w 636"/>
                <a:gd name="T55" fmla="*/ 468 h 486"/>
                <a:gd name="T56" fmla="*/ 132 w 636"/>
                <a:gd name="T57" fmla="*/ 486 h 486"/>
                <a:gd name="T58" fmla="*/ 180 w 636"/>
                <a:gd name="T59" fmla="*/ 414 h 486"/>
                <a:gd name="T60" fmla="*/ 246 w 636"/>
                <a:gd name="T61" fmla="*/ 420 h 486"/>
                <a:gd name="T62" fmla="*/ 282 w 636"/>
                <a:gd name="T63" fmla="*/ 450 h 486"/>
                <a:gd name="T64" fmla="*/ 294 w 636"/>
                <a:gd name="T65" fmla="*/ 438 h 486"/>
                <a:gd name="T66" fmla="*/ 312 w 636"/>
                <a:gd name="T67" fmla="*/ 426 h 486"/>
                <a:gd name="T68" fmla="*/ 372 w 636"/>
                <a:gd name="T69" fmla="*/ 456 h 486"/>
                <a:gd name="T70" fmla="*/ 408 w 636"/>
                <a:gd name="T71" fmla="*/ 432 h 486"/>
                <a:gd name="T72" fmla="*/ 528 w 636"/>
                <a:gd name="T73" fmla="*/ 426 h 486"/>
                <a:gd name="T74" fmla="*/ 516 w 636"/>
                <a:gd name="T75" fmla="*/ 396 h 486"/>
                <a:gd name="T76" fmla="*/ 522 w 636"/>
                <a:gd name="T77" fmla="*/ 39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6" h="486">
                  <a:moveTo>
                    <a:pt x="522" y="390"/>
                  </a:moveTo>
                  <a:lnTo>
                    <a:pt x="528" y="396"/>
                  </a:lnTo>
                  <a:lnTo>
                    <a:pt x="546" y="348"/>
                  </a:lnTo>
                  <a:lnTo>
                    <a:pt x="576" y="318"/>
                  </a:lnTo>
                  <a:lnTo>
                    <a:pt x="612" y="282"/>
                  </a:lnTo>
                  <a:lnTo>
                    <a:pt x="624" y="156"/>
                  </a:lnTo>
                  <a:lnTo>
                    <a:pt x="636" y="132"/>
                  </a:lnTo>
                  <a:lnTo>
                    <a:pt x="606" y="108"/>
                  </a:lnTo>
                  <a:lnTo>
                    <a:pt x="594" y="36"/>
                  </a:lnTo>
                  <a:lnTo>
                    <a:pt x="552" y="6"/>
                  </a:lnTo>
                  <a:lnTo>
                    <a:pt x="468" y="0"/>
                  </a:lnTo>
                  <a:lnTo>
                    <a:pt x="468" y="0"/>
                  </a:lnTo>
                  <a:lnTo>
                    <a:pt x="234" y="174"/>
                  </a:lnTo>
                  <a:lnTo>
                    <a:pt x="168" y="186"/>
                  </a:lnTo>
                  <a:lnTo>
                    <a:pt x="168" y="318"/>
                  </a:lnTo>
                  <a:lnTo>
                    <a:pt x="144" y="348"/>
                  </a:lnTo>
                  <a:lnTo>
                    <a:pt x="18" y="366"/>
                  </a:lnTo>
                  <a:lnTo>
                    <a:pt x="0" y="366"/>
                  </a:lnTo>
                  <a:lnTo>
                    <a:pt x="0" y="366"/>
                  </a:lnTo>
                  <a:lnTo>
                    <a:pt x="0" y="366"/>
                  </a:lnTo>
                  <a:lnTo>
                    <a:pt x="60" y="462"/>
                  </a:lnTo>
                  <a:lnTo>
                    <a:pt x="72" y="456"/>
                  </a:lnTo>
                  <a:lnTo>
                    <a:pt x="78" y="456"/>
                  </a:lnTo>
                  <a:lnTo>
                    <a:pt x="78" y="456"/>
                  </a:lnTo>
                  <a:lnTo>
                    <a:pt x="78" y="456"/>
                  </a:lnTo>
                  <a:lnTo>
                    <a:pt x="90" y="462"/>
                  </a:lnTo>
                  <a:lnTo>
                    <a:pt x="102" y="468"/>
                  </a:lnTo>
                  <a:lnTo>
                    <a:pt x="102" y="468"/>
                  </a:lnTo>
                  <a:lnTo>
                    <a:pt x="132" y="486"/>
                  </a:lnTo>
                  <a:lnTo>
                    <a:pt x="180" y="414"/>
                  </a:lnTo>
                  <a:lnTo>
                    <a:pt x="246" y="420"/>
                  </a:lnTo>
                  <a:lnTo>
                    <a:pt x="282" y="450"/>
                  </a:lnTo>
                  <a:lnTo>
                    <a:pt x="294" y="438"/>
                  </a:lnTo>
                  <a:lnTo>
                    <a:pt x="312" y="426"/>
                  </a:lnTo>
                  <a:lnTo>
                    <a:pt x="372" y="456"/>
                  </a:lnTo>
                  <a:lnTo>
                    <a:pt x="408" y="432"/>
                  </a:lnTo>
                  <a:lnTo>
                    <a:pt x="528" y="426"/>
                  </a:lnTo>
                  <a:lnTo>
                    <a:pt x="516" y="396"/>
                  </a:lnTo>
                  <a:lnTo>
                    <a:pt x="522" y="3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6" name="Freeform 410"/>
            <p:cNvSpPr>
              <a:spLocks/>
            </p:cNvSpPr>
            <p:nvPr/>
          </p:nvSpPr>
          <p:spPr bwMode="auto">
            <a:xfrm>
              <a:off x="2070" y="1716"/>
              <a:ext cx="300" cy="186"/>
            </a:xfrm>
            <a:custGeom>
              <a:avLst/>
              <a:gdLst>
                <a:gd name="T0" fmla="*/ 300 w 300"/>
                <a:gd name="T1" fmla="*/ 0 h 186"/>
                <a:gd name="T2" fmla="*/ 66 w 300"/>
                <a:gd name="T3" fmla="*/ 174 h 186"/>
                <a:gd name="T4" fmla="*/ 0 w 300"/>
                <a:gd name="T5" fmla="*/ 186 h 186"/>
                <a:gd name="T6" fmla="*/ 66 w 300"/>
                <a:gd name="T7" fmla="*/ 174 h 186"/>
                <a:gd name="T8" fmla="*/ 300 w 300"/>
                <a:gd name="T9" fmla="*/ 0 h 186"/>
              </a:gdLst>
              <a:ahLst/>
              <a:cxnLst>
                <a:cxn ang="0">
                  <a:pos x="T0" y="T1"/>
                </a:cxn>
                <a:cxn ang="0">
                  <a:pos x="T2" y="T3"/>
                </a:cxn>
                <a:cxn ang="0">
                  <a:pos x="T4" y="T5"/>
                </a:cxn>
                <a:cxn ang="0">
                  <a:pos x="T6" y="T7"/>
                </a:cxn>
                <a:cxn ang="0">
                  <a:pos x="T8" y="T9"/>
                </a:cxn>
              </a:cxnLst>
              <a:rect l="0" t="0" r="r" b="b"/>
              <a:pathLst>
                <a:path w="300" h="186">
                  <a:moveTo>
                    <a:pt x="300" y="0"/>
                  </a:moveTo>
                  <a:lnTo>
                    <a:pt x="66" y="174"/>
                  </a:lnTo>
                  <a:lnTo>
                    <a:pt x="0" y="186"/>
                  </a:lnTo>
                  <a:lnTo>
                    <a:pt x="66" y="174"/>
                  </a:lnTo>
                  <a:lnTo>
                    <a:pt x="30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7" name="Freeform 411"/>
            <p:cNvSpPr>
              <a:spLocks/>
            </p:cNvSpPr>
            <p:nvPr/>
          </p:nvSpPr>
          <p:spPr bwMode="auto">
            <a:xfrm>
              <a:off x="1902" y="2082"/>
              <a:ext cx="18" cy="0"/>
            </a:xfrm>
            <a:custGeom>
              <a:avLst/>
              <a:gdLst>
                <a:gd name="T0" fmla="*/ 0 w 18"/>
                <a:gd name="T1" fmla="*/ 0 w 18"/>
                <a:gd name="T2" fmla="*/ 0 w 18"/>
                <a:gd name="T3" fmla="*/ 18 w 18"/>
                <a:gd name="T4" fmla="*/ 0 w 18"/>
                <a:gd name="T5" fmla="*/ 0 w 18"/>
              </a:gdLst>
              <a:ahLst/>
              <a:cxnLst>
                <a:cxn ang="0">
                  <a:pos x="T0" y="0"/>
                </a:cxn>
                <a:cxn ang="0">
                  <a:pos x="T1" y="0"/>
                </a:cxn>
                <a:cxn ang="0">
                  <a:pos x="T2" y="0"/>
                </a:cxn>
                <a:cxn ang="0">
                  <a:pos x="T3" y="0"/>
                </a:cxn>
                <a:cxn ang="0">
                  <a:pos x="T4" y="0"/>
                </a:cxn>
                <a:cxn ang="0">
                  <a:pos x="T5" y="0"/>
                </a:cxn>
              </a:cxnLst>
              <a:rect l="0" t="0" r="r" b="b"/>
              <a:pathLst>
                <a:path w="18">
                  <a:moveTo>
                    <a:pt x="0" y="0"/>
                  </a:moveTo>
                  <a:lnTo>
                    <a:pt x="0" y="0"/>
                  </a:lnTo>
                  <a:lnTo>
                    <a:pt x="0" y="0"/>
                  </a:ln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8" name="Freeform 412"/>
            <p:cNvSpPr>
              <a:spLocks/>
            </p:cNvSpPr>
            <p:nvPr/>
          </p:nvSpPr>
          <p:spPr bwMode="auto">
            <a:xfrm>
              <a:off x="1980" y="2172"/>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9" name="Freeform 413"/>
            <p:cNvSpPr>
              <a:spLocks/>
            </p:cNvSpPr>
            <p:nvPr/>
          </p:nvSpPr>
          <p:spPr bwMode="auto">
            <a:xfrm>
              <a:off x="1902" y="2082"/>
              <a:ext cx="72" cy="96"/>
            </a:xfrm>
            <a:custGeom>
              <a:avLst/>
              <a:gdLst>
                <a:gd name="T0" fmla="*/ 0 w 72"/>
                <a:gd name="T1" fmla="*/ 0 h 96"/>
                <a:gd name="T2" fmla="*/ 60 w 72"/>
                <a:gd name="T3" fmla="*/ 96 h 96"/>
                <a:gd name="T4" fmla="*/ 72 w 72"/>
                <a:gd name="T5" fmla="*/ 90 h 96"/>
                <a:gd name="T6" fmla="*/ 60 w 72"/>
                <a:gd name="T7" fmla="*/ 96 h 96"/>
                <a:gd name="T8" fmla="*/ 0 w 72"/>
                <a:gd name="T9" fmla="*/ 0 h 96"/>
                <a:gd name="T10" fmla="*/ 0 w 72"/>
                <a:gd name="T11" fmla="*/ 0 h 96"/>
                <a:gd name="T12" fmla="*/ 0 w 72"/>
                <a:gd name="T13" fmla="*/ 0 h 96"/>
                <a:gd name="T14" fmla="*/ 0 w 72"/>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6">
                  <a:moveTo>
                    <a:pt x="0" y="0"/>
                  </a:moveTo>
                  <a:lnTo>
                    <a:pt x="60" y="96"/>
                  </a:lnTo>
                  <a:lnTo>
                    <a:pt x="72" y="90"/>
                  </a:lnTo>
                  <a:lnTo>
                    <a:pt x="60" y="96"/>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0" name="Rectangle 414"/>
            <p:cNvSpPr>
              <a:spLocks noChangeArrowheads="1"/>
            </p:cNvSpPr>
            <p:nvPr/>
          </p:nvSpPr>
          <p:spPr bwMode="auto">
            <a:xfrm>
              <a:off x="1902" y="208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01" name="Freeform 415"/>
            <p:cNvSpPr>
              <a:spLocks/>
            </p:cNvSpPr>
            <p:nvPr/>
          </p:nvSpPr>
          <p:spPr bwMode="auto">
            <a:xfrm>
              <a:off x="2004" y="2184"/>
              <a:ext cx="30" cy="18"/>
            </a:xfrm>
            <a:custGeom>
              <a:avLst/>
              <a:gdLst>
                <a:gd name="T0" fmla="*/ 0 w 30"/>
                <a:gd name="T1" fmla="*/ 0 h 18"/>
                <a:gd name="T2" fmla="*/ 30 w 30"/>
                <a:gd name="T3" fmla="*/ 18 h 18"/>
                <a:gd name="T4" fmla="*/ 0 w 30"/>
                <a:gd name="T5" fmla="*/ 0 h 18"/>
                <a:gd name="T6" fmla="*/ 0 w 30"/>
                <a:gd name="T7" fmla="*/ 0 h 18"/>
              </a:gdLst>
              <a:ahLst/>
              <a:cxnLst>
                <a:cxn ang="0">
                  <a:pos x="T0" y="T1"/>
                </a:cxn>
                <a:cxn ang="0">
                  <a:pos x="T2" y="T3"/>
                </a:cxn>
                <a:cxn ang="0">
                  <a:pos x="T4" y="T5"/>
                </a:cxn>
                <a:cxn ang="0">
                  <a:pos x="T6" y="T7"/>
                </a:cxn>
              </a:cxnLst>
              <a:rect l="0" t="0" r="r" b="b"/>
              <a:pathLst>
                <a:path w="30" h="18">
                  <a:moveTo>
                    <a:pt x="0" y="0"/>
                  </a:moveTo>
                  <a:lnTo>
                    <a:pt x="30"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2" name="Freeform 416"/>
            <p:cNvSpPr>
              <a:spLocks/>
            </p:cNvSpPr>
            <p:nvPr/>
          </p:nvSpPr>
          <p:spPr bwMode="auto">
            <a:xfrm>
              <a:off x="2004" y="2130"/>
              <a:ext cx="468" cy="390"/>
            </a:xfrm>
            <a:custGeom>
              <a:avLst/>
              <a:gdLst>
                <a:gd name="T0" fmla="*/ 318 w 468"/>
                <a:gd name="T1" fmla="*/ 276 h 390"/>
                <a:gd name="T2" fmla="*/ 318 w 468"/>
                <a:gd name="T3" fmla="*/ 276 h 390"/>
                <a:gd name="T4" fmla="*/ 342 w 468"/>
                <a:gd name="T5" fmla="*/ 300 h 390"/>
                <a:gd name="T6" fmla="*/ 384 w 468"/>
                <a:gd name="T7" fmla="*/ 210 h 390"/>
                <a:gd name="T8" fmla="*/ 390 w 468"/>
                <a:gd name="T9" fmla="*/ 210 h 390"/>
                <a:gd name="T10" fmla="*/ 402 w 468"/>
                <a:gd name="T11" fmla="*/ 198 h 390"/>
                <a:gd name="T12" fmla="*/ 426 w 468"/>
                <a:gd name="T13" fmla="*/ 108 h 390"/>
                <a:gd name="T14" fmla="*/ 468 w 468"/>
                <a:gd name="T15" fmla="*/ 78 h 390"/>
                <a:gd name="T16" fmla="*/ 462 w 468"/>
                <a:gd name="T17" fmla="*/ 54 h 390"/>
                <a:gd name="T18" fmla="*/ 462 w 468"/>
                <a:gd name="T19" fmla="*/ 54 h 390"/>
                <a:gd name="T20" fmla="*/ 462 w 468"/>
                <a:gd name="T21" fmla="*/ 54 h 390"/>
                <a:gd name="T22" fmla="*/ 456 w 468"/>
                <a:gd name="T23" fmla="*/ 60 h 390"/>
                <a:gd name="T24" fmla="*/ 444 w 468"/>
                <a:gd name="T25" fmla="*/ 24 h 390"/>
                <a:gd name="T26" fmla="*/ 432 w 468"/>
                <a:gd name="T27" fmla="*/ 24 h 390"/>
                <a:gd name="T28" fmla="*/ 426 w 468"/>
                <a:gd name="T29" fmla="*/ 12 h 390"/>
                <a:gd name="T30" fmla="*/ 306 w 468"/>
                <a:gd name="T31" fmla="*/ 18 h 390"/>
                <a:gd name="T32" fmla="*/ 270 w 468"/>
                <a:gd name="T33" fmla="*/ 42 h 390"/>
                <a:gd name="T34" fmla="*/ 210 w 468"/>
                <a:gd name="T35" fmla="*/ 12 h 390"/>
                <a:gd name="T36" fmla="*/ 192 w 468"/>
                <a:gd name="T37" fmla="*/ 24 h 390"/>
                <a:gd name="T38" fmla="*/ 180 w 468"/>
                <a:gd name="T39" fmla="*/ 36 h 390"/>
                <a:gd name="T40" fmla="*/ 180 w 468"/>
                <a:gd name="T41" fmla="*/ 36 h 390"/>
                <a:gd name="T42" fmla="*/ 180 w 468"/>
                <a:gd name="T43" fmla="*/ 36 h 390"/>
                <a:gd name="T44" fmla="*/ 144 w 468"/>
                <a:gd name="T45" fmla="*/ 6 h 390"/>
                <a:gd name="T46" fmla="*/ 78 w 468"/>
                <a:gd name="T47" fmla="*/ 0 h 390"/>
                <a:gd name="T48" fmla="*/ 30 w 468"/>
                <a:gd name="T49" fmla="*/ 72 h 390"/>
                <a:gd name="T50" fmla="*/ 54 w 468"/>
                <a:gd name="T51" fmla="*/ 126 h 390"/>
                <a:gd name="T52" fmla="*/ 12 w 468"/>
                <a:gd name="T53" fmla="*/ 198 h 390"/>
                <a:gd name="T54" fmla="*/ 0 w 468"/>
                <a:gd name="T55" fmla="*/ 306 h 390"/>
                <a:gd name="T56" fmla="*/ 72 w 468"/>
                <a:gd name="T57" fmla="*/ 300 h 390"/>
                <a:gd name="T58" fmla="*/ 108 w 468"/>
                <a:gd name="T59" fmla="*/ 342 h 390"/>
                <a:gd name="T60" fmla="*/ 114 w 468"/>
                <a:gd name="T61" fmla="*/ 360 h 390"/>
                <a:gd name="T62" fmla="*/ 132 w 468"/>
                <a:gd name="T63" fmla="*/ 384 h 390"/>
                <a:gd name="T64" fmla="*/ 138 w 468"/>
                <a:gd name="T65" fmla="*/ 378 h 390"/>
                <a:gd name="T66" fmla="*/ 144 w 468"/>
                <a:gd name="T67" fmla="*/ 390 h 390"/>
                <a:gd name="T68" fmla="*/ 156 w 468"/>
                <a:gd name="T69" fmla="*/ 378 h 390"/>
                <a:gd name="T70" fmla="*/ 168 w 468"/>
                <a:gd name="T71" fmla="*/ 384 h 390"/>
                <a:gd name="T72" fmla="*/ 180 w 468"/>
                <a:gd name="T73" fmla="*/ 372 h 390"/>
                <a:gd name="T74" fmla="*/ 192 w 468"/>
                <a:gd name="T75" fmla="*/ 378 h 390"/>
                <a:gd name="T76" fmla="*/ 222 w 468"/>
                <a:gd name="T77" fmla="*/ 378 h 390"/>
                <a:gd name="T78" fmla="*/ 228 w 468"/>
                <a:gd name="T79" fmla="*/ 360 h 390"/>
                <a:gd name="T80" fmla="*/ 228 w 468"/>
                <a:gd name="T81" fmla="*/ 360 h 390"/>
                <a:gd name="T82" fmla="*/ 258 w 468"/>
                <a:gd name="T83" fmla="*/ 300 h 390"/>
                <a:gd name="T84" fmla="*/ 318 w 468"/>
                <a:gd name="T85" fmla="*/ 276 h 390"/>
                <a:gd name="T86" fmla="*/ 318 w 468"/>
                <a:gd name="T87" fmla="*/ 27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8" h="390">
                  <a:moveTo>
                    <a:pt x="318" y="276"/>
                  </a:moveTo>
                  <a:lnTo>
                    <a:pt x="318" y="276"/>
                  </a:lnTo>
                  <a:lnTo>
                    <a:pt x="342" y="300"/>
                  </a:lnTo>
                  <a:lnTo>
                    <a:pt x="384" y="210"/>
                  </a:lnTo>
                  <a:lnTo>
                    <a:pt x="390" y="210"/>
                  </a:lnTo>
                  <a:lnTo>
                    <a:pt x="402" y="198"/>
                  </a:lnTo>
                  <a:lnTo>
                    <a:pt x="426" y="108"/>
                  </a:lnTo>
                  <a:lnTo>
                    <a:pt x="468" y="78"/>
                  </a:lnTo>
                  <a:lnTo>
                    <a:pt x="462" y="54"/>
                  </a:lnTo>
                  <a:lnTo>
                    <a:pt x="462" y="54"/>
                  </a:lnTo>
                  <a:lnTo>
                    <a:pt x="462" y="54"/>
                  </a:lnTo>
                  <a:lnTo>
                    <a:pt x="456" y="60"/>
                  </a:lnTo>
                  <a:lnTo>
                    <a:pt x="444" y="24"/>
                  </a:lnTo>
                  <a:lnTo>
                    <a:pt x="432" y="24"/>
                  </a:lnTo>
                  <a:lnTo>
                    <a:pt x="426" y="12"/>
                  </a:lnTo>
                  <a:lnTo>
                    <a:pt x="306" y="18"/>
                  </a:lnTo>
                  <a:lnTo>
                    <a:pt x="270" y="42"/>
                  </a:lnTo>
                  <a:lnTo>
                    <a:pt x="210" y="12"/>
                  </a:lnTo>
                  <a:lnTo>
                    <a:pt x="192" y="24"/>
                  </a:lnTo>
                  <a:lnTo>
                    <a:pt x="180" y="36"/>
                  </a:lnTo>
                  <a:lnTo>
                    <a:pt x="180" y="36"/>
                  </a:lnTo>
                  <a:lnTo>
                    <a:pt x="180" y="36"/>
                  </a:lnTo>
                  <a:lnTo>
                    <a:pt x="144" y="6"/>
                  </a:lnTo>
                  <a:lnTo>
                    <a:pt x="78" y="0"/>
                  </a:lnTo>
                  <a:lnTo>
                    <a:pt x="30" y="72"/>
                  </a:lnTo>
                  <a:lnTo>
                    <a:pt x="54" y="126"/>
                  </a:lnTo>
                  <a:lnTo>
                    <a:pt x="12" y="198"/>
                  </a:lnTo>
                  <a:lnTo>
                    <a:pt x="0" y="306"/>
                  </a:lnTo>
                  <a:lnTo>
                    <a:pt x="72" y="300"/>
                  </a:lnTo>
                  <a:lnTo>
                    <a:pt x="108" y="342"/>
                  </a:lnTo>
                  <a:lnTo>
                    <a:pt x="114" y="360"/>
                  </a:lnTo>
                  <a:lnTo>
                    <a:pt x="132" y="384"/>
                  </a:lnTo>
                  <a:lnTo>
                    <a:pt x="138" y="378"/>
                  </a:lnTo>
                  <a:lnTo>
                    <a:pt x="144" y="390"/>
                  </a:lnTo>
                  <a:lnTo>
                    <a:pt x="156" y="378"/>
                  </a:lnTo>
                  <a:lnTo>
                    <a:pt x="168" y="384"/>
                  </a:lnTo>
                  <a:lnTo>
                    <a:pt x="180" y="372"/>
                  </a:lnTo>
                  <a:lnTo>
                    <a:pt x="192" y="378"/>
                  </a:lnTo>
                  <a:lnTo>
                    <a:pt x="222" y="378"/>
                  </a:lnTo>
                  <a:lnTo>
                    <a:pt x="228" y="360"/>
                  </a:lnTo>
                  <a:lnTo>
                    <a:pt x="228" y="360"/>
                  </a:lnTo>
                  <a:lnTo>
                    <a:pt x="258" y="300"/>
                  </a:lnTo>
                  <a:lnTo>
                    <a:pt x="318" y="276"/>
                  </a:lnTo>
                  <a:lnTo>
                    <a:pt x="318" y="27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3" name="Freeform 417"/>
            <p:cNvSpPr>
              <a:spLocks/>
            </p:cNvSpPr>
            <p:nvPr/>
          </p:nvSpPr>
          <p:spPr bwMode="auto">
            <a:xfrm>
              <a:off x="2016" y="2202"/>
              <a:ext cx="42" cy="126"/>
            </a:xfrm>
            <a:custGeom>
              <a:avLst/>
              <a:gdLst>
                <a:gd name="T0" fmla="*/ 42 w 42"/>
                <a:gd name="T1" fmla="*/ 54 h 126"/>
                <a:gd name="T2" fmla="*/ 0 w 42"/>
                <a:gd name="T3" fmla="*/ 126 h 126"/>
                <a:gd name="T4" fmla="*/ 42 w 42"/>
                <a:gd name="T5" fmla="*/ 54 h 126"/>
                <a:gd name="T6" fmla="*/ 18 w 42"/>
                <a:gd name="T7" fmla="*/ 0 h 126"/>
                <a:gd name="T8" fmla="*/ 18 w 42"/>
                <a:gd name="T9" fmla="*/ 0 h 126"/>
                <a:gd name="T10" fmla="*/ 42 w 42"/>
                <a:gd name="T11" fmla="*/ 54 h 126"/>
              </a:gdLst>
              <a:ahLst/>
              <a:cxnLst>
                <a:cxn ang="0">
                  <a:pos x="T0" y="T1"/>
                </a:cxn>
                <a:cxn ang="0">
                  <a:pos x="T2" y="T3"/>
                </a:cxn>
                <a:cxn ang="0">
                  <a:pos x="T4" y="T5"/>
                </a:cxn>
                <a:cxn ang="0">
                  <a:pos x="T6" y="T7"/>
                </a:cxn>
                <a:cxn ang="0">
                  <a:pos x="T8" y="T9"/>
                </a:cxn>
                <a:cxn ang="0">
                  <a:pos x="T10" y="T11"/>
                </a:cxn>
              </a:cxnLst>
              <a:rect l="0" t="0" r="r" b="b"/>
              <a:pathLst>
                <a:path w="42" h="126">
                  <a:moveTo>
                    <a:pt x="42" y="54"/>
                  </a:moveTo>
                  <a:lnTo>
                    <a:pt x="0" y="126"/>
                  </a:lnTo>
                  <a:lnTo>
                    <a:pt x="42" y="54"/>
                  </a:lnTo>
                  <a:lnTo>
                    <a:pt x="18" y="0"/>
                  </a:lnTo>
                  <a:lnTo>
                    <a:pt x="18" y="0"/>
                  </a:lnTo>
                  <a:lnTo>
                    <a:pt x="4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4" name="Freeform 418"/>
            <p:cNvSpPr>
              <a:spLocks/>
            </p:cNvSpPr>
            <p:nvPr/>
          </p:nvSpPr>
          <p:spPr bwMode="auto">
            <a:xfrm>
              <a:off x="2082" y="2130"/>
              <a:ext cx="102" cy="36"/>
            </a:xfrm>
            <a:custGeom>
              <a:avLst/>
              <a:gdLst>
                <a:gd name="T0" fmla="*/ 0 w 102"/>
                <a:gd name="T1" fmla="*/ 0 h 36"/>
                <a:gd name="T2" fmla="*/ 66 w 102"/>
                <a:gd name="T3" fmla="*/ 6 h 36"/>
                <a:gd name="T4" fmla="*/ 102 w 102"/>
                <a:gd name="T5" fmla="*/ 36 h 36"/>
                <a:gd name="T6" fmla="*/ 102 w 102"/>
                <a:gd name="T7" fmla="*/ 36 h 36"/>
                <a:gd name="T8" fmla="*/ 66 w 102"/>
                <a:gd name="T9" fmla="*/ 6 h 36"/>
                <a:gd name="T10" fmla="*/ 0 w 102"/>
                <a:gd name="T11" fmla="*/ 0 h 36"/>
              </a:gdLst>
              <a:ahLst/>
              <a:cxnLst>
                <a:cxn ang="0">
                  <a:pos x="T0" y="T1"/>
                </a:cxn>
                <a:cxn ang="0">
                  <a:pos x="T2" y="T3"/>
                </a:cxn>
                <a:cxn ang="0">
                  <a:pos x="T4" y="T5"/>
                </a:cxn>
                <a:cxn ang="0">
                  <a:pos x="T6" y="T7"/>
                </a:cxn>
                <a:cxn ang="0">
                  <a:pos x="T8" y="T9"/>
                </a:cxn>
                <a:cxn ang="0">
                  <a:pos x="T10" y="T11"/>
                </a:cxn>
              </a:cxnLst>
              <a:rect l="0" t="0" r="r" b="b"/>
              <a:pathLst>
                <a:path w="102" h="36">
                  <a:moveTo>
                    <a:pt x="0" y="0"/>
                  </a:moveTo>
                  <a:lnTo>
                    <a:pt x="66" y="6"/>
                  </a:lnTo>
                  <a:lnTo>
                    <a:pt x="102" y="36"/>
                  </a:lnTo>
                  <a:lnTo>
                    <a:pt x="102" y="36"/>
                  </a:lnTo>
                  <a:lnTo>
                    <a:pt x="6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5" name="Freeform 419"/>
            <p:cNvSpPr>
              <a:spLocks/>
            </p:cNvSpPr>
            <p:nvPr/>
          </p:nvSpPr>
          <p:spPr bwMode="auto">
            <a:xfrm>
              <a:off x="2196" y="2142"/>
              <a:ext cx="114" cy="30"/>
            </a:xfrm>
            <a:custGeom>
              <a:avLst/>
              <a:gdLst>
                <a:gd name="T0" fmla="*/ 18 w 114"/>
                <a:gd name="T1" fmla="*/ 0 h 30"/>
                <a:gd name="T2" fmla="*/ 0 w 114"/>
                <a:gd name="T3" fmla="*/ 12 h 30"/>
                <a:gd name="T4" fmla="*/ 18 w 114"/>
                <a:gd name="T5" fmla="*/ 0 h 30"/>
                <a:gd name="T6" fmla="*/ 78 w 114"/>
                <a:gd name="T7" fmla="*/ 30 h 30"/>
                <a:gd name="T8" fmla="*/ 114 w 114"/>
                <a:gd name="T9" fmla="*/ 6 h 30"/>
                <a:gd name="T10" fmla="*/ 78 w 114"/>
                <a:gd name="T11" fmla="*/ 30 h 30"/>
                <a:gd name="T12" fmla="*/ 18 w 11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14" h="30">
                  <a:moveTo>
                    <a:pt x="18" y="0"/>
                  </a:moveTo>
                  <a:lnTo>
                    <a:pt x="0" y="12"/>
                  </a:lnTo>
                  <a:lnTo>
                    <a:pt x="18" y="0"/>
                  </a:lnTo>
                  <a:lnTo>
                    <a:pt x="78" y="30"/>
                  </a:lnTo>
                  <a:lnTo>
                    <a:pt x="114" y="6"/>
                  </a:lnTo>
                  <a:lnTo>
                    <a:pt x="78" y="3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6" name="Freeform 420"/>
            <p:cNvSpPr>
              <a:spLocks/>
            </p:cNvSpPr>
            <p:nvPr/>
          </p:nvSpPr>
          <p:spPr bwMode="auto">
            <a:xfrm>
              <a:off x="2262" y="1283"/>
              <a:ext cx="636" cy="613"/>
            </a:xfrm>
            <a:custGeom>
              <a:avLst/>
              <a:gdLst>
                <a:gd name="T0" fmla="*/ 48 w 636"/>
                <a:gd name="T1" fmla="*/ 73 h 613"/>
                <a:gd name="T2" fmla="*/ 42 w 636"/>
                <a:gd name="T3" fmla="*/ 115 h 613"/>
                <a:gd name="T4" fmla="*/ 18 w 636"/>
                <a:gd name="T5" fmla="*/ 133 h 613"/>
                <a:gd name="T6" fmla="*/ 0 w 636"/>
                <a:gd name="T7" fmla="*/ 139 h 613"/>
                <a:gd name="T8" fmla="*/ 30 w 636"/>
                <a:gd name="T9" fmla="*/ 187 h 613"/>
                <a:gd name="T10" fmla="*/ 30 w 636"/>
                <a:gd name="T11" fmla="*/ 373 h 613"/>
                <a:gd name="T12" fmla="*/ 108 w 636"/>
                <a:gd name="T13" fmla="*/ 433 h 613"/>
                <a:gd name="T14" fmla="*/ 192 w 636"/>
                <a:gd name="T15" fmla="*/ 439 h 613"/>
                <a:gd name="T16" fmla="*/ 234 w 636"/>
                <a:gd name="T17" fmla="*/ 469 h 613"/>
                <a:gd name="T18" fmla="*/ 234 w 636"/>
                <a:gd name="T19" fmla="*/ 463 h 613"/>
                <a:gd name="T20" fmla="*/ 234 w 636"/>
                <a:gd name="T21" fmla="*/ 463 h 613"/>
                <a:gd name="T22" fmla="*/ 234 w 636"/>
                <a:gd name="T23" fmla="*/ 463 h 613"/>
                <a:gd name="T24" fmla="*/ 234 w 636"/>
                <a:gd name="T25" fmla="*/ 463 h 613"/>
                <a:gd name="T26" fmla="*/ 276 w 636"/>
                <a:gd name="T27" fmla="*/ 439 h 613"/>
                <a:gd name="T28" fmla="*/ 600 w 636"/>
                <a:gd name="T29" fmla="*/ 613 h 613"/>
                <a:gd name="T30" fmla="*/ 600 w 636"/>
                <a:gd name="T31" fmla="*/ 583 h 613"/>
                <a:gd name="T32" fmla="*/ 636 w 636"/>
                <a:gd name="T33" fmla="*/ 583 h 613"/>
                <a:gd name="T34" fmla="*/ 636 w 636"/>
                <a:gd name="T35" fmla="*/ 505 h 613"/>
                <a:gd name="T36" fmla="*/ 636 w 636"/>
                <a:gd name="T37" fmla="*/ 193 h 613"/>
                <a:gd name="T38" fmla="*/ 612 w 636"/>
                <a:gd name="T39" fmla="*/ 145 h 613"/>
                <a:gd name="T40" fmla="*/ 630 w 636"/>
                <a:gd name="T41" fmla="*/ 133 h 613"/>
                <a:gd name="T42" fmla="*/ 624 w 636"/>
                <a:gd name="T43" fmla="*/ 91 h 613"/>
                <a:gd name="T44" fmla="*/ 636 w 636"/>
                <a:gd name="T45" fmla="*/ 73 h 613"/>
                <a:gd name="T46" fmla="*/ 630 w 636"/>
                <a:gd name="T47" fmla="*/ 61 h 613"/>
                <a:gd name="T48" fmla="*/ 558 w 636"/>
                <a:gd name="T49" fmla="*/ 49 h 613"/>
                <a:gd name="T50" fmla="*/ 552 w 636"/>
                <a:gd name="T51" fmla="*/ 31 h 613"/>
                <a:gd name="T52" fmla="*/ 486 w 636"/>
                <a:gd name="T53" fmla="*/ 13 h 613"/>
                <a:gd name="T54" fmla="*/ 426 w 636"/>
                <a:gd name="T55" fmla="*/ 61 h 613"/>
                <a:gd name="T56" fmla="*/ 438 w 636"/>
                <a:gd name="T57" fmla="*/ 97 h 613"/>
                <a:gd name="T58" fmla="*/ 396 w 636"/>
                <a:gd name="T59" fmla="*/ 139 h 613"/>
                <a:gd name="T60" fmla="*/ 360 w 636"/>
                <a:gd name="T61" fmla="*/ 109 h 613"/>
                <a:gd name="T62" fmla="*/ 270 w 636"/>
                <a:gd name="T63" fmla="*/ 91 h 613"/>
                <a:gd name="T64" fmla="*/ 240 w 636"/>
                <a:gd name="T65" fmla="*/ 43 h 613"/>
                <a:gd name="T66" fmla="*/ 162 w 636"/>
                <a:gd name="T67" fmla="*/ 13 h 613"/>
                <a:gd name="T68" fmla="*/ 126 w 636"/>
                <a:gd name="T69" fmla="*/ 19 h 613"/>
                <a:gd name="T70" fmla="*/ 96 w 636"/>
                <a:gd name="T71" fmla="*/ 0 h 613"/>
                <a:gd name="T72" fmla="*/ 96 w 636"/>
                <a:gd name="T73" fmla="*/ 37 h 613"/>
                <a:gd name="T74" fmla="*/ 48 w 636"/>
                <a:gd name="T75" fmla="*/ 7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6" h="613">
                  <a:moveTo>
                    <a:pt x="48" y="73"/>
                  </a:moveTo>
                  <a:lnTo>
                    <a:pt x="42" y="115"/>
                  </a:lnTo>
                  <a:lnTo>
                    <a:pt x="18" y="133"/>
                  </a:lnTo>
                  <a:lnTo>
                    <a:pt x="0" y="139"/>
                  </a:lnTo>
                  <a:lnTo>
                    <a:pt x="30" y="187"/>
                  </a:lnTo>
                  <a:lnTo>
                    <a:pt x="30" y="373"/>
                  </a:lnTo>
                  <a:lnTo>
                    <a:pt x="108" y="433"/>
                  </a:lnTo>
                  <a:lnTo>
                    <a:pt x="192" y="439"/>
                  </a:lnTo>
                  <a:lnTo>
                    <a:pt x="234" y="469"/>
                  </a:lnTo>
                  <a:lnTo>
                    <a:pt x="234" y="463"/>
                  </a:lnTo>
                  <a:lnTo>
                    <a:pt x="234" y="463"/>
                  </a:lnTo>
                  <a:lnTo>
                    <a:pt x="234" y="463"/>
                  </a:lnTo>
                  <a:lnTo>
                    <a:pt x="234" y="463"/>
                  </a:lnTo>
                  <a:lnTo>
                    <a:pt x="276" y="439"/>
                  </a:lnTo>
                  <a:lnTo>
                    <a:pt x="600" y="613"/>
                  </a:lnTo>
                  <a:lnTo>
                    <a:pt x="600" y="583"/>
                  </a:lnTo>
                  <a:lnTo>
                    <a:pt x="636" y="583"/>
                  </a:lnTo>
                  <a:lnTo>
                    <a:pt x="636" y="505"/>
                  </a:lnTo>
                  <a:lnTo>
                    <a:pt x="636" y="193"/>
                  </a:lnTo>
                  <a:lnTo>
                    <a:pt x="612" y="145"/>
                  </a:lnTo>
                  <a:lnTo>
                    <a:pt x="630" y="133"/>
                  </a:lnTo>
                  <a:lnTo>
                    <a:pt x="624" y="91"/>
                  </a:lnTo>
                  <a:lnTo>
                    <a:pt x="636" y="73"/>
                  </a:lnTo>
                  <a:lnTo>
                    <a:pt x="630" y="61"/>
                  </a:lnTo>
                  <a:lnTo>
                    <a:pt x="558" y="49"/>
                  </a:lnTo>
                  <a:lnTo>
                    <a:pt x="552" y="31"/>
                  </a:lnTo>
                  <a:lnTo>
                    <a:pt x="486" y="13"/>
                  </a:lnTo>
                  <a:lnTo>
                    <a:pt x="426" y="61"/>
                  </a:lnTo>
                  <a:lnTo>
                    <a:pt x="438" y="97"/>
                  </a:lnTo>
                  <a:lnTo>
                    <a:pt x="396" y="139"/>
                  </a:lnTo>
                  <a:lnTo>
                    <a:pt x="360" y="109"/>
                  </a:lnTo>
                  <a:lnTo>
                    <a:pt x="270" y="91"/>
                  </a:lnTo>
                  <a:lnTo>
                    <a:pt x="240" y="43"/>
                  </a:lnTo>
                  <a:lnTo>
                    <a:pt x="162" y="13"/>
                  </a:lnTo>
                  <a:lnTo>
                    <a:pt x="126" y="19"/>
                  </a:lnTo>
                  <a:lnTo>
                    <a:pt x="96" y="0"/>
                  </a:lnTo>
                  <a:lnTo>
                    <a:pt x="96" y="37"/>
                  </a:lnTo>
                  <a:lnTo>
                    <a:pt x="48" y="7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7" name="Freeform 421"/>
            <p:cNvSpPr>
              <a:spLocks/>
            </p:cNvSpPr>
            <p:nvPr/>
          </p:nvSpPr>
          <p:spPr bwMode="auto">
            <a:xfrm>
              <a:off x="2262" y="1416"/>
              <a:ext cx="18" cy="6"/>
            </a:xfrm>
            <a:custGeom>
              <a:avLst/>
              <a:gdLst>
                <a:gd name="T0" fmla="*/ 18 w 18"/>
                <a:gd name="T1" fmla="*/ 0 h 6"/>
                <a:gd name="T2" fmla="*/ 0 w 18"/>
                <a:gd name="T3" fmla="*/ 6 h 6"/>
                <a:gd name="T4" fmla="*/ 0 w 18"/>
                <a:gd name="T5" fmla="*/ 6 h 6"/>
                <a:gd name="T6" fmla="*/ 18 w 18"/>
                <a:gd name="T7" fmla="*/ 0 h 6"/>
                <a:gd name="T8" fmla="*/ 18 w 18"/>
                <a:gd name="T9" fmla="*/ 0 h 6"/>
              </a:gdLst>
              <a:ahLst/>
              <a:cxnLst>
                <a:cxn ang="0">
                  <a:pos x="T0" y="T1"/>
                </a:cxn>
                <a:cxn ang="0">
                  <a:pos x="T2" y="T3"/>
                </a:cxn>
                <a:cxn ang="0">
                  <a:pos x="T4" y="T5"/>
                </a:cxn>
                <a:cxn ang="0">
                  <a:pos x="T6" y="T7"/>
                </a:cxn>
                <a:cxn ang="0">
                  <a:pos x="T8" y="T9"/>
                </a:cxn>
              </a:cxnLst>
              <a:rect l="0" t="0" r="r" b="b"/>
              <a:pathLst>
                <a:path w="18" h="6">
                  <a:moveTo>
                    <a:pt x="18" y="0"/>
                  </a:moveTo>
                  <a:lnTo>
                    <a:pt x="0" y="6"/>
                  </a:lnTo>
                  <a:lnTo>
                    <a:pt x="0" y="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8" name="Freeform 422"/>
            <p:cNvSpPr>
              <a:spLocks/>
            </p:cNvSpPr>
            <p:nvPr/>
          </p:nvSpPr>
          <p:spPr bwMode="auto">
            <a:xfrm>
              <a:off x="2280" y="1398"/>
              <a:ext cx="24" cy="18"/>
            </a:xfrm>
            <a:custGeom>
              <a:avLst/>
              <a:gdLst>
                <a:gd name="T0" fmla="*/ 24 w 24"/>
                <a:gd name="T1" fmla="*/ 0 h 18"/>
                <a:gd name="T2" fmla="*/ 0 w 24"/>
                <a:gd name="T3" fmla="*/ 18 h 18"/>
                <a:gd name="T4" fmla="*/ 0 w 24"/>
                <a:gd name="T5" fmla="*/ 18 h 18"/>
                <a:gd name="T6" fmla="*/ 24 w 24"/>
                <a:gd name="T7" fmla="*/ 0 h 18"/>
              </a:gdLst>
              <a:ahLst/>
              <a:cxnLst>
                <a:cxn ang="0">
                  <a:pos x="T0" y="T1"/>
                </a:cxn>
                <a:cxn ang="0">
                  <a:pos x="T2" y="T3"/>
                </a:cxn>
                <a:cxn ang="0">
                  <a:pos x="T4" y="T5"/>
                </a:cxn>
                <a:cxn ang="0">
                  <a:pos x="T6" y="T7"/>
                </a:cxn>
              </a:cxnLst>
              <a:rect l="0" t="0" r="r" b="b"/>
              <a:pathLst>
                <a:path w="24" h="18">
                  <a:moveTo>
                    <a:pt x="24" y="0"/>
                  </a:moveTo>
                  <a:lnTo>
                    <a:pt x="0" y="18"/>
                  </a:lnTo>
                  <a:lnTo>
                    <a:pt x="0"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9" name="Rectangle 423"/>
            <p:cNvSpPr>
              <a:spLocks noChangeArrowheads="1"/>
            </p:cNvSpPr>
            <p:nvPr/>
          </p:nvSpPr>
          <p:spPr bwMode="auto">
            <a:xfrm>
              <a:off x="2280" y="141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10" name="Freeform 424"/>
            <p:cNvSpPr>
              <a:spLocks/>
            </p:cNvSpPr>
            <p:nvPr/>
          </p:nvSpPr>
          <p:spPr bwMode="auto">
            <a:xfrm>
              <a:off x="2430" y="1722"/>
              <a:ext cx="432" cy="666"/>
            </a:xfrm>
            <a:custGeom>
              <a:avLst/>
              <a:gdLst>
                <a:gd name="T0" fmla="*/ 66 w 432"/>
                <a:gd name="T1" fmla="*/ 24 h 666"/>
                <a:gd name="T2" fmla="*/ 66 w 432"/>
                <a:gd name="T3" fmla="*/ 24 h 666"/>
                <a:gd name="T4" fmla="*/ 66 w 432"/>
                <a:gd name="T5" fmla="*/ 30 h 666"/>
                <a:gd name="T6" fmla="*/ 78 w 432"/>
                <a:gd name="T7" fmla="*/ 102 h 666"/>
                <a:gd name="T8" fmla="*/ 108 w 432"/>
                <a:gd name="T9" fmla="*/ 126 h 666"/>
                <a:gd name="T10" fmla="*/ 96 w 432"/>
                <a:gd name="T11" fmla="*/ 150 h 666"/>
                <a:gd name="T12" fmla="*/ 84 w 432"/>
                <a:gd name="T13" fmla="*/ 276 h 666"/>
                <a:gd name="T14" fmla="*/ 48 w 432"/>
                <a:gd name="T15" fmla="*/ 312 h 666"/>
                <a:gd name="T16" fmla="*/ 18 w 432"/>
                <a:gd name="T17" fmla="*/ 342 h 666"/>
                <a:gd name="T18" fmla="*/ 0 w 432"/>
                <a:gd name="T19" fmla="*/ 390 h 666"/>
                <a:gd name="T20" fmla="*/ 24 w 432"/>
                <a:gd name="T21" fmla="*/ 390 h 666"/>
                <a:gd name="T22" fmla="*/ 30 w 432"/>
                <a:gd name="T23" fmla="*/ 414 h 666"/>
                <a:gd name="T24" fmla="*/ 72 w 432"/>
                <a:gd name="T25" fmla="*/ 420 h 666"/>
                <a:gd name="T26" fmla="*/ 72 w 432"/>
                <a:gd name="T27" fmla="*/ 444 h 666"/>
                <a:gd name="T28" fmla="*/ 48 w 432"/>
                <a:gd name="T29" fmla="*/ 450 h 666"/>
                <a:gd name="T30" fmla="*/ 60 w 432"/>
                <a:gd name="T31" fmla="*/ 462 h 666"/>
                <a:gd name="T32" fmla="*/ 60 w 432"/>
                <a:gd name="T33" fmla="*/ 522 h 666"/>
                <a:gd name="T34" fmla="*/ 78 w 432"/>
                <a:gd name="T35" fmla="*/ 564 h 666"/>
                <a:gd name="T36" fmla="*/ 78 w 432"/>
                <a:gd name="T37" fmla="*/ 564 h 666"/>
                <a:gd name="T38" fmla="*/ 78 w 432"/>
                <a:gd name="T39" fmla="*/ 564 h 666"/>
                <a:gd name="T40" fmla="*/ 60 w 432"/>
                <a:gd name="T41" fmla="*/ 564 h 666"/>
                <a:gd name="T42" fmla="*/ 36 w 432"/>
                <a:gd name="T43" fmla="*/ 558 h 666"/>
                <a:gd name="T44" fmla="*/ 30 w 432"/>
                <a:gd name="T45" fmla="*/ 588 h 666"/>
                <a:gd name="T46" fmla="*/ 72 w 432"/>
                <a:gd name="T47" fmla="*/ 606 h 666"/>
                <a:gd name="T48" fmla="*/ 78 w 432"/>
                <a:gd name="T49" fmla="*/ 666 h 666"/>
                <a:gd name="T50" fmla="*/ 126 w 432"/>
                <a:gd name="T51" fmla="*/ 648 h 666"/>
                <a:gd name="T52" fmla="*/ 138 w 432"/>
                <a:gd name="T53" fmla="*/ 666 h 666"/>
                <a:gd name="T54" fmla="*/ 228 w 432"/>
                <a:gd name="T55" fmla="*/ 636 h 666"/>
                <a:gd name="T56" fmla="*/ 228 w 432"/>
                <a:gd name="T57" fmla="*/ 600 h 666"/>
                <a:gd name="T58" fmla="*/ 282 w 432"/>
                <a:gd name="T59" fmla="*/ 600 h 666"/>
                <a:gd name="T60" fmla="*/ 330 w 432"/>
                <a:gd name="T61" fmla="*/ 522 h 666"/>
                <a:gd name="T62" fmla="*/ 366 w 432"/>
                <a:gd name="T63" fmla="*/ 516 h 666"/>
                <a:gd name="T64" fmla="*/ 378 w 432"/>
                <a:gd name="T65" fmla="*/ 498 h 666"/>
                <a:gd name="T66" fmla="*/ 360 w 432"/>
                <a:gd name="T67" fmla="*/ 474 h 666"/>
                <a:gd name="T68" fmla="*/ 342 w 432"/>
                <a:gd name="T69" fmla="*/ 444 h 666"/>
                <a:gd name="T70" fmla="*/ 384 w 432"/>
                <a:gd name="T71" fmla="*/ 330 h 666"/>
                <a:gd name="T72" fmla="*/ 432 w 432"/>
                <a:gd name="T73" fmla="*/ 330 h 666"/>
                <a:gd name="T74" fmla="*/ 432 w 432"/>
                <a:gd name="T75" fmla="*/ 174 h 666"/>
                <a:gd name="T76" fmla="*/ 108 w 432"/>
                <a:gd name="T77" fmla="*/ 0 h 666"/>
                <a:gd name="T78" fmla="*/ 66 w 432"/>
                <a:gd name="T79" fmla="*/ 2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666">
                  <a:moveTo>
                    <a:pt x="66" y="24"/>
                  </a:moveTo>
                  <a:lnTo>
                    <a:pt x="66" y="24"/>
                  </a:lnTo>
                  <a:lnTo>
                    <a:pt x="66" y="30"/>
                  </a:lnTo>
                  <a:lnTo>
                    <a:pt x="78" y="102"/>
                  </a:lnTo>
                  <a:lnTo>
                    <a:pt x="108" y="126"/>
                  </a:lnTo>
                  <a:lnTo>
                    <a:pt x="96" y="150"/>
                  </a:lnTo>
                  <a:lnTo>
                    <a:pt x="84" y="276"/>
                  </a:lnTo>
                  <a:lnTo>
                    <a:pt x="48" y="312"/>
                  </a:lnTo>
                  <a:lnTo>
                    <a:pt x="18" y="342"/>
                  </a:lnTo>
                  <a:lnTo>
                    <a:pt x="0" y="390"/>
                  </a:lnTo>
                  <a:lnTo>
                    <a:pt x="24" y="390"/>
                  </a:lnTo>
                  <a:lnTo>
                    <a:pt x="30" y="414"/>
                  </a:lnTo>
                  <a:lnTo>
                    <a:pt x="72" y="420"/>
                  </a:lnTo>
                  <a:lnTo>
                    <a:pt x="72" y="444"/>
                  </a:lnTo>
                  <a:lnTo>
                    <a:pt x="48" y="450"/>
                  </a:lnTo>
                  <a:lnTo>
                    <a:pt x="60" y="462"/>
                  </a:lnTo>
                  <a:lnTo>
                    <a:pt x="60" y="522"/>
                  </a:lnTo>
                  <a:lnTo>
                    <a:pt x="78" y="564"/>
                  </a:lnTo>
                  <a:lnTo>
                    <a:pt x="78" y="564"/>
                  </a:lnTo>
                  <a:lnTo>
                    <a:pt x="78" y="564"/>
                  </a:lnTo>
                  <a:lnTo>
                    <a:pt x="60" y="564"/>
                  </a:lnTo>
                  <a:lnTo>
                    <a:pt x="36" y="558"/>
                  </a:lnTo>
                  <a:lnTo>
                    <a:pt x="30" y="588"/>
                  </a:lnTo>
                  <a:lnTo>
                    <a:pt x="72" y="606"/>
                  </a:lnTo>
                  <a:lnTo>
                    <a:pt x="78" y="666"/>
                  </a:lnTo>
                  <a:lnTo>
                    <a:pt x="126" y="648"/>
                  </a:lnTo>
                  <a:lnTo>
                    <a:pt x="138" y="666"/>
                  </a:lnTo>
                  <a:lnTo>
                    <a:pt x="228" y="636"/>
                  </a:lnTo>
                  <a:lnTo>
                    <a:pt x="228" y="600"/>
                  </a:lnTo>
                  <a:lnTo>
                    <a:pt x="282" y="600"/>
                  </a:lnTo>
                  <a:lnTo>
                    <a:pt x="330" y="522"/>
                  </a:lnTo>
                  <a:lnTo>
                    <a:pt x="366" y="516"/>
                  </a:lnTo>
                  <a:lnTo>
                    <a:pt x="378" y="498"/>
                  </a:lnTo>
                  <a:lnTo>
                    <a:pt x="360" y="474"/>
                  </a:lnTo>
                  <a:lnTo>
                    <a:pt x="342" y="444"/>
                  </a:lnTo>
                  <a:lnTo>
                    <a:pt x="384" y="330"/>
                  </a:lnTo>
                  <a:lnTo>
                    <a:pt x="432" y="330"/>
                  </a:lnTo>
                  <a:lnTo>
                    <a:pt x="432" y="174"/>
                  </a:lnTo>
                  <a:lnTo>
                    <a:pt x="108" y="0"/>
                  </a:lnTo>
                  <a:lnTo>
                    <a:pt x="6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1" name="Freeform 425"/>
            <p:cNvSpPr>
              <a:spLocks/>
            </p:cNvSpPr>
            <p:nvPr/>
          </p:nvSpPr>
          <p:spPr bwMode="auto">
            <a:xfrm>
              <a:off x="2430" y="2034"/>
              <a:ext cx="48" cy="78"/>
            </a:xfrm>
            <a:custGeom>
              <a:avLst/>
              <a:gdLst>
                <a:gd name="T0" fmla="*/ 0 w 48"/>
                <a:gd name="T1" fmla="*/ 78 h 78"/>
                <a:gd name="T2" fmla="*/ 18 w 48"/>
                <a:gd name="T3" fmla="*/ 30 h 78"/>
                <a:gd name="T4" fmla="*/ 48 w 48"/>
                <a:gd name="T5" fmla="*/ 0 h 78"/>
                <a:gd name="T6" fmla="*/ 18 w 48"/>
                <a:gd name="T7" fmla="*/ 30 h 78"/>
                <a:gd name="T8" fmla="*/ 0 w 48"/>
                <a:gd name="T9" fmla="*/ 78 h 78"/>
              </a:gdLst>
              <a:ahLst/>
              <a:cxnLst>
                <a:cxn ang="0">
                  <a:pos x="T0" y="T1"/>
                </a:cxn>
                <a:cxn ang="0">
                  <a:pos x="T2" y="T3"/>
                </a:cxn>
                <a:cxn ang="0">
                  <a:pos x="T4" y="T5"/>
                </a:cxn>
                <a:cxn ang="0">
                  <a:pos x="T6" y="T7"/>
                </a:cxn>
                <a:cxn ang="0">
                  <a:pos x="T8" y="T9"/>
                </a:cxn>
              </a:cxnLst>
              <a:rect l="0" t="0" r="r" b="b"/>
              <a:pathLst>
                <a:path w="48" h="78">
                  <a:moveTo>
                    <a:pt x="0" y="78"/>
                  </a:moveTo>
                  <a:lnTo>
                    <a:pt x="18" y="30"/>
                  </a:lnTo>
                  <a:lnTo>
                    <a:pt x="48" y="0"/>
                  </a:lnTo>
                  <a:lnTo>
                    <a:pt x="18" y="30"/>
                  </a:lnTo>
                  <a:lnTo>
                    <a:pt x="0"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2" name="Freeform 426"/>
            <p:cNvSpPr>
              <a:spLocks/>
            </p:cNvSpPr>
            <p:nvPr/>
          </p:nvSpPr>
          <p:spPr bwMode="auto">
            <a:xfrm>
              <a:off x="2496" y="1752"/>
              <a:ext cx="12" cy="72"/>
            </a:xfrm>
            <a:custGeom>
              <a:avLst/>
              <a:gdLst>
                <a:gd name="T0" fmla="*/ 0 w 12"/>
                <a:gd name="T1" fmla="*/ 0 h 72"/>
                <a:gd name="T2" fmla="*/ 0 w 12"/>
                <a:gd name="T3" fmla="*/ 0 h 72"/>
                <a:gd name="T4" fmla="*/ 12 w 12"/>
                <a:gd name="T5" fmla="*/ 72 h 72"/>
                <a:gd name="T6" fmla="*/ 0 w 12"/>
                <a:gd name="T7" fmla="*/ 0 h 72"/>
              </a:gdLst>
              <a:ahLst/>
              <a:cxnLst>
                <a:cxn ang="0">
                  <a:pos x="T0" y="T1"/>
                </a:cxn>
                <a:cxn ang="0">
                  <a:pos x="T2" y="T3"/>
                </a:cxn>
                <a:cxn ang="0">
                  <a:pos x="T4" y="T5"/>
                </a:cxn>
                <a:cxn ang="0">
                  <a:pos x="T6" y="T7"/>
                </a:cxn>
              </a:cxnLst>
              <a:rect l="0" t="0" r="r" b="b"/>
              <a:pathLst>
                <a:path w="12" h="72">
                  <a:moveTo>
                    <a:pt x="0" y="0"/>
                  </a:moveTo>
                  <a:lnTo>
                    <a:pt x="0" y="0"/>
                  </a:lnTo>
                  <a:lnTo>
                    <a:pt x="12" y="7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3" name="Freeform 427"/>
            <p:cNvSpPr>
              <a:spLocks/>
            </p:cNvSpPr>
            <p:nvPr/>
          </p:nvSpPr>
          <p:spPr bwMode="auto">
            <a:xfrm>
              <a:off x="2496" y="1722"/>
              <a:ext cx="42" cy="24"/>
            </a:xfrm>
            <a:custGeom>
              <a:avLst/>
              <a:gdLst>
                <a:gd name="T0" fmla="*/ 0 w 42"/>
                <a:gd name="T1" fmla="*/ 24 h 24"/>
                <a:gd name="T2" fmla="*/ 0 w 42"/>
                <a:gd name="T3" fmla="*/ 24 h 24"/>
                <a:gd name="T4" fmla="*/ 42 w 42"/>
                <a:gd name="T5" fmla="*/ 0 h 24"/>
                <a:gd name="T6" fmla="*/ 0 w 42"/>
                <a:gd name="T7" fmla="*/ 24 h 24"/>
              </a:gdLst>
              <a:ahLst/>
              <a:cxnLst>
                <a:cxn ang="0">
                  <a:pos x="T0" y="T1"/>
                </a:cxn>
                <a:cxn ang="0">
                  <a:pos x="T2" y="T3"/>
                </a:cxn>
                <a:cxn ang="0">
                  <a:pos x="T4" y="T5"/>
                </a:cxn>
                <a:cxn ang="0">
                  <a:pos x="T6" y="T7"/>
                </a:cxn>
              </a:cxnLst>
              <a:rect l="0" t="0" r="r" b="b"/>
              <a:pathLst>
                <a:path w="42" h="24">
                  <a:moveTo>
                    <a:pt x="0" y="24"/>
                  </a:moveTo>
                  <a:lnTo>
                    <a:pt x="0" y="24"/>
                  </a:lnTo>
                  <a:lnTo>
                    <a:pt x="42"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4" name="Rectangle 428"/>
            <p:cNvSpPr>
              <a:spLocks noChangeArrowheads="1"/>
            </p:cNvSpPr>
            <p:nvPr/>
          </p:nvSpPr>
          <p:spPr bwMode="auto">
            <a:xfrm>
              <a:off x="2496" y="1746"/>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15" name="Freeform 429"/>
            <p:cNvSpPr>
              <a:spLocks/>
            </p:cNvSpPr>
            <p:nvPr/>
          </p:nvSpPr>
          <p:spPr bwMode="auto">
            <a:xfrm>
              <a:off x="3354" y="1782"/>
              <a:ext cx="12" cy="12"/>
            </a:xfrm>
            <a:custGeom>
              <a:avLst/>
              <a:gdLst>
                <a:gd name="T0" fmla="*/ 12 w 12"/>
                <a:gd name="T1" fmla="*/ 6 h 12"/>
                <a:gd name="T2" fmla="*/ 0 w 12"/>
                <a:gd name="T3" fmla="*/ 0 h 12"/>
                <a:gd name="T4" fmla="*/ 6 w 12"/>
                <a:gd name="T5" fmla="*/ 12 h 12"/>
                <a:gd name="T6" fmla="*/ 12 w 12"/>
                <a:gd name="T7" fmla="*/ 6 h 12"/>
              </a:gdLst>
              <a:ahLst/>
              <a:cxnLst>
                <a:cxn ang="0">
                  <a:pos x="T0" y="T1"/>
                </a:cxn>
                <a:cxn ang="0">
                  <a:pos x="T2" y="T3"/>
                </a:cxn>
                <a:cxn ang="0">
                  <a:pos x="T4" y="T5"/>
                </a:cxn>
                <a:cxn ang="0">
                  <a:pos x="T6" y="T7"/>
                </a:cxn>
              </a:cxnLst>
              <a:rect l="0" t="0" r="r" b="b"/>
              <a:pathLst>
                <a:path w="12" h="12">
                  <a:moveTo>
                    <a:pt x="12" y="6"/>
                  </a:moveTo>
                  <a:lnTo>
                    <a:pt x="0" y="0"/>
                  </a:lnTo>
                  <a:lnTo>
                    <a:pt x="6" y="1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6" name="Freeform 430"/>
            <p:cNvSpPr>
              <a:spLocks/>
            </p:cNvSpPr>
            <p:nvPr/>
          </p:nvSpPr>
          <p:spPr bwMode="auto">
            <a:xfrm>
              <a:off x="3372" y="1818"/>
              <a:ext cx="6" cy="12"/>
            </a:xfrm>
            <a:custGeom>
              <a:avLst/>
              <a:gdLst>
                <a:gd name="T0" fmla="*/ 6 w 6"/>
                <a:gd name="T1" fmla="*/ 6 h 12"/>
                <a:gd name="T2" fmla="*/ 0 w 6"/>
                <a:gd name="T3" fmla="*/ 0 h 12"/>
                <a:gd name="T4" fmla="*/ 6 w 6"/>
                <a:gd name="T5" fmla="*/ 12 h 12"/>
                <a:gd name="T6" fmla="*/ 6 w 6"/>
                <a:gd name="T7" fmla="*/ 6 h 12"/>
              </a:gdLst>
              <a:ahLst/>
              <a:cxnLst>
                <a:cxn ang="0">
                  <a:pos x="T0" y="T1"/>
                </a:cxn>
                <a:cxn ang="0">
                  <a:pos x="T2" y="T3"/>
                </a:cxn>
                <a:cxn ang="0">
                  <a:pos x="T4" y="T5"/>
                </a:cxn>
                <a:cxn ang="0">
                  <a:pos x="T6" y="T7"/>
                </a:cxn>
              </a:cxnLst>
              <a:rect l="0" t="0" r="r" b="b"/>
              <a:pathLst>
                <a:path w="6" h="12">
                  <a:moveTo>
                    <a:pt x="6" y="6"/>
                  </a:moveTo>
                  <a:lnTo>
                    <a:pt x="0" y="0"/>
                  </a:lnTo>
                  <a:lnTo>
                    <a:pt x="6" y="12"/>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7" name="Freeform 431"/>
            <p:cNvSpPr>
              <a:spLocks/>
            </p:cNvSpPr>
            <p:nvPr/>
          </p:nvSpPr>
          <p:spPr bwMode="auto">
            <a:xfrm>
              <a:off x="2874" y="1356"/>
              <a:ext cx="444" cy="444"/>
            </a:xfrm>
            <a:custGeom>
              <a:avLst/>
              <a:gdLst>
                <a:gd name="T0" fmla="*/ 348 w 444"/>
                <a:gd name="T1" fmla="*/ 30 h 444"/>
                <a:gd name="T2" fmla="*/ 300 w 444"/>
                <a:gd name="T3" fmla="*/ 12 h 444"/>
                <a:gd name="T4" fmla="*/ 222 w 444"/>
                <a:gd name="T5" fmla="*/ 12 h 444"/>
                <a:gd name="T6" fmla="*/ 186 w 444"/>
                <a:gd name="T7" fmla="*/ 42 h 444"/>
                <a:gd name="T8" fmla="*/ 42 w 444"/>
                <a:gd name="T9" fmla="*/ 0 h 444"/>
                <a:gd name="T10" fmla="*/ 24 w 444"/>
                <a:gd name="T11" fmla="*/ 12 h 444"/>
                <a:gd name="T12" fmla="*/ 24 w 444"/>
                <a:gd name="T13" fmla="*/ 0 h 444"/>
                <a:gd name="T14" fmla="*/ 12 w 444"/>
                <a:gd name="T15" fmla="*/ 18 h 444"/>
                <a:gd name="T16" fmla="*/ 18 w 444"/>
                <a:gd name="T17" fmla="*/ 60 h 444"/>
                <a:gd name="T18" fmla="*/ 18 w 444"/>
                <a:gd name="T19" fmla="*/ 60 h 444"/>
                <a:gd name="T20" fmla="*/ 18 w 444"/>
                <a:gd name="T21" fmla="*/ 60 h 444"/>
                <a:gd name="T22" fmla="*/ 0 w 444"/>
                <a:gd name="T23" fmla="*/ 72 h 444"/>
                <a:gd name="T24" fmla="*/ 24 w 444"/>
                <a:gd name="T25" fmla="*/ 120 h 444"/>
                <a:gd name="T26" fmla="*/ 24 w 444"/>
                <a:gd name="T27" fmla="*/ 432 h 444"/>
                <a:gd name="T28" fmla="*/ 270 w 444"/>
                <a:gd name="T29" fmla="*/ 432 h 444"/>
                <a:gd name="T30" fmla="*/ 270 w 444"/>
                <a:gd name="T31" fmla="*/ 432 h 444"/>
                <a:gd name="T32" fmla="*/ 282 w 444"/>
                <a:gd name="T33" fmla="*/ 408 h 444"/>
                <a:gd name="T34" fmla="*/ 306 w 444"/>
                <a:gd name="T35" fmla="*/ 390 h 444"/>
                <a:gd name="T36" fmla="*/ 318 w 444"/>
                <a:gd name="T37" fmla="*/ 390 h 444"/>
                <a:gd name="T38" fmla="*/ 330 w 444"/>
                <a:gd name="T39" fmla="*/ 372 h 444"/>
                <a:gd name="T40" fmla="*/ 318 w 444"/>
                <a:gd name="T41" fmla="*/ 372 h 444"/>
                <a:gd name="T42" fmla="*/ 330 w 444"/>
                <a:gd name="T43" fmla="*/ 354 h 444"/>
                <a:gd name="T44" fmla="*/ 336 w 444"/>
                <a:gd name="T45" fmla="*/ 336 h 444"/>
                <a:gd name="T46" fmla="*/ 342 w 444"/>
                <a:gd name="T47" fmla="*/ 378 h 444"/>
                <a:gd name="T48" fmla="*/ 336 w 444"/>
                <a:gd name="T49" fmla="*/ 390 h 444"/>
                <a:gd name="T50" fmla="*/ 324 w 444"/>
                <a:gd name="T51" fmla="*/ 390 h 444"/>
                <a:gd name="T52" fmla="*/ 312 w 444"/>
                <a:gd name="T53" fmla="*/ 402 h 444"/>
                <a:gd name="T54" fmla="*/ 300 w 444"/>
                <a:gd name="T55" fmla="*/ 396 h 444"/>
                <a:gd name="T56" fmla="*/ 276 w 444"/>
                <a:gd name="T57" fmla="*/ 426 h 444"/>
                <a:gd name="T58" fmla="*/ 276 w 444"/>
                <a:gd name="T59" fmla="*/ 432 h 444"/>
                <a:gd name="T60" fmla="*/ 342 w 444"/>
                <a:gd name="T61" fmla="*/ 432 h 444"/>
                <a:gd name="T62" fmla="*/ 378 w 444"/>
                <a:gd name="T63" fmla="*/ 444 h 444"/>
                <a:gd name="T64" fmla="*/ 444 w 444"/>
                <a:gd name="T65" fmla="*/ 390 h 444"/>
                <a:gd name="T66" fmla="*/ 438 w 444"/>
                <a:gd name="T67" fmla="*/ 390 h 444"/>
                <a:gd name="T68" fmla="*/ 438 w 444"/>
                <a:gd name="T69" fmla="*/ 348 h 444"/>
                <a:gd name="T70" fmla="*/ 444 w 444"/>
                <a:gd name="T71" fmla="*/ 348 h 444"/>
                <a:gd name="T72" fmla="*/ 420 w 444"/>
                <a:gd name="T73" fmla="*/ 324 h 444"/>
                <a:gd name="T74" fmla="*/ 372 w 444"/>
                <a:gd name="T75" fmla="*/ 234 h 444"/>
                <a:gd name="T76" fmla="*/ 372 w 444"/>
                <a:gd name="T77" fmla="*/ 204 h 444"/>
                <a:gd name="T78" fmla="*/ 360 w 444"/>
                <a:gd name="T79" fmla="*/ 186 h 444"/>
                <a:gd name="T80" fmla="*/ 360 w 444"/>
                <a:gd name="T81" fmla="*/ 174 h 444"/>
                <a:gd name="T82" fmla="*/ 324 w 444"/>
                <a:gd name="T83" fmla="*/ 132 h 444"/>
                <a:gd name="T84" fmla="*/ 324 w 444"/>
                <a:gd name="T85" fmla="*/ 114 h 444"/>
                <a:gd name="T86" fmla="*/ 312 w 444"/>
                <a:gd name="T87" fmla="*/ 102 h 444"/>
                <a:gd name="T88" fmla="*/ 324 w 444"/>
                <a:gd name="T89" fmla="*/ 72 h 444"/>
                <a:gd name="T90" fmla="*/ 324 w 444"/>
                <a:gd name="T91" fmla="*/ 96 h 444"/>
                <a:gd name="T92" fmla="*/ 348 w 444"/>
                <a:gd name="T93" fmla="*/ 126 h 444"/>
                <a:gd name="T94" fmla="*/ 348 w 444"/>
                <a:gd name="T95" fmla="*/ 138 h 444"/>
                <a:gd name="T96" fmla="*/ 378 w 444"/>
                <a:gd name="T97" fmla="*/ 180 h 444"/>
                <a:gd name="T98" fmla="*/ 390 w 444"/>
                <a:gd name="T99" fmla="*/ 174 h 444"/>
                <a:gd name="T100" fmla="*/ 390 w 444"/>
                <a:gd name="T101" fmla="*/ 156 h 444"/>
                <a:gd name="T102" fmla="*/ 408 w 444"/>
                <a:gd name="T103" fmla="*/ 108 h 444"/>
                <a:gd name="T104" fmla="*/ 378 w 444"/>
                <a:gd name="T105" fmla="*/ 12 h 444"/>
                <a:gd name="T106" fmla="*/ 348 w 444"/>
                <a:gd name="T107" fmla="*/ 3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44">
                  <a:moveTo>
                    <a:pt x="348" y="30"/>
                  </a:moveTo>
                  <a:lnTo>
                    <a:pt x="300" y="12"/>
                  </a:lnTo>
                  <a:lnTo>
                    <a:pt x="222" y="12"/>
                  </a:lnTo>
                  <a:lnTo>
                    <a:pt x="186" y="42"/>
                  </a:lnTo>
                  <a:lnTo>
                    <a:pt x="42" y="0"/>
                  </a:lnTo>
                  <a:lnTo>
                    <a:pt x="24" y="12"/>
                  </a:lnTo>
                  <a:lnTo>
                    <a:pt x="24" y="0"/>
                  </a:lnTo>
                  <a:lnTo>
                    <a:pt x="12" y="18"/>
                  </a:lnTo>
                  <a:lnTo>
                    <a:pt x="18" y="60"/>
                  </a:lnTo>
                  <a:lnTo>
                    <a:pt x="18" y="60"/>
                  </a:lnTo>
                  <a:lnTo>
                    <a:pt x="18" y="60"/>
                  </a:lnTo>
                  <a:lnTo>
                    <a:pt x="0" y="72"/>
                  </a:lnTo>
                  <a:lnTo>
                    <a:pt x="24" y="120"/>
                  </a:lnTo>
                  <a:lnTo>
                    <a:pt x="24" y="432"/>
                  </a:lnTo>
                  <a:lnTo>
                    <a:pt x="270" y="432"/>
                  </a:lnTo>
                  <a:lnTo>
                    <a:pt x="270" y="432"/>
                  </a:lnTo>
                  <a:lnTo>
                    <a:pt x="282" y="408"/>
                  </a:lnTo>
                  <a:lnTo>
                    <a:pt x="306" y="390"/>
                  </a:lnTo>
                  <a:lnTo>
                    <a:pt x="318" y="390"/>
                  </a:lnTo>
                  <a:lnTo>
                    <a:pt x="330" y="372"/>
                  </a:lnTo>
                  <a:lnTo>
                    <a:pt x="318" y="372"/>
                  </a:lnTo>
                  <a:lnTo>
                    <a:pt x="330" y="354"/>
                  </a:lnTo>
                  <a:lnTo>
                    <a:pt x="336" y="336"/>
                  </a:lnTo>
                  <a:lnTo>
                    <a:pt x="342" y="378"/>
                  </a:lnTo>
                  <a:lnTo>
                    <a:pt x="336" y="390"/>
                  </a:lnTo>
                  <a:lnTo>
                    <a:pt x="324" y="390"/>
                  </a:lnTo>
                  <a:lnTo>
                    <a:pt x="312" y="402"/>
                  </a:lnTo>
                  <a:lnTo>
                    <a:pt x="300" y="396"/>
                  </a:lnTo>
                  <a:lnTo>
                    <a:pt x="276" y="426"/>
                  </a:lnTo>
                  <a:lnTo>
                    <a:pt x="276" y="432"/>
                  </a:lnTo>
                  <a:lnTo>
                    <a:pt x="342" y="432"/>
                  </a:lnTo>
                  <a:lnTo>
                    <a:pt x="378" y="444"/>
                  </a:lnTo>
                  <a:lnTo>
                    <a:pt x="444" y="390"/>
                  </a:lnTo>
                  <a:lnTo>
                    <a:pt x="438" y="390"/>
                  </a:lnTo>
                  <a:lnTo>
                    <a:pt x="438" y="348"/>
                  </a:lnTo>
                  <a:lnTo>
                    <a:pt x="444" y="348"/>
                  </a:lnTo>
                  <a:lnTo>
                    <a:pt x="420" y="324"/>
                  </a:lnTo>
                  <a:lnTo>
                    <a:pt x="372" y="234"/>
                  </a:lnTo>
                  <a:lnTo>
                    <a:pt x="372" y="204"/>
                  </a:lnTo>
                  <a:lnTo>
                    <a:pt x="360" y="186"/>
                  </a:lnTo>
                  <a:lnTo>
                    <a:pt x="360" y="174"/>
                  </a:lnTo>
                  <a:lnTo>
                    <a:pt x="324" y="132"/>
                  </a:lnTo>
                  <a:lnTo>
                    <a:pt x="324" y="114"/>
                  </a:lnTo>
                  <a:lnTo>
                    <a:pt x="312" y="102"/>
                  </a:lnTo>
                  <a:lnTo>
                    <a:pt x="324" y="72"/>
                  </a:lnTo>
                  <a:lnTo>
                    <a:pt x="324" y="96"/>
                  </a:lnTo>
                  <a:lnTo>
                    <a:pt x="348" y="126"/>
                  </a:lnTo>
                  <a:lnTo>
                    <a:pt x="348" y="138"/>
                  </a:lnTo>
                  <a:lnTo>
                    <a:pt x="378" y="180"/>
                  </a:lnTo>
                  <a:lnTo>
                    <a:pt x="390" y="174"/>
                  </a:lnTo>
                  <a:lnTo>
                    <a:pt x="390" y="156"/>
                  </a:lnTo>
                  <a:lnTo>
                    <a:pt x="408" y="108"/>
                  </a:lnTo>
                  <a:lnTo>
                    <a:pt x="378" y="12"/>
                  </a:lnTo>
                  <a:lnTo>
                    <a:pt x="34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8" name="Freeform 432"/>
            <p:cNvSpPr>
              <a:spLocks/>
            </p:cNvSpPr>
            <p:nvPr/>
          </p:nvSpPr>
          <p:spPr bwMode="auto">
            <a:xfrm>
              <a:off x="2886" y="1374"/>
              <a:ext cx="6" cy="42"/>
            </a:xfrm>
            <a:custGeom>
              <a:avLst/>
              <a:gdLst>
                <a:gd name="T0" fmla="*/ 6 w 6"/>
                <a:gd name="T1" fmla="*/ 42 h 42"/>
                <a:gd name="T2" fmla="*/ 0 w 6"/>
                <a:gd name="T3" fmla="*/ 0 h 42"/>
                <a:gd name="T4" fmla="*/ 6 w 6"/>
                <a:gd name="T5" fmla="*/ 42 h 42"/>
                <a:gd name="T6" fmla="*/ 6 w 6"/>
                <a:gd name="T7" fmla="*/ 42 h 42"/>
              </a:gdLst>
              <a:ahLst/>
              <a:cxnLst>
                <a:cxn ang="0">
                  <a:pos x="T0" y="T1"/>
                </a:cxn>
                <a:cxn ang="0">
                  <a:pos x="T2" y="T3"/>
                </a:cxn>
                <a:cxn ang="0">
                  <a:pos x="T4" y="T5"/>
                </a:cxn>
                <a:cxn ang="0">
                  <a:pos x="T6" y="T7"/>
                </a:cxn>
              </a:cxnLst>
              <a:rect l="0" t="0" r="r" b="b"/>
              <a:pathLst>
                <a:path w="6" h="42">
                  <a:moveTo>
                    <a:pt x="6" y="42"/>
                  </a:moveTo>
                  <a:lnTo>
                    <a:pt x="0" y="0"/>
                  </a:lnTo>
                  <a:lnTo>
                    <a:pt x="6" y="42"/>
                  </a:lnTo>
                  <a:lnTo>
                    <a:pt x="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9" name="Freeform 433"/>
            <p:cNvSpPr>
              <a:spLocks/>
            </p:cNvSpPr>
            <p:nvPr/>
          </p:nvSpPr>
          <p:spPr bwMode="auto">
            <a:xfrm>
              <a:off x="3348" y="1962"/>
              <a:ext cx="276" cy="288"/>
            </a:xfrm>
            <a:custGeom>
              <a:avLst/>
              <a:gdLst>
                <a:gd name="T0" fmla="*/ 24 w 276"/>
                <a:gd name="T1" fmla="*/ 30 h 288"/>
                <a:gd name="T2" fmla="*/ 0 w 276"/>
                <a:gd name="T3" fmla="*/ 132 h 288"/>
                <a:gd name="T4" fmla="*/ 6 w 276"/>
                <a:gd name="T5" fmla="*/ 144 h 288"/>
                <a:gd name="T6" fmla="*/ 126 w 276"/>
                <a:gd name="T7" fmla="*/ 138 h 288"/>
                <a:gd name="T8" fmla="*/ 144 w 276"/>
                <a:gd name="T9" fmla="*/ 138 h 288"/>
                <a:gd name="T10" fmla="*/ 144 w 276"/>
                <a:gd name="T11" fmla="*/ 138 h 288"/>
                <a:gd name="T12" fmla="*/ 144 w 276"/>
                <a:gd name="T13" fmla="*/ 138 h 288"/>
                <a:gd name="T14" fmla="*/ 240 w 276"/>
                <a:gd name="T15" fmla="*/ 228 h 288"/>
                <a:gd name="T16" fmla="*/ 216 w 276"/>
                <a:gd name="T17" fmla="*/ 288 h 288"/>
                <a:gd name="T18" fmla="*/ 258 w 276"/>
                <a:gd name="T19" fmla="*/ 288 h 288"/>
                <a:gd name="T20" fmla="*/ 264 w 276"/>
                <a:gd name="T21" fmla="*/ 282 h 288"/>
                <a:gd name="T22" fmla="*/ 270 w 276"/>
                <a:gd name="T23" fmla="*/ 270 h 288"/>
                <a:gd name="T24" fmla="*/ 270 w 276"/>
                <a:gd name="T25" fmla="*/ 270 h 288"/>
                <a:gd name="T26" fmla="*/ 270 w 276"/>
                <a:gd name="T27" fmla="*/ 270 h 288"/>
                <a:gd name="T28" fmla="*/ 270 w 276"/>
                <a:gd name="T29" fmla="*/ 264 h 288"/>
                <a:gd name="T30" fmla="*/ 246 w 276"/>
                <a:gd name="T31" fmla="*/ 264 h 288"/>
                <a:gd name="T32" fmla="*/ 276 w 276"/>
                <a:gd name="T33" fmla="*/ 240 h 288"/>
                <a:gd name="T34" fmla="*/ 228 w 276"/>
                <a:gd name="T35" fmla="*/ 180 h 288"/>
                <a:gd name="T36" fmla="*/ 186 w 276"/>
                <a:gd name="T37" fmla="*/ 138 h 288"/>
                <a:gd name="T38" fmla="*/ 162 w 276"/>
                <a:gd name="T39" fmla="*/ 120 h 288"/>
                <a:gd name="T40" fmla="*/ 126 w 276"/>
                <a:gd name="T41" fmla="*/ 114 h 288"/>
                <a:gd name="T42" fmla="*/ 96 w 276"/>
                <a:gd name="T43" fmla="*/ 24 h 288"/>
                <a:gd name="T44" fmla="*/ 72 w 276"/>
                <a:gd name="T45" fmla="*/ 0 h 288"/>
                <a:gd name="T46" fmla="*/ 72 w 276"/>
                <a:gd name="T47" fmla="*/ 12 h 288"/>
                <a:gd name="T48" fmla="*/ 24 w 276"/>
                <a:gd name="T49" fmla="*/ 3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288">
                  <a:moveTo>
                    <a:pt x="24" y="30"/>
                  </a:moveTo>
                  <a:lnTo>
                    <a:pt x="0" y="132"/>
                  </a:lnTo>
                  <a:lnTo>
                    <a:pt x="6" y="144"/>
                  </a:lnTo>
                  <a:lnTo>
                    <a:pt x="126" y="138"/>
                  </a:lnTo>
                  <a:lnTo>
                    <a:pt x="144" y="138"/>
                  </a:lnTo>
                  <a:lnTo>
                    <a:pt x="144" y="138"/>
                  </a:lnTo>
                  <a:lnTo>
                    <a:pt x="144" y="138"/>
                  </a:lnTo>
                  <a:lnTo>
                    <a:pt x="240" y="228"/>
                  </a:lnTo>
                  <a:lnTo>
                    <a:pt x="216" y="288"/>
                  </a:lnTo>
                  <a:lnTo>
                    <a:pt x="258" y="288"/>
                  </a:lnTo>
                  <a:lnTo>
                    <a:pt x="264" y="282"/>
                  </a:lnTo>
                  <a:lnTo>
                    <a:pt x="270" y="270"/>
                  </a:lnTo>
                  <a:lnTo>
                    <a:pt x="270" y="270"/>
                  </a:lnTo>
                  <a:lnTo>
                    <a:pt x="270" y="270"/>
                  </a:lnTo>
                  <a:lnTo>
                    <a:pt x="270" y="264"/>
                  </a:lnTo>
                  <a:lnTo>
                    <a:pt x="246" y="264"/>
                  </a:lnTo>
                  <a:lnTo>
                    <a:pt x="276" y="240"/>
                  </a:lnTo>
                  <a:lnTo>
                    <a:pt x="228" y="180"/>
                  </a:lnTo>
                  <a:lnTo>
                    <a:pt x="186" y="138"/>
                  </a:lnTo>
                  <a:lnTo>
                    <a:pt x="162" y="120"/>
                  </a:lnTo>
                  <a:lnTo>
                    <a:pt x="126" y="114"/>
                  </a:lnTo>
                  <a:lnTo>
                    <a:pt x="96" y="24"/>
                  </a:lnTo>
                  <a:lnTo>
                    <a:pt x="72" y="0"/>
                  </a:lnTo>
                  <a:lnTo>
                    <a:pt x="72" y="12"/>
                  </a:lnTo>
                  <a:lnTo>
                    <a:pt x="2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0" name="Freeform 434"/>
            <p:cNvSpPr>
              <a:spLocks/>
            </p:cNvSpPr>
            <p:nvPr/>
          </p:nvSpPr>
          <p:spPr bwMode="auto">
            <a:xfrm>
              <a:off x="2772" y="1746"/>
              <a:ext cx="648" cy="798"/>
            </a:xfrm>
            <a:custGeom>
              <a:avLst/>
              <a:gdLst>
                <a:gd name="T0" fmla="*/ 378 w 648"/>
                <a:gd name="T1" fmla="*/ 42 h 798"/>
                <a:gd name="T2" fmla="*/ 360 w 648"/>
                <a:gd name="T3" fmla="*/ 60 h 798"/>
                <a:gd name="T4" fmla="*/ 126 w 648"/>
                <a:gd name="T5" fmla="*/ 42 h 798"/>
                <a:gd name="T6" fmla="*/ 90 w 648"/>
                <a:gd name="T7" fmla="*/ 120 h 798"/>
                <a:gd name="T8" fmla="*/ 90 w 648"/>
                <a:gd name="T9" fmla="*/ 306 h 798"/>
                <a:gd name="T10" fmla="*/ 0 w 648"/>
                <a:gd name="T11" fmla="*/ 420 h 798"/>
                <a:gd name="T12" fmla="*/ 36 w 648"/>
                <a:gd name="T13" fmla="*/ 474 h 798"/>
                <a:gd name="T14" fmla="*/ 30 w 648"/>
                <a:gd name="T15" fmla="*/ 492 h 798"/>
                <a:gd name="T16" fmla="*/ 66 w 648"/>
                <a:gd name="T17" fmla="*/ 540 h 798"/>
                <a:gd name="T18" fmla="*/ 66 w 648"/>
                <a:gd name="T19" fmla="*/ 540 h 798"/>
                <a:gd name="T20" fmla="*/ 126 w 648"/>
                <a:gd name="T21" fmla="*/ 612 h 798"/>
                <a:gd name="T22" fmla="*/ 126 w 648"/>
                <a:gd name="T23" fmla="*/ 612 h 798"/>
                <a:gd name="T24" fmla="*/ 210 w 648"/>
                <a:gd name="T25" fmla="*/ 708 h 798"/>
                <a:gd name="T26" fmla="*/ 222 w 648"/>
                <a:gd name="T27" fmla="*/ 732 h 798"/>
                <a:gd name="T28" fmla="*/ 222 w 648"/>
                <a:gd name="T29" fmla="*/ 732 h 798"/>
                <a:gd name="T30" fmla="*/ 258 w 648"/>
                <a:gd name="T31" fmla="*/ 762 h 798"/>
                <a:gd name="T32" fmla="*/ 354 w 648"/>
                <a:gd name="T33" fmla="*/ 786 h 798"/>
                <a:gd name="T34" fmla="*/ 354 w 648"/>
                <a:gd name="T35" fmla="*/ 792 h 798"/>
                <a:gd name="T36" fmla="*/ 408 w 648"/>
                <a:gd name="T37" fmla="*/ 798 h 798"/>
                <a:gd name="T38" fmla="*/ 492 w 648"/>
                <a:gd name="T39" fmla="*/ 756 h 798"/>
                <a:gd name="T40" fmla="*/ 438 w 648"/>
                <a:gd name="T41" fmla="*/ 624 h 798"/>
                <a:gd name="T42" fmla="*/ 438 w 648"/>
                <a:gd name="T43" fmla="*/ 624 h 798"/>
                <a:gd name="T44" fmla="*/ 444 w 648"/>
                <a:gd name="T45" fmla="*/ 594 h 798"/>
                <a:gd name="T46" fmla="*/ 444 w 648"/>
                <a:gd name="T47" fmla="*/ 594 h 798"/>
                <a:gd name="T48" fmla="*/ 498 w 648"/>
                <a:gd name="T49" fmla="*/ 510 h 798"/>
                <a:gd name="T50" fmla="*/ 582 w 648"/>
                <a:gd name="T51" fmla="*/ 360 h 798"/>
                <a:gd name="T52" fmla="*/ 576 w 648"/>
                <a:gd name="T53" fmla="*/ 348 h 798"/>
                <a:gd name="T54" fmla="*/ 600 w 648"/>
                <a:gd name="T55" fmla="*/ 246 h 798"/>
                <a:gd name="T56" fmla="*/ 648 w 648"/>
                <a:gd name="T57" fmla="*/ 216 h 798"/>
                <a:gd name="T58" fmla="*/ 606 w 648"/>
                <a:gd name="T59" fmla="*/ 84 h 798"/>
                <a:gd name="T60" fmla="*/ 588 w 648"/>
                <a:gd name="T61" fmla="*/ 66 h 798"/>
                <a:gd name="T62" fmla="*/ 582 w 648"/>
                <a:gd name="T63" fmla="*/ 36 h 798"/>
                <a:gd name="T64" fmla="*/ 480 w 648"/>
                <a:gd name="T65" fmla="*/ 5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8" h="798">
                  <a:moveTo>
                    <a:pt x="444" y="42"/>
                  </a:moveTo>
                  <a:lnTo>
                    <a:pt x="378" y="42"/>
                  </a:lnTo>
                  <a:lnTo>
                    <a:pt x="378" y="42"/>
                  </a:lnTo>
                  <a:lnTo>
                    <a:pt x="360" y="60"/>
                  </a:lnTo>
                  <a:lnTo>
                    <a:pt x="372" y="42"/>
                  </a:lnTo>
                  <a:lnTo>
                    <a:pt x="126" y="42"/>
                  </a:lnTo>
                  <a:lnTo>
                    <a:pt x="126" y="120"/>
                  </a:lnTo>
                  <a:lnTo>
                    <a:pt x="90" y="120"/>
                  </a:lnTo>
                  <a:lnTo>
                    <a:pt x="90" y="150"/>
                  </a:lnTo>
                  <a:lnTo>
                    <a:pt x="90" y="306"/>
                  </a:lnTo>
                  <a:lnTo>
                    <a:pt x="42" y="306"/>
                  </a:lnTo>
                  <a:lnTo>
                    <a:pt x="0" y="420"/>
                  </a:lnTo>
                  <a:lnTo>
                    <a:pt x="18" y="450"/>
                  </a:lnTo>
                  <a:lnTo>
                    <a:pt x="36" y="474"/>
                  </a:lnTo>
                  <a:lnTo>
                    <a:pt x="24" y="492"/>
                  </a:lnTo>
                  <a:lnTo>
                    <a:pt x="30" y="492"/>
                  </a:lnTo>
                  <a:lnTo>
                    <a:pt x="54" y="528"/>
                  </a:lnTo>
                  <a:lnTo>
                    <a:pt x="66" y="540"/>
                  </a:lnTo>
                  <a:lnTo>
                    <a:pt x="66" y="540"/>
                  </a:lnTo>
                  <a:lnTo>
                    <a:pt x="66" y="540"/>
                  </a:lnTo>
                  <a:lnTo>
                    <a:pt x="60" y="582"/>
                  </a:lnTo>
                  <a:lnTo>
                    <a:pt x="126" y="612"/>
                  </a:lnTo>
                  <a:lnTo>
                    <a:pt x="126" y="612"/>
                  </a:lnTo>
                  <a:lnTo>
                    <a:pt x="126" y="612"/>
                  </a:lnTo>
                  <a:lnTo>
                    <a:pt x="126" y="630"/>
                  </a:lnTo>
                  <a:lnTo>
                    <a:pt x="210" y="708"/>
                  </a:lnTo>
                  <a:lnTo>
                    <a:pt x="216" y="726"/>
                  </a:lnTo>
                  <a:lnTo>
                    <a:pt x="222" y="732"/>
                  </a:lnTo>
                  <a:lnTo>
                    <a:pt x="222" y="732"/>
                  </a:lnTo>
                  <a:lnTo>
                    <a:pt x="222" y="732"/>
                  </a:lnTo>
                  <a:lnTo>
                    <a:pt x="222" y="732"/>
                  </a:lnTo>
                  <a:lnTo>
                    <a:pt x="258" y="762"/>
                  </a:lnTo>
                  <a:lnTo>
                    <a:pt x="312" y="756"/>
                  </a:lnTo>
                  <a:lnTo>
                    <a:pt x="354" y="786"/>
                  </a:lnTo>
                  <a:lnTo>
                    <a:pt x="354" y="792"/>
                  </a:lnTo>
                  <a:lnTo>
                    <a:pt x="354" y="792"/>
                  </a:lnTo>
                  <a:lnTo>
                    <a:pt x="354" y="792"/>
                  </a:lnTo>
                  <a:lnTo>
                    <a:pt x="408" y="798"/>
                  </a:lnTo>
                  <a:lnTo>
                    <a:pt x="474" y="774"/>
                  </a:lnTo>
                  <a:lnTo>
                    <a:pt x="492" y="756"/>
                  </a:lnTo>
                  <a:lnTo>
                    <a:pt x="564" y="756"/>
                  </a:lnTo>
                  <a:lnTo>
                    <a:pt x="438" y="624"/>
                  </a:lnTo>
                  <a:lnTo>
                    <a:pt x="438" y="624"/>
                  </a:lnTo>
                  <a:lnTo>
                    <a:pt x="438" y="624"/>
                  </a:lnTo>
                  <a:lnTo>
                    <a:pt x="438" y="618"/>
                  </a:lnTo>
                  <a:lnTo>
                    <a:pt x="444" y="594"/>
                  </a:lnTo>
                  <a:lnTo>
                    <a:pt x="444" y="594"/>
                  </a:lnTo>
                  <a:lnTo>
                    <a:pt x="444" y="594"/>
                  </a:lnTo>
                  <a:lnTo>
                    <a:pt x="498" y="600"/>
                  </a:lnTo>
                  <a:lnTo>
                    <a:pt x="498" y="510"/>
                  </a:lnTo>
                  <a:lnTo>
                    <a:pt x="582" y="360"/>
                  </a:lnTo>
                  <a:lnTo>
                    <a:pt x="582" y="360"/>
                  </a:lnTo>
                  <a:lnTo>
                    <a:pt x="576" y="348"/>
                  </a:lnTo>
                  <a:lnTo>
                    <a:pt x="576" y="348"/>
                  </a:lnTo>
                  <a:lnTo>
                    <a:pt x="576" y="348"/>
                  </a:lnTo>
                  <a:lnTo>
                    <a:pt x="600" y="246"/>
                  </a:lnTo>
                  <a:lnTo>
                    <a:pt x="648" y="228"/>
                  </a:lnTo>
                  <a:lnTo>
                    <a:pt x="648" y="216"/>
                  </a:lnTo>
                  <a:lnTo>
                    <a:pt x="612" y="180"/>
                  </a:lnTo>
                  <a:lnTo>
                    <a:pt x="606" y="84"/>
                  </a:lnTo>
                  <a:lnTo>
                    <a:pt x="600" y="72"/>
                  </a:lnTo>
                  <a:lnTo>
                    <a:pt x="588" y="66"/>
                  </a:lnTo>
                  <a:lnTo>
                    <a:pt x="588" y="48"/>
                  </a:lnTo>
                  <a:lnTo>
                    <a:pt x="582" y="36"/>
                  </a:lnTo>
                  <a:lnTo>
                    <a:pt x="546" y="0"/>
                  </a:lnTo>
                  <a:lnTo>
                    <a:pt x="480" y="54"/>
                  </a:lnTo>
                  <a:lnTo>
                    <a:pt x="44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1" name="Freeform 435"/>
            <p:cNvSpPr>
              <a:spLocks/>
            </p:cNvSpPr>
            <p:nvPr/>
          </p:nvSpPr>
          <p:spPr bwMode="auto">
            <a:xfrm>
              <a:off x="2772" y="2052"/>
              <a:ext cx="90" cy="144"/>
            </a:xfrm>
            <a:custGeom>
              <a:avLst/>
              <a:gdLst>
                <a:gd name="T0" fmla="*/ 0 w 90"/>
                <a:gd name="T1" fmla="*/ 114 h 144"/>
                <a:gd name="T2" fmla="*/ 18 w 90"/>
                <a:gd name="T3" fmla="*/ 144 h 144"/>
                <a:gd name="T4" fmla="*/ 0 w 90"/>
                <a:gd name="T5" fmla="*/ 114 h 144"/>
                <a:gd name="T6" fmla="*/ 42 w 90"/>
                <a:gd name="T7" fmla="*/ 0 h 144"/>
                <a:gd name="T8" fmla="*/ 90 w 90"/>
                <a:gd name="T9" fmla="*/ 0 h 144"/>
                <a:gd name="T10" fmla="*/ 42 w 90"/>
                <a:gd name="T11" fmla="*/ 0 h 144"/>
                <a:gd name="T12" fmla="*/ 0 w 90"/>
                <a:gd name="T13" fmla="*/ 114 h 144"/>
              </a:gdLst>
              <a:ahLst/>
              <a:cxnLst>
                <a:cxn ang="0">
                  <a:pos x="T0" y="T1"/>
                </a:cxn>
                <a:cxn ang="0">
                  <a:pos x="T2" y="T3"/>
                </a:cxn>
                <a:cxn ang="0">
                  <a:pos x="T4" y="T5"/>
                </a:cxn>
                <a:cxn ang="0">
                  <a:pos x="T6" y="T7"/>
                </a:cxn>
                <a:cxn ang="0">
                  <a:pos x="T8" y="T9"/>
                </a:cxn>
                <a:cxn ang="0">
                  <a:pos x="T10" y="T11"/>
                </a:cxn>
                <a:cxn ang="0">
                  <a:pos x="T12" y="T13"/>
                </a:cxn>
              </a:cxnLst>
              <a:rect l="0" t="0" r="r" b="b"/>
              <a:pathLst>
                <a:path w="90" h="144">
                  <a:moveTo>
                    <a:pt x="0" y="114"/>
                  </a:moveTo>
                  <a:lnTo>
                    <a:pt x="18" y="144"/>
                  </a:lnTo>
                  <a:lnTo>
                    <a:pt x="0" y="114"/>
                  </a:lnTo>
                  <a:lnTo>
                    <a:pt x="42" y="0"/>
                  </a:lnTo>
                  <a:lnTo>
                    <a:pt x="90" y="0"/>
                  </a:lnTo>
                  <a:lnTo>
                    <a:pt x="42" y="0"/>
                  </a:lnTo>
                  <a:lnTo>
                    <a:pt x="0"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2" name="Freeform 436"/>
            <p:cNvSpPr>
              <a:spLocks/>
            </p:cNvSpPr>
            <p:nvPr/>
          </p:nvSpPr>
          <p:spPr bwMode="auto">
            <a:xfrm>
              <a:off x="3348" y="1992"/>
              <a:ext cx="24" cy="102"/>
            </a:xfrm>
            <a:custGeom>
              <a:avLst/>
              <a:gdLst>
                <a:gd name="T0" fmla="*/ 0 w 24"/>
                <a:gd name="T1" fmla="*/ 102 h 102"/>
                <a:gd name="T2" fmla="*/ 0 w 24"/>
                <a:gd name="T3" fmla="*/ 102 h 102"/>
                <a:gd name="T4" fmla="*/ 24 w 24"/>
                <a:gd name="T5" fmla="*/ 0 h 102"/>
                <a:gd name="T6" fmla="*/ 0 w 24"/>
                <a:gd name="T7" fmla="*/ 102 h 102"/>
              </a:gdLst>
              <a:ahLst/>
              <a:cxnLst>
                <a:cxn ang="0">
                  <a:pos x="T0" y="T1"/>
                </a:cxn>
                <a:cxn ang="0">
                  <a:pos x="T2" y="T3"/>
                </a:cxn>
                <a:cxn ang="0">
                  <a:pos x="T4" y="T5"/>
                </a:cxn>
                <a:cxn ang="0">
                  <a:pos x="T6" y="T7"/>
                </a:cxn>
              </a:cxnLst>
              <a:rect l="0" t="0" r="r" b="b"/>
              <a:pathLst>
                <a:path w="24" h="102">
                  <a:moveTo>
                    <a:pt x="0" y="102"/>
                  </a:moveTo>
                  <a:lnTo>
                    <a:pt x="0" y="102"/>
                  </a:lnTo>
                  <a:lnTo>
                    <a:pt x="24" y="0"/>
                  </a:lnTo>
                  <a:lnTo>
                    <a:pt x="0"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3" name="Freeform 437"/>
            <p:cNvSpPr>
              <a:spLocks/>
            </p:cNvSpPr>
            <p:nvPr/>
          </p:nvSpPr>
          <p:spPr bwMode="auto">
            <a:xfrm>
              <a:off x="3372" y="1962"/>
              <a:ext cx="48" cy="30"/>
            </a:xfrm>
            <a:custGeom>
              <a:avLst/>
              <a:gdLst>
                <a:gd name="T0" fmla="*/ 0 w 48"/>
                <a:gd name="T1" fmla="*/ 30 h 30"/>
                <a:gd name="T2" fmla="*/ 48 w 48"/>
                <a:gd name="T3" fmla="*/ 12 h 30"/>
                <a:gd name="T4" fmla="*/ 48 w 48"/>
                <a:gd name="T5" fmla="*/ 0 h 30"/>
                <a:gd name="T6" fmla="*/ 48 w 48"/>
                <a:gd name="T7" fmla="*/ 12 h 30"/>
                <a:gd name="T8" fmla="*/ 0 w 48"/>
                <a:gd name="T9" fmla="*/ 30 h 30"/>
              </a:gdLst>
              <a:ahLst/>
              <a:cxnLst>
                <a:cxn ang="0">
                  <a:pos x="T0" y="T1"/>
                </a:cxn>
                <a:cxn ang="0">
                  <a:pos x="T2" y="T3"/>
                </a:cxn>
                <a:cxn ang="0">
                  <a:pos x="T4" y="T5"/>
                </a:cxn>
                <a:cxn ang="0">
                  <a:pos x="T6" y="T7"/>
                </a:cxn>
                <a:cxn ang="0">
                  <a:pos x="T8" y="T9"/>
                </a:cxn>
              </a:cxnLst>
              <a:rect l="0" t="0" r="r" b="b"/>
              <a:pathLst>
                <a:path w="48" h="30">
                  <a:moveTo>
                    <a:pt x="0" y="30"/>
                  </a:moveTo>
                  <a:lnTo>
                    <a:pt x="48" y="12"/>
                  </a:lnTo>
                  <a:lnTo>
                    <a:pt x="48" y="0"/>
                  </a:lnTo>
                  <a:lnTo>
                    <a:pt x="48" y="12"/>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4" name="Freeform 438"/>
            <p:cNvSpPr>
              <a:spLocks/>
            </p:cNvSpPr>
            <p:nvPr/>
          </p:nvSpPr>
          <p:spPr bwMode="auto">
            <a:xfrm>
              <a:off x="2472" y="2238"/>
              <a:ext cx="522" cy="330"/>
            </a:xfrm>
            <a:custGeom>
              <a:avLst/>
              <a:gdLst>
                <a:gd name="T0" fmla="*/ 240 w 522"/>
                <a:gd name="T1" fmla="*/ 84 h 330"/>
                <a:gd name="T2" fmla="*/ 186 w 522"/>
                <a:gd name="T3" fmla="*/ 84 h 330"/>
                <a:gd name="T4" fmla="*/ 186 w 522"/>
                <a:gd name="T5" fmla="*/ 120 h 330"/>
                <a:gd name="T6" fmla="*/ 96 w 522"/>
                <a:gd name="T7" fmla="*/ 150 h 330"/>
                <a:gd name="T8" fmla="*/ 96 w 522"/>
                <a:gd name="T9" fmla="*/ 150 h 330"/>
                <a:gd name="T10" fmla="*/ 96 w 522"/>
                <a:gd name="T11" fmla="*/ 150 h 330"/>
                <a:gd name="T12" fmla="*/ 84 w 522"/>
                <a:gd name="T13" fmla="*/ 132 h 330"/>
                <a:gd name="T14" fmla="*/ 36 w 522"/>
                <a:gd name="T15" fmla="*/ 150 h 330"/>
                <a:gd name="T16" fmla="*/ 36 w 522"/>
                <a:gd name="T17" fmla="*/ 156 h 330"/>
                <a:gd name="T18" fmla="*/ 0 w 522"/>
                <a:gd name="T19" fmla="*/ 246 h 330"/>
                <a:gd name="T20" fmla="*/ 66 w 522"/>
                <a:gd name="T21" fmla="*/ 330 h 330"/>
                <a:gd name="T22" fmla="*/ 66 w 522"/>
                <a:gd name="T23" fmla="*/ 324 h 330"/>
                <a:gd name="T24" fmla="*/ 90 w 522"/>
                <a:gd name="T25" fmla="*/ 306 h 330"/>
                <a:gd name="T26" fmla="*/ 108 w 522"/>
                <a:gd name="T27" fmla="*/ 294 h 330"/>
                <a:gd name="T28" fmla="*/ 108 w 522"/>
                <a:gd name="T29" fmla="*/ 294 h 330"/>
                <a:gd name="T30" fmla="*/ 108 w 522"/>
                <a:gd name="T31" fmla="*/ 294 h 330"/>
                <a:gd name="T32" fmla="*/ 150 w 522"/>
                <a:gd name="T33" fmla="*/ 318 h 330"/>
                <a:gd name="T34" fmla="*/ 180 w 522"/>
                <a:gd name="T35" fmla="*/ 300 h 330"/>
                <a:gd name="T36" fmla="*/ 192 w 522"/>
                <a:gd name="T37" fmla="*/ 246 h 330"/>
                <a:gd name="T38" fmla="*/ 330 w 522"/>
                <a:gd name="T39" fmla="*/ 276 h 330"/>
                <a:gd name="T40" fmla="*/ 354 w 522"/>
                <a:gd name="T41" fmla="*/ 270 h 330"/>
                <a:gd name="T42" fmla="*/ 522 w 522"/>
                <a:gd name="T43" fmla="*/ 240 h 330"/>
                <a:gd name="T44" fmla="*/ 516 w 522"/>
                <a:gd name="T45" fmla="*/ 234 h 330"/>
                <a:gd name="T46" fmla="*/ 510 w 522"/>
                <a:gd name="T47" fmla="*/ 216 h 330"/>
                <a:gd name="T48" fmla="*/ 426 w 522"/>
                <a:gd name="T49" fmla="*/ 138 h 330"/>
                <a:gd name="T50" fmla="*/ 426 w 522"/>
                <a:gd name="T51" fmla="*/ 120 h 330"/>
                <a:gd name="T52" fmla="*/ 360 w 522"/>
                <a:gd name="T53" fmla="*/ 90 h 330"/>
                <a:gd name="T54" fmla="*/ 366 w 522"/>
                <a:gd name="T55" fmla="*/ 48 h 330"/>
                <a:gd name="T56" fmla="*/ 354 w 522"/>
                <a:gd name="T57" fmla="*/ 36 h 330"/>
                <a:gd name="T58" fmla="*/ 330 w 522"/>
                <a:gd name="T59" fmla="*/ 0 h 330"/>
                <a:gd name="T60" fmla="*/ 324 w 522"/>
                <a:gd name="T61" fmla="*/ 0 h 330"/>
                <a:gd name="T62" fmla="*/ 324 w 522"/>
                <a:gd name="T63" fmla="*/ 0 h 330"/>
                <a:gd name="T64" fmla="*/ 288 w 522"/>
                <a:gd name="T65" fmla="*/ 6 h 330"/>
                <a:gd name="T66" fmla="*/ 240 w 522"/>
                <a:gd name="T67" fmla="*/ 8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330">
                  <a:moveTo>
                    <a:pt x="240" y="84"/>
                  </a:moveTo>
                  <a:lnTo>
                    <a:pt x="186" y="84"/>
                  </a:lnTo>
                  <a:lnTo>
                    <a:pt x="186" y="120"/>
                  </a:lnTo>
                  <a:lnTo>
                    <a:pt x="96" y="150"/>
                  </a:lnTo>
                  <a:lnTo>
                    <a:pt x="96" y="150"/>
                  </a:lnTo>
                  <a:lnTo>
                    <a:pt x="96" y="150"/>
                  </a:lnTo>
                  <a:lnTo>
                    <a:pt x="84" y="132"/>
                  </a:lnTo>
                  <a:lnTo>
                    <a:pt x="36" y="150"/>
                  </a:lnTo>
                  <a:lnTo>
                    <a:pt x="36" y="156"/>
                  </a:lnTo>
                  <a:lnTo>
                    <a:pt x="0" y="246"/>
                  </a:lnTo>
                  <a:lnTo>
                    <a:pt x="66" y="330"/>
                  </a:lnTo>
                  <a:lnTo>
                    <a:pt x="66" y="324"/>
                  </a:lnTo>
                  <a:lnTo>
                    <a:pt x="90" y="306"/>
                  </a:lnTo>
                  <a:lnTo>
                    <a:pt x="108" y="294"/>
                  </a:lnTo>
                  <a:lnTo>
                    <a:pt x="108" y="294"/>
                  </a:lnTo>
                  <a:lnTo>
                    <a:pt x="108" y="294"/>
                  </a:lnTo>
                  <a:lnTo>
                    <a:pt x="150" y="318"/>
                  </a:lnTo>
                  <a:lnTo>
                    <a:pt x="180" y="300"/>
                  </a:lnTo>
                  <a:lnTo>
                    <a:pt x="192" y="246"/>
                  </a:lnTo>
                  <a:lnTo>
                    <a:pt x="330" y="276"/>
                  </a:lnTo>
                  <a:lnTo>
                    <a:pt x="354" y="270"/>
                  </a:lnTo>
                  <a:lnTo>
                    <a:pt x="522" y="240"/>
                  </a:lnTo>
                  <a:lnTo>
                    <a:pt x="516" y="234"/>
                  </a:lnTo>
                  <a:lnTo>
                    <a:pt x="510" y="216"/>
                  </a:lnTo>
                  <a:lnTo>
                    <a:pt x="426" y="138"/>
                  </a:lnTo>
                  <a:lnTo>
                    <a:pt x="426" y="120"/>
                  </a:lnTo>
                  <a:lnTo>
                    <a:pt x="360" y="90"/>
                  </a:lnTo>
                  <a:lnTo>
                    <a:pt x="366" y="48"/>
                  </a:lnTo>
                  <a:lnTo>
                    <a:pt x="354" y="36"/>
                  </a:lnTo>
                  <a:lnTo>
                    <a:pt x="330" y="0"/>
                  </a:lnTo>
                  <a:lnTo>
                    <a:pt x="324" y="0"/>
                  </a:lnTo>
                  <a:lnTo>
                    <a:pt x="324" y="0"/>
                  </a:lnTo>
                  <a:lnTo>
                    <a:pt x="288" y="6"/>
                  </a:lnTo>
                  <a:lnTo>
                    <a:pt x="24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5" name="Freeform 439"/>
            <p:cNvSpPr>
              <a:spLocks/>
            </p:cNvSpPr>
            <p:nvPr/>
          </p:nvSpPr>
          <p:spPr bwMode="auto">
            <a:xfrm>
              <a:off x="2568" y="2358"/>
              <a:ext cx="90" cy="30"/>
            </a:xfrm>
            <a:custGeom>
              <a:avLst/>
              <a:gdLst>
                <a:gd name="T0" fmla="*/ 90 w 90"/>
                <a:gd name="T1" fmla="*/ 0 h 30"/>
                <a:gd name="T2" fmla="*/ 0 w 90"/>
                <a:gd name="T3" fmla="*/ 30 h 30"/>
                <a:gd name="T4" fmla="*/ 0 w 90"/>
                <a:gd name="T5" fmla="*/ 30 h 30"/>
                <a:gd name="T6" fmla="*/ 90 w 90"/>
                <a:gd name="T7" fmla="*/ 0 h 30"/>
              </a:gdLst>
              <a:ahLst/>
              <a:cxnLst>
                <a:cxn ang="0">
                  <a:pos x="T0" y="T1"/>
                </a:cxn>
                <a:cxn ang="0">
                  <a:pos x="T2" y="T3"/>
                </a:cxn>
                <a:cxn ang="0">
                  <a:pos x="T4" y="T5"/>
                </a:cxn>
                <a:cxn ang="0">
                  <a:pos x="T6" y="T7"/>
                </a:cxn>
              </a:cxnLst>
              <a:rect l="0" t="0" r="r" b="b"/>
              <a:pathLst>
                <a:path w="90" h="30">
                  <a:moveTo>
                    <a:pt x="90" y="0"/>
                  </a:moveTo>
                  <a:lnTo>
                    <a:pt x="0" y="30"/>
                  </a:lnTo>
                  <a:lnTo>
                    <a:pt x="0" y="30"/>
                  </a:lnTo>
                  <a:lnTo>
                    <a:pt x="9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6" name="Freeform 440"/>
            <p:cNvSpPr>
              <a:spLocks/>
            </p:cNvSpPr>
            <p:nvPr/>
          </p:nvSpPr>
          <p:spPr bwMode="auto">
            <a:xfrm>
              <a:off x="2658" y="2322"/>
              <a:ext cx="54" cy="36"/>
            </a:xfrm>
            <a:custGeom>
              <a:avLst/>
              <a:gdLst>
                <a:gd name="T0" fmla="*/ 54 w 54"/>
                <a:gd name="T1" fmla="*/ 0 h 36"/>
                <a:gd name="T2" fmla="*/ 0 w 54"/>
                <a:gd name="T3" fmla="*/ 0 h 36"/>
                <a:gd name="T4" fmla="*/ 0 w 54"/>
                <a:gd name="T5" fmla="*/ 36 h 36"/>
                <a:gd name="T6" fmla="*/ 0 w 54"/>
                <a:gd name="T7" fmla="*/ 0 h 36"/>
                <a:gd name="T8" fmla="*/ 54 w 54"/>
                <a:gd name="T9" fmla="*/ 0 h 36"/>
              </a:gdLst>
              <a:ahLst/>
              <a:cxnLst>
                <a:cxn ang="0">
                  <a:pos x="T0" y="T1"/>
                </a:cxn>
                <a:cxn ang="0">
                  <a:pos x="T2" y="T3"/>
                </a:cxn>
                <a:cxn ang="0">
                  <a:pos x="T4" y="T5"/>
                </a:cxn>
                <a:cxn ang="0">
                  <a:pos x="T6" y="T7"/>
                </a:cxn>
                <a:cxn ang="0">
                  <a:pos x="T8" y="T9"/>
                </a:cxn>
              </a:cxnLst>
              <a:rect l="0" t="0" r="r" b="b"/>
              <a:pathLst>
                <a:path w="54" h="36">
                  <a:moveTo>
                    <a:pt x="54" y="0"/>
                  </a:moveTo>
                  <a:lnTo>
                    <a:pt x="0" y="0"/>
                  </a:lnTo>
                  <a:lnTo>
                    <a:pt x="0" y="36"/>
                  </a:lnTo>
                  <a:lnTo>
                    <a:pt x="0"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7" name="Freeform 441"/>
            <p:cNvSpPr>
              <a:spLocks/>
            </p:cNvSpPr>
            <p:nvPr/>
          </p:nvSpPr>
          <p:spPr bwMode="auto">
            <a:xfrm>
              <a:off x="2796" y="2238"/>
              <a:ext cx="30" cy="36"/>
            </a:xfrm>
            <a:custGeom>
              <a:avLst/>
              <a:gdLst>
                <a:gd name="T0" fmla="*/ 6 w 30"/>
                <a:gd name="T1" fmla="*/ 0 h 36"/>
                <a:gd name="T2" fmla="*/ 30 w 30"/>
                <a:gd name="T3" fmla="*/ 36 h 36"/>
                <a:gd name="T4" fmla="*/ 6 w 30"/>
                <a:gd name="T5" fmla="*/ 0 h 36"/>
                <a:gd name="T6" fmla="*/ 0 w 30"/>
                <a:gd name="T7" fmla="*/ 0 h 36"/>
                <a:gd name="T8" fmla="*/ 0 w 30"/>
                <a:gd name="T9" fmla="*/ 0 h 36"/>
                <a:gd name="T10" fmla="*/ 6 w 30"/>
                <a:gd name="T11" fmla="*/ 0 h 36"/>
              </a:gdLst>
              <a:ahLst/>
              <a:cxnLst>
                <a:cxn ang="0">
                  <a:pos x="T0" y="T1"/>
                </a:cxn>
                <a:cxn ang="0">
                  <a:pos x="T2" y="T3"/>
                </a:cxn>
                <a:cxn ang="0">
                  <a:pos x="T4" y="T5"/>
                </a:cxn>
                <a:cxn ang="0">
                  <a:pos x="T6" y="T7"/>
                </a:cxn>
                <a:cxn ang="0">
                  <a:pos x="T8" y="T9"/>
                </a:cxn>
                <a:cxn ang="0">
                  <a:pos x="T10" y="T11"/>
                </a:cxn>
              </a:cxnLst>
              <a:rect l="0" t="0" r="r" b="b"/>
              <a:pathLst>
                <a:path w="30" h="36">
                  <a:moveTo>
                    <a:pt x="6" y="0"/>
                  </a:moveTo>
                  <a:lnTo>
                    <a:pt x="30" y="36"/>
                  </a:lnTo>
                  <a:lnTo>
                    <a:pt x="6" y="0"/>
                  </a:lnTo>
                  <a:lnTo>
                    <a:pt x="0"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8" name="Freeform 442"/>
            <p:cNvSpPr>
              <a:spLocks/>
            </p:cNvSpPr>
            <p:nvPr/>
          </p:nvSpPr>
          <p:spPr bwMode="auto">
            <a:xfrm>
              <a:off x="2988" y="2472"/>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9" name="Freeform 443"/>
            <p:cNvSpPr>
              <a:spLocks/>
            </p:cNvSpPr>
            <p:nvPr/>
          </p:nvSpPr>
          <p:spPr bwMode="auto">
            <a:xfrm>
              <a:off x="2832" y="2286"/>
              <a:ext cx="66" cy="72"/>
            </a:xfrm>
            <a:custGeom>
              <a:avLst/>
              <a:gdLst>
                <a:gd name="T0" fmla="*/ 66 w 66"/>
                <a:gd name="T1" fmla="*/ 72 h 72"/>
                <a:gd name="T2" fmla="*/ 66 w 66"/>
                <a:gd name="T3" fmla="*/ 72 h 72"/>
                <a:gd name="T4" fmla="*/ 0 w 66"/>
                <a:gd name="T5" fmla="*/ 42 h 72"/>
                <a:gd name="T6" fmla="*/ 6 w 66"/>
                <a:gd name="T7" fmla="*/ 0 h 72"/>
                <a:gd name="T8" fmla="*/ 6 w 66"/>
                <a:gd name="T9" fmla="*/ 0 h 72"/>
                <a:gd name="T10" fmla="*/ 0 w 66"/>
                <a:gd name="T11" fmla="*/ 42 h 72"/>
                <a:gd name="T12" fmla="*/ 66 w 66"/>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66" y="72"/>
                  </a:moveTo>
                  <a:lnTo>
                    <a:pt x="66" y="72"/>
                  </a:lnTo>
                  <a:lnTo>
                    <a:pt x="0" y="42"/>
                  </a:lnTo>
                  <a:lnTo>
                    <a:pt x="6" y="0"/>
                  </a:lnTo>
                  <a:lnTo>
                    <a:pt x="6" y="0"/>
                  </a:lnTo>
                  <a:lnTo>
                    <a:pt x="0" y="42"/>
                  </a:lnTo>
                  <a:lnTo>
                    <a:pt x="66"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0" name="Freeform 444"/>
            <p:cNvSpPr>
              <a:spLocks/>
            </p:cNvSpPr>
            <p:nvPr/>
          </p:nvSpPr>
          <p:spPr bwMode="auto">
            <a:xfrm>
              <a:off x="3210" y="2100"/>
              <a:ext cx="600" cy="444"/>
            </a:xfrm>
            <a:custGeom>
              <a:avLst/>
              <a:gdLst>
                <a:gd name="T0" fmla="*/ 150 w 600"/>
                <a:gd name="T1" fmla="*/ 402 h 444"/>
                <a:gd name="T2" fmla="*/ 216 w 600"/>
                <a:gd name="T3" fmla="*/ 444 h 444"/>
                <a:gd name="T4" fmla="*/ 264 w 600"/>
                <a:gd name="T5" fmla="*/ 444 h 444"/>
                <a:gd name="T6" fmla="*/ 300 w 600"/>
                <a:gd name="T7" fmla="*/ 414 h 444"/>
                <a:gd name="T8" fmla="*/ 354 w 600"/>
                <a:gd name="T9" fmla="*/ 432 h 444"/>
                <a:gd name="T10" fmla="*/ 438 w 600"/>
                <a:gd name="T11" fmla="*/ 384 h 444"/>
                <a:gd name="T12" fmla="*/ 480 w 600"/>
                <a:gd name="T13" fmla="*/ 384 h 444"/>
                <a:gd name="T14" fmla="*/ 600 w 600"/>
                <a:gd name="T15" fmla="*/ 258 h 444"/>
                <a:gd name="T16" fmla="*/ 558 w 600"/>
                <a:gd name="T17" fmla="*/ 270 h 444"/>
                <a:gd name="T18" fmla="*/ 432 w 600"/>
                <a:gd name="T19" fmla="*/ 222 h 444"/>
                <a:gd name="T20" fmla="*/ 414 w 600"/>
                <a:gd name="T21" fmla="*/ 186 h 444"/>
                <a:gd name="T22" fmla="*/ 390 w 600"/>
                <a:gd name="T23" fmla="*/ 156 h 444"/>
                <a:gd name="T24" fmla="*/ 396 w 600"/>
                <a:gd name="T25" fmla="*/ 150 h 444"/>
                <a:gd name="T26" fmla="*/ 396 w 600"/>
                <a:gd name="T27" fmla="*/ 150 h 444"/>
                <a:gd name="T28" fmla="*/ 396 w 600"/>
                <a:gd name="T29" fmla="*/ 150 h 444"/>
                <a:gd name="T30" fmla="*/ 396 w 600"/>
                <a:gd name="T31" fmla="*/ 150 h 444"/>
                <a:gd name="T32" fmla="*/ 354 w 600"/>
                <a:gd name="T33" fmla="*/ 150 h 444"/>
                <a:gd name="T34" fmla="*/ 378 w 600"/>
                <a:gd name="T35" fmla="*/ 90 h 444"/>
                <a:gd name="T36" fmla="*/ 282 w 600"/>
                <a:gd name="T37" fmla="*/ 0 h 444"/>
                <a:gd name="T38" fmla="*/ 264 w 600"/>
                <a:gd name="T39" fmla="*/ 0 h 444"/>
                <a:gd name="T40" fmla="*/ 144 w 600"/>
                <a:gd name="T41" fmla="*/ 6 h 444"/>
                <a:gd name="T42" fmla="*/ 144 w 600"/>
                <a:gd name="T43" fmla="*/ 6 h 444"/>
                <a:gd name="T44" fmla="*/ 60 w 600"/>
                <a:gd name="T45" fmla="*/ 156 h 444"/>
                <a:gd name="T46" fmla="*/ 60 w 600"/>
                <a:gd name="T47" fmla="*/ 246 h 444"/>
                <a:gd name="T48" fmla="*/ 6 w 600"/>
                <a:gd name="T49" fmla="*/ 240 h 444"/>
                <a:gd name="T50" fmla="*/ 0 w 600"/>
                <a:gd name="T51" fmla="*/ 264 h 444"/>
                <a:gd name="T52" fmla="*/ 0 w 600"/>
                <a:gd name="T53" fmla="*/ 270 h 444"/>
                <a:gd name="T54" fmla="*/ 126 w 600"/>
                <a:gd name="T55" fmla="*/ 402 h 444"/>
                <a:gd name="T56" fmla="*/ 150 w 600"/>
                <a:gd name="T57" fmla="*/ 4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0" h="444">
                  <a:moveTo>
                    <a:pt x="150" y="402"/>
                  </a:moveTo>
                  <a:lnTo>
                    <a:pt x="216" y="444"/>
                  </a:lnTo>
                  <a:lnTo>
                    <a:pt x="264" y="444"/>
                  </a:lnTo>
                  <a:lnTo>
                    <a:pt x="300" y="414"/>
                  </a:lnTo>
                  <a:lnTo>
                    <a:pt x="354" y="432"/>
                  </a:lnTo>
                  <a:lnTo>
                    <a:pt x="438" y="384"/>
                  </a:lnTo>
                  <a:lnTo>
                    <a:pt x="480" y="384"/>
                  </a:lnTo>
                  <a:lnTo>
                    <a:pt x="600" y="258"/>
                  </a:lnTo>
                  <a:lnTo>
                    <a:pt x="558" y="270"/>
                  </a:lnTo>
                  <a:lnTo>
                    <a:pt x="432" y="222"/>
                  </a:lnTo>
                  <a:lnTo>
                    <a:pt x="414" y="186"/>
                  </a:lnTo>
                  <a:lnTo>
                    <a:pt x="390" y="156"/>
                  </a:lnTo>
                  <a:lnTo>
                    <a:pt x="396" y="150"/>
                  </a:lnTo>
                  <a:lnTo>
                    <a:pt x="396" y="150"/>
                  </a:lnTo>
                  <a:lnTo>
                    <a:pt x="396" y="150"/>
                  </a:lnTo>
                  <a:lnTo>
                    <a:pt x="396" y="150"/>
                  </a:lnTo>
                  <a:lnTo>
                    <a:pt x="354" y="150"/>
                  </a:lnTo>
                  <a:lnTo>
                    <a:pt x="378" y="90"/>
                  </a:lnTo>
                  <a:lnTo>
                    <a:pt x="282" y="0"/>
                  </a:lnTo>
                  <a:lnTo>
                    <a:pt x="264" y="0"/>
                  </a:lnTo>
                  <a:lnTo>
                    <a:pt x="144" y="6"/>
                  </a:lnTo>
                  <a:lnTo>
                    <a:pt x="144" y="6"/>
                  </a:lnTo>
                  <a:lnTo>
                    <a:pt x="60" y="156"/>
                  </a:lnTo>
                  <a:lnTo>
                    <a:pt x="60" y="246"/>
                  </a:lnTo>
                  <a:lnTo>
                    <a:pt x="6" y="240"/>
                  </a:lnTo>
                  <a:lnTo>
                    <a:pt x="0" y="264"/>
                  </a:lnTo>
                  <a:lnTo>
                    <a:pt x="0" y="270"/>
                  </a:lnTo>
                  <a:lnTo>
                    <a:pt x="126" y="402"/>
                  </a:lnTo>
                  <a:lnTo>
                    <a:pt x="150" y="4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1" name="Rectangle 445"/>
            <p:cNvSpPr>
              <a:spLocks noChangeArrowheads="1"/>
            </p:cNvSpPr>
            <p:nvPr/>
          </p:nvSpPr>
          <p:spPr bwMode="auto">
            <a:xfrm>
              <a:off x="3354" y="210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32" name="Freeform 446"/>
            <p:cNvSpPr>
              <a:spLocks/>
            </p:cNvSpPr>
            <p:nvPr/>
          </p:nvSpPr>
          <p:spPr bwMode="auto">
            <a:xfrm>
              <a:off x="3354" y="2100"/>
              <a:ext cx="120" cy="6"/>
            </a:xfrm>
            <a:custGeom>
              <a:avLst/>
              <a:gdLst>
                <a:gd name="T0" fmla="*/ 120 w 120"/>
                <a:gd name="T1" fmla="*/ 0 h 6"/>
                <a:gd name="T2" fmla="*/ 0 w 120"/>
                <a:gd name="T3" fmla="*/ 6 h 6"/>
                <a:gd name="T4" fmla="*/ 0 w 120"/>
                <a:gd name="T5" fmla="*/ 6 h 6"/>
                <a:gd name="T6" fmla="*/ 120 w 120"/>
                <a:gd name="T7" fmla="*/ 0 h 6"/>
              </a:gdLst>
              <a:ahLst/>
              <a:cxnLst>
                <a:cxn ang="0">
                  <a:pos x="T0" y="T1"/>
                </a:cxn>
                <a:cxn ang="0">
                  <a:pos x="T2" y="T3"/>
                </a:cxn>
                <a:cxn ang="0">
                  <a:pos x="T4" y="T5"/>
                </a:cxn>
                <a:cxn ang="0">
                  <a:pos x="T6" y="T7"/>
                </a:cxn>
              </a:cxnLst>
              <a:rect l="0" t="0" r="r" b="b"/>
              <a:pathLst>
                <a:path w="120" h="6">
                  <a:moveTo>
                    <a:pt x="120" y="0"/>
                  </a:moveTo>
                  <a:lnTo>
                    <a:pt x="0" y="6"/>
                  </a:lnTo>
                  <a:lnTo>
                    <a:pt x="0" y="6"/>
                  </a:lnTo>
                  <a:lnTo>
                    <a:pt x="12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3" name="Freeform 447"/>
            <p:cNvSpPr>
              <a:spLocks/>
            </p:cNvSpPr>
            <p:nvPr/>
          </p:nvSpPr>
          <p:spPr bwMode="auto">
            <a:xfrm>
              <a:off x="3492" y="2100"/>
              <a:ext cx="96" cy="90"/>
            </a:xfrm>
            <a:custGeom>
              <a:avLst/>
              <a:gdLst>
                <a:gd name="T0" fmla="*/ 0 w 96"/>
                <a:gd name="T1" fmla="*/ 0 h 90"/>
                <a:gd name="T2" fmla="*/ 0 w 96"/>
                <a:gd name="T3" fmla="*/ 0 h 90"/>
                <a:gd name="T4" fmla="*/ 96 w 96"/>
                <a:gd name="T5" fmla="*/ 90 h 90"/>
                <a:gd name="T6" fmla="*/ 0 w 96"/>
                <a:gd name="T7" fmla="*/ 0 h 90"/>
              </a:gdLst>
              <a:ahLst/>
              <a:cxnLst>
                <a:cxn ang="0">
                  <a:pos x="T0" y="T1"/>
                </a:cxn>
                <a:cxn ang="0">
                  <a:pos x="T2" y="T3"/>
                </a:cxn>
                <a:cxn ang="0">
                  <a:pos x="T4" y="T5"/>
                </a:cxn>
                <a:cxn ang="0">
                  <a:pos x="T6" y="T7"/>
                </a:cxn>
              </a:cxnLst>
              <a:rect l="0" t="0" r="r" b="b"/>
              <a:pathLst>
                <a:path w="96" h="90">
                  <a:moveTo>
                    <a:pt x="0" y="0"/>
                  </a:moveTo>
                  <a:lnTo>
                    <a:pt x="0" y="0"/>
                  </a:lnTo>
                  <a:lnTo>
                    <a:pt x="96" y="9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4" name="Freeform 448"/>
            <p:cNvSpPr>
              <a:spLocks/>
            </p:cNvSpPr>
            <p:nvPr/>
          </p:nvSpPr>
          <p:spPr bwMode="auto">
            <a:xfrm>
              <a:off x="3564" y="2190"/>
              <a:ext cx="42" cy="60"/>
            </a:xfrm>
            <a:custGeom>
              <a:avLst/>
              <a:gdLst>
                <a:gd name="T0" fmla="*/ 42 w 42"/>
                <a:gd name="T1" fmla="*/ 60 h 60"/>
                <a:gd name="T2" fmla="*/ 42 w 42"/>
                <a:gd name="T3" fmla="*/ 60 h 60"/>
                <a:gd name="T4" fmla="*/ 0 w 42"/>
                <a:gd name="T5" fmla="*/ 60 h 60"/>
                <a:gd name="T6" fmla="*/ 24 w 42"/>
                <a:gd name="T7" fmla="*/ 0 h 60"/>
                <a:gd name="T8" fmla="*/ 0 w 42"/>
                <a:gd name="T9" fmla="*/ 60 h 60"/>
                <a:gd name="T10" fmla="*/ 42 w 42"/>
                <a:gd name="T11" fmla="*/ 60 h 60"/>
              </a:gdLst>
              <a:ahLst/>
              <a:cxnLst>
                <a:cxn ang="0">
                  <a:pos x="T0" y="T1"/>
                </a:cxn>
                <a:cxn ang="0">
                  <a:pos x="T2" y="T3"/>
                </a:cxn>
                <a:cxn ang="0">
                  <a:pos x="T4" y="T5"/>
                </a:cxn>
                <a:cxn ang="0">
                  <a:pos x="T6" y="T7"/>
                </a:cxn>
                <a:cxn ang="0">
                  <a:pos x="T8" y="T9"/>
                </a:cxn>
                <a:cxn ang="0">
                  <a:pos x="T10" y="T11"/>
                </a:cxn>
              </a:cxnLst>
              <a:rect l="0" t="0" r="r" b="b"/>
              <a:pathLst>
                <a:path w="42" h="60">
                  <a:moveTo>
                    <a:pt x="42" y="60"/>
                  </a:moveTo>
                  <a:lnTo>
                    <a:pt x="42" y="60"/>
                  </a:lnTo>
                  <a:lnTo>
                    <a:pt x="0" y="60"/>
                  </a:lnTo>
                  <a:lnTo>
                    <a:pt x="24" y="0"/>
                  </a:lnTo>
                  <a:lnTo>
                    <a:pt x="0" y="60"/>
                  </a:lnTo>
                  <a:lnTo>
                    <a:pt x="4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5" name="Rectangle 449"/>
            <p:cNvSpPr>
              <a:spLocks noChangeArrowheads="1"/>
            </p:cNvSpPr>
            <p:nvPr/>
          </p:nvSpPr>
          <p:spPr bwMode="auto">
            <a:xfrm>
              <a:off x="3354" y="210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36" name="Freeform 450"/>
            <p:cNvSpPr>
              <a:spLocks/>
            </p:cNvSpPr>
            <p:nvPr/>
          </p:nvSpPr>
          <p:spPr bwMode="auto">
            <a:xfrm>
              <a:off x="3216" y="2340"/>
              <a:ext cx="54" cy="6"/>
            </a:xfrm>
            <a:custGeom>
              <a:avLst/>
              <a:gdLst>
                <a:gd name="T0" fmla="*/ 0 w 54"/>
                <a:gd name="T1" fmla="*/ 0 h 6"/>
                <a:gd name="T2" fmla="*/ 0 w 54"/>
                <a:gd name="T3" fmla="*/ 0 h 6"/>
                <a:gd name="T4" fmla="*/ 54 w 54"/>
                <a:gd name="T5" fmla="*/ 6 h 6"/>
                <a:gd name="T6" fmla="*/ 0 w 54"/>
                <a:gd name="T7" fmla="*/ 0 h 6"/>
              </a:gdLst>
              <a:ahLst/>
              <a:cxnLst>
                <a:cxn ang="0">
                  <a:pos x="T0" y="T1"/>
                </a:cxn>
                <a:cxn ang="0">
                  <a:pos x="T2" y="T3"/>
                </a:cxn>
                <a:cxn ang="0">
                  <a:pos x="T4" y="T5"/>
                </a:cxn>
                <a:cxn ang="0">
                  <a:pos x="T6" y="T7"/>
                </a:cxn>
              </a:cxnLst>
              <a:rect l="0" t="0" r="r" b="b"/>
              <a:pathLst>
                <a:path w="54" h="6">
                  <a:moveTo>
                    <a:pt x="0" y="0"/>
                  </a:moveTo>
                  <a:lnTo>
                    <a:pt x="0" y="0"/>
                  </a:lnTo>
                  <a:lnTo>
                    <a:pt x="5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7" name="Freeform 451"/>
            <p:cNvSpPr>
              <a:spLocks/>
            </p:cNvSpPr>
            <p:nvPr/>
          </p:nvSpPr>
          <p:spPr bwMode="auto">
            <a:xfrm>
              <a:off x="3210" y="236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8" name="Freeform 452"/>
            <p:cNvSpPr>
              <a:spLocks/>
            </p:cNvSpPr>
            <p:nvPr/>
          </p:nvSpPr>
          <p:spPr bwMode="auto">
            <a:xfrm>
              <a:off x="3528" y="2208"/>
              <a:ext cx="408" cy="540"/>
            </a:xfrm>
            <a:custGeom>
              <a:avLst/>
              <a:gdLst>
                <a:gd name="T0" fmla="*/ 78 w 408"/>
                <a:gd name="T1" fmla="*/ 42 h 540"/>
                <a:gd name="T2" fmla="*/ 78 w 408"/>
                <a:gd name="T3" fmla="*/ 42 h 540"/>
                <a:gd name="T4" fmla="*/ 78 w 408"/>
                <a:gd name="T5" fmla="*/ 42 h 540"/>
                <a:gd name="T6" fmla="*/ 72 w 408"/>
                <a:gd name="T7" fmla="*/ 48 h 540"/>
                <a:gd name="T8" fmla="*/ 96 w 408"/>
                <a:gd name="T9" fmla="*/ 78 h 540"/>
                <a:gd name="T10" fmla="*/ 114 w 408"/>
                <a:gd name="T11" fmla="*/ 114 h 540"/>
                <a:gd name="T12" fmla="*/ 240 w 408"/>
                <a:gd name="T13" fmla="*/ 162 h 540"/>
                <a:gd name="T14" fmla="*/ 282 w 408"/>
                <a:gd name="T15" fmla="*/ 150 h 540"/>
                <a:gd name="T16" fmla="*/ 162 w 408"/>
                <a:gd name="T17" fmla="*/ 276 h 540"/>
                <a:gd name="T18" fmla="*/ 120 w 408"/>
                <a:gd name="T19" fmla="*/ 276 h 540"/>
                <a:gd name="T20" fmla="*/ 36 w 408"/>
                <a:gd name="T21" fmla="*/ 324 h 540"/>
                <a:gd name="T22" fmla="*/ 36 w 408"/>
                <a:gd name="T23" fmla="*/ 324 h 540"/>
                <a:gd name="T24" fmla="*/ 36 w 408"/>
                <a:gd name="T25" fmla="*/ 324 h 540"/>
                <a:gd name="T26" fmla="*/ 36 w 408"/>
                <a:gd name="T27" fmla="*/ 324 h 540"/>
                <a:gd name="T28" fmla="*/ 0 w 408"/>
                <a:gd name="T29" fmla="*/ 372 h 540"/>
                <a:gd name="T30" fmla="*/ 0 w 408"/>
                <a:gd name="T31" fmla="*/ 516 h 540"/>
                <a:gd name="T32" fmla="*/ 24 w 408"/>
                <a:gd name="T33" fmla="*/ 540 h 540"/>
                <a:gd name="T34" fmla="*/ 60 w 408"/>
                <a:gd name="T35" fmla="*/ 498 h 540"/>
                <a:gd name="T36" fmla="*/ 60 w 408"/>
                <a:gd name="T37" fmla="*/ 492 h 540"/>
                <a:gd name="T38" fmla="*/ 72 w 408"/>
                <a:gd name="T39" fmla="*/ 486 h 540"/>
                <a:gd name="T40" fmla="*/ 138 w 408"/>
                <a:gd name="T41" fmla="*/ 420 h 540"/>
                <a:gd name="T42" fmla="*/ 186 w 408"/>
                <a:gd name="T43" fmla="*/ 396 h 540"/>
                <a:gd name="T44" fmla="*/ 216 w 408"/>
                <a:gd name="T45" fmla="*/ 360 h 540"/>
                <a:gd name="T46" fmla="*/ 264 w 408"/>
                <a:gd name="T47" fmla="*/ 318 h 540"/>
                <a:gd name="T48" fmla="*/ 282 w 408"/>
                <a:gd name="T49" fmla="*/ 276 h 540"/>
                <a:gd name="T50" fmla="*/ 312 w 408"/>
                <a:gd name="T51" fmla="*/ 246 h 540"/>
                <a:gd name="T52" fmla="*/ 318 w 408"/>
                <a:gd name="T53" fmla="*/ 228 h 540"/>
                <a:gd name="T54" fmla="*/ 348 w 408"/>
                <a:gd name="T55" fmla="*/ 180 h 540"/>
                <a:gd name="T56" fmla="*/ 348 w 408"/>
                <a:gd name="T57" fmla="*/ 162 h 540"/>
                <a:gd name="T58" fmla="*/ 360 w 408"/>
                <a:gd name="T59" fmla="*/ 150 h 540"/>
                <a:gd name="T60" fmla="*/ 384 w 408"/>
                <a:gd name="T61" fmla="*/ 114 h 540"/>
                <a:gd name="T62" fmla="*/ 390 w 408"/>
                <a:gd name="T63" fmla="*/ 66 h 540"/>
                <a:gd name="T64" fmla="*/ 402 w 408"/>
                <a:gd name="T65" fmla="*/ 54 h 540"/>
                <a:gd name="T66" fmla="*/ 396 w 408"/>
                <a:gd name="T67" fmla="*/ 24 h 540"/>
                <a:gd name="T68" fmla="*/ 408 w 408"/>
                <a:gd name="T69" fmla="*/ 12 h 540"/>
                <a:gd name="T70" fmla="*/ 378 w 408"/>
                <a:gd name="T71" fmla="*/ 0 h 540"/>
                <a:gd name="T72" fmla="*/ 372 w 408"/>
                <a:gd name="T73" fmla="*/ 12 h 540"/>
                <a:gd name="T74" fmla="*/ 294 w 408"/>
                <a:gd name="T75" fmla="*/ 30 h 540"/>
                <a:gd name="T76" fmla="*/ 252 w 408"/>
                <a:gd name="T77" fmla="*/ 30 h 540"/>
                <a:gd name="T78" fmla="*/ 222 w 408"/>
                <a:gd name="T79" fmla="*/ 54 h 540"/>
                <a:gd name="T80" fmla="*/ 180 w 408"/>
                <a:gd name="T81" fmla="*/ 42 h 540"/>
                <a:gd name="T82" fmla="*/ 150 w 408"/>
                <a:gd name="T83" fmla="*/ 66 h 540"/>
                <a:gd name="T84" fmla="*/ 126 w 408"/>
                <a:gd name="T85" fmla="*/ 66 h 540"/>
                <a:gd name="T86" fmla="*/ 90 w 408"/>
                <a:gd name="T87" fmla="*/ 24 h 540"/>
                <a:gd name="T88" fmla="*/ 84 w 408"/>
                <a:gd name="T89" fmla="*/ 36 h 540"/>
                <a:gd name="T90" fmla="*/ 78 w 408"/>
                <a:gd name="T91" fmla="*/ 4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540">
                  <a:moveTo>
                    <a:pt x="78" y="42"/>
                  </a:moveTo>
                  <a:lnTo>
                    <a:pt x="78" y="42"/>
                  </a:lnTo>
                  <a:lnTo>
                    <a:pt x="78" y="42"/>
                  </a:lnTo>
                  <a:lnTo>
                    <a:pt x="72" y="48"/>
                  </a:lnTo>
                  <a:lnTo>
                    <a:pt x="96" y="78"/>
                  </a:lnTo>
                  <a:lnTo>
                    <a:pt x="114" y="114"/>
                  </a:lnTo>
                  <a:lnTo>
                    <a:pt x="240" y="162"/>
                  </a:lnTo>
                  <a:lnTo>
                    <a:pt x="282" y="150"/>
                  </a:lnTo>
                  <a:lnTo>
                    <a:pt x="162" y="276"/>
                  </a:lnTo>
                  <a:lnTo>
                    <a:pt x="120" y="276"/>
                  </a:lnTo>
                  <a:lnTo>
                    <a:pt x="36" y="324"/>
                  </a:lnTo>
                  <a:lnTo>
                    <a:pt x="36" y="324"/>
                  </a:lnTo>
                  <a:lnTo>
                    <a:pt x="36" y="324"/>
                  </a:lnTo>
                  <a:lnTo>
                    <a:pt x="36" y="324"/>
                  </a:lnTo>
                  <a:lnTo>
                    <a:pt x="0" y="372"/>
                  </a:lnTo>
                  <a:lnTo>
                    <a:pt x="0" y="516"/>
                  </a:lnTo>
                  <a:lnTo>
                    <a:pt x="24" y="540"/>
                  </a:lnTo>
                  <a:lnTo>
                    <a:pt x="60" y="498"/>
                  </a:lnTo>
                  <a:lnTo>
                    <a:pt x="60" y="492"/>
                  </a:lnTo>
                  <a:lnTo>
                    <a:pt x="72" y="486"/>
                  </a:lnTo>
                  <a:lnTo>
                    <a:pt x="138" y="420"/>
                  </a:lnTo>
                  <a:lnTo>
                    <a:pt x="186" y="396"/>
                  </a:lnTo>
                  <a:lnTo>
                    <a:pt x="216" y="360"/>
                  </a:lnTo>
                  <a:lnTo>
                    <a:pt x="264" y="318"/>
                  </a:lnTo>
                  <a:lnTo>
                    <a:pt x="282" y="276"/>
                  </a:lnTo>
                  <a:lnTo>
                    <a:pt x="312" y="246"/>
                  </a:lnTo>
                  <a:lnTo>
                    <a:pt x="318" y="228"/>
                  </a:lnTo>
                  <a:lnTo>
                    <a:pt x="348" y="180"/>
                  </a:lnTo>
                  <a:lnTo>
                    <a:pt x="348" y="162"/>
                  </a:lnTo>
                  <a:lnTo>
                    <a:pt x="360" y="150"/>
                  </a:lnTo>
                  <a:lnTo>
                    <a:pt x="384" y="114"/>
                  </a:lnTo>
                  <a:lnTo>
                    <a:pt x="390" y="66"/>
                  </a:lnTo>
                  <a:lnTo>
                    <a:pt x="402" y="54"/>
                  </a:lnTo>
                  <a:lnTo>
                    <a:pt x="396" y="24"/>
                  </a:lnTo>
                  <a:lnTo>
                    <a:pt x="408" y="12"/>
                  </a:lnTo>
                  <a:lnTo>
                    <a:pt x="378" y="0"/>
                  </a:lnTo>
                  <a:lnTo>
                    <a:pt x="372" y="12"/>
                  </a:lnTo>
                  <a:lnTo>
                    <a:pt x="294" y="30"/>
                  </a:lnTo>
                  <a:lnTo>
                    <a:pt x="252" y="30"/>
                  </a:lnTo>
                  <a:lnTo>
                    <a:pt x="222" y="54"/>
                  </a:lnTo>
                  <a:lnTo>
                    <a:pt x="180" y="42"/>
                  </a:lnTo>
                  <a:lnTo>
                    <a:pt x="150" y="66"/>
                  </a:lnTo>
                  <a:lnTo>
                    <a:pt x="126" y="66"/>
                  </a:lnTo>
                  <a:lnTo>
                    <a:pt x="90" y="24"/>
                  </a:lnTo>
                  <a:lnTo>
                    <a:pt x="84" y="36"/>
                  </a:lnTo>
                  <a:lnTo>
                    <a:pt x="78"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9" name="Freeform 453"/>
            <p:cNvSpPr>
              <a:spLocks/>
            </p:cNvSpPr>
            <p:nvPr/>
          </p:nvSpPr>
          <p:spPr bwMode="auto">
            <a:xfrm>
              <a:off x="3612" y="2232"/>
              <a:ext cx="6" cy="12"/>
            </a:xfrm>
            <a:custGeom>
              <a:avLst/>
              <a:gdLst>
                <a:gd name="T0" fmla="*/ 0 w 6"/>
                <a:gd name="T1" fmla="*/ 12 h 12"/>
                <a:gd name="T2" fmla="*/ 6 w 6"/>
                <a:gd name="T3" fmla="*/ 0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0" name="Rectangle 454"/>
            <p:cNvSpPr>
              <a:spLocks noChangeArrowheads="1"/>
            </p:cNvSpPr>
            <p:nvPr/>
          </p:nvSpPr>
          <p:spPr bwMode="auto">
            <a:xfrm>
              <a:off x="3606" y="225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41" name="Freeform 455"/>
            <p:cNvSpPr>
              <a:spLocks/>
            </p:cNvSpPr>
            <p:nvPr/>
          </p:nvSpPr>
          <p:spPr bwMode="auto">
            <a:xfrm>
              <a:off x="3624" y="2286"/>
              <a:ext cx="186" cy="84"/>
            </a:xfrm>
            <a:custGeom>
              <a:avLst/>
              <a:gdLst>
                <a:gd name="T0" fmla="*/ 144 w 186"/>
                <a:gd name="T1" fmla="*/ 84 h 84"/>
                <a:gd name="T2" fmla="*/ 186 w 186"/>
                <a:gd name="T3" fmla="*/ 72 h 84"/>
                <a:gd name="T4" fmla="*/ 144 w 186"/>
                <a:gd name="T5" fmla="*/ 84 h 84"/>
                <a:gd name="T6" fmla="*/ 18 w 186"/>
                <a:gd name="T7" fmla="*/ 36 h 84"/>
                <a:gd name="T8" fmla="*/ 0 w 186"/>
                <a:gd name="T9" fmla="*/ 0 h 84"/>
                <a:gd name="T10" fmla="*/ 18 w 186"/>
                <a:gd name="T11" fmla="*/ 36 h 84"/>
                <a:gd name="T12" fmla="*/ 144 w 186"/>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86" h="84">
                  <a:moveTo>
                    <a:pt x="144" y="84"/>
                  </a:moveTo>
                  <a:lnTo>
                    <a:pt x="186" y="72"/>
                  </a:lnTo>
                  <a:lnTo>
                    <a:pt x="144" y="84"/>
                  </a:lnTo>
                  <a:lnTo>
                    <a:pt x="18" y="36"/>
                  </a:lnTo>
                  <a:lnTo>
                    <a:pt x="0" y="0"/>
                  </a:lnTo>
                  <a:lnTo>
                    <a:pt x="18" y="36"/>
                  </a:lnTo>
                  <a:lnTo>
                    <a:pt x="144"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2" name="Freeform 456"/>
            <p:cNvSpPr>
              <a:spLocks/>
            </p:cNvSpPr>
            <p:nvPr/>
          </p:nvSpPr>
          <p:spPr bwMode="auto">
            <a:xfrm>
              <a:off x="2232" y="2172"/>
              <a:ext cx="306" cy="474"/>
            </a:xfrm>
            <a:custGeom>
              <a:avLst/>
              <a:gdLst>
                <a:gd name="T0" fmla="*/ 114 w 306"/>
                <a:gd name="T1" fmla="*/ 444 h 474"/>
                <a:gd name="T2" fmla="*/ 114 w 306"/>
                <a:gd name="T3" fmla="*/ 426 h 474"/>
                <a:gd name="T4" fmla="*/ 114 w 306"/>
                <a:gd name="T5" fmla="*/ 426 h 474"/>
                <a:gd name="T6" fmla="*/ 114 w 306"/>
                <a:gd name="T7" fmla="*/ 426 h 474"/>
                <a:gd name="T8" fmla="*/ 186 w 306"/>
                <a:gd name="T9" fmla="*/ 426 h 474"/>
                <a:gd name="T10" fmla="*/ 186 w 306"/>
                <a:gd name="T11" fmla="*/ 426 h 474"/>
                <a:gd name="T12" fmla="*/ 192 w 306"/>
                <a:gd name="T13" fmla="*/ 426 h 474"/>
                <a:gd name="T14" fmla="*/ 306 w 306"/>
                <a:gd name="T15" fmla="*/ 450 h 474"/>
                <a:gd name="T16" fmla="*/ 306 w 306"/>
                <a:gd name="T17" fmla="*/ 396 h 474"/>
                <a:gd name="T18" fmla="*/ 240 w 306"/>
                <a:gd name="T19" fmla="*/ 312 h 474"/>
                <a:gd name="T20" fmla="*/ 276 w 306"/>
                <a:gd name="T21" fmla="*/ 222 h 474"/>
                <a:gd name="T22" fmla="*/ 276 w 306"/>
                <a:gd name="T23" fmla="*/ 216 h 474"/>
                <a:gd name="T24" fmla="*/ 270 w 306"/>
                <a:gd name="T25" fmla="*/ 156 h 474"/>
                <a:gd name="T26" fmla="*/ 228 w 306"/>
                <a:gd name="T27" fmla="*/ 138 h 474"/>
                <a:gd name="T28" fmla="*/ 234 w 306"/>
                <a:gd name="T29" fmla="*/ 108 h 474"/>
                <a:gd name="T30" fmla="*/ 234 w 306"/>
                <a:gd name="T31" fmla="*/ 108 h 474"/>
                <a:gd name="T32" fmla="*/ 234 w 306"/>
                <a:gd name="T33" fmla="*/ 108 h 474"/>
                <a:gd name="T34" fmla="*/ 258 w 306"/>
                <a:gd name="T35" fmla="*/ 114 h 474"/>
                <a:gd name="T36" fmla="*/ 276 w 306"/>
                <a:gd name="T37" fmla="*/ 114 h 474"/>
                <a:gd name="T38" fmla="*/ 258 w 306"/>
                <a:gd name="T39" fmla="*/ 72 h 474"/>
                <a:gd name="T40" fmla="*/ 258 w 306"/>
                <a:gd name="T41" fmla="*/ 12 h 474"/>
                <a:gd name="T42" fmla="*/ 246 w 306"/>
                <a:gd name="T43" fmla="*/ 0 h 474"/>
                <a:gd name="T44" fmla="*/ 240 w 306"/>
                <a:gd name="T45" fmla="*/ 0 h 474"/>
                <a:gd name="T46" fmla="*/ 234 w 306"/>
                <a:gd name="T47" fmla="*/ 12 h 474"/>
                <a:gd name="T48" fmla="*/ 240 w 306"/>
                <a:gd name="T49" fmla="*/ 36 h 474"/>
                <a:gd name="T50" fmla="*/ 198 w 306"/>
                <a:gd name="T51" fmla="*/ 66 h 474"/>
                <a:gd name="T52" fmla="*/ 174 w 306"/>
                <a:gd name="T53" fmla="*/ 156 h 474"/>
                <a:gd name="T54" fmla="*/ 162 w 306"/>
                <a:gd name="T55" fmla="*/ 168 h 474"/>
                <a:gd name="T56" fmla="*/ 156 w 306"/>
                <a:gd name="T57" fmla="*/ 168 h 474"/>
                <a:gd name="T58" fmla="*/ 114 w 306"/>
                <a:gd name="T59" fmla="*/ 258 h 474"/>
                <a:gd name="T60" fmla="*/ 90 w 306"/>
                <a:gd name="T61" fmla="*/ 234 h 474"/>
                <a:gd name="T62" fmla="*/ 30 w 306"/>
                <a:gd name="T63" fmla="*/ 258 h 474"/>
                <a:gd name="T64" fmla="*/ 0 w 306"/>
                <a:gd name="T65" fmla="*/ 318 h 474"/>
                <a:gd name="T66" fmla="*/ 6 w 306"/>
                <a:gd name="T67" fmla="*/ 336 h 474"/>
                <a:gd name="T68" fmla="*/ 18 w 306"/>
                <a:gd name="T69" fmla="*/ 336 h 474"/>
                <a:gd name="T70" fmla="*/ 24 w 306"/>
                <a:gd name="T71" fmla="*/ 348 h 474"/>
                <a:gd name="T72" fmla="*/ 42 w 306"/>
                <a:gd name="T73" fmla="*/ 354 h 474"/>
                <a:gd name="T74" fmla="*/ 54 w 306"/>
                <a:gd name="T75" fmla="*/ 354 h 474"/>
                <a:gd name="T76" fmla="*/ 48 w 306"/>
                <a:gd name="T77" fmla="*/ 366 h 474"/>
                <a:gd name="T78" fmla="*/ 60 w 306"/>
                <a:gd name="T79" fmla="*/ 384 h 474"/>
                <a:gd name="T80" fmla="*/ 54 w 306"/>
                <a:gd name="T81" fmla="*/ 432 h 474"/>
                <a:gd name="T82" fmla="*/ 36 w 306"/>
                <a:gd name="T83" fmla="*/ 462 h 474"/>
                <a:gd name="T84" fmla="*/ 48 w 306"/>
                <a:gd name="T85" fmla="*/ 474 h 474"/>
                <a:gd name="T86" fmla="*/ 114 w 306"/>
                <a:gd name="T87" fmla="*/ 474 h 474"/>
                <a:gd name="T88" fmla="*/ 114 w 306"/>
                <a:gd name="T89" fmla="*/ 44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6" h="474">
                  <a:moveTo>
                    <a:pt x="114" y="444"/>
                  </a:moveTo>
                  <a:lnTo>
                    <a:pt x="114" y="426"/>
                  </a:lnTo>
                  <a:lnTo>
                    <a:pt x="114" y="426"/>
                  </a:lnTo>
                  <a:lnTo>
                    <a:pt x="114" y="426"/>
                  </a:lnTo>
                  <a:lnTo>
                    <a:pt x="186" y="426"/>
                  </a:lnTo>
                  <a:lnTo>
                    <a:pt x="186" y="426"/>
                  </a:lnTo>
                  <a:lnTo>
                    <a:pt x="192" y="426"/>
                  </a:lnTo>
                  <a:lnTo>
                    <a:pt x="306" y="450"/>
                  </a:lnTo>
                  <a:lnTo>
                    <a:pt x="306" y="396"/>
                  </a:lnTo>
                  <a:lnTo>
                    <a:pt x="240" y="312"/>
                  </a:lnTo>
                  <a:lnTo>
                    <a:pt x="276" y="222"/>
                  </a:lnTo>
                  <a:lnTo>
                    <a:pt x="276" y="216"/>
                  </a:lnTo>
                  <a:lnTo>
                    <a:pt x="270" y="156"/>
                  </a:lnTo>
                  <a:lnTo>
                    <a:pt x="228" y="138"/>
                  </a:lnTo>
                  <a:lnTo>
                    <a:pt x="234" y="108"/>
                  </a:lnTo>
                  <a:lnTo>
                    <a:pt x="234" y="108"/>
                  </a:lnTo>
                  <a:lnTo>
                    <a:pt x="234" y="108"/>
                  </a:lnTo>
                  <a:lnTo>
                    <a:pt x="258" y="114"/>
                  </a:lnTo>
                  <a:lnTo>
                    <a:pt x="276" y="114"/>
                  </a:lnTo>
                  <a:lnTo>
                    <a:pt x="258" y="72"/>
                  </a:lnTo>
                  <a:lnTo>
                    <a:pt x="258" y="12"/>
                  </a:lnTo>
                  <a:lnTo>
                    <a:pt x="246" y="0"/>
                  </a:lnTo>
                  <a:lnTo>
                    <a:pt x="240" y="0"/>
                  </a:lnTo>
                  <a:lnTo>
                    <a:pt x="234" y="12"/>
                  </a:lnTo>
                  <a:lnTo>
                    <a:pt x="240" y="36"/>
                  </a:lnTo>
                  <a:lnTo>
                    <a:pt x="198" y="66"/>
                  </a:lnTo>
                  <a:lnTo>
                    <a:pt x="174" y="156"/>
                  </a:lnTo>
                  <a:lnTo>
                    <a:pt x="162" y="168"/>
                  </a:lnTo>
                  <a:lnTo>
                    <a:pt x="156" y="168"/>
                  </a:lnTo>
                  <a:lnTo>
                    <a:pt x="114" y="258"/>
                  </a:lnTo>
                  <a:lnTo>
                    <a:pt x="90" y="234"/>
                  </a:lnTo>
                  <a:lnTo>
                    <a:pt x="30" y="258"/>
                  </a:lnTo>
                  <a:lnTo>
                    <a:pt x="0" y="318"/>
                  </a:lnTo>
                  <a:lnTo>
                    <a:pt x="6" y="336"/>
                  </a:lnTo>
                  <a:lnTo>
                    <a:pt x="18" y="336"/>
                  </a:lnTo>
                  <a:lnTo>
                    <a:pt x="24" y="348"/>
                  </a:lnTo>
                  <a:lnTo>
                    <a:pt x="42" y="354"/>
                  </a:lnTo>
                  <a:lnTo>
                    <a:pt x="54" y="354"/>
                  </a:lnTo>
                  <a:lnTo>
                    <a:pt x="48" y="366"/>
                  </a:lnTo>
                  <a:lnTo>
                    <a:pt x="60" y="384"/>
                  </a:lnTo>
                  <a:lnTo>
                    <a:pt x="54" y="432"/>
                  </a:lnTo>
                  <a:lnTo>
                    <a:pt x="36" y="462"/>
                  </a:lnTo>
                  <a:lnTo>
                    <a:pt x="48" y="474"/>
                  </a:lnTo>
                  <a:lnTo>
                    <a:pt x="114" y="474"/>
                  </a:lnTo>
                  <a:lnTo>
                    <a:pt x="114" y="4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3" name="Freeform 457"/>
            <p:cNvSpPr>
              <a:spLocks/>
            </p:cNvSpPr>
            <p:nvPr/>
          </p:nvSpPr>
          <p:spPr bwMode="auto">
            <a:xfrm>
              <a:off x="2322" y="2406"/>
              <a:ext cx="24" cy="24"/>
            </a:xfrm>
            <a:custGeom>
              <a:avLst/>
              <a:gdLst>
                <a:gd name="T0" fmla="*/ 0 w 24"/>
                <a:gd name="T1" fmla="*/ 0 h 24"/>
                <a:gd name="T2" fmla="*/ 24 w 24"/>
                <a:gd name="T3" fmla="*/ 24 h 24"/>
                <a:gd name="T4" fmla="*/ 0 w 24"/>
                <a:gd name="T5" fmla="*/ 0 h 24"/>
                <a:gd name="T6" fmla="*/ 0 w 24"/>
                <a:gd name="T7" fmla="*/ 0 h 24"/>
              </a:gdLst>
              <a:ahLst/>
              <a:cxnLst>
                <a:cxn ang="0">
                  <a:pos x="T0" y="T1"/>
                </a:cxn>
                <a:cxn ang="0">
                  <a:pos x="T2" y="T3"/>
                </a:cxn>
                <a:cxn ang="0">
                  <a:pos x="T4" y="T5"/>
                </a:cxn>
                <a:cxn ang="0">
                  <a:pos x="T6" y="T7"/>
                </a:cxn>
              </a:cxnLst>
              <a:rect l="0" t="0" r="r" b="b"/>
              <a:pathLst>
                <a:path w="24" h="24">
                  <a:moveTo>
                    <a:pt x="0" y="0"/>
                  </a:moveTo>
                  <a:lnTo>
                    <a:pt x="24"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4" name="Freeform 458"/>
            <p:cNvSpPr>
              <a:spLocks/>
            </p:cNvSpPr>
            <p:nvPr/>
          </p:nvSpPr>
          <p:spPr bwMode="auto">
            <a:xfrm>
              <a:off x="2394" y="2184"/>
              <a:ext cx="78" cy="156"/>
            </a:xfrm>
            <a:custGeom>
              <a:avLst/>
              <a:gdLst>
                <a:gd name="T0" fmla="*/ 78 w 78"/>
                <a:gd name="T1" fmla="*/ 24 h 156"/>
                <a:gd name="T2" fmla="*/ 36 w 78"/>
                <a:gd name="T3" fmla="*/ 54 h 156"/>
                <a:gd name="T4" fmla="*/ 12 w 78"/>
                <a:gd name="T5" fmla="*/ 144 h 156"/>
                <a:gd name="T6" fmla="*/ 0 w 78"/>
                <a:gd name="T7" fmla="*/ 156 h 156"/>
                <a:gd name="T8" fmla="*/ 12 w 78"/>
                <a:gd name="T9" fmla="*/ 144 h 156"/>
                <a:gd name="T10" fmla="*/ 36 w 78"/>
                <a:gd name="T11" fmla="*/ 54 h 156"/>
                <a:gd name="T12" fmla="*/ 78 w 78"/>
                <a:gd name="T13" fmla="*/ 24 h 156"/>
                <a:gd name="T14" fmla="*/ 72 w 78"/>
                <a:gd name="T15" fmla="*/ 0 h 156"/>
                <a:gd name="T16" fmla="*/ 72 w 78"/>
                <a:gd name="T17" fmla="*/ 0 h 156"/>
                <a:gd name="T18" fmla="*/ 78 w 78"/>
                <a:gd name="T19" fmla="*/ 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56">
                  <a:moveTo>
                    <a:pt x="78" y="24"/>
                  </a:moveTo>
                  <a:lnTo>
                    <a:pt x="36" y="54"/>
                  </a:lnTo>
                  <a:lnTo>
                    <a:pt x="12" y="144"/>
                  </a:lnTo>
                  <a:lnTo>
                    <a:pt x="0" y="156"/>
                  </a:lnTo>
                  <a:lnTo>
                    <a:pt x="12" y="144"/>
                  </a:lnTo>
                  <a:lnTo>
                    <a:pt x="36" y="54"/>
                  </a:lnTo>
                  <a:lnTo>
                    <a:pt x="78" y="24"/>
                  </a:lnTo>
                  <a:lnTo>
                    <a:pt x="72" y="0"/>
                  </a:lnTo>
                  <a:lnTo>
                    <a:pt x="72" y="0"/>
                  </a:lnTo>
                  <a:lnTo>
                    <a:pt x="7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5" name="Freeform 459"/>
            <p:cNvSpPr>
              <a:spLocks/>
            </p:cNvSpPr>
            <p:nvPr/>
          </p:nvSpPr>
          <p:spPr bwMode="auto">
            <a:xfrm>
              <a:off x="2460" y="2280"/>
              <a:ext cx="6" cy="30"/>
            </a:xfrm>
            <a:custGeom>
              <a:avLst/>
              <a:gdLst>
                <a:gd name="T0" fmla="*/ 6 w 6"/>
                <a:gd name="T1" fmla="*/ 0 h 30"/>
                <a:gd name="T2" fmla="*/ 0 w 6"/>
                <a:gd name="T3" fmla="*/ 30 h 30"/>
                <a:gd name="T4" fmla="*/ 6 w 6"/>
                <a:gd name="T5" fmla="*/ 0 h 30"/>
                <a:gd name="T6" fmla="*/ 6 w 6"/>
                <a:gd name="T7" fmla="*/ 0 h 30"/>
              </a:gdLst>
              <a:ahLst/>
              <a:cxnLst>
                <a:cxn ang="0">
                  <a:pos x="T0" y="T1"/>
                </a:cxn>
                <a:cxn ang="0">
                  <a:pos x="T2" y="T3"/>
                </a:cxn>
                <a:cxn ang="0">
                  <a:pos x="T4" y="T5"/>
                </a:cxn>
                <a:cxn ang="0">
                  <a:pos x="T6" y="T7"/>
                </a:cxn>
              </a:cxnLst>
              <a:rect l="0" t="0" r="r" b="b"/>
              <a:pathLst>
                <a:path w="6" h="30">
                  <a:moveTo>
                    <a:pt x="6" y="0"/>
                  </a:moveTo>
                  <a:lnTo>
                    <a:pt x="0" y="3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6" name="Freeform 460"/>
            <p:cNvSpPr>
              <a:spLocks/>
            </p:cNvSpPr>
            <p:nvPr/>
          </p:nvSpPr>
          <p:spPr bwMode="auto">
            <a:xfrm>
              <a:off x="2490" y="2286"/>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7" name="Freeform 461"/>
            <p:cNvSpPr>
              <a:spLocks/>
            </p:cNvSpPr>
            <p:nvPr/>
          </p:nvSpPr>
          <p:spPr bwMode="auto">
            <a:xfrm>
              <a:off x="2460" y="2310"/>
              <a:ext cx="48" cy="78"/>
            </a:xfrm>
            <a:custGeom>
              <a:avLst/>
              <a:gdLst>
                <a:gd name="T0" fmla="*/ 42 w 48"/>
                <a:gd name="T1" fmla="*/ 18 h 78"/>
                <a:gd name="T2" fmla="*/ 0 w 48"/>
                <a:gd name="T3" fmla="*/ 0 h 78"/>
                <a:gd name="T4" fmla="*/ 42 w 48"/>
                <a:gd name="T5" fmla="*/ 18 h 78"/>
                <a:gd name="T6" fmla="*/ 48 w 48"/>
                <a:gd name="T7" fmla="*/ 78 h 78"/>
                <a:gd name="T8" fmla="*/ 48 w 48"/>
                <a:gd name="T9" fmla="*/ 78 h 78"/>
                <a:gd name="T10" fmla="*/ 42 w 48"/>
                <a:gd name="T11" fmla="*/ 18 h 78"/>
              </a:gdLst>
              <a:ahLst/>
              <a:cxnLst>
                <a:cxn ang="0">
                  <a:pos x="T0" y="T1"/>
                </a:cxn>
                <a:cxn ang="0">
                  <a:pos x="T2" y="T3"/>
                </a:cxn>
                <a:cxn ang="0">
                  <a:pos x="T4" y="T5"/>
                </a:cxn>
                <a:cxn ang="0">
                  <a:pos x="T6" y="T7"/>
                </a:cxn>
                <a:cxn ang="0">
                  <a:pos x="T8" y="T9"/>
                </a:cxn>
                <a:cxn ang="0">
                  <a:pos x="T10" y="T11"/>
                </a:cxn>
              </a:cxnLst>
              <a:rect l="0" t="0" r="r" b="b"/>
              <a:pathLst>
                <a:path w="48" h="78">
                  <a:moveTo>
                    <a:pt x="42" y="18"/>
                  </a:moveTo>
                  <a:lnTo>
                    <a:pt x="0" y="0"/>
                  </a:lnTo>
                  <a:lnTo>
                    <a:pt x="42" y="18"/>
                  </a:lnTo>
                  <a:lnTo>
                    <a:pt x="48" y="78"/>
                  </a:lnTo>
                  <a:lnTo>
                    <a:pt x="48" y="78"/>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8" name="Freeform 462"/>
            <p:cNvSpPr>
              <a:spLocks/>
            </p:cNvSpPr>
            <p:nvPr/>
          </p:nvSpPr>
          <p:spPr bwMode="auto">
            <a:xfrm>
              <a:off x="2508" y="238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9" name="Freeform 463"/>
            <p:cNvSpPr>
              <a:spLocks noEditPoints="1"/>
            </p:cNvSpPr>
            <p:nvPr/>
          </p:nvSpPr>
          <p:spPr bwMode="auto">
            <a:xfrm>
              <a:off x="3246" y="2502"/>
              <a:ext cx="318" cy="366"/>
            </a:xfrm>
            <a:custGeom>
              <a:avLst/>
              <a:gdLst>
                <a:gd name="T0" fmla="*/ 318 w 318"/>
                <a:gd name="T1" fmla="*/ 30 h 366"/>
                <a:gd name="T2" fmla="*/ 318 w 318"/>
                <a:gd name="T3" fmla="*/ 30 h 366"/>
                <a:gd name="T4" fmla="*/ 318 w 318"/>
                <a:gd name="T5" fmla="*/ 30 h 366"/>
                <a:gd name="T6" fmla="*/ 264 w 318"/>
                <a:gd name="T7" fmla="*/ 12 h 366"/>
                <a:gd name="T8" fmla="*/ 228 w 318"/>
                <a:gd name="T9" fmla="*/ 42 h 366"/>
                <a:gd name="T10" fmla="*/ 180 w 318"/>
                <a:gd name="T11" fmla="*/ 42 h 366"/>
                <a:gd name="T12" fmla="*/ 114 w 318"/>
                <a:gd name="T13" fmla="*/ 0 h 366"/>
                <a:gd name="T14" fmla="*/ 18 w 318"/>
                <a:gd name="T15" fmla="*/ 0 h 366"/>
                <a:gd name="T16" fmla="*/ 0 w 318"/>
                <a:gd name="T17" fmla="*/ 18 h 366"/>
                <a:gd name="T18" fmla="*/ 6 w 318"/>
                <a:gd name="T19" fmla="*/ 18 h 366"/>
                <a:gd name="T20" fmla="*/ 48 w 318"/>
                <a:gd name="T21" fmla="*/ 108 h 366"/>
                <a:gd name="T22" fmla="*/ 6 w 318"/>
                <a:gd name="T23" fmla="*/ 174 h 366"/>
                <a:gd name="T24" fmla="*/ 6 w 318"/>
                <a:gd name="T25" fmla="*/ 180 h 366"/>
                <a:gd name="T26" fmla="*/ 6 w 318"/>
                <a:gd name="T27" fmla="*/ 198 h 366"/>
                <a:gd name="T28" fmla="*/ 36 w 318"/>
                <a:gd name="T29" fmla="*/ 198 h 366"/>
                <a:gd name="T30" fmla="*/ 6 w 318"/>
                <a:gd name="T31" fmla="*/ 216 h 366"/>
                <a:gd name="T32" fmla="*/ 6 w 318"/>
                <a:gd name="T33" fmla="*/ 216 h 366"/>
                <a:gd name="T34" fmla="*/ 150 w 318"/>
                <a:gd name="T35" fmla="*/ 300 h 366"/>
                <a:gd name="T36" fmla="*/ 156 w 318"/>
                <a:gd name="T37" fmla="*/ 336 h 366"/>
                <a:gd name="T38" fmla="*/ 216 w 318"/>
                <a:gd name="T39" fmla="*/ 366 h 366"/>
                <a:gd name="T40" fmla="*/ 228 w 318"/>
                <a:gd name="T41" fmla="*/ 366 h 366"/>
                <a:gd name="T42" fmla="*/ 246 w 318"/>
                <a:gd name="T43" fmla="*/ 318 h 366"/>
                <a:gd name="T44" fmla="*/ 252 w 318"/>
                <a:gd name="T45" fmla="*/ 294 h 366"/>
                <a:gd name="T46" fmla="*/ 276 w 318"/>
                <a:gd name="T47" fmla="*/ 282 h 366"/>
                <a:gd name="T48" fmla="*/ 282 w 318"/>
                <a:gd name="T49" fmla="*/ 264 h 366"/>
                <a:gd name="T50" fmla="*/ 294 w 318"/>
                <a:gd name="T51" fmla="*/ 258 h 366"/>
                <a:gd name="T52" fmla="*/ 306 w 318"/>
                <a:gd name="T53" fmla="*/ 246 h 366"/>
                <a:gd name="T54" fmla="*/ 282 w 318"/>
                <a:gd name="T55" fmla="*/ 222 h 366"/>
                <a:gd name="T56" fmla="*/ 282 w 318"/>
                <a:gd name="T57" fmla="*/ 78 h 366"/>
                <a:gd name="T58" fmla="*/ 318 w 318"/>
                <a:gd name="T59" fmla="*/ 30 h 366"/>
                <a:gd name="T60" fmla="*/ 318 w 318"/>
                <a:gd name="T61" fmla="*/ 30 h 366"/>
                <a:gd name="T62" fmla="*/ 318 w 318"/>
                <a:gd name="T63" fmla="*/ 30 h 366"/>
                <a:gd name="T64" fmla="*/ 84 w 318"/>
                <a:gd name="T65" fmla="*/ 66 h 366"/>
                <a:gd name="T66" fmla="*/ 78 w 318"/>
                <a:gd name="T67" fmla="*/ 30 h 366"/>
                <a:gd name="T68" fmla="*/ 84 w 318"/>
                <a:gd name="T69" fmla="*/ 6 h 366"/>
                <a:gd name="T70" fmla="*/ 96 w 318"/>
                <a:gd name="T71" fmla="*/ 12 h 366"/>
                <a:gd name="T72" fmla="*/ 96 w 318"/>
                <a:gd name="T73" fmla="*/ 60 h 366"/>
                <a:gd name="T74" fmla="*/ 108 w 318"/>
                <a:gd name="T75" fmla="*/ 90 h 366"/>
                <a:gd name="T76" fmla="*/ 84 w 318"/>
                <a:gd name="T77" fmla="*/ 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8" h="366">
                  <a:moveTo>
                    <a:pt x="318" y="30"/>
                  </a:moveTo>
                  <a:lnTo>
                    <a:pt x="318" y="30"/>
                  </a:lnTo>
                  <a:lnTo>
                    <a:pt x="318" y="30"/>
                  </a:lnTo>
                  <a:lnTo>
                    <a:pt x="264" y="12"/>
                  </a:lnTo>
                  <a:lnTo>
                    <a:pt x="228" y="42"/>
                  </a:lnTo>
                  <a:lnTo>
                    <a:pt x="180" y="42"/>
                  </a:lnTo>
                  <a:lnTo>
                    <a:pt x="114" y="0"/>
                  </a:lnTo>
                  <a:lnTo>
                    <a:pt x="18" y="0"/>
                  </a:lnTo>
                  <a:lnTo>
                    <a:pt x="0" y="18"/>
                  </a:lnTo>
                  <a:lnTo>
                    <a:pt x="6" y="18"/>
                  </a:lnTo>
                  <a:lnTo>
                    <a:pt x="48" y="108"/>
                  </a:lnTo>
                  <a:lnTo>
                    <a:pt x="6" y="174"/>
                  </a:lnTo>
                  <a:lnTo>
                    <a:pt x="6" y="180"/>
                  </a:lnTo>
                  <a:lnTo>
                    <a:pt x="6" y="198"/>
                  </a:lnTo>
                  <a:lnTo>
                    <a:pt x="36" y="198"/>
                  </a:lnTo>
                  <a:lnTo>
                    <a:pt x="6" y="216"/>
                  </a:lnTo>
                  <a:lnTo>
                    <a:pt x="6" y="216"/>
                  </a:lnTo>
                  <a:lnTo>
                    <a:pt x="150" y="300"/>
                  </a:lnTo>
                  <a:lnTo>
                    <a:pt x="156" y="336"/>
                  </a:lnTo>
                  <a:lnTo>
                    <a:pt x="216" y="366"/>
                  </a:lnTo>
                  <a:lnTo>
                    <a:pt x="228" y="366"/>
                  </a:lnTo>
                  <a:lnTo>
                    <a:pt x="246" y="318"/>
                  </a:lnTo>
                  <a:lnTo>
                    <a:pt x="252" y="294"/>
                  </a:lnTo>
                  <a:lnTo>
                    <a:pt x="276" y="282"/>
                  </a:lnTo>
                  <a:lnTo>
                    <a:pt x="282" y="264"/>
                  </a:lnTo>
                  <a:lnTo>
                    <a:pt x="294" y="258"/>
                  </a:lnTo>
                  <a:lnTo>
                    <a:pt x="306" y="246"/>
                  </a:lnTo>
                  <a:lnTo>
                    <a:pt x="282" y="222"/>
                  </a:lnTo>
                  <a:lnTo>
                    <a:pt x="282" y="78"/>
                  </a:lnTo>
                  <a:lnTo>
                    <a:pt x="318" y="30"/>
                  </a:lnTo>
                  <a:lnTo>
                    <a:pt x="318" y="30"/>
                  </a:lnTo>
                  <a:lnTo>
                    <a:pt x="318" y="30"/>
                  </a:lnTo>
                  <a:close/>
                  <a:moveTo>
                    <a:pt x="84" y="66"/>
                  </a:moveTo>
                  <a:lnTo>
                    <a:pt x="78" y="30"/>
                  </a:lnTo>
                  <a:lnTo>
                    <a:pt x="84" y="6"/>
                  </a:lnTo>
                  <a:lnTo>
                    <a:pt x="96" y="12"/>
                  </a:lnTo>
                  <a:lnTo>
                    <a:pt x="96" y="60"/>
                  </a:lnTo>
                  <a:lnTo>
                    <a:pt x="108" y="90"/>
                  </a:lnTo>
                  <a:lnTo>
                    <a:pt x="84"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0" name="Freeform 464"/>
            <p:cNvSpPr>
              <a:spLocks/>
            </p:cNvSpPr>
            <p:nvPr/>
          </p:nvSpPr>
          <p:spPr bwMode="auto">
            <a:xfrm>
              <a:off x="3510" y="2514"/>
              <a:ext cx="54" cy="18"/>
            </a:xfrm>
            <a:custGeom>
              <a:avLst/>
              <a:gdLst>
                <a:gd name="T0" fmla="*/ 54 w 54"/>
                <a:gd name="T1" fmla="*/ 18 h 18"/>
                <a:gd name="T2" fmla="*/ 54 w 54"/>
                <a:gd name="T3" fmla="*/ 18 h 18"/>
                <a:gd name="T4" fmla="*/ 0 w 54"/>
                <a:gd name="T5" fmla="*/ 0 h 18"/>
                <a:gd name="T6" fmla="*/ 54 w 54"/>
                <a:gd name="T7" fmla="*/ 18 h 18"/>
              </a:gdLst>
              <a:ahLst/>
              <a:cxnLst>
                <a:cxn ang="0">
                  <a:pos x="T0" y="T1"/>
                </a:cxn>
                <a:cxn ang="0">
                  <a:pos x="T2" y="T3"/>
                </a:cxn>
                <a:cxn ang="0">
                  <a:pos x="T4" y="T5"/>
                </a:cxn>
                <a:cxn ang="0">
                  <a:pos x="T6" y="T7"/>
                </a:cxn>
              </a:cxnLst>
              <a:rect l="0" t="0" r="r" b="b"/>
              <a:pathLst>
                <a:path w="54" h="18">
                  <a:moveTo>
                    <a:pt x="54" y="18"/>
                  </a:moveTo>
                  <a:lnTo>
                    <a:pt x="54" y="18"/>
                  </a:lnTo>
                  <a:lnTo>
                    <a:pt x="0" y="0"/>
                  </a:lnTo>
                  <a:lnTo>
                    <a:pt x="5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1" name="Rectangle 465"/>
            <p:cNvSpPr>
              <a:spLocks noChangeArrowheads="1"/>
            </p:cNvSpPr>
            <p:nvPr/>
          </p:nvSpPr>
          <p:spPr bwMode="auto">
            <a:xfrm>
              <a:off x="3564" y="253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52" name="Freeform 466"/>
            <p:cNvSpPr>
              <a:spLocks/>
            </p:cNvSpPr>
            <p:nvPr/>
          </p:nvSpPr>
          <p:spPr bwMode="auto">
            <a:xfrm>
              <a:off x="3060" y="2520"/>
              <a:ext cx="234" cy="240"/>
            </a:xfrm>
            <a:custGeom>
              <a:avLst/>
              <a:gdLst>
                <a:gd name="T0" fmla="*/ 84 w 234"/>
                <a:gd name="T1" fmla="*/ 72 h 240"/>
                <a:gd name="T2" fmla="*/ 84 w 234"/>
                <a:gd name="T3" fmla="*/ 102 h 240"/>
                <a:gd name="T4" fmla="*/ 66 w 234"/>
                <a:gd name="T5" fmla="*/ 102 h 240"/>
                <a:gd name="T6" fmla="*/ 54 w 234"/>
                <a:gd name="T7" fmla="*/ 126 h 240"/>
                <a:gd name="T8" fmla="*/ 42 w 234"/>
                <a:gd name="T9" fmla="*/ 126 h 240"/>
                <a:gd name="T10" fmla="*/ 48 w 234"/>
                <a:gd name="T11" fmla="*/ 120 h 240"/>
                <a:gd name="T12" fmla="*/ 12 w 234"/>
                <a:gd name="T13" fmla="*/ 150 h 240"/>
                <a:gd name="T14" fmla="*/ 12 w 234"/>
                <a:gd name="T15" fmla="*/ 156 h 240"/>
                <a:gd name="T16" fmla="*/ 12 w 234"/>
                <a:gd name="T17" fmla="*/ 168 h 240"/>
                <a:gd name="T18" fmla="*/ 12 w 234"/>
                <a:gd name="T19" fmla="*/ 168 h 240"/>
                <a:gd name="T20" fmla="*/ 12 w 234"/>
                <a:gd name="T21" fmla="*/ 168 h 240"/>
                <a:gd name="T22" fmla="*/ 18 w 234"/>
                <a:gd name="T23" fmla="*/ 162 h 240"/>
                <a:gd name="T24" fmla="*/ 18 w 234"/>
                <a:gd name="T25" fmla="*/ 186 h 240"/>
                <a:gd name="T26" fmla="*/ 12 w 234"/>
                <a:gd name="T27" fmla="*/ 186 h 240"/>
                <a:gd name="T28" fmla="*/ 0 w 234"/>
                <a:gd name="T29" fmla="*/ 234 h 240"/>
                <a:gd name="T30" fmla="*/ 0 w 234"/>
                <a:gd name="T31" fmla="*/ 240 h 240"/>
                <a:gd name="T32" fmla="*/ 24 w 234"/>
                <a:gd name="T33" fmla="*/ 210 h 240"/>
                <a:gd name="T34" fmla="*/ 66 w 234"/>
                <a:gd name="T35" fmla="*/ 216 h 240"/>
                <a:gd name="T36" fmla="*/ 102 w 234"/>
                <a:gd name="T37" fmla="*/ 204 h 240"/>
                <a:gd name="T38" fmla="*/ 108 w 234"/>
                <a:gd name="T39" fmla="*/ 174 h 240"/>
                <a:gd name="T40" fmla="*/ 150 w 234"/>
                <a:gd name="T41" fmla="*/ 162 h 240"/>
                <a:gd name="T42" fmla="*/ 162 w 234"/>
                <a:gd name="T43" fmla="*/ 150 h 240"/>
                <a:gd name="T44" fmla="*/ 192 w 234"/>
                <a:gd name="T45" fmla="*/ 156 h 240"/>
                <a:gd name="T46" fmla="*/ 234 w 234"/>
                <a:gd name="T47" fmla="*/ 90 h 240"/>
                <a:gd name="T48" fmla="*/ 192 w 234"/>
                <a:gd name="T49" fmla="*/ 0 h 240"/>
                <a:gd name="T50" fmla="*/ 186 w 234"/>
                <a:gd name="T51" fmla="*/ 0 h 240"/>
                <a:gd name="T52" fmla="*/ 186 w 234"/>
                <a:gd name="T53" fmla="*/ 0 h 240"/>
                <a:gd name="T54" fmla="*/ 120 w 234"/>
                <a:gd name="T55" fmla="*/ 24 h 240"/>
                <a:gd name="T56" fmla="*/ 66 w 234"/>
                <a:gd name="T57" fmla="*/ 18 h 240"/>
                <a:gd name="T58" fmla="*/ 78 w 234"/>
                <a:gd name="T59" fmla="*/ 78 h 240"/>
                <a:gd name="T60" fmla="*/ 84 w 234"/>
                <a:gd name="T61"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4" h="240">
                  <a:moveTo>
                    <a:pt x="84" y="72"/>
                  </a:moveTo>
                  <a:lnTo>
                    <a:pt x="84" y="102"/>
                  </a:lnTo>
                  <a:lnTo>
                    <a:pt x="66" y="102"/>
                  </a:lnTo>
                  <a:lnTo>
                    <a:pt x="54" y="126"/>
                  </a:lnTo>
                  <a:lnTo>
                    <a:pt x="42" y="126"/>
                  </a:lnTo>
                  <a:lnTo>
                    <a:pt x="48" y="120"/>
                  </a:lnTo>
                  <a:lnTo>
                    <a:pt x="12" y="150"/>
                  </a:lnTo>
                  <a:lnTo>
                    <a:pt x="12" y="156"/>
                  </a:lnTo>
                  <a:lnTo>
                    <a:pt x="12" y="168"/>
                  </a:lnTo>
                  <a:lnTo>
                    <a:pt x="12" y="168"/>
                  </a:lnTo>
                  <a:lnTo>
                    <a:pt x="12" y="168"/>
                  </a:lnTo>
                  <a:lnTo>
                    <a:pt x="18" y="162"/>
                  </a:lnTo>
                  <a:lnTo>
                    <a:pt x="18" y="186"/>
                  </a:lnTo>
                  <a:lnTo>
                    <a:pt x="12" y="186"/>
                  </a:lnTo>
                  <a:lnTo>
                    <a:pt x="0" y="234"/>
                  </a:lnTo>
                  <a:lnTo>
                    <a:pt x="0" y="240"/>
                  </a:lnTo>
                  <a:lnTo>
                    <a:pt x="24" y="210"/>
                  </a:lnTo>
                  <a:lnTo>
                    <a:pt x="66" y="216"/>
                  </a:lnTo>
                  <a:lnTo>
                    <a:pt x="102" y="204"/>
                  </a:lnTo>
                  <a:lnTo>
                    <a:pt x="108" y="174"/>
                  </a:lnTo>
                  <a:lnTo>
                    <a:pt x="150" y="162"/>
                  </a:lnTo>
                  <a:lnTo>
                    <a:pt x="162" y="150"/>
                  </a:lnTo>
                  <a:lnTo>
                    <a:pt x="192" y="156"/>
                  </a:lnTo>
                  <a:lnTo>
                    <a:pt x="234" y="90"/>
                  </a:lnTo>
                  <a:lnTo>
                    <a:pt x="192" y="0"/>
                  </a:lnTo>
                  <a:lnTo>
                    <a:pt x="186" y="0"/>
                  </a:lnTo>
                  <a:lnTo>
                    <a:pt x="186" y="0"/>
                  </a:lnTo>
                  <a:lnTo>
                    <a:pt x="120" y="24"/>
                  </a:lnTo>
                  <a:lnTo>
                    <a:pt x="66" y="18"/>
                  </a:lnTo>
                  <a:lnTo>
                    <a:pt x="78" y="78"/>
                  </a:lnTo>
                  <a:lnTo>
                    <a:pt x="8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3" name="Freeform 467"/>
            <p:cNvSpPr>
              <a:spLocks/>
            </p:cNvSpPr>
            <p:nvPr/>
          </p:nvSpPr>
          <p:spPr bwMode="auto">
            <a:xfrm>
              <a:off x="3126" y="2538"/>
              <a:ext cx="54" cy="6"/>
            </a:xfrm>
            <a:custGeom>
              <a:avLst/>
              <a:gdLst>
                <a:gd name="T0" fmla="*/ 0 w 54"/>
                <a:gd name="T1" fmla="*/ 0 h 6"/>
                <a:gd name="T2" fmla="*/ 0 w 54"/>
                <a:gd name="T3" fmla="*/ 0 h 6"/>
                <a:gd name="T4" fmla="*/ 54 w 54"/>
                <a:gd name="T5" fmla="*/ 6 h 6"/>
                <a:gd name="T6" fmla="*/ 0 w 54"/>
                <a:gd name="T7" fmla="*/ 0 h 6"/>
              </a:gdLst>
              <a:ahLst/>
              <a:cxnLst>
                <a:cxn ang="0">
                  <a:pos x="T0" y="T1"/>
                </a:cxn>
                <a:cxn ang="0">
                  <a:pos x="T2" y="T3"/>
                </a:cxn>
                <a:cxn ang="0">
                  <a:pos x="T4" y="T5"/>
                </a:cxn>
                <a:cxn ang="0">
                  <a:pos x="T6" y="T7"/>
                </a:cxn>
              </a:cxnLst>
              <a:rect l="0" t="0" r="r" b="b"/>
              <a:pathLst>
                <a:path w="54" h="6">
                  <a:moveTo>
                    <a:pt x="0" y="0"/>
                  </a:moveTo>
                  <a:lnTo>
                    <a:pt x="0" y="0"/>
                  </a:lnTo>
                  <a:lnTo>
                    <a:pt x="5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4" name="Rectangle 468"/>
            <p:cNvSpPr>
              <a:spLocks noChangeArrowheads="1"/>
            </p:cNvSpPr>
            <p:nvPr/>
          </p:nvSpPr>
          <p:spPr bwMode="auto">
            <a:xfrm>
              <a:off x="3246" y="2520"/>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55" name="Freeform 469"/>
            <p:cNvSpPr>
              <a:spLocks/>
            </p:cNvSpPr>
            <p:nvPr/>
          </p:nvSpPr>
          <p:spPr bwMode="auto">
            <a:xfrm>
              <a:off x="3054" y="2730"/>
              <a:ext cx="78" cy="66"/>
            </a:xfrm>
            <a:custGeom>
              <a:avLst/>
              <a:gdLst>
                <a:gd name="T0" fmla="*/ 72 w 78"/>
                <a:gd name="T1" fmla="*/ 6 h 66"/>
                <a:gd name="T2" fmla="*/ 30 w 78"/>
                <a:gd name="T3" fmla="*/ 0 h 66"/>
                <a:gd name="T4" fmla="*/ 6 w 78"/>
                <a:gd name="T5" fmla="*/ 30 h 66"/>
                <a:gd name="T6" fmla="*/ 6 w 78"/>
                <a:gd name="T7" fmla="*/ 42 h 66"/>
                <a:gd name="T8" fmla="*/ 0 w 78"/>
                <a:gd name="T9" fmla="*/ 48 h 66"/>
                <a:gd name="T10" fmla="*/ 6 w 78"/>
                <a:gd name="T11" fmla="*/ 54 h 66"/>
                <a:gd name="T12" fmla="*/ 6 w 78"/>
                <a:gd name="T13" fmla="*/ 54 h 66"/>
                <a:gd name="T14" fmla="*/ 12 w 78"/>
                <a:gd name="T15" fmla="*/ 48 h 66"/>
                <a:gd name="T16" fmla="*/ 18 w 78"/>
                <a:gd name="T17" fmla="*/ 54 h 66"/>
                <a:gd name="T18" fmla="*/ 30 w 78"/>
                <a:gd name="T19" fmla="*/ 66 h 66"/>
                <a:gd name="T20" fmla="*/ 42 w 78"/>
                <a:gd name="T21" fmla="*/ 60 h 66"/>
                <a:gd name="T22" fmla="*/ 60 w 78"/>
                <a:gd name="T23" fmla="*/ 48 h 66"/>
                <a:gd name="T24" fmla="*/ 66 w 78"/>
                <a:gd name="T25" fmla="*/ 48 h 66"/>
                <a:gd name="T26" fmla="*/ 72 w 78"/>
                <a:gd name="T27" fmla="*/ 42 h 66"/>
                <a:gd name="T28" fmla="*/ 78 w 78"/>
                <a:gd name="T29" fmla="*/ 36 h 66"/>
                <a:gd name="T30" fmla="*/ 72 w 78"/>
                <a:gd name="T31" fmla="*/ 24 h 66"/>
                <a:gd name="T32" fmla="*/ 66 w 78"/>
                <a:gd name="T33" fmla="*/ 6 h 66"/>
                <a:gd name="T34" fmla="*/ 72 w 78"/>
                <a:gd name="T35"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66">
                  <a:moveTo>
                    <a:pt x="72" y="6"/>
                  </a:moveTo>
                  <a:lnTo>
                    <a:pt x="30" y="0"/>
                  </a:lnTo>
                  <a:lnTo>
                    <a:pt x="6" y="30"/>
                  </a:lnTo>
                  <a:lnTo>
                    <a:pt x="6" y="42"/>
                  </a:lnTo>
                  <a:lnTo>
                    <a:pt x="0" y="48"/>
                  </a:lnTo>
                  <a:lnTo>
                    <a:pt x="6" y="54"/>
                  </a:lnTo>
                  <a:lnTo>
                    <a:pt x="6" y="54"/>
                  </a:lnTo>
                  <a:lnTo>
                    <a:pt x="12" y="48"/>
                  </a:lnTo>
                  <a:lnTo>
                    <a:pt x="18" y="54"/>
                  </a:lnTo>
                  <a:lnTo>
                    <a:pt x="30" y="66"/>
                  </a:lnTo>
                  <a:lnTo>
                    <a:pt x="42" y="60"/>
                  </a:lnTo>
                  <a:lnTo>
                    <a:pt x="60" y="48"/>
                  </a:lnTo>
                  <a:lnTo>
                    <a:pt x="66" y="48"/>
                  </a:lnTo>
                  <a:lnTo>
                    <a:pt x="72" y="42"/>
                  </a:lnTo>
                  <a:lnTo>
                    <a:pt x="78" y="36"/>
                  </a:lnTo>
                  <a:lnTo>
                    <a:pt x="72" y="24"/>
                  </a:lnTo>
                  <a:lnTo>
                    <a:pt x="66" y="6"/>
                  </a:lnTo>
                  <a:lnTo>
                    <a:pt x="7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6" name="Freeform 470"/>
            <p:cNvSpPr>
              <a:spLocks/>
            </p:cNvSpPr>
            <p:nvPr/>
          </p:nvSpPr>
          <p:spPr bwMode="auto">
            <a:xfrm>
              <a:off x="3060" y="2778"/>
              <a:ext cx="66" cy="84"/>
            </a:xfrm>
            <a:custGeom>
              <a:avLst/>
              <a:gdLst>
                <a:gd name="T0" fmla="*/ 60 w 66"/>
                <a:gd name="T1" fmla="*/ 0 h 84"/>
                <a:gd name="T2" fmla="*/ 60 w 66"/>
                <a:gd name="T3" fmla="*/ 0 h 84"/>
                <a:gd name="T4" fmla="*/ 54 w 66"/>
                <a:gd name="T5" fmla="*/ 0 h 84"/>
                <a:gd name="T6" fmla="*/ 36 w 66"/>
                <a:gd name="T7" fmla="*/ 12 h 84"/>
                <a:gd name="T8" fmla="*/ 24 w 66"/>
                <a:gd name="T9" fmla="*/ 18 h 84"/>
                <a:gd name="T10" fmla="*/ 12 w 66"/>
                <a:gd name="T11" fmla="*/ 6 h 84"/>
                <a:gd name="T12" fmla="*/ 6 w 66"/>
                <a:gd name="T13" fmla="*/ 0 h 84"/>
                <a:gd name="T14" fmla="*/ 0 w 66"/>
                <a:gd name="T15" fmla="*/ 6 h 84"/>
                <a:gd name="T16" fmla="*/ 0 w 66"/>
                <a:gd name="T17" fmla="*/ 6 h 84"/>
                <a:gd name="T18" fmla="*/ 0 w 66"/>
                <a:gd name="T19" fmla="*/ 36 h 84"/>
                <a:gd name="T20" fmla="*/ 12 w 66"/>
                <a:gd name="T21" fmla="*/ 78 h 84"/>
                <a:gd name="T22" fmla="*/ 18 w 66"/>
                <a:gd name="T23" fmla="*/ 84 h 84"/>
                <a:gd name="T24" fmla="*/ 18 w 66"/>
                <a:gd name="T25" fmla="*/ 84 h 84"/>
                <a:gd name="T26" fmla="*/ 36 w 66"/>
                <a:gd name="T27" fmla="*/ 78 h 84"/>
                <a:gd name="T28" fmla="*/ 66 w 66"/>
                <a:gd name="T29" fmla="*/ 24 h 84"/>
                <a:gd name="T30" fmla="*/ 48 w 66"/>
                <a:gd name="T31" fmla="*/ 12 h 84"/>
                <a:gd name="T32" fmla="*/ 60 w 66"/>
                <a:gd name="T33" fmla="*/ 0 h 84"/>
                <a:gd name="T34" fmla="*/ 60 w 66"/>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4">
                  <a:moveTo>
                    <a:pt x="60" y="0"/>
                  </a:moveTo>
                  <a:lnTo>
                    <a:pt x="60" y="0"/>
                  </a:lnTo>
                  <a:lnTo>
                    <a:pt x="54" y="0"/>
                  </a:lnTo>
                  <a:lnTo>
                    <a:pt x="36" y="12"/>
                  </a:lnTo>
                  <a:lnTo>
                    <a:pt x="24" y="18"/>
                  </a:lnTo>
                  <a:lnTo>
                    <a:pt x="12" y="6"/>
                  </a:lnTo>
                  <a:lnTo>
                    <a:pt x="6" y="0"/>
                  </a:lnTo>
                  <a:lnTo>
                    <a:pt x="0" y="6"/>
                  </a:lnTo>
                  <a:lnTo>
                    <a:pt x="0" y="6"/>
                  </a:lnTo>
                  <a:lnTo>
                    <a:pt x="0" y="36"/>
                  </a:lnTo>
                  <a:lnTo>
                    <a:pt x="12" y="78"/>
                  </a:lnTo>
                  <a:lnTo>
                    <a:pt x="18" y="84"/>
                  </a:lnTo>
                  <a:lnTo>
                    <a:pt x="18" y="84"/>
                  </a:lnTo>
                  <a:lnTo>
                    <a:pt x="36" y="78"/>
                  </a:lnTo>
                  <a:lnTo>
                    <a:pt x="66" y="24"/>
                  </a:lnTo>
                  <a:lnTo>
                    <a:pt x="48" y="12"/>
                  </a:lnTo>
                  <a:lnTo>
                    <a:pt x="60" y="0"/>
                  </a:lnTo>
                  <a:lnTo>
                    <a:pt x="6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7" name="Freeform 471"/>
            <p:cNvSpPr>
              <a:spLocks/>
            </p:cNvSpPr>
            <p:nvPr/>
          </p:nvSpPr>
          <p:spPr bwMode="auto">
            <a:xfrm>
              <a:off x="3060" y="2778"/>
              <a:ext cx="12" cy="6"/>
            </a:xfrm>
            <a:custGeom>
              <a:avLst/>
              <a:gdLst>
                <a:gd name="T0" fmla="*/ 12 w 12"/>
                <a:gd name="T1" fmla="*/ 6 h 6"/>
                <a:gd name="T2" fmla="*/ 6 w 12"/>
                <a:gd name="T3" fmla="*/ 0 h 6"/>
                <a:gd name="T4" fmla="*/ 0 w 12"/>
                <a:gd name="T5" fmla="*/ 6 h 6"/>
                <a:gd name="T6" fmla="*/ 6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6" y="0"/>
                  </a:lnTo>
                  <a:lnTo>
                    <a:pt x="0" y="6"/>
                  </a:lnTo>
                  <a:lnTo>
                    <a:pt x="6"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8" name="Freeform 472"/>
            <p:cNvSpPr>
              <a:spLocks/>
            </p:cNvSpPr>
            <p:nvPr/>
          </p:nvSpPr>
          <p:spPr bwMode="auto">
            <a:xfrm>
              <a:off x="3096" y="2778"/>
              <a:ext cx="24" cy="12"/>
            </a:xfrm>
            <a:custGeom>
              <a:avLst/>
              <a:gdLst>
                <a:gd name="T0" fmla="*/ 24 w 24"/>
                <a:gd name="T1" fmla="*/ 0 h 12"/>
                <a:gd name="T2" fmla="*/ 24 w 24"/>
                <a:gd name="T3" fmla="*/ 0 h 12"/>
                <a:gd name="T4" fmla="*/ 18 w 24"/>
                <a:gd name="T5" fmla="*/ 0 h 12"/>
                <a:gd name="T6" fmla="*/ 0 w 24"/>
                <a:gd name="T7" fmla="*/ 12 h 12"/>
                <a:gd name="T8" fmla="*/ 18 w 24"/>
                <a:gd name="T9" fmla="*/ 0 h 12"/>
                <a:gd name="T10" fmla="*/ 24 w 24"/>
                <a:gd name="T11" fmla="*/ 0 h 12"/>
              </a:gdLst>
              <a:ahLst/>
              <a:cxnLst>
                <a:cxn ang="0">
                  <a:pos x="T0" y="T1"/>
                </a:cxn>
                <a:cxn ang="0">
                  <a:pos x="T2" y="T3"/>
                </a:cxn>
                <a:cxn ang="0">
                  <a:pos x="T4" y="T5"/>
                </a:cxn>
                <a:cxn ang="0">
                  <a:pos x="T6" y="T7"/>
                </a:cxn>
                <a:cxn ang="0">
                  <a:pos x="T8" y="T9"/>
                </a:cxn>
                <a:cxn ang="0">
                  <a:pos x="T10" y="T11"/>
                </a:cxn>
              </a:cxnLst>
              <a:rect l="0" t="0" r="r" b="b"/>
              <a:pathLst>
                <a:path w="24" h="12">
                  <a:moveTo>
                    <a:pt x="24" y="0"/>
                  </a:moveTo>
                  <a:lnTo>
                    <a:pt x="24" y="0"/>
                  </a:lnTo>
                  <a:lnTo>
                    <a:pt x="18" y="0"/>
                  </a:lnTo>
                  <a:lnTo>
                    <a:pt x="0" y="12"/>
                  </a:lnTo>
                  <a:lnTo>
                    <a:pt x="18"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9" name="Freeform 473"/>
            <p:cNvSpPr>
              <a:spLocks/>
            </p:cNvSpPr>
            <p:nvPr/>
          </p:nvSpPr>
          <p:spPr bwMode="auto">
            <a:xfrm>
              <a:off x="2250" y="2598"/>
              <a:ext cx="222" cy="234"/>
            </a:xfrm>
            <a:custGeom>
              <a:avLst/>
              <a:gdLst>
                <a:gd name="T0" fmla="*/ 114 w 222"/>
                <a:gd name="T1" fmla="*/ 222 h 234"/>
                <a:gd name="T2" fmla="*/ 114 w 222"/>
                <a:gd name="T3" fmla="*/ 216 h 234"/>
                <a:gd name="T4" fmla="*/ 102 w 222"/>
                <a:gd name="T5" fmla="*/ 186 h 234"/>
                <a:gd name="T6" fmla="*/ 156 w 222"/>
                <a:gd name="T7" fmla="*/ 162 h 234"/>
                <a:gd name="T8" fmla="*/ 204 w 222"/>
                <a:gd name="T9" fmla="*/ 186 h 234"/>
                <a:gd name="T10" fmla="*/ 222 w 222"/>
                <a:gd name="T11" fmla="*/ 42 h 234"/>
                <a:gd name="T12" fmla="*/ 192 w 222"/>
                <a:gd name="T13" fmla="*/ 18 h 234"/>
                <a:gd name="T14" fmla="*/ 174 w 222"/>
                <a:gd name="T15" fmla="*/ 48 h 234"/>
                <a:gd name="T16" fmla="*/ 168 w 222"/>
                <a:gd name="T17" fmla="*/ 0 h 234"/>
                <a:gd name="T18" fmla="*/ 168 w 222"/>
                <a:gd name="T19" fmla="*/ 0 h 234"/>
                <a:gd name="T20" fmla="*/ 168 w 222"/>
                <a:gd name="T21" fmla="*/ 0 h 234"/>
                <a:gd name="T22" fmla="*/ 168 w 222"/>
                <a:gd name="T23" fmla="*/ 0 h 234"/>
                <a:gd name="T24" fmla="*/ 96 w 222"/>
                <a:gd name="T25" fmla="*/ 0 h 234"/>
                <a:gd name="T26" fmla="*/ 96 w 222"/>
                <a:gd name="T27" fmla="*/ 18 h 234"/>
                <a:gd name="T28" fmla="*/ 96 w 222"/>
                <a:gd name="T29" fmla="*/ 48 h 234"/>
                <a:gd name="T30" fmla="*/ 96 w 222"/>
                <a:gd name="T31" fmla="*/ 48 h 234"/>
                <a:gd name="T32" fmla="*/ 96 w 222"/>
                <a:gd name="T33" fmla="*/ 48 h 234"/>
                <a:gd name="T34" fmla="*/ 30 w 222"/>
                <a:gd name="T35" fmla="*/ 48 h 234"/>
                <a:gd name="T36" fmla="*/ 30 w 222"/>
                <a:gd name="T37" fmla="*/ 48 h 234"/>
                <a:gd name="T38" fmla="*/ 30 w 222"/>
                <a:gd name="T39" fmla="*/ 48 h 234"/>
                <a:gd name="T40" fmla="*/ 30 w 222"/>
                <a:gd name="T41" fmla="*/ 48 h 234"/>
                <a:gd name="T42" fmla="*/ 24 w 222"/>
                <a:gd name="T43" fmla="*/ 72 h 234"/>
                <a:gd name="T44" fmla="*/ 18 w 222"/>
                <a:gd name="T45" fmla="*/ 78 h 234"/>
                <a:gd name="T46" fmla="*/ 18 w 222"/>
                <a:gd name="T47" fmla="*/ 102 h 234"/>
                <a:gd name="T48" fmla="*/ 0 w 222"/>
                <a:gd name="T49" fmla="*/ 120 h 234"/>
                <a:gd name="T50" fmla="*/ 18 w 222"/>
                <a:gd name="T51" fmla="*/ 162 h 234"/>
                <a:gd name="T52" fmla="*/ 48 w 222"/>
                <a:gd name="T53" fmla="*/ 198 h 234"/>
                <a:gd name="T54" fmla="*/ 84 w 222"/>
                <a:gd name="T55" fmla="*/ 234 h 234"/>
                <a:gd name="T56" fmla="*/ 84 w 222"/>
                <a:gd name="T57" fmla="*/ 234 h 234"/>
                <a:gd name="T58" fmla="*/ 84 w 222"/>
                <a:gd name="T59" fmla="*/ 234 h 234"/>
                <a:gd name="T60" fmla="*/ 84 w 222"/>
                <a:gd name="T61" fmla="*/ 234 h 234"/>
                <a:gd name="T62" fmla="*/ 114 w 222"/>
                <a:gd name="T63" fmla="*/ 22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234">
                  <a:moveTo>
                    <a:pt x="114" y="222"/>
                  </a:moveTo>
                  <a:lnTo>
                    <a:pt x="114" y="216"/>
                  </a:lnTo>
                  <a:lnTo>
                    <a:pt x="102" y="186"/>
                  </a:lnTo>
                  <a:lnTo>
                    <a:pt x="156" y="162"/>
                  </a:lnTo>
                  <a:lnTo>
                    <a:pt x="204" y="186"/>
                  </a:lnTo>
                  <a:lnTo>
                    <a:pt x="222" y="42"/>
                  </a:lnTo>
                  <a:lnTo>
                    <a:pt x="192" y="18"/>
                  </a:lnTo>
                  <a:lnTo>
                    <a:pt x="174" y="48"/>
                  </a:lnTo>
                  <a:lnTo>
                    <a:pt x="168" y="0"/>
                  </a:lnTo>
                  <a:lnTo>
                    <a:pt x="168" y="0"/>
                  </a:lnTo>
                  <a:lnTo>
                    <a:pt x="168" y="0"/>
                  </a:lnTo>
                  <a:lnTo>
                    <a:pt x="168" y="0"/>
                  </a:lnTo>
                  <a:lnTo>
                    <a:pt x="96" y="0"/>
                  </a:lnTo>
                  <a:lnTo>
                    <a:pt x="96" y="18"/>
                  </a:lnTo>
                  <a:lnTo>
                    <a:pt x="96" y="48"/>
                  </a:lnTo>
                  <a:lnTo>
                    <a:pt x="96" y="48"/>
                  </a:lnTo>
                  <a:lnTo>
                    <a:pt x="96" y="48"/>
                  </a:lnTo>
                  <a:lnTo>
                    <a:pt x="30" y="48"/>
                  </a:lnTo>
                  <a:lnTo>
                    <a:pt x="30" y="48"/>
                  </a:lnTo>
                  <a:lnTo>
                    <a:pt x="30" y="48"/>
                  </a:lnTo>
                  <a:lnTo>
                    <a:pt x="30" y="48"/>
                  </a:lnTo>
                  <a:lnTo>
                    <a:pt x="24" y="72"/>
                  </a:lnTo>
                  <a:lnTo>
                    <a:pt x="18" y="78"/>
                  </a:lnTo>
                  <a:lnTo>
                    <a:pt x="18" y="102"/>
                  </a:lnTo>
                  <a:lnTo>
                    <a:pt x="0" y="120"/>
                  </a:lnTo>
                  <a:lnTo>
                    <a:pt x="18" y="162"/>
                  </a:lnTo>
                  <a:lnTo>
                    <a:pt x="48" y="198"/>
                  </a:lnTo>
                  <a:lnTo>
                    <a:pt x="84" y="234"/>
                  </a:lnTo>
                  <a:lnTo>
                    <a:pt x="84" y="234"/>
                  </a:lnTo>
                  <a:lnTo>
                    <a:pt x="84" y="234"/>
                  </a:lnTo>
                  <a:lnTo>
                    <a:pt x="84" y="234"/>
                  </a:lnTo>
                  <a:lnTo>
                    <a:pt x="114" y="22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0" name="Rectangle 474"/>
            <p:cNvSpPr>
              <a:spLocks noChangeArrowheads="1"/>
            </p:cNvSpPr>
            <p:nvPr/>
          </p:nvSpPr>
          <p:spPr bwMode="auto">
            <a:xfrm>
              <a:off x="2280" y="2646"/>
              <a:ext cx="6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61" name="Rectangle 475"/>
            <p:cNvSpPr>
              <a:spLocks noChangeArrowheads="1"/>
            </p:cNvSpPr>
            <p:nvPr/>
          </p:nvSpPr>
          <p:spPr bwMode="auto">
            <a:xfrm>
              <a:off x="2346" y="2598"/>
              <a:ext cx="1" cy="18"/>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62" name="Freeform 476"/>
            <p:cNvSpPr>
              <a:spLocks/>
            </p:cNvSpPr>
            <p:nvPr/>
          </p:nvSpPr>
          <p:spPr bwMode="auto">
            <a:xfrm>
              <a:off x="2334" y="2532"/>
              <a:ext cx="318" cy="354"/>
            </a:xfrm>
            <a:custGeom>
              <a:avLst/>
              <a:gdLst>
                <a:gd name="T0" fmla="*/ 96 w 318"/>
                <a:gd name="T1" fmla="*/ 348 h 354"/>
                <a:gd name="T2" fmla="*/ 132 w 318"/>
                <a:gd name="T3" fmla="*/ 324 h 354"/>
                <a:gd name="T4" fmla="*/ 150 w 318"/>
                <a:gd name="T5" fmla="*/ 342 h 354"/>
                <a:gd name="T6" fmla="*/ 180 w 318"/>
                <a:gd name="T7" fmla="*/ 318 h 354"/>
                <a:gd name="T8" fmla="*/ 210 w 318"/>
                <a:gd name="T9" fmla="*/ 288 h 354"/>
                <a:gd name="T10" fmla="*/ 228 w 318"/>
                <a:gd name="T11" fmla="*/ 204 h 354"/>
                <a:gd name="T12" fmla="*/ 270 w 318"/>
                <a:gd name="T13" fmla="*/ 186 h 354"/>
                <a:gd name="T14" fmla="*/ 318 w 318"/>
                <a:gd name="T15" fmla="*/ 6 h 354"/>
                <a:gd name="T16" fmla="*/ 288 w 318"/>
                <a:gd name="T17" fmla="*/ 24 h 354"/>
                <a:gd name="T18" fmla="*/ 288 w 318"/>
                <a:gd name="T19" fmla="*/ 24 h 354"/>
                <a:gd name="T20" fmla="*/ 288 w 318"/>
                <a:gd name="T21" fmla="*/ 24 h 354"/>
                <a:gd name="T22" fmla="*/ 246 w 318"/>
                <a:gd name="T23" fmla="*/ 0 h 354"/>
                <a:gd name="T24" fmla="*/ 228 w 318"/>
                <a:gd name="T25" fmla="*/ 12 h 354"/>
                <a:gd name="T26" fmla="*/ 204 w 318"/>
                <a:gd name="T27" fmla="*/ 30 h 354"/>
                <a:gd name="T28" fmla="*/ 204 w 318"/>
                <a:gd name="T29" fmla="*/ 90 h 354"/>
                <a:gd name="T30" fmla="*/ 90 w 318"/>
                <a:gd name="T31" fmla="*/ 66 h 354"/>
                <a:gd name="T32" fmla="*/ 84 w 318"/>
                <a:gd name="T33" fmla="*/ 66 h 354"/>
                <a:gd name="T34" fmla="*/ 84 w 318"/>
                <a:gd name="T35" fmla="*/ 66 h 354"/>
                <a:gd name="T36" fmla="*/ 84 w 318"/>
                <a:gd name="T37" fmla="*/ 66 h 354"/>
                <a:gd name="T38" fmla="*/ 84 w 318"/>
                <a:gd name="T39" fmla="*/ 66 h 354"/>
                <a:gd name="T40" fmla="*/ 84 w 318"/>
                <a:gd name="T41" fmla="*/ 66 h 354"/>
                <a:gd name="T42" fmla="*/ 84 w 318"/>
                <a:gd name="T43" fmla="*/ 66 h 354"/>
                <a:gd name="T44" fmla="*/ 90 w 318"/>
                <a:gd name="T45" fmla="*/ 114 h 354"/>
                <a:gd name="T46" fmla="*/ 108 w 318"/>
                <a:gd name="T47" fmla="*/ 84 h 354"/>
                <a:gd name="T48" fmla="*/ 138 w 318"/>
                <a:gd name="T49" fmla="*/ 108 h 354"/>
                <a:gd name="T50" fmla="*/ 120 w 318"/>
                <a:gd name="T51" fmla="*/ 252 h 354"/>
                <a:gd name="T52" fmla="*/ 72 w 318"/>
                <a:gd name="T53" fmla="*/ 228 h 354"/>
                <a:gd name="T54" fmla="*/ 18 w 318"/>
                <a:gd name="T55" fmla="*/ 252 h 354"/>
                <a:gd name="T56" fmla="*/ 30 w 318"/>
                <a:gd name="T57" fmla="*/ 282 h 354"/>
                <a:gd name="T58" fmla="*/ 30 w 318"/>
                <a:gd name="T59" fmla="*/ 288 h 354"/>
                <a:gd name="T60" fmla="*/ 30 w 318"/>
                <a:gd name="T61" fmla="*/ 288 h 354"/>
                <a:gd name="T62" fmla="*/ 30 w 318"/>
                <a:gd name="T63" fmla="*/ 288 h 354"/>
                <a:gd name="T64" fmla="*/ 0 w 318"/>
                <a:gd name="T65" fmla="*/ 300 h 354"/>
                <a:gd name="T66" fmla="*/ 0 w 318"/>
                <a:gd name="T67" fmla="*/ 312 h 354"/>
                <a:gd name="T68" fmla="*/ 36 w 318"/>
                <a:gd name="T69" fmla="*/ 336 h 354"/>
                <a:gd name="T70" fmla="*/ 36 w 318"/>
                <a:gd name="T71" fmla="*/ 354 h 354"/>
                <a:gd name="T72" fmla="*/ 72 w 318"/>
                <a:gd name="T73" fmla="*/ 324 h 354"/>
                <a:gd name="T74" fmla="*/ 96 w 318"/>
                <a:gd name="T75"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8" h="354">
                  <a:moveTo>
                    <a:pt x="96" y="348"/>
                  </a:moveTo>
                  <a:lnTo>
                    <a:pt x="132" y="324"/>
                  </a:lnTo>
                  <a:lnTo>
                    <a:pt x="150" y="342"/>
                  </a:lnTo>
                  <a:lnTo>
                    <a:pt x="180" y="318"/>
                  </a:lnTo>
                  <a:lnTo>
                    <a:pt x="210" y="288"/>
                  </a:lnTo>
                  <a:lnTo>
                    <a:pt x="228" y="204"/>
                  </a:lnTo>
                  <a:lnTo>
                    <a:pt x="270" y="186"/>
                  </a:lnTo>
                  <a:lnTo>
                    <a:pt x="318" y="6"/>
                  </a:lnTo>
                  <a:lnTo>
                    <a:pt x="288" y="24"/>
                  </a:lnTo>
                  <a:lnTo>
                    <a:pt x="288" y="24"/>
                  </a:lnTo>
                  <a:lnTo>
                    <a:pt x="288" y="24"/>
                  </a:lnTo>
                  <a:lnTo>
                    <a:pt x="246" y="0"/>
                  </a:lnTo>
                  <a:lnTo>
                    <a:pt x="228" y="12"/>
                  </a:lnTo>
                  <a:lnTo>
                    <a:pt x="204" y="30"/>
                  </a:lnTo>
                  <a:lnTo>
                    <a:pt x="204" y="90"/>
                  </a:lnTo>
                  <a:lnTo>
                    <a:pt x="90" y="66"/>
                  </a:lnTo>
                  <a:lnTo>
                    <a:pt x="84" y="66"/>
                  </a:lnTo>
                  <a:lnTo>
                    <a:pt x="84" y="66"/>
                  </a:lnTo>
                  <a:lnTo>
                    <a:pt x="84" y="66"/>
                  </a:lnTo>
                  <a:lnTo>
                    <a:pt x="84" y="66"/>
                  </a:lnTo>
                  <a:lnTo>
                    <a:pt x="84" y="66"/>
                  </a:lnTo>
                  <a:lnTo>
                    <a:pt x="84" y="66"/>
                  </a:lnTo>
                  <a:lnTo>
                    <a:pt x="90" y="114"/>
                  </a:lnTo>
                  <a:lnTo>
                    <a:pt x="108" y="84"/>
                  </a:lnTo>
                  <a:lnTo>
                    <a:pt x="138" y="108"/>
                  </a:lnTo>
                  <a:lnTo>
                    <a:pt x="120" y="252"/>
                  </a:lnTo>
                  <a:lnTo>
                    <a:pt x="72" y="228"/>
                  </a:lnTo>
                  <a:lnTo>
                    <a:pt x="18" y="252"/>
                  </a:lnTo>
                  <a:lnTo>
                    <a:pt x="30" y="282"/>
                  </a:lnTo>
                  <a:lnTo>
                    <a:pt x="30" y="288"/>
                  </a:lnTo>
                  <a:lnTo>
                    <a:pt x="30" y="288"/>
                  </a:lnTo>
                  <a:lnTo>
                    <a:pt x="30" y="288"/>
                  </a:lnTo>
                  <a:lnTo>
                    <a:pt x="0" y="300"/>
                  </a:lnTo>
                  <a:lnTo>
                    <a:pt x="0" y="312"/>
                  </a:lnTo>
                  <a:lnTo>
                    <a:pt x="36" y="336"/>
                  </a:lnTo>
                  <a:lnTo>
                    <a:pt x="36" y="354"/>
                  </a:lnTo>
                  <a:lnTo>
                    <a:pt x="72" y="324"/>
                  </a:lnTo>
                  <a:lnTo>
                    <a:pt x="96" y="3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3" name="Freeform 477"/>
            <p:cNvSpPr>
              <a:spLocks/>
            </p:cNvSpPr>
            <p:nvPr/>
          </p:nvSpPr>
          <p:spPr bwMode="auto">
            <a:xfrm>
              <a:off x="2562" y="2532"/>
              <a:ext cx="18" cy="12"/>
            </a:xfrm>
            <a:custGeom>
              <a:avLst/>
              <a:gdLst>
                <a:gd name="T0" fmla="*/ 0 w 18"/>
                <a:gd name="T1" fmla="*/ 12 h 12"/>
                <a:gd name="T2" fmla="*/ 18 w 18"/>
                <a:gd name="T3" fmla="*/ 0 h 12"/>
                <a:gd name="T4" fmla="*/ 18 w 18"/>
                <a:gd name="T5" fmla="*/ 0 h 12"/>
                <a:gd name="T6" fmla="*/ 0 w 18"/>
                <a:gd name="T7" fmla="*/ 12 h 12"/>
              </a:gdLst>
              <a:ahLst/>
              <a:cxnLst>
                <a:cxn ang="0">
                  <a:pos x="T0" y="T1"/>
                </a:cxn>
                <a:cxn ang="0">
                  <a:pos x="T2" y="T3"/>
                </a:cxn>
                <a:cxn ang="0">
                  <a:pos x="T4" y="T5"/>
                </a:cxn>
                <a:cxn ang="0">
                  <a:pos x="T6" y="T7"/>
                </a:cxn>
              </a:cxnLst>
              <a:rect l="0" t="0" r="r" b="b"/>
              <a:pathLst>
                <a:path w="18" h="12">
                  <a:moveTo>
                    <a:pt x="0" y="12"/>
                  </a:moveTo>
                  <a:lnTo>
                    <a:pt x="18" y="0"/>
                  </a:lnTo>
                  <a:lnTo>
                    <a:pt x="18"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4" name="Freeform 478"/>
            <p:cNvSpPr>
              <a:spLocks/>
            </p:cNvSpPr>
            <p:nvPr/>
          </p:nvSpPr>
          <p:spPr bwMode="auto">
            <a:xfrm>
              <a:off x="2622" y="2538"/>
              <a:ext cx="30" cy="18"/>
            </a:xfrm>
            <a:custGeom>
              <a:avLst/>
              <a:gdLst>
                <a:gd name="T0" fmla="*/ 0 w 30"/>
                <a:gd name="T1" fmla="*/ 18 h 18"/>
                <a:gd name="T2" fmla="*/ 0 w 30"/>
                <a:gd name="T3" fmla="*/ 18 h 18"/>
                <a:gd name="T4" fmla="*/ 30 w 30"/>
                <a:gd name="T5" fmla="*/ 0 h 18"/>
                <a:gd name="T6" fmla="*/ 30 w 30"/>
                <a:gd name="T7" fmla="*/ 0 h 18"/>
                <a:gd name="T8" fmla="*/ 0 w 30"/>
                <a:gd name="T9" fmla="*/ 18 h 18"/>
              </a:gdLst>
              <a:ahLst/>
              <a:cxnLst>
                <a:cxn ang="0">
                  <a:pos x="T0" y="T1"/>
                </a:cxn>
                <a:cxn ang="0">
                  <a:pos x="T2" y="T3"/>
                </a:cxn>
                <a:cxn ang="0">
                  <a:pos x="T4" y="T5"/>
                </a:cxn>
                <a:cxn ang="0">
                  <a:pos x="T6" y="T7"/>
                </a:cxn>
                <a:cxn ang="0">
                  <a:pos x="T8" y="T9"/>
                </a:cxn>
              </a:cxnLst>
              <a:rect l="0" t="0" r="r" b="b"/>
              <a:pathLst>
                <a:path w="30" h="18">
                  <a:moveTo>
                    <a:pt x="0" y="18"/>
                  </a:moveTo>
                  <a:lnTo>
                    <a:pt x="0" y="18"/>
                  </a:lnTo>
                  <a:lnTo>
                    <a:pt x="30" y="0"/>
                  </a:lnTo>
                  <a:lnTo>
                    <a:pt x="30"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5" name="Freeform 479"/>
            <p:cNvSpPr>
              <a:spLocks/>
            </p:cNvSpPr>
            <p:nvPr/>
          </p:nvSpPr>
          <p:spPr bwMode="auto">
            <a:xfrm>
              <a:off x="2418" y="259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6" name="Rectangle 480"/>
            <p:cNvSpPr>
              <a:spLocks noChangeArrowheads="1"/>
            </p:cNvSpPr>
            <p:nvPr/>
          </p:nvSpPr>
          <p:spPr bwMode="auto">
            <a:xfrm>
              <a:off x="2418" y="259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67" name="Freeform 481"/>
            <p:cNvSpPr>
              <a:spLocks/>
            </p:cNvSpPr>
            <p:nvPr/>
          </p:nvSpPr>
          <p:spPr bwMode="auto">
            <a:xfrm>
              <a:off x="2334" y="2820"/>
              <a:ext cx="30" cy="12"/>
            </a:xfrm>
            <a:custGeom>
              <a:avLst/>
              <a:gdLst>
                <a:gd name="T0" fmla="*/ 30 w 30"/>
                <a:gd name="T1" fmla="*/ 0 h 12"/>
                <a:gd name="T2" fmla="*/ 0 w 30"/>
                <a:gd name="T3" fmla="*/ 12 h 12"/>
                <a:gd name="T4" fmla="*/ 0 w 30"/>
                <a:gd name="T5" fmla="*/ 12 h 12"/>
                <a:gd name="T6" fmla="*/ 30 w 30"/>
                <a:gd name="T7" fmla="*/ 0 h 12"/>
                <a:gd name="T8" fmla="*/ 30 w 30"/>
                <a:gd name="T9" fmla="*/ 0 h 12"/>
              </a:gdLst>
              <a:ahLst/>
              <a:cxnLst>
                <a:cxn ang="0">
                  <a:pos x="T0" y="T1"/>
                </a:cxn>
                <a:cxn ang="0">
                  <a:pos x="T2" y="T3"/>
                </a:cxn>
                <a:cxn ang="0">
                  <a:pos x="T4" y="T5"/>
                </a:cxn>
                <a:cxn ang="0">
                  <a:pos x="T6" y="T7"/>
                </a:cxn>
                <a:cxn ang="0">
                  <a:pos x="T8" y="T9"/>
                </a:cxn>
              </a:cxnLst>
              <a:rect l="0" t="0" r="r" b="b"/>
              <a:pathLst>
                <a:path w="30" h="12">
                  <a:moveTo>
                    <a:pt x="30" y="0"/>
                  </a:moveTo>
                  <a:lnTo>
                    <a:pt x="0" y="12"/>
                  </a:lnTo>
                  <a:lnTo>
                    <a:pt x="0" y="12"/>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8" name="Freeform 482"/>
            <p:cNvSpPr>
              <a:spLocks/>
            </p:cNvSpPr>
            <p:nvPr/>
          </p:nvSpPr>
          <p:spPr bwMode="auto">
            <a:xfrm>
              <a:off x="2352" y="2760"/>
              <a:ext cx="54" cy="54"/>
            </a:xfrm>
            <a:custGeom>
              <a:avLst/>
              <a:gdLst>
                <a:gd name="T0" fmla="*/ 12 w 54"/>
                <a:gd name="T1" fmla="*/ 54 h 54"/>
                <a:gd name="T2" fmla="*/ 0 w 54"/>
                <a:gd name="T3" fmla="*/ 24 h 54"/>
                <a:gd name="T4" fmla="*/ 54 w 54"/>
                <a:gd name="T5" fmla="*/ 0 h 54"/>
                <a:gd name="T6" fmla="*/ 0 w 54"/>
                <a:gd name="T7" fmla="*/ 24 h 54"/>
                <a:gd name="T8" fmla="*/ 12 w 54"/>
                <a:gd name="T9" fmla="*/ 54 h 54"/>
              </a:gdLst>
              <a:ahLst/>
              <a:cxnLst>
                <a:cxn ang="0">
                  <a:pos x="T0" y="T1"/>
                </a:cxn>
                <a:cxn ang="0">
                  <a:pos x="T2" y="T3"/>
                </a:cxn>
                <a:cxn ang="0">
                  <a:pos x="T4" y="T5"/>
                </a:cxn>
                <a:cxn ang="0">
                  <a:pos x="T6" y="T7"/>
                </a:cxn>
                <a:cxn ang="0">
                  <a:pos x="T8" y="T9"/>
                </a:cxn>
              </a:cxnLst>
              <a:rect l="0" t="0" r="r" b="b"/>
              <a:pathLst>
                <a:path w="54" h="54">
                  <a:moveTo>
                    <a:pt x="12" y="54"/>
                  </a:moveTo>
                  <a:lnTo>
                    <a:pt x="0" y="24"/>
                  </a:lnTo>
                  <a:lnTo>
                    <a:pt x="54" y="0"/>
                  </a:lnTo>
                  <a:lnTo>
                    <a:pt x="0" y="24"/>
                  </a:lnTo>
                  <a:lnTo>
                    <a:pt x="1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9" name="Freeform 483"/>
            <p:cNvSpPr>
              <a:spLocks/>
            </p:cNvSpPr>
            <p:nvPr/>
          </p:nvSpPr>
          <p:spPr bwMode="auto">
            <a:xfrm>
              <a:off x="3078" y="2718"/>
              <a:ext cx="432" cy="438"/>
            </a:xfrm>
            <a:custGeom>
              <a:avLst/>
              <a:gdLst>
                <a:gd name="T0" fmla="*/ 318 w 432"/>
                <a:gd name="T1" fmla="*/ 84 h 438"/>
                <a:gd name="T2" fmla="*/ 174 w 432"/>
                <a:gd name="T3" fmla="*/ 0 h 438"/>
                <a:gd name="T4" fmla="*/ 144 w 432"/>
                <a:gd name="T5" fmla="*/ 48 h 438"/>
                <a:gd name="T6" fmla="*/ 162 w 432"/>
                <a:gd name="T7" fmla="*/ 54 h 438"/>
                <a:gd name="T8" fmla="*/ 126 w 432"/>
                <a:gd name="T9" fmla="*/ 84 h 438"/>
                <a:gd name="T10" fmla="*/ 126 w 432"/>
                <a:gd name="T11" fmla="*/ 66 h 438"/>
                <a:gd name="T12" fmla="*/ 102 w 432"/>
                <a:gd name="T13" fmla="*/ 60 h 438"/>
                <a:gd name="T14" fmla="*/ 84 w 432"/>
                <a:gd name="T15" fmla="*/ 78 h 438"/>
                <a:gd name="T16" fmla="*/ 78 w 432"/>
                <a:gd name="T17" fmla="*/ 48 h 438"/>
                <a:gd name="T18" fmla="*/ 84 w 432"/>
                <a:gd name="T19" fmla="*/ 6 h 438"/>
                <a:gd name="T20" fmla="*/ 42 w 432"/>
                <a:gd name="T21" fmla="*/ 18 h 438"/>
                <a:gd name="T22" fmla="*/ 48 w 432"/>
                <a:gd name="T23" fmla="*/ 36 h 438"/>
                <a:gd name="T24" fmla="*/ 54 w 432"/>
                <a:gd name="T25" fmla="*/ 48 h 438"/>
                <a:gd name="T26" fmla="*/ 48 w 432"/>
                <a:gd name="T27" fmla="*/ 54 h 438"/>
                <a:gd name="T28" fmla="*/ 30 w 432"/>
                <a:gd name="T29" fmla="*/ 72 h 438"/>
                <a:gd name="T30" fmla="*/ 48 w 432"/>
                <a:gd name="T31" fmla="*/ 84 h 438"/>
                <a:gd name="T32" fmla="*/ 48 w 432"/>
                <a:gd name="T33" fmla="*/ 84 h 438"/>
                <a:gd name="T34" fmla="*/ 48 w 432"/>
                <a:gd name="T35" fmla="*/ 84 h 438"/>
                <a:gd name="T36" fmla="*/ 24 w 432"/>
                <a:gd name="T37" fmla="*/ 138 h 438"/>
                <a:gd name="T38" fmla="*/ 0 w 432"/>
                <a:gd name="T39" fmla="*/ 144 h 438"/>
                <a:gd name="T40" fmla="*/ 12 w 432"/>
                <a:gd name="T41" fmla="*/ 204 h 438"/>
                <a:gd name="T42" fmla="*/ 0 w 432"/>
                <a:gd name="T43" fmla="*/ 216 h 438"/>
                <a:gd name="T44" fmla="*/ 42 w 432"/>
                <a:gd name="T45" fmla="*/ 246 h 438"/>
                <a:gd name="T46" fmla="*/ 36 w 432"/>
                <a:gd name="T47" fmla="*/ 264 h 438"/>
                <a:gd name="T48" fmla="*/ 48 w 432"/>
                <a:gd name="T49" fmla="*/ 300 h 438"/>
                <a:gd name="T50" fmla="*/ 48 w 432"/>
                <a:gd name="T51" fmla="*/ 300 h 438"/>
                <a:gd name="T52" fmla="*/ 48 w 432"/>
                <a:gd name="T53" fmla="*/ 300 h 438"/>
                <a:gd name="T54" fmla="*/ 126 w 432"/>
                <a:gd name="T55" fmla="*/ 348 h 438"/>
                <a:gd name="T56" fmla="*/ 126 w 432"/>
                <a:gd name="T57" fmla="*/ 348 h 438"/>
                <a:gd name="T58" fmla="*/ 126 w 432"/>
                <a:gd name="T59" fmla="*/ 348 h 438"/>
                <a:gd name="T60" fmla="*/ 168 w 432"/>
                <a:gd name="T61" fmla="*/ 354 h 438"/>
                <a:gd name="T62" fmla="*/ 168 w 432"/>
                <a:gd name="T63" fmla="*/ 348 h 438"/>
                <a:gd name="T64" fmla="*/ 186 w 432"/>
                <a:gd name="T65" fmla="*/ 366 h 438"/>
                <a:gd name="T66" fmla="*/ 192 w 432"/>
                <a:gd name="T67" fmla="*/ 408 h 438"/>
                <a:gd name="T68" fmla="*/ 210 w 432"/>
                <a:gd name="T69" fmla="*/ 432 h 438"/>
                <a:gd name="T70" fmla="*/ 210 w 432"/>
                <a:gd name="T71" fmla="*/ 438 h 438"/>
                <a:gd name="T72" fmla="*/ 354 w 432"/>
                <a:gd name="T73" fmla="*/ 426 h 438"/>
                <a:gd name="T74" fmla="*/ 432 w 432"/>
                <a:gd name="T75" fmla="*/ 390 h 438"/>
                <a:gd name="T76" fmla="*/ 402 w 432"/>
                <a:gd name="T77" fmla="*/ 366 h 438"/>
                <a:gd name="T78" fmla="*/ 378 w 432"/>
                <a:gd name="T79" fmla="*/ 300 h 438"/>
                <a:gd name="T80" fmla="*/ 390 w 432"/>
                <a:gd name="T81" fmla="*/ 294 h 438"/>
                <a:gd name="T82" fmla="*/ 390 w 432"/>
                <a:gd name="T83" fmla="*/ 252 h 438"/>
                <a:gd name="T84" fmla="*/ 360 w 432"/>
                <a:gd name="T85" fmla="*/ 222 h 438"/>
                <a:gd name="T86" fmla="*/ 378 w 432"/>
                <a:gd name="T87" fmla="*/ 174 h 438"/>
                <a:gd name="T88" fmla="*/ 378 w 432"/>
                <a:gd name="T89" fmla="*/ 150 h 438"/>
                <a:gd name="T90" fmla="*/ 384 w 432"/>
                <a:gd name="T91" fmla="*/ 150 h 438"/>
                <a:gd name="T92" fmla="*/ 324 w 432"/>
                <a:gd name="T93" fmla="*/ 120 h 438"/>
                <a:gd name="T94" fmla="*/ 318 w 432"/>
                <a:gd name="T95" fmla="*/ 8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2" h="438">
                  <a:moveTo>
                    <a:pt x="318" y="84"/>
                  </a:moveTo>
                  <a:lnTo>
                    <a:pt x="174" y="0"/>
                  </a:lnTo>
                  <a:lnTo>
                    <a:pt x="144" y="48"/>
                  </a:lnTo>
                  <a:lnTo>
                    <a:pt x="162" y="54"/>
                  </a:lnTo>
                  <a:lnTo>
                    <a:pt x="126" y="84"/>
                  </a:lnTo>
                  <a:lnTo>
                    <a:pt x="126" y="66"/>
                  </a:lnTo>
                  <a:lnTo>
                    <a:pt x="102" y="60"/>
                  </a:lnTo>
                  <a:lnTo>
                    <a:pt x="84" y="78"/>
                  </a:lnTo>
                  <a:lnTo>
                    <a:pt x="78" y="48"/>
                  </a:lnTo>
                  <a:lnTo>
                    <a:pt x="84" y="6"/>
                  </a:lnTo>
                  <a:lnTo>
                    <a:pt x="42" y="18"/>
                  </a:lnTo>
                  <a:lnTo>
                    <a:pt x="48" y="36"/>
                  </a:lnTo>
                  <a:lnTo>
                    <a:pt x="54" y="48"/>
                  </a:lnTo>
                  <a:lnTo>
                    <a:pt x="48" y="54"/>
                  </a:lnTo>
                  <a:lnTo>
                    <a:pt x="30" y="72"/>
                  </a:lnTo>
                  <a:lnTo>
                    <a:pt x="48" y="84"/>
                  </a:lnTo>
                  <a:lnTo>
                    <a:pt x="48" y="84"/>
                  </a:lnTo>
                  <a:lnTo>
                    <a:pt x="48" y="84"/>
                  </a:lnTo>
                  <a:lnTo>
                    <a:pt x="24" y="138"/>
                  </a:lnTo>
                  <a:lnTo>
                    <a:pt x="0" y="144"/>
                  </a:lnTo>
                  <a:lnTo>
                    <a:pt x="12" y="204"/>
                  </a:lnTo>
                  <a:lnTo>
                    <a:pt x="0" y="216"/>
                  </a:lnTo>
                  <a:lnTo>
                    <a:pt x="42" y="246"/>
                  </a:lnTo>
                  <a:lnTo>
                    <a:pt x="36" y="264"/>
                  </a:lnTo>
                  <a:lnTo>
                    <a:pt x="48" y="300"/>
                  </a:lnTo>
                  <a:lnTo>
                    <a:pt x="48" y="300"/>
                  </a:lnTo>
                  <a:lnTo>
                    <a:pt x="48" y="300"/>
                  </a:lnTo>
                  <a:lnTo>
                    <a:pt x="126" y="348"/>
                  </a:lnTo>
                  <a:lnTo>
                    <a:pt x="126" y="348"/>
                  </a:lnTo>
                  <a:lnTo>
                    <a:pt x="126" y="348"/>
                  </a:lnTo>
                  <a:lnTo>
                    <a:pt x="168" y="354"/>
                  </a:lnTo>
                  <a:lnTo>
                    <a:pt x="168" y="348"/>
                  </a:lnTo>
                  <a:lnTo>
                    <a:pt x="186" y="366"/>
                  </a:lnTo>
                  <a:lnTo>
                    <a:pt x="192" y="408"/>
                  </a:lnTo>
                  <a:lnTo>
                    <a:pt x="210" y="432"/>
                  </a:lnTo>
                  <a:lnTo>
                    <a:pt x="210" y="438"/>
                  </a:lnTo>
                  <a:lnTo>
                    <a:pt x="354" y="426"/>
                  </a:lnTo>
                  <a:lnTo>
                    <a:pt x="432" y="390"/>
                  </a:lnTo>
                  <a:lnTo>
                    <a:pt x="402" y="366"/>
                  </a:lnTo>
                  <a:lnTo>
                    <a:pt x="378" y="300"/>
                  </a:lnTo>
                  <a:lnTo>
                    <a:pt x="390" y="294"/>
                  </a:lnTo>
                  <a:lnTo>
                    <a:pt x="390" y="252"/>
                  </a:lnTo>
                  <a:lnTo>
                    <a:pt x="360" y="222"/>
                  </a:lnTo>
                  <a:lnTo>
                    <a:pt x="378" y="174"/>
                  </a:lnTo>
                  <a:lnTo>
                    <a:pt x="378" y="150"/>
                  </a:lnTo>
                  <a:lnTo>
                    <a:pt x="384" y="150"/>
                  </a:lnTo>
                  <a:lnTo>
                    <a:pt x="324" y="120"/>
                  </a:lnTo>
                  <a:lnTo>
                    <a:pt x="318"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0" name="Freeform 484"/>
            <p:cNvSpPr>
              <a:spLocks/>
            </p:cNvSpPr>
            <p:nvPr/>
          </p:nvSpPr>
          <p:spPr bwMode="auto">
            <a:xfrm>
              <a:off x="3252" y="3096"/>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1" name="Freeform 485"/>
            <p:cNvSpPr>
              <a:spLocks/>
            </p:cNvSpPr>
            <p:nvPr/>
          </p:nvSpPr>
          <p:spPr bwMode="auto">
            <a:xfrm>
              <a:off x="3126" y="2754"/>
              <a:ext cx="6" cy="18"/>
            </a:xfrm>
            <a:custGeom>
              <a:avLst/>
              <a:gdLst>
                <a:gd name="T0" fmla="*/ 0 w 6"/>
                <a:gd name="T1" fmla="*/ 18 h 18"/>
                <a:gd name="T2" fmla="*/ 6 w 6"/>
                <a:gd name="T3" fmla="*/ 12 h 18"/>
                <a:gd name="T4" fmla="*/ 0 w 6"/>
                <a:gd name="T5" fmla="*/ 0 h 18"/>
                <a:gd name="T6" fmla="*/ 6 w 6"/>
                <a:gd name="T7" fmla="*/ 12 h 18"/>
                <a:gd name="T8" fmla="*/ 0 w 6"/>
                <a:gd name="T9" fmla="*/ 18 h 18"/>
              </a:gdLst>
              <a:ahLst/>
              <a:cxnLst>
                <a:cxn ang="0">
                  <a:pos x="T0" y="T1"/>
                </a:cxn>
                <a:cxn ang="0">
                  <a:pos x="T2" y="T3"/>
                </a:cxn>
                <a:cxn ang="0">
                  <a:pos x="T4" y="T5"/>
                </a:cxn>
                <a:cxn ang="0">
                  <a:pos x="T6" y="T7"/>
                </a:cxn>
                <a:cxn ang="0">
                  <a:pos x="T8" y="T9"/>
                </a:cxn>
              </a:cxnLst>
              <a:rect l="0" t="0" r="r" b="b"/>
              <a:pathLst>
                <a:path w="6" h="18">
                  <a:moveTo>
                    <a:pt x="0" y="18"/>
                  </a:moveTo>
                  <a:lnTo>
                    <a:pt x="6" y="12"/>
                  </a:lnTo>
                  <a:lnTo>
                    <a:pt x="0" y="0"/>
                  </a:lnTo>
                  <a:lnTo>
                    <a:pt x="6" y="12"/>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2" name="Freeform 486"/>
            <p:cNvSpPr>
              <a:spLocks/>
            </p:cNvSpPr>
            <p:nvPr/>
          </p:nvSpPr>
          <p:spPr bwMode="auto">
            <a:xfrm>
              <a:off x="3108" y="2790"/>
              <a:ext cx="18" cy="12"/>
            </a:xfrm>
            <a:custGeom>
              <a:avLst/>
              <a:gdLst>
                <a:gd name="T0" fmla="*/ 18 w 18"/>
                <a:gd name="T1" fmla="*/ 12 h 12"/>
                <a:gd name="T2" fmla="*/ 0 w 18"/>
                <a:gd name="T3" fmla="*/ 0 h 12"/>
                <a:gd name="T4" fmla="*/ 18 w 18"/>
                <a:gd name="T5" fmla="*/ 12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18" y="12"/>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3" name="Freeform 487"/>
            <p:cNvSpPr>
              <a:spLocks/>
            </p:cNvSpPr>
            <p:nvPr/>
          </p:nvSpPr>
          <p:spPr bwMode="auto">
            <a:xfrm>
              <a:off x="3198" y="3066"/>
              <a:ext cx="126" cy="307"/>
            </a:xfrm>
            <a:custGeom>
              <a:avLst/>
              <a:gdLst>
                <a:gd name="T0" fmla="*/ 36 w 126"/>
                <a:gd name="T1" fmla="*/ 48 h 307"/>
                <a:gd name="T2" fmla="*/ 18 w 126"/>
                <a:gd name="T3" fmla="*/ 114 h 307"/>
                <a:gd name="T4" fmla="*/ 0 w 126"/>
                <a:gd name="T5" fmla="*/ 168 h 307"/>
                <a:gd name="T6" fmla="*/ 6 w 126"/>
                <a:gd name="T7" fmla="*/ 186 h 307"/>
                <a:gd name="T8" fmla="*/ 6 w 126"/>
                <a:gd name="T9" fmla="*/ 186 h 307"/>
                <a:gd name="T10" fmla="*/ 18 w 126"/>
                <a:gd name="T11" fmla="*/ 180 h 307"/>
                <a:gd name="T12" fmla="*/ 24 w 126"/>
                <a:gd name="T13" fmla="*/ 192 h 307"/>
                <a:gd name="T14" fmla="*/ 36 w 126"/>
                <a:gd name="T15" fmla="*/ 210 h 307"/>
                <a:gd name="T16" fmla="*/ 66 w 126"/>
                <a:gd name="T17" fmla="*/ 198 h 307"/>
                <a:gd name="T18" fmla="*/ 72 w 126"/>
                <a:gd name="T19" fmla="*/ 229 h 307"/>
                <a:gd name="T20" fmla="*/ 60 w 126"/>
                <a:gd name="T21" fmla="*/ 265 h 307"/>
                <a:gd name="T22" fmla="*/ 84 w 126"/>
                <a:gd name="T23" fmla="*/ 289 h 307"/>
                <a:gd name="T24" fmla="*/ 108 w 126"/>
                <a:gd name="T25" fmla="*/ 307 h 307"/>
                <a:gd name="T26" fmla="*/ 126 w 126"/>
                <a:gd name="T27" fmla="*/ 265 h 307"/>
                <a:gd name="T28" fmla="*/ 120 w 126"/>
                <a:gd name="T29" fmla="*/ 210 h 307"/>
                <a:gd name="T30" fmla="*/ 78 w 126"/>
                <a:gd name="T31" fmla="*/ 168 h 307"/>
                <a:gd name="T32" fmla="*/ 84 w 126"/>
                <a:gd name="T33" fmla="*/ 168 h 307"/>
                <a:gd name="T34" fmla="*/ 96 w 126"/>
                <a:gd name="T35" fmla="*/ 186 h 307"/>
                <a:gd name="T36" fmla="*/ 96 w 126"/>
                <a:gd name="T37" fmla="*/ 204 h 307"/>
                <a:gd name="T38" fmla="*/ 84 w 126"/>
                <a:gd name="T39" fmla="*/ 192 h 307"/>
                <a:gd name="T40" fmla="*/ 72 w 126"/>
                <a:gd name="T41" fmla="*/ 192 h 307"/>
                <a:gd name="T42" fmla="*/ 54 w 126"/>
                <a:gd name="T43" fmla="*/ 126 h 307"/>
                <a:gd name="T44" fmla="*/ 42 w 126"/>
                <a:gd name="T45" fmla="*/ 114 h 307"/>
                <a:gd name="T46" fmla="*/ 54 w 126"/>
                <a:gd name="T47" fmla="*/ 84 h 307"/>
                <a:gd name="T48" fmla="*/ 54 w 126"/>
                <a:gd name="T49" fmla="*/ 36 h 307"/>
                <a:gd name="T50" fmla="*/ 54 w 126"/>
                <a:gd name="T51" fmla="*/ 30 h 307"/>
                <a:gd name="T52" fmla="*/ 54 w 126"/>
                <a:gd name="T53" fmla="*/ 30 h 307"/>
                <a:gd name="T54" fmla="*/ 54 w 126"/>
                <a:gd name="T55" fmla="*/ 30 h 307"/>
                <a:gd name="T56" fmla="*/ 42 w 126"/>
                <a:gd name="T57" fmla="*/ 18 h 307"/>
                <a:gd name="T58" fmla="*/ 48 w 126"/>
                <a:gd name="T59" fmla="*/ 6 h 307"/>
                <a:gd name="T60" fmla="*/ 48 w 126"/>
                <a:gd name="T61" fmla="*/ 6 h 307"/>
                <a:gd name="T62" fmla="*/ 48 w 126"/>
                <a:gd name="T63" fmla="*/ 6 h 307"/>
                <a:gd name="T64" fmla="*/ 6 w 126"/>
                <a:gd name="T65" fmla="*/ 0 h 307"/>
                <a:gd name="T66" fmla="*/ 18 w 126"/>
                <a:gd name="T67" fmla="*/ 6 h 307"/>
                <a:gd name="T68" fmla="*/ 36 w 126"/>
                <a:gd name="T69" fmla="*/ 4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307">
                  <a:moveTo>
                    <a:pt x="36" y="48"/>
                  </a:moveTo>
                  <a:lnTo>
                    <a:pt x="18" y="114"/>
                  </a:lnTo>
                  <a:lnTo>
                    <a:pt x="0" y="168"/>
                  </a:lnTo>
                  <a:lnTo>
                    <a:pt x="6" y="186"/>
                  </a:lnTo>
                  <a:lnTo>
                    <a:pt x="6" y="186"/>
                  </a:lnTo>
                  <a:lnTo>
                    <a:pt x="18" y="180"/>
                  </a:lnTo>
                  <a:lnTo>
                    <a:pt x="24" y="192"/>
                  </a:lnTo>
                  <a:lnTo>
                    <a:pt x="36" y="210"/>
                  </a:lnTo>
                  <a:lnTo>
                    <a:pt x="66" y="198"/>
                  </a:lnTo>
                  <a:lnTo>
                    <a:pt x="72" y="229"/>
                  </a:lnTo>
                  <a:lnTo>
                    <a:pt x="60" y="265"/>
                  </a:lnTo>
                  <a:lnTo>
                    <a:pt x="84" y="289"/>
                  </a:lnTo>
                  <a:lnTo>
                    <a:pt x="108" y="307"/>
                  </a:lnTo>
                  <a:lnTo>
                    <a:pt x="126" y="265"/>
                  </a:lnTo>
                  <a:lnTo>
                    <a:pt x="120" y="210"/>
                  </a:lnTo>
                  <a:lnTo>
                    <a:pt x="78" y="168"/>
                  </a:lnTo>
                  <a:lnTo>
                    <a:pt x="84" y="168"/>
                  </a:lnTo>
                  <a:lnTo>
                    <a:pt x="96" y="186"/>
                  </a:lnTo>
                  <a:lnTo>
                    <a:pt x="96" y="204"/>
                  </a:lnTo>
                  <a:lnTo>
                    <a:pt x="84" y="192"/>
                  </a:lnTo>
                  <a:lnTo>
                    <a:pt x="72" y="192"/>
                  </a:lnTo>
                  <a:lnTo>
                    <a:pt x="54" y="126"/>
                  </a:lnTo>
                  <a:lnTo>
                    <a:pt x="42" y="114"/>
                  </a:lnTo>
                  <a:lnTo>
                    <a:pt x="54" y="84"/>
                  </a:lnTo>
                  <a:lnTo>
                    <a:pt x="54" y="36"/>
                  </a:lnTo>
                  <a:lnTo>
                    <a:pt x="54" y="30"/>
                  </a:lnTo>
                  <a:lnTo>
                    <a:pt x="54" y="30"/>
                  </a:lnTo>
                  <a:lnTo>
                    <a:pt x="54" y="30"/>
                  </a:lnTo>
                  <a:lnTo>
                    <a:pt x="42" y="18"/>
                  </a:lnTo>
                  <a:lnTo>
                    <a:pt x="48" y="6"/>
                  </a:lnTo>
                  <a:lnTo>
                    <a:pt x="48" y="6"/>
                  </a:lnTo>
                  <a:lnTo>
                    <a:pt x="48" y="6"/>
                  </a:lnTo>
                  <a:lnTo>
                    <a:pt x="6" y="0"/>
                  </a:lnTo>
                  <a:lnTo>
                    <a:pt x="18" y="6"/>
                  </a:lnTo>
                  <a:lnTo>
                    <a:pt x="3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4" name="Freeform 488"/>
            <p:cNvSpPr>
              <a:spLocks/>
            </p:cNvSpPr>
            <p:nvPr/>
          </p:nvSpPr>
          <p:spPr bwMode="auto">
            <a:xfrm>
              <a:off x="3252" y="3096"/>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5" name="Freeform 489"/>
            <p:cNvSpPr>
              <a:spLocks/>
            </p:cNvSpPr>
            <p:nvPr/>
          </p:nvSpPr>
          <p:spPr bwMode="auto">
            <a:xfrm>
              <a:off x="3204" y="3066"/>
              <a:ext cx="42" cy="6"/>
            </a:xfrm>
            <a:custGeom>
              <a:avLst/>
              <a:gdLst>
                <a:gd name="T0" fmla="*/ 42 w 42"/>
                <a:gd name="T1" fmla="*/ 6 h 6"/>
                <a:gd name="T2" fmla="*/ 0 w 42"/>
                <a:gd name="T3" fmla="*/ 0 h 6"/>
                <a:gd name="T4" fmla="*/ 0 w 42"/>
                <a:gd name="T5" fmla="*/ 0 h 6"/>
                <a:gd name="T6" fmla="*/ 42 w 42"/>
                <a:gd name="T7" fmla="*/ 6 h 6"/>
                <a:gd name="T8" fmla="*/ 42 w 42"/>
                <a:gd name="T9" fmla="*/ 6 h 6"/>
              </a:gdLst>
              <a:ahLst/>
              <a:cxnLst>
                <a:cxn ang="0">
                  <a:pos x="T0" y="T1"/>
                </a:cxn>
                <a:cxn ang="0">
                  <a:pos x="T2" y="T3"/>
                </a:cxn>
                <a:cxn ang="0">
                  <a:pos x="T4" y="T5"/>
                </a:cxn>
                <a:cxn ang="0">
                  <a:pos x="T6" y="T7"/>
                </a:cxn>
                <a:cxn ang="0">
                  <a:pos x="T8" y="T9"/>
                </a:cxn>
              </a:cxnLst>
              <a:rect l="0" t="0" r="r" b="b"/>
              <a:pathLst>
                <a:path w="42" h="6">
                  <a:moveTo>
                    <a:pt x="42" y="6"/>
                  </a:moveTo>
                  <a:lnTo>
                    <a:pt x="0" y="0"/>
                  </a:lnTo>
                  <a:lnTo>
                    <a:pt x="0" y="0"/>
                  </a:lnTo>
                  <a:lnTo>
                    <a:pt x="42" y="6"/>
                  </a:lnTo>
                  <a:lnTo>
                    <a:pt x="4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6" name="Freeform 490"/>
            <p:cNvSpPr>
              <a:spLocks/>
            </p:cNvSpPr>
            <p:nvPr/>
          </p:nvSpPr>
          <p:spPr bwMode="auto">
            <a:xfrm>
              <a:off x="2370" y="2478"/>
              <a:ext cx="768" cy="750"/>
            </a:xfrm>
            <a:custGeom>
              <a:avLst/>
              <a:gdLst>
                <a:gd name="T0" fmla="*/ 186 w 768"/>
                <a:gd name="T1" fmla="*/ 444 h 750"/>
                <a:gd name="T2" fmla="*/ 288 w 768"/>
                <a:gd name="T3" fmla="*/ 528 h 750"/>
                <a:gd name="T4" fmla="*/ 306 w 768"/>
                <a:gd name="T5" fmla="*/ 486 h 750"/>
                <a:gd name="T6" fmla="*/ 390 w 768"/>
                <a:gd name="T7" fmla="*/ 498 h 750"/>
                <a:gd name="T8" fmla="*/ 492 w 768"/>
                <a:gd name="T9" fmla="*/ 642 h 750"/>
                <a:gd name="T10" fmla="*/ 588 w 768"/>
                <a:gd name="T11" fmla="*/ 684 h 750"/>
                <a:gd name="T12" fmla="*/ 654 w 768"/>
                <a:gd name="T13" fmla="*/ 702 h 750"/>
                <a:gd name="T14" fmla="*/ 708 w 768"/>
                <a:gd name="T15" fmla="*/ 696 h 750"/>
                <a:gd name="T16" fmla="*/ 660 w 768"/>
                <a:gd name="T17" fmla="*/ 690 h 750"/>
                <a:gd name="T18" fmla="*/ 666 w 768"/>
                <a:gd name="T19" fmla="*/ 630 h 750"/>
                <a:gd name="T20" fmla="*/ 666 w 768"/>
                <a:gd name="T21" fmla="*/ 576 h 750"/>
                <a:gd name="T22" fmla="*/ 672 w 768"/>
                <a:gd name="T23" fmla="*/ 564 h 750"/>
                <a:gd name="T24" fmla="*/ 672 w 768"/>
                <a:gd name="T25" fmla="*/ 558 h 750"/>
                <a:gd name="T26" fmla="*/ 678 w 768"/>
                <a:gd name="T27" fmla="*/ 552 h 750"/>
                <a:gd name="T28" fmla="*/ 684 w 768"/>
                <a:gd name="T29" fmla="*/ 552 h 750"/>
                <a:gd name="T30" fmla="*/ 732 w 768"/>
                <a:gd name="T31" fmla="*/ 504 h 750"/>
                <a:gd name="T32" fmla="*/ 690 w 768"/>
                <a:gd name="T33" fmla="*/ 450 h 750"/>
                <a:gd name="T34" fmla="*/ 684 w 768"/>
                <a:gd name="T35" fmla="*/ 414 h 750"/>
                <a:gd name="T36" fmla="*/ 696 w 768"/>
                <a:gd name="T37" fmla="*/ 384 h 750"/>
                <a:gd name="T38" fmla="*/ 690 w 768"/>
                <a:gd name="T39" fmla="*/ 330 h 750"/>
                <a:gd name="T40" fmla="*/ 690 w 768"/>
                <a:gd name="T41" fmla="*/ 306 h 750"/>
                <a:gd name="T42" fmla="*/ 684 w 768"/>
                <a:gd name="T43" fmla="*/ 300 h 750"/>
                <a:gd name="T44" fmla="*/ 678 w 768"/>
                <a:gd name="T45" fmla="*/ 288 h 750"/>
                <a:gd name="T46" fmla="*/ 690 w 768"/>
                <a:gd name="T47" fmla="*/ 276 h 750"/>
                <a:gd name="T48" fmla="*/ 690 w 768"/>
                <a:gd name="T49" fmla="*/ 234 h 750"/>
                <a:gd name="T50" fmla="*/ 702 w 768"/>
                <a:gd name="T51" fmla="*/ 198 h 750"/>
                <a:gd name="T52" fmla="*/ 702 w 768"/>
                <a:gd name="T53" fmla="*/ 192 h 750"/>
                <a:gd name="T54" fmla="*/ 738 w 768"/>
                <a:gd name="T55" fmla="*/ 162 h 750"/>
                <a:gd name="T56" fmla="*/ 768 w 768"/>
                <a:gd name="T57" fmla="*/ 120 h 750"/>
                <a:gd name="T58" fmla="*/ 756 w 768"/>
                <a:gd name="T59" fmla="*/ 60 h 750"/>
                <a:gd name="T60" fmla="*/ 714 w 768"/>
                <a:gd name="T61" fmla="*/ 24 h 750"/>
                <a:gd name="T62" fmla="*/ 624 w 768"/>
                <a:gd name="T63" fmla="*/ 0 h 750"/>
                <a:gd name="T64" fmla="*/ 432 w 768"/>
                <a:gd name="T65" fmla="*/ 36 h 750"/>
                <a:gd name="T66" fmla="*/ 432 w 768"/>
                <a:gd name="T67" fmla="*/ 36 h 750"/>
                <a:gd name="T68" fmla="*/ 282 w 768"/>
                <a:gd name="T69" fmla="*/ 60 h 750"/>
                <a:gd name="T70" fmla="*/ 192 w 768"/>
                <a:gd name="T71" fmla="*/ 258 h 750"/>
                <a:gd name="T72" fmla="*/ 144 w 768"/>
                <a:gd name="T73" fmla="*/ 372 h 750"/>
                <a:gd name="T74" fmla="*/ 96 w 768"/>
                <a:gd name="T75" fmla="*/ 378 h 750"/>
                <a:gd name="T76" fmla="*/ 36 w 768"/>
                <a:gd name="T77" fmla="*/ 378 h 750"/>
                <a:gd name="T78" fmla="*/ 0 w 768"/>
                <a:gd name="T79" fmla="*/ 408 h 750"/>
                <a:gd name="T80" fmla="*/ 12 w 768"/>
                <a:gd name="T81" fmla="*/ 438 h 750"/>
                <a:gd name="T82" fmla="*/ 18 w 768"/>
                <a:gd name="T83" fmla="*/ 456 h 750"/>
                <a:gd name="T84" fmla="*/ 18 w 768"/>
                <a:gd name="T85" fmla="*/ 456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8" h="750">
                  <a:moveTo>
                    <a:pt x="66" y="438"/>
                  </a:moveTo>
                  <a:lnTo>
                    <a:pt x="186" y="444"/>
                  </a:lnTo>
                  <a:lnTo>
                    <a:pt x="228" y="534"/>
                  </a:lnTo>
                  <a:lnTo>
                    <a:pt x="288" y="528"/>
                  </a:lnTo>
                  <a:lnTo>
                    <a:pt x="306" y="486"/>
                  </a:lnTo>
                  <a:lnTo>
                    <a:pt x="306" y="486"/>
                  </a:lnTo>
                  <a:lnTo>
                    <a:pt x="306" y="486"/>
                  </a:lnTo>
                  <a:lnTo>
                    <a:pt x="390" y="498"/>
                  </a:lnTo>
                  <a:lnTo>
                    <a:pt x="408" y="654"/>
                  </a:lnTo>
                  <a:lnTo>
                    <a:pt x="492" y="642"/>
                  </a:lnTo>
                  <a:lnTo>
                    <a:pt x="492" y="636"/>
                  </a:lnTo>
                  <a:lnTo>
                    <a:pt x="588" y="684"/>
                  </a:lnTo>
                  <a:lnTo>
                    <a:pt x="618" y="696"/>
                  </a:lnTo>
                  <a:lnTo>
                    <a:pt x="654" y="702"/>
                  </a:lnTo>
                  <a:lnTo>
                    <a:pt x="720" y="750"/>
                  </a:lnTo>
                  <a:lnTo>
                    <a:pt x="708" y="696"/>
                  </a:lnTo>
                  <a:lnTo>
                    <a:pt x="660" y="690"/>
                  </a:lnTo>
                  <a:lnTo>
                    <a:pt x="660" y="690"/>
                  </a:lnTo>
                  <a:lnTo>
                    <a:pt x="660" y="690"/>
                  </a:lnTo>
                  <a:lnTo>
                    <a:pt x="666" y="630"/>
                  </a:lnTo>
                  <a:lnTo>
                    <a:pt x="672" y="576"/>
                  </a:lnTo>
                  <a:lnTo>
                    <a:pt x="666" y="576"/>
                  </a:lnTo>
                  <a:lnTo>
                    <a:pt x="672" y="564"/>
                  </a:lnTo>
                  <a:lnTo>
                    <a:pt x="672" y="564"/>
                  </a:lnTo>
                  <a:lnTo>
                    <a:pt x="672" y="564"/>
                  </a:lnTo>
                  <a:lnTo>
                    <a:pt x="672" y="558"/>
                  </a:lnTo>
                  <a:lnTo>
                    <a:pt x="672" y="552"/>
                  </a:lnTo>
                  <a:lnTo>
                    <a:pt x="678" y="552"/>
                  </a:lnTo>
                  <a:lnTo>
                    <a:pt x="678" y="552"/>
                  </a:lnTo>
                  <a:lnTo>
                    <a:pt x="684" y="552"/>
                  </a:lnTo>
                  <a:lnTo>
                    <a:pt x="738" y="534"/>
                  </a:lnTo>
                  <a:lnTo>
                    <a:pt x="732" y="504"/>
                  </a:lnTo>
                  <a:lnTo>
                    <a:pt x="708" y="492"/>
                  </a:lnTo>
                  <a:lnTo>
                    <a:pt x="690" y="450"/>
                  </a:lnTo>
                  <a:lnTo>
                    <a:pt x="696" y="432"/>
                  </a:lnTo>
                  <a:lnTo>
                    <a:pt x="684" y="414"/>
                  </a:lnTo>
                  <a:lnTo>
                    <a:pt x="690" y="396"/>
                  </a:lnTo>
                  <a:lnTo>
                    <a:pt x="696" y="384"/>
                  </a:lnTo>
                  <a:lnTo>
                    <a:pt x="684" y="378"/>
                  </a:lnTo>
                  <a:lnTo>
                    <a:pt x="690" y="330"/>
                  </a:lnTo>
                  <a:lnTo>
                    <a:pt x="690" y="336"/>
                  </a:lnTo>
                  <a:lnTo>
                    <a:pt x="690" y="306"/>
                  </a:lnTo>
                  <a:lnTo>
                    <a:pt x="690" y="306"/>
                  </a:lnTo>
                  <a:lnTo>
                    <a:pt x="684" y="300"/>
                  </a:lnTo>
                  <a:lnTo>
                    <a:pt x="678" y="312"/>
                  </a:lnTo>
                  <a:lnTo>
                    <a:pt x="678" y="288"/>
                  </a:lnTo>
                  <a:lnTo>
                    <a:pt x="684" y="270"/>
                  </a:lnTo>
                  <a:lnTo>
                    <a:pt x="690" y="276"/>
                  </a:lnTo>
                  <a:lnTo>
                    <a:pt x="702" y="228"/>
                  </a:lnTo>
                  <a:lnTo>
                    <a:pt x="690" y="234"/>
                  </a:lnTo>
                  <a:lnTo>
                    <a:pt x="702" y="210"/>
                  </a:lnTo>
                  <a:lnTo>
                    <a:pt x="702" y="198"/>
                  </a:lnTo>
                  <a:lnTo>
                    <a:pt x="702" y="192"/>
                  </a:lnTo>
                  <a:lnTo>
                    <a:pt x="702" y="192"/>
                  </a:lnTo>
                  <a:lnTo>
                    <a:pt x="702" y="192"/>
                  </a:lnTo>
                  <a:lnTo>
                    <a:pt x="738" y="162"/>
                  </a:lnTo>
                  <a:lnTo>
                    <a:pt x="738" y="150"/>
                  </a:lnTo>
                  <a:lnTo>
                    <a:pt x="768" y="120"/>
                  </a:lnTo>
                  <a:lnTo>
                    <a:pt x="756" y="60"/>
                  </a:lnTo>
                  <a:lnTo>
                    <a:pt x="756" y="60"/>
                  </a:lnTo>
                  <a:lnTo>
                    <a:pt x="756" y="54"/>
                  </a:lnTo>
                  <a:lnTo>
                    <a:pt x="714" y="24"/>
                  </a:lnTo>
                  <a:lnTo>
                    <a:pt x="660" y="30"/>
                  </a:lnTo>
                  <a:lnTo>
                    <a:pt x="624" y="0"/>
                  </a:lnTo>
                  <a:lnTo>
                    <a:pt x="456" y="30"/>
                  </a:lnTo>
                  <a:lnTo>
                    <a:pt x="432" y="36"/>
                  </a:lnTo>
                  <a:lnTo>
                    <a:pt x="432" y="36"/>
                  </a:lnTo>
                  <a:lnTo>
                    <a:pt x="432" y="36"/>
                  </a:lnTo>
                  <a:lnTo>
                    <a:pt x="294" y="6"/>
                  </a:lnTo>
                  <a:lnTo>
                    <a:pt x="282" y="60"/>
                  </a:lnTo>
                  <a:lnTo>
                    <a:pt x="234" y="240"/>
                  </a:lnTo>
                  <a:lnTo>
                    <a:pt x="192" y="258"/>
                  </a:lnTo>
                  <a:lnTo>
                    <a:pt x="174" y="342"/>
                  </a:lnTo>
                  <a:lnTo>
                    <a:pt x="144" y="372"/>
                  </a:lnTo>
                  <a:lnTo>
                    <a:pt x="114" y="396"/>
                  </a:lnTo>
                  <a:lnTo>
                    <a:pt x="96" y="378"/>
                  </a:lnTo>
                  <a:lnTo>
                    <a:pt x="60" y="402"/>
                  </a:lnTo>
                  <a:lnTo>
                    <a:pt x="36" y="378"/>
                  </a:lnTo>
                  <a:lnTo>
                    <a:pt x="0" y="408"/>
                  </a:lnTo>
                  <a:lnTo>
                    <a:pt x="0" y="408"/>
                  </a:lnTo>
                  <a:lnTo>
                    <a:pt x="6" y="414"/>
                  </a:lnTo>
                  <a:lnTo>
                    <a:pt x="12" y="438"/>
                  </a:lnTo>
                  <a:lnTo>
                    <a:pt x="18" y="438"/>
                  </a:lnTo>
                  <a:lnTo>
                    <a:pt x="18" y="456"/>
                  </a:lnTo>
                  <a:lnTo>
                    <a:pt x="18" y="456"/>
                  </a:lnTo>
                  <a:lnTo>
                    <a:pt x="18" y="456"/>
                  </a:lnTo>
                  <a:lnTo>
                    <a:pt x="66" y="4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7" name="Freeform 491"/>
            <p:cNvSpPr>
              <a:spLocks/>
            </p:cNvSpPr>
            <p:nvPr/>
          </p:nvSpPr>
          <p:spPr bwMode="auto">
            <a:xfrm>
              <a:off x="3126" y="253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8" name="Freeform 492"/>
            <p:cNvSpPr>
              <a:spLocks/>
            </p:cNvSpPr>
            <p:nvPr/>
          </p:nvSpPr>
          <p:spPr bwMode="auto">
            <a:xfrm>
              <a:off x="2802" y="2508"/>
              <a:ext cx="24" cy="6"/>
            </a:xfrm>
            <a:custGeom>
              <a:avLst/>
              <a:gdLst>
                <a:gd name="T0" fmla="*/ 0 w 24"/>
                <a:gd name="T1" fmla="*/ 6 h 6"/>
                <a:gd name="T2" fmla="*/ 24 w 24"/>
                <a:gd name="T3" fmla="*/ 0 h 6"/>
                <a:gd name="T4" fmla="*/ 0 w 24"/>
                <a:gd name="T5" fmla="*/ 6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9" name="Freeform 493"/>
            <p:cNvSpPr>
              <a:spLocks/>
            </p:cNvSpPr>
            <p:nvPr/>
          </p:nvSpPr>
          <p:spPr bwMode="auto">
            <a:xfrm>
              <a:off x="2652" y="2484"/>
              <a:ext cx="12" cy="54"/>
            </a:xfrm>
            <a:custGeom>
              <a:avLst/>
              <a:gdLst>
                <a:gd name="T0" fmla="*/ 0 w 12"/>
                <a:gd name="T1" fmla="*/ 54 h 54"/>
                <a:gd name="T2" fmla="*/ 12 w 12"/>
                <a:gd name="T3" fmla="*/ 0 h 54"/>
                <a:gd name="T4" fmla="*/ 0 w 12"/>
                <a:gd name="T5" fmla="*/ 54 h 54"/>
                <a:gd name="T6" fmla="*/ 0 w 12"/>
                <a:gd name="T7" fmla="*/ 54 h 54"/>
              </a:gdLst>
              <a:ahLst/>
              <a:cxnLst>
                <a:cxn ang="0">
                  <a:pos x="T0" y="T1"/>
                </a:cxn>
                <a:cxn ang="0">
                  <a:pos x="T2" y="T3"/>
                </a:cxn>
                <a:cxn ang="0">
                  <a:pos x="T4" y="T5"/>
                </a:cxn>
                <a:cxn ang="0">
                  <a:pos x="T6" y="T7"/>
                </a:cxn>
              </a:cxnLst>
              <a:rect l="0" t="0" r="r" b="b"/>
              <a:pathLst>
                <a:path w="12" h="54">
                  <a:moveTo>
                    <a:pt x="0" y="54"/>
                  </a:moveTo>
                  <a:lnTo>
                    <a:pt x="12" y="0"/>
                  </a:lnTo>
                  <a:lnTo>
                    <a:pt x="0" y="54"/>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0" name="Rectangle 494"/>
            <p:cNvSpPr>
              <a:spLocks noChangeArrowheads="1"/>
            </p:cNvSpPr>
            <p:nvPr/>
          </p:nvSpPr>
          <p:spPr bwMode="auto">
            <a:xfrm>
              <a:off x="3072" y="2676"/>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81" name="Freeform 495"/>
            <p:cNvSpPr>
              <a:spLocks/>
            </p:cNvSpPr>
            <p:nvPr/>
          </p:nvSpPr>
          <p:spPr bwMode="auto">
            <a:xfrm>
              <a:off x="3072" y="2640"/>
              <a:ext cx="36" cy="30"/>
            </a:xfrm>
            <a:custGeom>
              <a:avLst/>
              <a:gdLst>
                <a:gd name="T0" fmla="*/ 0 w 36"/>
                <a:gd name="T1" fmla="*/ 30 h 30"/>
                <a:gd name="T2" fmla="*/ 0 w 36"/>
                <a:gd name="T3" fmla="*/ 30 h 30"/>
                <a:gd name="T4" fmla="*/ 36 w 36"/>
                <a:gd name="T5" fmla="*/ 0 h 30"/>
                <a:gd name="T6" fmla="*/ 0 w 36"/>
                <a:gd name="T7" fmla="*/ 30 h 30"/>
              </a:gdLst>
              <a:ahLst/>
              <a:cxnLst>
                <a:cxn ang="0">
                  <a:pos x="T0" y="T1"/>
                </a:cxn>
                <a:cxn ang="0">
                  <a:pos x="T2" y="T3"/>
                </a:cxn>
                <a:cxn ang="0">
                  <a:pos x="T4" y="T5"/>
                </a:cxn>
                <a:cxn ang="0">
                  <a:pos x="T6" y="T7"/>
                </a:cxn>
              </a:cxnLst>
              <a:rect l="0" t="0" r="r" b="b"/>
              <a:pathLst>
                <a:path w="36" h="30">
                  <a:moveTo>
                    <a:pt x="0" y="30"/>
                  </a:moveTo>
                  <a:lnTo>
                    <a:pt x="0" y="30"/>
                  </a:lnTo>
                  <a:lnTo>
                    <a:pt x="36" y="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2" name="Freeform 496"/>
            <p:cNvSpPr>
              <a:spLocks/>
            </p:cNvSpPr>
            <p:nvPr/>
          </p:nvSpPr>
          <p:spPr bwMode="auto">
            <a:xfrm>
              <a:off x="3054" y="2778"/>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3" name="Freeform 497"/>
            <p:cNvSpPr>
              <a:spLocks/>
            </p:cNvSpPr>
            <p:nvPr/>
          </p:nvSpPr>
          <p:spPr bwMode="auto">
            <a:xfrm>
              <a:off x="2514" y="2736"/>
              <a:ext cx="48" cy="114"/>
            </a:xfrm>
            <a:custGeom>
              <a:avLst/>
              <a:gdLst>
                <a:gd name="T0" fmla="*/ 0 w 48"/>
                <a:gd name="T1" fmla="*/ 114 h 114"/>
                <a:gd name="T2" fmla="*/ 30 w 48"/>
                <a:gd name="T3" fmla="*/ 84 h 114"/>
                <a:gd name="T4" fmla="*/ 48 w 48"/>
                <a:gd name="T5" fmla="*/ 0 h 114"/>
                <a:gd name="T6" fmla="*/ 30 w 48"/>
                <a:gd name="T7" fmla="*/ 84 h 114"/>
                <a:gd name="T8" fmla="*/ 0 w 48"/>
                <a:gd name="T9" fmla="*/ 114 h 114"/>
              </a:gdLst>
              <a:ahLst/>
              <a:cxnLst>
                <a:cxn ang="0">
                  <a:pos x="T0" y="T1"/>
                </a:cxn>
                <a:cxn ang="0">
                  <a:pos x="T2" y="T3"/>
                </a:cxn>
                <a:cxn ang="0">
                  <a:pos x="T4" y="T5"/>
                </a:cxn>
                <a:cxn ang="0">
                  <a:pos x="T6" y="T7"/>
                </a:cxn>
                <a:cxn ang="0">
                  <a:pos x="T8" y="T9"/>
                </a:cxn>
              </a:cxnLst>
              <a:rect l="0" t="0" r="r" b="b"/>
              <a:pathLst>
                <a:path w="48" h="114">
                  <a:moveTo>
                    <a:pt x="0" y="114"/>
                  </a:moveTo>
                  <a:lnTo>
                    <a:pt x="30" y="84"/>
                  </a:lnTo>
                  <a:lnTo>
                    <a:pt x="48" y="0"/>
                  </a:lnTo>
                  <a:lnTo>
                    <a:pt x="30" y="84"/>
                  </a:lnTo>
                  <a:lnTo>
                    <a:pt x="0"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4" name="Freeform 498"/>
            <p:cNvSpPr>
              <a:spLocks/>
            </p:cNvSpPr>
            <p:nvPr/>
          </p:nvSpPr>
          <p:spPr bwMode="auto">
            <a:xfrm>
              <a:off x="2604" y="2538"/>
              <a:ext cx="48" cy="180"/>
            </a:xfrm>
            <a:custGeom>
              <a:avLst/>
              <a:gdLst>
                <a:gd name="T0" fmla="*/ 0 w 48"/>
                <a:gd name="T1" fmla="*/ 180 h 180"/>
                <a:gd name="T2" fmla="*/ 48 w 48"/>
                <a:gd name="T3" fmla="*/ 0 h 180"/>
                <a:gd name="T4" fmla="*/ 48 w 48"/>
                <a:gd name="T5" fmla="*/ 0 h 180"/>
                <a:gd name="T6" fmla="*/ 0 w 48"/>
                <a:gd name="T7" fmla="*/ 180 h 180"/>
              </a:gdLst>
              <a:ahLst/>
              <a:cxnLst>
                <a:cxn ang="0">
                  <a:pos x="T0" y="T1"/>
                </a:cxn>
                <a:cxn ang="0">
                  <a:pos x="T2" y="T3"/>
                </a:cxn>
                <a:cxn ang="0">
                  <a:pos x="T4" y="T5"/>
                </a:cxn>
                <a:cxn ang="0">
                  <a:pos x="T6" y="T7"/>
                </a:cxn>
              </a:cxnLst>
              <a:rect l="0" t="0" r="r" b="b"/>
              <a:pathLst>
                <a:path w="48" h="180">
                  <a:moveTo>
                    <a:pt x="0" y="180"/>
                  </a:moveTo>
                  <a:lnTo>
                    <a:pt x="48" y="0"/>
                  </a:lnTo>
                  <a:lnTo>
                    <a:pt x="48" y="0"/>
                  </a:lnTo>
                  <a:lnTo>
                    <a:pt x="0" y="18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5" name="Freeform 499"/>
            <p:cNvSpPr>
              <a:spLocks/>
            </p:cNvSpPr>
            <p:nvPr/>
          </p:nvSpPr>
          <p:spPr bwMode="auto">
            <a:xfrm>
              <a:off x="2370" y="2856"/>
              <a:ext cx="60" cy="30"/>
            </a:xfrm>
            <a:custGeom>
              <a:avLst/>
              <a:gdLst>
                <a:gd name="T0" fmla="*/ 60 w 60"/>
                <a:gd name="T1" fmla="*/ 24 h 30"/>
                <a:gd name="T2" fmla="*/ 36 w 60"/>
                <a:gd name="T3" fmla="*/ 0 h 30"/>
                <a:gd name="T4" fmla="*/ 0 w 60"/>
                <a:gd name="T5" fmla="*/ 30 h 30"/>
                <a:gd name="T6" fmla="*/ 36 w 60"/>
                <a:gd name="T7" fmla="*/ 0 h 30"/>
                <a:gd name="T8" fmla="*/ 60 w 60"/>
                <a:gd name="T9" fmla="*/ 24 h 30"/>
              </a:gdLst>
              <a:ahLst/>
              <a:cxnLst>
                <a:cxn ang="0">
                  <a:pos x="T0" y="T1"/>
                </a:cxn>
                <a:cxn ang="0">
                  <a:pos x="T2" y="T3"/>
                </a:cxn>
                <a:cxn ang="0">
                  <a:pos x="T4" y="T5"/>
                </a:cxn>
                <a:cxn ang="0">
                  <a:pos x="T6" y="T7"/>
                </a:cxn>
                <a:cxn ang="0">
                  <a:pos x="T8" y="T9"/>
                </a:cxn>
              </a:cxnLst>
              <a:rect l="0" t="0" r="r" b="b"/>
              <a:pathLst>
                <a:path w="60" h="30">
                  <a:moveTo>
                    <a:pt x="60" y="24"/>
                  </a:moveTo>
                  <a:lnTo>
                    <a:pt x="36" y="0"/>
                  </a:lnTo>
                  <a:lnTo>
                    <a:pt x="0" y="30"/>
                  </a:lnTo>
                  <a:lnTo>
                    <a:pt x="36" y="0"/>
                  </a:lnTo>
                  <a:lnTo>
                    <a:pt x="6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6" name="Rectangle 500"/>
            <p:cNvSpPr>
              <a:spLocks noChangeArrowheads="1"/>
            </p:cNvSpPr>
            <p:nvPr/>
          </p:nvSpPr>
          <p:spPr bwMode="auto">
            <a:xfrm>
              <a:off x="2652" y="253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87" name="Freeform 501"/>
            <p:cNvSpPr>
              <a:spLocks/>
            </p:cNvSpPr>
            <p:nvPr/>
          </p:nvSpPr>
          <p:spPr bwMode="auto">
            <a:xfrm>
              <a:off x="3120" y="3745"/>
              <a:ext cx="54" cy="66"/>
            </a:xfrm>
            <a:custGeom>
              <a:avLst/>
              <a:gdLst>
                <a:gd name="T0" fmla="*/ 48 w 54"/>
                <a:gd name="T1" fmla="*/ 6 h 66"/>
                <a:gd name="T2" fmla="*/ 48 w 54"/>
                <a:gd name="T3" fmla="*/ 6 h 66"/>
                <a:gd name="T4" fmla="*/ 48 w 54"/>
                <a:gd name="T5" fmla="*/ 6 h 66"/>
                <a:gd name="T6" fmla="*/ 42 w 54"/>
                <a:gd name="T7" fmla="*/ 6 h 66"/>
                <a:gd name="T8" fmla="*/ 24 w 54"/>
                <a:gd name="T9" fmla="*/ 0 h 66"/>
                <a:gd name="T10" fmla="*/ 12 w 54"/>
                <a:gd name="T11" fmla="*/ 6 h 66"/>
                <a:gd name="T12" fmla="*/ 6 w 54"/>
                <a:gd name="T13" fmla="*/ 12 h 66"/>
                <a:gd name="T14" fmla="*/ 0 w 54"/>
                <a:gd name="T15" fmla="*/ 48 h 66"/>
                <a:gd name="T16" fmla="*/ 36 w 54"/>
                <a:gd name="T17" fmla="*/ 66 h 66"/>
                <a:gd name="T18" fmla="*/ 42 w 54"/>
                <a:gd name="T19" fmla="*/ 54 h 66"/>
                <a:gd name="T20" fmla="*/ 48 w 54"/>
                <a:gd name="T21" fmla="*/ 48 h 66"/>
                <a:gd name="T22" fmla="*/ 54 w 54"/>
                <a:gd name="T23" fmla="*/ 48 h 66"/>
                <a:gd name="T24" fmla="*/ 48 w 54"/>
                <a:gd name="T25" fmla="*/ 6 h 66"/>
                <a:gd name="T26" fmla="*/ 48 w 54"/>
                <a:gd name="T27" fmla="*/ 6 h 66"/>
                <a:gd name="T28" fmla="*/ 48 w 54"/>
                <a:gd name="T2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66">
                  <a:moveTo>
                    <a:pt x="48" y="6"/>
                  </a:moveTo>
                  <a:lnTo>
                    <a:pt x="48" y="6"/>
                  </a:lnTo>
                  <a:lnTo>
                    <a:pt x="48" y="6"/>
                  </a:lnTo>
                  <a:lnTo>
                    <a:pt x="42" y="6"/>
                  </a:lnTo>
                  <a:lnTo>
                    <a:pt x="24" y="0"/>
                  </a:lnTo>
                  <a:lnTo>
                    <a:pt x="12" y="6"/>
                  </a:lnTo>
                  <a:lnTo>
                    <a:pt x="6" y="12"/>
                  </a:lnTo>
                  <a:lnTo>
                    <a:pt x="0" y="48"/>
                  </a:lnTo>
                  <a:lnTo>
                    <a:pt x="36" y="66"/>
                  </a:lnTo>
                  <a:lnTo>
                    <a:pt x="42" y="54"/>
                  </a:lnTo>
                  <a:lnTo>
                    <a:pt x="48" y="48"/>
                  </a:lnTo>
                  <a:lnTo>
                    <a:pt x="54" y="48"/>
                  </a:lnTo>
                  <a:lnTo>
                    <a:pt x="48" y="6"/>
                  </a:lnTo>
                  <a:lnTo>
                    <a:pt x="48" y="6"/>
                  </a:lnTo>
                  <a:lnTo>
                    <a:pt x="4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8" name="Freeform 502"/>
            <p:cNvSpPr>
              <a:spLocks/>
            </p:cNvSpPr>
            <p:nvPr/>
          </p:nvSpPr>
          <p:spPr bwMode="auto">
            <a:xfrm>
              <a:off x="2358" y="2916"/>
              <a:ext cx="504" cy="499"/>
            </a:xfrm>
            <a:custGeom>
              <a:avLst/>
              <a:gdLst>
                <a:gd name="T0" fmla="*/ 24 w 504"/>
                <a:gd name="T1" fmla="*/ 463 h 499"/>
                <a:gd name="T2" fmla="*/ 48 w 504"/>
                <a:gd name="T3" fmla="*/ 451 h 499"/>
                <a:gd name="T4" fmla="*/ 54 w 504"/>
                <a:gd name="T5" fmla="*/ 445 h 499"/>
                <a:gd name="T6" fmla="*/ 54 w 504"/>
                <a:gd name="T7" fmla="*/ 445 h 499"/>
                <a:gd name="T8" fmla="*/ 54 w 504"/>
                <a:gd name="T9" fmla="*/ 445 h 499"/>
                <a:gd name="T10" fmla="*/ 66 w 504"/>
                <a:gd name="T11" fmla="*/ 451 h 499"/>
                <a:gd name="T12" fmla="*/ 90 w 504"/>
                <a:gd name="T13" fmla="*/ 469 h 499"/>
                <a:gd name="T14" fmla="*/ 264 w 504"/>
                <a:gd name="T15" fmla="*/ 469 h 499"/>
                <a:gd name="T16" fmla="*/ 264 w 504"/>
                <a:gd name="T17" fmla="*/ 469 h 499"/>
                <a:gd name="T18" fmla="*/ 282 w 504"/>
                <a:gd name="T19" fmla="*/ 487 h 499"/>
                <a:gd name="T20" fmla="*/ 396 w 504"/>
                <a:gd name="T21" fmla="*/ 499 h 499"/>
                <a:gd name="T22" fmla="*/ 462 w 504"/>
                <a:gd name="T23" fmla="*/ 481 h 499"/>
                <a:gd name="T24" fmla="*/ 462 w 504"/>
                <a:gd name="T25" fmla="*/ 481 h 499"/>
                <a:gd name="T26" fmla="*/ 462 w 504"/>
                <a:gd name="T27" fmla="*/ 481 h 499"/>
                <a:gd name="T28" fmla="*/ 438 w 504"/>
                <a:gd name="T29" fmla="*/ 457 h 499"/>
                <a:gd name="T30" fmla="*/ 414 w 504"/>
                <a:gd name="T31" fmla="*/ 439 h 499"/>
                <a:gd name="T32" fmla="*/ 414 w 504"/>
                <a:gd name="T33" fmla="*/ 366 h 499"/>
                <a:gd name="T34" fmla="*/ 414 w 504"/>
                <a:gd name="T35" fmla="*/ 288 h 499"/>
                <a:gd name="T36" fmla="*/ 414 w 504"/>
                <a:gd name="T37" fmla="*/ 288 h 499"/>
                <a:gd name="T38" fmla="*/ 414 w 504"/>
                <a:gd name="T39" fmla="*/ 288 h 499"/>
                <a:gd name="T40" fmla="*/ 456 w 504"/>
                <a:gd name="T41" fmla="*/ 288 h 499"/>
                <a:gd name="T42" fmla="*/ 492 w 504"/>
                <a:gd name="T43" fmla="*/ 288 h 499"/>
                <a:gd name="T44" fmla="*/ 498 w 504"/>
                <a:gd name="T45" fmla="*/ 240 h 499"/>
                <a:gd name="T46" fmla="*/ 504 w 504"/>
                <a:gd name="T47" fmla="*/ 204 h 499"/>
                <a:gd name="T48" fmla="*/ 420 w 504"/>
                <a:gd name="T49" fmla="*/ 216 h 499"/>
                <a:gd name="T50" fmla="*/ 402 w 504"/>
                <a:gd name="T51" fmla="*/ 60 h 499"/>
                <a:gd name="T52" fmla="*/ 318 w 504"/>
                <a:gd name="T53" fmla="*/ 48 h 499"/>
                <a:gd name="T54" fmla="*/ 300 w 504"/>
                <a:gd name="T55" fmla="*/ 90 h 499"/>
                <a:gd name="T56" fmla="*/ 240 w 504"/>
                <a:gd name="T57" fmla="*/ 96 h 499"/>
                <a:gd name="T58" fmla="*/ 198 w 504"/>
                <a:gd name="T59" fmla="*/ 6 h 499"/>
                <a:gd name="T60" fmla="*/ 78 w 504"/>
                <a:gd name="T61" fmla="*/ 0 h 499"/>
                <a:gd name="T62" fmla="*/ 30 w 504"/>
                <a:gd name="T63" fmla="*/ 18 h 499"/>
                <a:gd name="T64" fmla="*/ 30 w 504"/>
                <a:gd name="T65" fmla="*/ 24 h 499"/>
                <a:gd name="T66" fmla="*/ 48 w 504"/>
                <a:gd name="T67" fmla="*/ 48 h 499"/>
                <a:gd name="T68" fmla="*/ 66 w 504"/>
                <a:gd name="T69" fmla="*/ 108 h 499"/>
                <a:gd name="T70" fmla="*/ 60 w 504"/>
                <a:gd name="T71" fmla="*/ 132 h 499"/>
                <a:gd name="T72" fmla="*/ 66 w 504"/>
                <a:gd name="T73" fmla="*/ 168 h 499"/>
                <a:gd name="T74" fmla="*/ 78 w 504"/>
                <a:gd name="T75" fmla="*/ 186 h 499"/>
                <a:gd name="T76" fmla="*/ 84 w 504"/>
                <a:gd name="T77" fmla="*/ 192 h 499"/>
                <a:gd name="T78" fmla="*/ 90 w 504"/>
                <a:gd name="T79" fmla="*/ 204 h 499"/>
                <a:gd name="T80" fmla="*/ 84 w 504"/>
                <a:gd name="T81" fmla="*/ 210 h 499"/>
                <a:gd name="T82" fmla="*/ 84 w 504"/>
                <a:gd name="T83" fmla="*/ 246 h 499"/>
                <a:gd name="T84" fmla="*/ 60 w 504"/>
                <a:gd name="T85" fmla="*/ 276 h 499"/>
                <a:gd name="T86" fmla="*/ 48 w 504"/>
                <a:gd name="T87" fmla="*/ 282 h 499"/>
                <a:gd name="T88" fmla="*/ 48 w 504"/>
                <a:gd name="T89" fmla="*/ 294 h 499"/>
                <a:gd name="T90" fmla="*/ 36 w 504"/>
                <a:gd name="T91" fmla="*/ 306 h 499"/>
                <a:gd name="T92" fmla="*/ 12 w 504"/>
                <a:gd name="T93" fmla="*/ 403 h 499"/>
                <a:gd name="T94" fmla="*/ 0 w 504"/>
                <a:gd name="T95" fmla="*/ 415 h 499"/>
                <a:gd name="T96" fmla="*/ 0 w 504"/>
                <a:gd name="T97" fmla="*/ 469 h 499"/>
                <a:gd name="T98" fmla="*/ 12 w 504"/>
                <a:gd name="T99" fmla="*/ 457 h 499"/>
                <a:gd name="T100" fmla="*/ 24 w 504"/>
                <a:gd name="T101" fmla="*/ 46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4" h="499">
                  <a:moveTo>
                    <a:pt x="24" y="463"/>
                  </a:moveTo>
                  <a:lnTo>
                    <a:pt x="48" y="451"/>
                  </a:lnTo>
                  <a:lnTo>
                    <a:pt x="54" y="445"/>
                  </a:lnTo>
                  <a:lnTo>
                    <a:pt x="54" y="445"/>
                  </a:lnTo>
                  <a:lnTo>
                    <a:pt x="54" y="445"/>
                  </a:lnTo>
                  <a:lnTo>
                    <a:pt x="66" y="451"/>
                  </a:lnTo>
                  <a:lnTo>
                    <a:pt x="90" y="469"/>
                  </a:lnTo>
                  <a:lnTo>
                    <a:pt x="264" y="469"/>
                  </a:lnTo>
                  <a:lnTo>
                    <a:pt x="264" y="469"/>
                  </a:lnTo>
                  <a:lnTo>
                    <a:pt x="282" y="487"/>
                  </a:lnTo>
                  <a:lnTo>
                    <a:pt x="396" y="499"/>
                  </a:lnTo>
                  <a:lnTo>
                    <a:pt x="462" y="481"/>
                  </a:lnTo>
                  <a:lnTo>
                    <a:pt x="462" y="481"/>
                  </a:lnTo>
                  <a:lnTo>
                    <a:pt x="462" y="481"/>
                  </a:lnTo>
                  <a:lnTo>
                    <a:pt x="438" y="457"/>
                  </a:lnTo>
                  <a:lnTo>
                    <a:pt x="414" y="439"/>
                  </a:lnTo>
                  <a:lnTo>
                    <a:pt x="414" y="366"/>
                  </a:lnTo>
                  <a:lnTo>
                    <a:pt x="414" y="288"/>
                  </a:lnTo>
                  <a:lnTo>
                    <a:pt x="414" y="288"/>
                  </a:lnTo>
                  <a:lnTo>
                    <a:pt x="414" y="288"/>
                  </a:lnTo>
                  <a:lnTo>
                    <a:pt x="456" y="288"/>
                  </a:lnTo>
                  <a:lnTo>
                    <a:pt x="492" y="288"/>
                  </a:lnTo>
                  <a:lnTo>
                    <a:pt x="498" y="240"/>
                  </a:lnTo>
                  <a:lnTo>
                    <a:pt x="504" y="204"/>
                  </a:lnTo>
                  <a:lnTo>
                    <a:pt x="420" y="216"/>
                  </a:lnTo>
                  <a:lnTo>
                    <a:pt x="402" y="60"/>
                  </a:lnTo>
                  <a:lnTo>
                    <a:pt x="318" y="48"/>
                  </a:lnTo>
                  <a:lnTo>
                    <a:pt x="300" y="90"/>
                  </a:lnTo>
                  <a:lnTo>
                    <a:pt x="240" y="96"/>
                  </a:lnTo>
                  <a:lnTo>
                    <a:pt x="198" y="6"/>
                  </a:lnTo>
                  <a:lnTo>
                    <a:pt x="78" y="0"/>
                  </a:lnTo>
                  <a:lnTo>
                    <a:pt x="30" y="18"/>
                  </a:lnTo>
                  <a:lnTo>
                    <a:pt x="30" y="24"/>
                  </a:lnTo>
                  <a:lnTo>
                    <a:pt x="48" y="48"/>
                  </a:lnTo>
                  <a:lnTo>
                    <a:pt x="66" y="108"/>
                  </a:lnTo>
                  <a:lnTo>
                    <a:pt x="60" y="132"/>
                  </a:lnTo>
                  <a:lnTo>
                    <a:pt x="66" y="168"/>
                  </a:lnTo>
                  <a:lnTo>
                    <a:pt x="78" y="186"/>
                  </a:lnTo>
                  <a:lnTo>
                    <a:pt x="84" y="192"/>
                  </a:lnTo>
                  <a:lnTo>
                    <a:pt x="90" y="204"/>
                  </a:lnTo>
                  <a:lnTo>
                    <a:pt x="84" y="210"/>
                  </a:lnTo>
                  <a:lnTo>
                    <a:pt x="84" y="246"/>
                  </a:lnTo>
                  <a:lnTo>
                    <a:pt x="60" y="276"/>
                  </a:lnTo>
                  <a:lnTo>
                    <a:pt x="48" y="282"/>
                  </a:lnTo>
                  <a:lnTo>
                    <a:pt x="48" y="294"/>
                  </a:lnTo>
                  <a:lnTo>
                    <a:pt x="36" y="306"/>
                  </a:lnTo>
                  <a:lnTo>
                    <a:pt x="12" y="403"/>
                  </a:lnTo>
                  <a:lnTo>
                    <a:pt x="0" y="415"/>
                  </a:lnTo>
                  <a:lnTo>
                    <a:pt x="0" y="469"/>
                  </a:lnTo>
                  <a:lnTo>
                    <a:pt x="12" y="457"/>
                  </a:lnTo>
                  <a:lnTo>
                    <a:pt x="24" y="46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9" name="Freeform 503"/>
            <p:cNvSpPr>
              <a:spLocks/>
            </p:cNvSpPr>
            <p:nvPr/>
          </p:nvSpPr>
          <p:spPr bwMode="auto">
            <a:xfrm>
              <a:off x="2388" y="2916"/>
              <a:ext cx="48" cy="18"/>
            </a:xfrm>
            <a:custGeom>
              <a:avLst/>
              <a:gdLst>
                <a:gd name="T0" fmla="*/ 0 w 48"/>
                <a:gd name="T1" fmla="*/ 18 h 18"/>
                <a:gd name="T2" fmla="*/ 0 w 48"/>
                <a:gd name="T3" fmla="*/ 18 h 18"/>
                <a:gd name="T4" fmla="*/ 48 w 48"/>
                <a:gd name="T5" fmla="*/ 0 h 18"/>
                <a:gd name="T6" fmla="*/ 0 w 48"/>
                <a:gd name="T7" fmla="*/ 18 h 18"/>
              </a:gdLst>
              <a:ahLst/>
              <a:cxnLst>
                <a:cxn ang="0">
                  <a:pos x="T0" y="T1"/>
                </a:cxn>
                <a:cxn ang="0">
                  <a:pos x="T2" y="T3"/>
                </a:cxn>
                <a:cxn ang="0">
                  <a:pos x="T4" y="T5"/>
                </a:cxn>
                <a:cxn ang="0">
                  <a:pos x="T6" y="T7"/>
                </a:cxn>
              </a:cxnLst>
              <a:rect l="0" t="0" r="r" b="b"/>
              <a:pathLst>
                <a:path w="48" h="18">
                  <a:moveTo>
                    <a:pt x="0" y="18"/>
                  </a:moveTo>
                  <a:lnTo>
                    <a:pt x="0" y="18"/>
                  </a:lnTo>
                  <a:lnTo>
                    <a:pt x="48"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0" name="Freeform 504"/>
            <p:cNvSpPr>
              <a:spLocks/>
            </p:cNvSpPr>
            <p:nvPr/>
          </p:nvSpPr>
          <p:spPr bwMode="auto">
            <a:xfrm>
              <a:off x="2598" y="2964"/>
              <a:ext cx="78" cy="48"/>
            </a:xfrm>
            <a:custGeom>
              <a:avLst/>
              <a:gdLst>
                <a:gd name="T0" fmla="*/ 60 w 78"/>
                <a:gd name="T1" fmla="*/ 42 h 48"/>
                <a:gd name="T2" fmla="*/ 0 w 78"/>
                <a:gd name="T3" fmla="*/ 48 h 48"/>
                <a:gd name="T4" fmla="*/ 60 w 78"/>
                <a:gd name="T5" fmla="*/ 42 h 48"/>
                <a:gd name="T6" fmla="*/ 78 w 78"/>
                <a:gd name="T7" fmla="*/ 0 h 48"/>
                <a:gd name="T8" fmla="*/ 78 w 78"/>
                <a:gd name="T9" fmla="*/ 0 h 48"/>
                <a:gd name="T10" fmla="*/ 60 w 78"/>
                <a:gd name="T11" fmla="*/ 42 h 48"/>
              </a:gdLst>
              <a:ahLst/>
              <a:cxnLst>
                <a:cxn ang="0">
                  <a:pos x="T0" y="T1"/>
                </a:cxn>
                <a:cxn ang="0">
                  <a:pos x="T2" y="T3"/>
                </a:cxn>
                <a:cxn ang="0">
                  <a:pos x="T4" y="T5"/>
                </a:cxn>
                <a:cxn ang="0">
                  <a:pos x="T6" y="T7"/>
                </a:cxn>
                <a:cxn ang="0">
                  <a:pos x="T8" y="T9"/>
                </a:cxn>
                <a:cxn ang="0">
                  <a:pos x="T10" y="T11"/>
                </a:cxn>
              </a:cxnLst>
              <a:rect l="0" t="0" r="r" b="b"/>
              <a:pathLst>
                <a:path w="78" h="48">
                  <a:moveTo>
                    <a:pt x="60" y="42"/>
                  </a:moveTo>
                  <a:lnTo>
                    <a:pt x="0" y="48"/>
                  </a:lnTo>
                  <a:lnTo>
                    <a:pt x="60" y="42"/>
                  </a:lnTo>
                  <a:lnTo>
                    <a:pt x="78" y="0"/>
                  </a:lnTo>
                  <a:lnTo>
                    <a:pt x="78" y="0"/>
                  </a:lnTo>
                  <a:lnTo>
                    <a:pt x="6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1" name="Freeform 505"/>
            <p:cNvSpPr>
              <a:spLocks/>
            </p:cNvSpPr>
            <p:nvPr/>
          </p:nvSpPr>
          <p:spPr bwMode="auto">
            <a:xfrm>
              <a:off x="2772" y="3012"/>
              <a:ext cx="462" cy="403"/>
            </a:xfrm>
            <a:custGeom>
              <a:avLst/>
              <a:gdLst>
                <a:gd name="T0" fmla="*/ 360 w 462"/>
                <a:gd name="T1" fmla="*/ 24 h 403"/>
                <a:gd name="T2" fmla="*/ 342 w 462"/>
                <a:gd name="T3" fmla="*/ 18 h 403"/>
                <a:gd name="T4" fmla="*/ 336 w 462"/>
                <a:gd name="T5" fmla="*/ 0 h 403"/>
                <a:gd name="T6" fmla="*/ 282 w 462"/>
                <a:gd name="T7" fmla="*/ 18 h 403"/>
                <a:gd name="T8" fmla="*/ 288 w 462"/>
                <a:gd name="T9" fmla="*/ 24 h 403"/>
                <a:gd name="T10" fmla="*/ 276 w 462"/>
                <a:gd name="T11" fmla="*/ 42 h 403"/>
                <a:gd name="T12" fmla="*/ 270 w 462"/>
                <a:gd name="T13" fmla="*/ 42 h 403"/>
                <a:gd name="T14" fmla="*/ 264 w 462"/>
                <a:gd name="T15" fmla="*/ 96 h 403"/>
                <a:gd name="T16" fmla="*/ 258 w 462"/>
                <a:gd name="T17" fmla="*/ 156 h 403"/>
                <a:gd name="T18" fmla="*/ 306 w 462"/>
                <a:gd name="T19" fmla="*/ 162 h 403"/>
                <a:gd name="T20" fmla="*/ 318 w 462"/>
                <a:gd name="T21" fmla="*/ 216 h 403"/>
                <a:gd name="T22" fmla="*/ 252 w 462"/>
                <a:gd name="T23" fmla="*/ 168 h 403"/>
                <a:gd name="T24" fmla="*/ 216 w 462"/>
                <a:gd name="T25" fmla="*/ 162 h 403"/>
                <a:gd name="T26" fmla="*/ 186 w 462"/>
                <a:gd name="T27" fmla="*/ 150 h 403"/>
                <a:gd name="T28" fmla="*/ 90 w 462"/>
                <a:gd name="T29" fmla="*/ 102 h 403"/>
                <a:gd name="T30" fmla="*/ 90 w 462"/>
                <a:gd name="T31" fmla="*/ 108 h 403"/>
                <a:gd name="T32" fmla="*/ 90 w 462"/>
                <a:gd name="T33" fmla="*/ 108 h 403"/>
                <a:gd name="T34" fmla="*/ 84 w 462"/>
                <a:gd name="T35" fmla="*/ 144 h 403"/>
                <a:gd name="T36" fmla="*/ 78 w 462"/>
                <a:gd name="T37" fmla="*/ 192 h 403"/>
                <a:gd name="T38" fmla="*/ 78 w 462"/>
                <a:gd name="T39" fmla="*/ 192 h 403"/>
                <a:gd name="T40" fmla="*/ 78 w 462"/>
                <a:gd name="T41" fmla="*/ 192 h 403"/>
                <a:gd name="T42" fmla="*/ 42 w 462"/>
                <a:gd name="T43" fmla="*/ 192 h 403"/>
                <a:gd name="T44" fmla="*/ 0 w 462"/>
                <a:gd name="T45" fmla="*/ 192 h 403"/>
                <a:gd name="T46" fmla="*/ 0 w 462"/>
                <a:gd name="T47" fmla="*/ 270 h 403"/>
                <a:gd name="T48" fmla="*/ 0 w 462"/>
                <a:gd name="T49" fmla="*/ 343 h 403"/>
                <a:gd name="T50" fmla="*/ 24 w 462"/>
                <a:gd name="T51" fmla="*/ 361 h 403"/>
                <a:gd name="T52" fmla="*/ 48 w 462"/>
                <a:gd name="T53" fmla="*/ 385 h 403"/>
                <a:gd name="T54" fmla="*/ 78 w 462"/>
                <a:gd name="T55" fmla="*/ 373 h 403"/>
                <a:gd name="T56" fmla="*/ 126 w 462"/>
                <a:gd name="T57" fmla="*/ 391 h 403"/>
                <a:gd name="T58" fmla="*/ 126 w 462"/>
                <a:gd name="T59" fmla="*/ 391 h 403"/>
                <a:gd name="T60" fmla="*/ 126 w 462"/>
                <a:gd name="T61" fmla="*/ 391 h 403"/>
                <a:gd name="T62" fmla="*/ 126 w 462"/>
                <a:gd name="T63" fmla="*/ 397 h 403"/>
                <a:gd name="T64" fmla="*/ 186 w 462"/>
                <a:gd name="T65" fmla="*/ 403 h 403"/>
                <a:gd name="T66" fmla="*/ 192 w 462"/>
                <a:gd name="T67" fmla="*/ 403 h 403"/>
                <a:gd name="T68" fmla="*/ 222 w 462"/>
                <a:gd name="T69" fmla="*/ 355 h 403"/>
                <a:gd name="T70" fmla="*/ 234 w 462"/>
                <a:gd name="T71" fmla="*/ 355 h 403"/>
                <a:gd name="T72" fmla="*/ 246 w 462"/>
                <a:gd name="T73" fmla="*/ 343 h 403"/>
                <a:gd name="T74" fmla="*/ 258 w 462"/>
                <a:gd name="T75" fmla="*/ 349 h 403"/>
                <a:gd name="T76" fmla="*/ 264 w 462"/>
                <a:gd name="T77" fmla="*/ 319 h 403"/>
                <a:gd name="T78" fmla="*/ 330 w 462"/>
                <a:gd name="T79" fmla="*/ 307 h 403"/>
                <a:gd name="T80" fmla="*/ 318 w 462"/>
                <a:gd name="T81" fmla="*/ 276 h 403"/>
                <a:gd name="T82" fmla="*/ 432 w 462"/>
                <a:gd name="T83" fmla="*/ 240 h 403"/>
                <a:gd name="T84" fmla="*/ 426 w 462"/>
                <a:gd name="T85" fmla="*/ 222 h 403"/>
                <a:gd name="T86" fmla="*/ 444 w 462"/>
                <a:gd name="T87" fmla="*/ 168 h 403"/>
                <a:gd name="T88" fmla="*/ 462 w 462"/>
                <a:gd name="T89" fmla="*/ 102 h 403"/>
                <a:gd name="T90" fmla="*/ 444 w 462"/>
                <a:gd name="T91" fmla="*/ 60 h 403"/>
                <a:gd name="T92" fmla="*/ 432 w 462"/>
                <a:gd name="T93" fmla="*/ 54 h 403"/>
                <a:gd name="T94" fmla="*/ 432 w 462"/>
                <a:gd name="T95" fmla="*/ 54 h 403"/>
                <a:gd name="T96" fmla="*/ 354 w 462"/>
                <a:gd name="T97" fmla="*/ 6 h 403"/>
                <a:gd name="T98" fmla="*/ 360 w 462"/>
                <a:gd name="T99" fmla="*/ 18 h 403"/>
                <a:gd name="T100" fmla="*/ 360 w 462"/>
                <a:gd name="T101" fmla="*/ 2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2" h="403">
                  <a:moveTo>
                    <a:pt x="360" y="24"/>
                  </a:moveTo>
                  <a:lnTo>
                    <a:pt x="342" y="18"/>
                  </a:lnTo>
                  <a:lnTo>
                    <a:pt x="336" y="0"/>
                  </a:lnTo>
                  <a:lnTo>
                    <a:pt x="282" y="18"/>
                  </a:lnTo>
                  <a:lnTo>
                    <a:pt x="288" y="24"/>
                  </a:lnTo>
                  <a:lnTo>
                    <a:pt x="276" y="42"/>
                  </a:lnTo>
                  <a:lnTo>
                    <a:pt x="270" y="42"/>
                  </a:lnTo>
                  <a:lnTo>
                    <a:pt x="264" y="96"/>
                  </a:lnTo>
                  <a:lnTo>
                    <a:pt x="258" y="156"/>
                  </a:lnTo>
                  <a:lnTo>
                    <a:pt x="306" y="162"/>
                  </a:lnTo>
                  <a:lnTo>
                    <a:pt x="318" y="216"/>
                  </a:lnTo>
                  <a:lnTo>
                    <a:pt x="252" y="168"/>
                  </a:lnTo>
                  <a:lnTo>
                    <a:pt x="216" y="162"/>
                  </a:lnTo>
                  <a:lnTo>
                    <a:pt x="186" y="150"/>
                  </a:lnTo>
                  <a:lnTo>
                    <a:pt x="90" y="102"/>
                  </a:lnTo>
                  <a:lnTo>
                    <a:pt x="90" y="108"/>
                  </a:lnTo>
                  <a:lnTo>
                    <a:pt x="90" y="108"/>
                  </a:lnTo>
                  <a:lnTo>
                    <a:pt x="84" y="144"/>
                  </a:lnTo>
                  <a:lnTo>
                    <a:pt x="78" y="192"/>
                  </a:lnTo>
                  <a:lnTo>
                    <a:pt x="78" y="192"/>
                  </a:lnTo>
                  <a:lnTo>
                    <a:pt x="78" y="192"/>
                  </a:lnTo>
                  <a:lnTo>
                    <a:pt x="42" y="192"/>
                  </a:lnTo>
                  <a:lnTo>
                    <a:pt x="0" y="192"/>
                  </a:lnTo>
                  <a:lnTo>
                    <a:pt x="0" y="270"/>
                  </a:lnTo>
                  <a:lnTo>
                    <a:pt x="0" y="343"/>
                  </a:lnTo>
                  <a:lnTo>
                    <a:pt x="24" y="361"/>
                  </a:lnTo>
                  <a:lnTo>
                    <a:pt x="48" y="385"/>
                  </a:lnTo>
                  <a:lnTo>
                    <a:pt x="78" y="373"/>
                  </a:lnTo>
                  <a:lnTo>
                    <a:pt x="126" y="391"/>
                  </a:lnTo>
                  <a:lnTo>
                    <a:pt x="126" y="391"/>
                  </a:lnTo>
                  <a:lnTo>
                    <a:pt x="126" y="391"/>
                  </a:lnTo>
                  <a:lnTo>
                    <a:pt x="126" y="397"/>
                  </a:lnTo>
                  <a:lnTo>
                    <a:pt x="186" y="403"/>
                  </a:lnTo>
                  <a:lnTo>
                    <a:pt x="192" y="403"/>
                  </a:lnTo>
                  <a:lnTo>
                    <a:pt x="222" y="355"/>
                  </a:lnTo>
                  <a:lnTo>
                    <a:pt x="234" y="355"/>
                  </a:lnTo>
                  <a:lnTo>
                    <a:pt x="246" y="343"/>
                  </a:lnTo>
                  <a:lnTo>
                    <a:pt x="258" y="349"/>
                  </a:lnTo>
                  <a:lnTo>
                    <a:pt x="264" y="319"/>
                  </a:lnTo>
                  <a:lnTo>
                    <a:pt x="330" y="307"/>
                  </a:lnTo>
                  <a:lnTo>
                    <a:pt x="318" y="276"/>
                  </a:lnTo>
                  <a:lnTo>
                    <a:pt x="432" y="240"/>
                  </a:lnTo>
                  <a:lnTo>
                    <a:pt x="426" y="222"/>
                  </a:lnTo>
                  <a:lnTo>
                    <a:pt x="444" y="168"/>
                  </a:lnTo>
                  <a:lnTo>
                    <a:pt x="462" y="102"/>
                  </a:lnTo>
                  <a:lnTo>
                    <a:pt x="444" y="60"/>
                  </a:lnTo>
                  <a:lnTo>
                    <a:pt x="432" y="54"/>
                  </a:lnTo>
                  <a:lnTo>
                    <a:pt x="432" y="54"/>
                  </a:lnTo>
                  <a:lnTo>
                    <a:pt x="354" y="6"/>
                  </a:lnTo>
                  <a:lnTo>
                    <a:pt x="360" y="18"/>
                  </a:lnTo>
                  <a:lnTo>
                    <a:pt x="36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2" name="Freeform 506"/>
            <p:cNvSpPr>
              <a:spLocks/>
            </p:cNvSpPr>
            <p:nvPr/>
          </p:nvSpPr>
          <p:spPr bwMode="auto">
            <a:xfrm>
              <a:off x="3042" y="3030"/>
              <a:ext cx="6" cy="12"/>
            </a:xfrm>
            <a:custGeom>
              <a:avLst/>
              <a:gdLst>
                <a:gd name="T0" fmla="*/ 0 w 6"/>
                <a:gd name="T1" fmla="*/ 0 h 12"/>
                <a:gd name="T2" fmla="*/ 0 w 6"/>
                <a:gd name="T3" fmla="*/ 6 h 12"/>
                <a:gd name="T4" fmla="*/ 0 w 6"/>
                <a:gd name="T5" fmla="*/ 12 h 12"/>
                <a:gd name="T6" fmla="*/ 6 w 6"/>
                <a:gd name="T7" fmla="*/ 0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0" y="6"/>
                  </a:lnTo>
                  <a:lnTo>
                    <a:pt x="0" y="12"/>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3" name="Freeform 507"/>
            <p:cNvSpPr>
              <a:spLocks/>
            </p:cNvSpPr>
            <p:nvPr/>
          </p:nvSpPr>
          <p:spPr bwMode="auto">
            <a:xfrm>
              <a:off x="3126" y="3018"/>
              <a:ext cx="78" cy="48"/>
            </a:xfrm>
            <a:custGeom>
              <a:avLst/>
              <a:gdLst>
                <a:gd name="T0" fmla="*/ 78 w 78"/>
                <a:gd name="T1" fmla="*/ 48 h 48"/>
                <a:gd name="T2" fmla="*/ 0 w 78"/>
                <a:gd name="T3" fmla="*/ 0 h 48"/>
                <a:gd name="T4" fmla="*/ 0 w 78"/>
                <a:gd name="T5" fmla="*/ 0 h 48"/>
                <a:gd name="T6" fmla="*/ 78 w 78"/>
                <a:gd name="T7" fmla="*/ 48 h 48"/>
                <a:gd name="T8" fmla="*/ 78 w 78"/>
                <a:gd name="T9" fmla="*/ 48 h 48"/>
              </a:gdLst>
              <a:ahLst/>
              <a:cxnLst>
                <a:cxn ang="0">
                  <a:pos x="T0" y="T1"/>
                </a:cxn>
                <a:cxn ang="0">
                  <a:pos x="T2" y="T3"/>
                </a:cxn>
                <a:cxn ang="0">
                  <a:pos x="T4" y="T5"/>
                </a:cxn>
                <a:cxn ang="0">
                  <a:pos x="T6" y="T7"/>
                </a:cxn>
                <a:cxn ang="0">
                  <a:pos x="T8" y="T9"/>
                </a:cxn>
              </a:cxnLst>
              <a:rect l="0" t="0" r="r" b="b"/>
              <a:pathLst>
                <a:path w="78" h="48">
                  <a:moveTo>
                    <a:pt x="78" y="48"/>
                  </a:moveTo>
                  <a:lnTo>
                    <a:pt x="0" y="0"/>
                  </a:lnTo>
                  <a:lnTo>
                    <a:pt x="0" y="0"/>
                  </a:lnTo>
                  <a:lnTo>
                    <a:pt x="78" y="48"/>
                  </a:lnTo>
                  <a:lnTo>
                    <a:pt x="7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4" name="Freeform 508"/>
            <p:cNvSpPr>
              <a:spLocks/>
            </p:cNvSpPr>
            <p:nvPr/>
          </p:nvSpPr>
          <p:spPr bwMode="auto">
            <a:xfrm>
              <a:off x="3216" y="3072"/>
              <a:ext cx="18" cy="108"/>
            </a:xfrm>
            <a:custGeom>
              <a:avLst/>
              <a:gdLst>
                <a:gd name="T0" fmla="*/ 0 w 18"/>
                <a:gd name="T1" fmla="*/ 0 h 108"/>
                <a:gd name="T2" fmla="*/ 18 w 18"/>
                <a:gd name="T3" fmla="*/ 42 h 108"/>
                <a:gd name="T4" fmla="*/ 0 w 18"/>
                <a:gd name="T5" fmla="*/ 108 h 108"/>
                <a:gd name="T6" fmla="*/ 18 w 18"/>
                <a:gd name="T7" fmla="*/ 42 h 108"/>
                <a:gd name="T8" fmla="*/ 0 w 18"/>
                <a:gd name="T9" fmla="*/ 0 h 108"/>
              </a:gdLst>
              <a:ahLst/>
              <a:cxnLst>
                <a:cxn ang="0">
                  <a:pos x="T0" y="T1"/>
                </a:cxn>
                <a:cxn ang="0">
                  <a:pos x="T2" y="T3"/>
                </a:cxn>
                <a:cxn ang="0">
                  <a:pos x="T4" y="T5"/>
                </a:cxn>
                <a:cxn ang="0">
                  <a:pos x="T6" y="T7"/>
                </a:cxn>
                <a:cxn ang="0">
                  <a:pos x="T8" y="T9"/>
                </a:cxn>
              </a:cxnLst>
              <a:rect l="0" t="0" r="r" b="b"/>
              <a:pathLst>
                <a:path w="18" h="108">
                  <a:moveTo>
                    <a:pt x="0" y="0"/>
                  </a:moveTo>
                  <a:lnTo>
                    <a:pt x="18" y="42"/>
                  </a:lnTo>
                  <a:lnTo>
                    <a:pt x="0" y="108"/>
                  </a:lnTo>
                  <a:lnTo>
                    <a:pt x="18"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5" name="Freeform 509"/>
            <p:cNvSpPr>
              <a:spLocks/>
            </p:cNvSpPr>
            <p:nvPr/>
          </p:nvSpPr>
          <p:spPr bwMode="auto">
            <a:xfrm>
              <a:off x="2862" y="3114"/>
              <a:ext cx="126" cy="60"/>
            </a:xfrm>
            <a:custGeom>
              <a:avLst/>
              <a:gdLst>
                <a:gd name="T0" fmla="*/ 126 w 126"/>
                <a:gd name="T1" fmla="*/ 60 h 60"/>
                <a:gd name="T2" fmla="*/ 96 w 126"/>
                <a:gd name="T3" fmla="*/ 48 h 60"/>
                <a:gd name="T4" fmla="*/ 0 w 126"/>
                <a:gd name="T5" fmla="*/ 0 h 60"/>
                <a:gd name="T6" fmla="*/ 96 w 126"/>
                <a:gd name="T7" fmla="*/ 48 h 60"/>
                <a:gd name="T8" fmla="*/ 126 w 126"/>
                <a:gd name="T9" fmla="*/ 60 h 60"/>
              </a:gdLst>
              <a:ahLst/>
              <a:cxnLst>
                <a:cxn ang="0">
                  <a:pos x="T0" y="T1"/>
                </a:cxn>
                <a:cxn ang="0">
                  <a:pos x="T2" y="T3"/>
                </a:cxn>
                <a:cxn ang="0">
                  <a:pos x="T4" y="T5"/>
                </a:cxn>
                <a:cxn ang="0">
                  <a:pos x="T6" y="T7"/>
                </a:cxn>
                <a:cxn ang="0">
                  <a:pos x="T8" y="T9"/>
                </a:cxn>
              </a:cxnLst>
              <a:rect l="0" t="0" r="r" b="b"/>
              <a:pathLst>
                <a:path w="126" h="60">
                  <a:moveTo>
                    <a:pt x="126" y="60"/>
                  </a:moveTo>
                  <a:lnTo>
                    <a:pt x="96" y="48"/>
                  </a:lnTo>
                  <a:lnTo>
                    <a:pt x="0" y="0"/>
                  </a:lnTo>
                  <a:lnTo>
                    <a:pt x="96" y="48"/>
                  </a:lnTo>
                  <a:lnTo>
                    <a:pt x="126"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6" name="Freeform 510"/>
            <p:cNvSpPr>
              <a:spLocks/>
            </p:cNvSpPr>
            <p:nvPr/>
          </p:nvSpPr>
          <p:spPr bwMode="auto">
            <a:xfrm>
              <a:off x="3042" y="3036"/>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7" name="Freeform 511"/>
            <p:cNvSpPr>
              <a:spLocks/>
            </p:cNvSpPr>
            <p:nvPr/>
          </p:nvSpPr>
          <p:spPr bwMode="auto">
            <a:xfrm>
              <a:off x="3030" y="3108"/>
              <a:ext cx="6" cy="60"/>
            </a:xfrm>
            <a:custGeom>
              <a:avLst/>
              <a:gdLst>
                <a:gd name="T0" fmla="*/ 0 w 6"/>
                <a:gd name="T1" fmla="*/ 60 h 60"/>
                <a:gd name="T2" fmla="*/ 0 w 6"/>
                <a:gd name="T3" fmla="*/ 60 h 60"/>
                <a:gd name="T4" fmla="*/ 6 w 6"/>
                <a:gd name="T5" fmla="*/ 0 h 60"/>
                <a:gd name="T6" fmla="*/ 0 w 6"/>
                <a:gd name="T7" fmla="*/ 60 h 60"/>
              </a:gdLst>
              <a:ahLst/>
              <a:cxnLst>
                <a:cxn ang="0">
                  <a:pos x="T0" y="T1"/>
                </a:cxn>
                <a:cxn ang="0">
                  <a:pos x="T2" y="T3"/>
                </a:cxn>
                <a:cxn ang="0">
                  <a:pos x="T4" y="T5"/>
                </a:cxn>
                <a:cxn ang="0">
                  <a:pos x="T6" y="T7"/>
                </a:cxn>
              </a:cxnLst>
              <a:rect l="0" t="0" r="r" b="b"/>
              <a:pathLst>
                <a:path w="6" h="60">
                  <a:moveTo>
                    <a:pt x="0" y="60"/>
                  </a:moveTo>
                  <a:lnTo>
                    <a:pt x="0" y="60"/>
                  </a:lnTo>
                  <a:lnTo>
                    <a:pt x="6" y="0"/>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8" name="Freeform 512"/>
            <p:cNvSpPr>
              <a:spLocks/>
            </p:cNvSpPr>
            <p:nvPr/>
          </p:nvSpPr>
          <p:spPr bwMode="auto">
            <a:xfrm>
              <a:off x="2814" y="3204"/>
              <a:ext cx="36" cy="0"/>
            </a:xfrm>
            <a:custGeom>
              <a:avLst/>
              <a:gdLst>
                <a:gd name="T0" fmla="*/ 36 w 36"/>
                <a:gd name="T1" fmla="*/ 0 w 36"/>
                <a:gd name="T2" fmla="*/ 36 w 36"/>
                <a:gd name="T3" fmla="*/ 36 w 36"/>
              </a:gdLst>
              <a:ahLst/>
              <a:cxnLst>
                <a:cxn ang="0">
                  <a:pos x="T0" y="0"/>
                </a:cxn>
                <a:cxn ang="0">
                  <a:pos x="T1" y="0"/>
                </a:cxn>
                <a:cxn ang="0">
                  <a:pos x="T2" y="0"/>
                </a:cxn>
                <a:cxn ang="0">
                  <a:pos x="T3" y="0"/>
                </a:cxn>
              </a:cxnLst>
              <a:rect l="0" t="0" r="r" b="b"/>
              <a:pathLst>
                <a:path w="36">
                  <a:moveTo>
                    <a:pt x="36" y="0"/>
                  </a:moveTo>
                  <a:lnTo>
                    <a:pt x="0" y="0"/>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9" name="Freeform 513"/>
            <p:cNvSpPr>
              <a:spLocks/>
            </p:cNvSpPr>
            <p:nvPr/>
          </p:nvSpPr>
          <p:spPr bwMode="auto">
            <a:xfrm>
              <a:off x="2772" y="3204"/>
              <a:ext cx="0" cy="78"/>
            </a:xfrm>
            <a:custGeom>
              <a:avLst/>
              <a:gdLst>
                <a:gd name="T0" fmla="*/ 0 h 78"/>
                <a:gd name="T1" fmla="*/ 78 h 78"/>
                <a:gd name="T2" fmla="*/ 0 h 78"/>
                <a:gd name="T3" fmla="*/ 0 h 78"/>
              </a:gdLst>
              <a:ahLst/>
              <a:cxnLst>
                <a:cxn ang="0">
                  <a:pos x="0" y="T0"/>
                </a:cxn>
                <a:cxn ang="0">
                  <a:pos x="0" y="T1"/>
                </a:cxn>
                <a:cxn ang="0">
                  <a:pos x="0" y="T2"/>
                </a:cxn>
                <a:cxn ang="0">
                  <a:pos x="0" y="T3"/>
                </a:cxn>
              </a:cxnLst>
              <a:rect l="0" t="0" r="r" b="b"/>
              <a:pathLst>
                <a:path h="78">
                  <a:moveTo>
                    <a:pt x="0" y="0"/>
                  </a:moveTo>
                  <a:lnTo>
                    <a:pt x="0" y="7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0" name="Freeform 514"/>
            <p:cNvSpPr>
              <a:spLocks/>
            </p:cNvSpPr>
            <p:nvPr/>
          </p:nvSpPr>
          <p:spPr bwMode="auto">
            <a:xfrm>
              <a:off x="2856" y="3120"/>
              <a:ext cx="6" cy="36"/>
            </a:xfrm>
            <a:custGeom>
              <a:avLst/>
              <a:gdLst>
                <a:gd name="T0" fmla="*/ 6 w 6"/>
                <a:gd name="T1" fmla="*/ 0 h 36"/>
                <a:gd name="T2" fmla="*/ 0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lnTo>
                    <a:pt x="0" y="3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1" name="Freeform 515"/>
            <p:cNvSpPr>
              <a:spLocks/>
            </p:cNvSpPr>
            <p:nvPr/>
          </p:nvSpPr>
          <p:spPr bwMode="auto">
            <a:xfrm>
              <a:off x="2796" y="3373"/>
              <a:ext cx="24" cy="24"/>
            </a:xfrm>
            <a:custGeom>
              <a:avLst/>
              <a:gdLst>
                <a:gd name="T0" fmla="*/ 24 w 24"/>
                <a:gd name="T1" fmla="*/ 24 h 24"/>
                <a:gd name="T2" fmla="*/ 24 w 24"/>
                <a:gd name="T3" fmla="*/ 24 h 24"/>
                <a:gd name="T4" fmla="*/ 0 w 24"/>
                <a:gd name="T5" fmla="*/ 0 h 24"/>
                <a:gd name="T6" fmla="*/ 24 w 24"/>
                <a:gd name="T7" fmla="*/ 24 h 24"/>
              </a:gdLst>
              <a:ahLst/>
              <a:cxnLst>
                <a:cxn ang="0">
                  <a:pos x="T0" y="T1"/>
                </a:cxn>
                <a:cxn ang="0">
                  <a:pos x="T2" y="T3"/>
                </a:cxn>
                <a:cxn ang="0">
                  <a:pos x="T4" y="T5"/>
                </a:cxn>
                <a:cxn ang="0">
                  <a:pos x="T6" y="T7"/>
                </a:cxn>
              </a:cxnLst>
              <a:rect l="0" t="0" r="r" b="b"/>
              <a:pathLst>
                <a:path w="24" h="24">
                  <a:moveTo>
                    <a:pt x="24" y="24"/>
                  </a:moveTo>
                  <a:lnTo>
                    <a:pt x="24" y="24"/>
                  </a:lnTo>
                  <a:lnTo>
                    <a:pt x="0" y="0"/>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2" name="Freeform 516"/>
            <p:cNvSpPr>
              <a:spLocks noEditPoints="1"/>
            </p:cNvSpPr>
            <p:nvPr/>
          </p:nvSpPr>
          <p:spPr bwMode="auto">
            <a:xfrm>
              <a:off x="3090" y="3108"/>
              <a:ext cx="420" cy="685"/>
            </a:xfrm>
            <a:custGeom>
              <a:avLst/>
              <a:gdLst>
                <a:gd name="T0" fmla="*/ 180 w 420"/>
                <a:gd name="T1" fmla="*/ 72 h 685"/>
                <a:gd name="T2" fmla="*/ 228 w 420"/>
                <a:gd name="T3" fmla="*/ 168 h 685"/>
                <a:gd name="T4" fmla="*/ 234 w 420"/>
                <a:gd name="T5" fmla="*/ 223 h 685"/>
                <a:gd name="T6" fmla="*/ 216 w 420"/>
                <a:gd name="T7" fmla="*/ 265 h 685"/>
                <a:gd name="T8" fmla="*/ 216 w 420"/>
                <a:gd name="T9" fmla="*/ 265 h 685"/>
                <a:gd name="T10" fmla="*/ 168 w 420"/>
                <a:gd name="T11" fmla="*/ 223 h 685"/>
                <a:gd name="T12" fmla="*/ 168 w 420"/>
                <a:gd name="T13" fmla="*/ 223 h 685"/>
                <a:gd name="T14" fmla="*/ 174 w 420"/>
                <a:gd name="T15" fmla="*/ 156 h 685"/>
                <a:gd name="T16" fmla="*/ 132 w 420"/>
                <a:gd name="T17" fmla="*/ 150 h 685"/>
                <a:gd name="T18" fmla="*/ 114 w 420"/>
                <a:gd name="T19" fmla="*/ 144 h 685"/>
                <a:gd name="T20" fmla="*/ 114 w 420"/>
                <a:gd name="T21" fmla="*/ 144 h 685"/>
                <a:gd name="T22" fmla="*/ 114 w 420"/>
                <a:gd name="T23" fmla="*/ 144 h 685"/>
                <a:gd name="T24" fmla="*/ 12 w 420"/>
                <a:gd name="T25" fmla="*/ 211 h 685"/>
                <a:gd name="T26" fmla="*/ 18 w 420"/>
                <a:gd name="T27" fmla="*/ 223 h 685"/>
                <a:gd name="T28" fmla="*/ 108 w 420"/>
                <a:gd name="T29" fmla="*/ 355 h 685"/>
                <a:gd name="T30" fmla="*/ 78 w 420"/>
                <a:gd name="T31" fmla="*/ 469 h 685"/>
                <a:gd name="T32" fmla="*/ 60 w 420"/>
                <a:gd name="T33" fmla="*/ 505 h 685"/>
                <a:gd name="T34" fmla="*/ 60 w 420"/>
                <a:gd name="T35" fmla="*/ 547 h 685"/>
                <a:gd name="T36" fmla="*/ 78 w 420"/>
                <a:gd name="T37" fmla="*/ 577 h 685"/>
                <a:gd name="T38" fmla="*/ 84 w 420"/>
                <a:gd name="T39" fmla="*/ 685 h 685"/>
                <a:gd name="T40" fmla="*/ 108 w 420"/>
                <a:gd name="T41" fmla="*/ 661 h 685"/>
                <a:gd name="T42" fmla="*/ 96 w 420"/>
                <a:gd name="T43" fmla="*/ 649 h 685"/>
                <a:gd name="T44" fmla="*/ 114 w 420"/>
                <a:gd name="T45" fmla="*/ 631 h 685"/>
                <a:gd name="T46" fmla="*/ 180 w 420"/>
                <a:gd name="T47" fmla="*/ 607 h 685"/>
                <a:gd name="T48" fmla="*/ 210 w 420"/>
                <a:gd name="T49" fmla="*/ 565 h 685"/>
                <a:gd name="T50" fmla="*/ 210 w 420"/>
                <a:gd name="T51" fmla="*/ 535 h 685"/>
                <a:gd name="T52" fmla="*/ 204 w 420"/>
                <a:gd name="T53" fmla="*/ 487 h 685"/>
                <a:gd name="T54" fmla="*/ 192 w 420"/>
                <a:gd name="T55" fmla="*/ 427 h 685"/>
                <a:gd name="T56" fmla="*/ 180 w 420"/>
                <a:gd name="T57" fmla="*/ 391 h 685"/>
                <a:gd name="T58" fmla="*/ 240 w 420"/>
                <a:gd name="T59" fmla="*/ 337 h 685"/>
                <a:gd name="T60" fmla="*/ 258 w 420"/>
                <a:gd name="T61" fmla="*/ 325 h 685"/>
                <a:gd name="T62" fmla="*/ 270 w 420"/>
                <a:gd name="T63" fmla="*/ 319 h 685"/>
                <a:gd name="T64" fmla="*/ 324 w 420"/>
                <a:gd name="T65" fmla="*/ 271 h 685"/>
                <a:gd name="T66" fmla="*/ 354 w 420"/>
                <a:gd name="T67" fmla="*/ 259 h 685"/>
                <a:gd name="T68" fmla="*/ 378 w 420"/>
                <a:gd name="T69" fmla="*/ 241 h 685"/>
                <a:gd name="T70" fmla="*/ 414 w 420"/>
                <a:gd name="T71" fmla="*/ 199 h 685"/>
                <a:gd name="T72" fmla="*/ 420 w 420"/>
                <a:gd name="T73" fmla="*/ 168 h 685"/>
                <a:gd name="T74" fmla="*/ 414 w 420"/>
                <a:gd name="T75" fmla="*/ 156 h 685"/>
                <a:gd name="T76" fmla="*/ 414 w 420"/>
                <a:gd name="T77" fmla="*/ 108 h 685"/>
                <a:gd name="T78" fmla="*/ 414 w 420"/>
                <a:gd name="T79" fmla="*/ 90 h 685"/>
                <a:gd name="T80" fmla="*/ 420 w 420"/>
                <a:gd name="T81" fmla="*/ 24 h 685"/>
                <a:gd name="T82" fmla="*/ 420 w 420"/>
                <a:gd name="T83" fmla="*/ 0 h 685"/>
                <a:gd name="T84" fmla="*/ 198 w 420"/>
                <a:gd name="T85" fmla="*/ 48 h 685"/>
                <a:gd name="T86" fmla="*/ 30 w 420"/>
                <a:gd name="T87" fmla="*/ 211 h 685"/>
                <a:gd name="T88" fmla="*/ 48 w 420"/>
                <a:gd name="T89" fmla="*/ 211 h 685"/>
                <a:gd name="T90" fmla="*/ 48 w 420"/>
                <a:gd name="T91" fmla="*/ 223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0" h="685">
                  <a:moveTo>
                    <a:pt x="198" y="48"/>
                  </a:moveTo>
                  <a:lnTo>
                    <a:pt x="180" y="72"/>
                  </a:lnTo>
                  <a:lnTo>
                    <a:pt x="186" y="126"/>
                  </a:lnTo>
                  <a:lnTo>
                    <a:pt x="228" y="168"/>
                  </a:lnTo>
                  <a:lnTo>
                    <a:pt x="234" y="223"/>
                  </a:lnTo>
                  <a:lnTo>
                    <a:pt x="234" y="223"/>
                  </a:lnTo>
                  <a:lnTo>
                    <a:pt x="234" y="223"/>
                  </a:lnTo>
                  <a:lnTo>
                    <a:pt x="216" y="265"/>
                  </a:lnTo>
                  <a:lnTo>
                    <a:pt x="216" y="265"/>
                  </a:lnTo>
                  <a:lnTo>
                    <a:pt x="216" y="265"/>
                  </a:lnTo>
                  <a:lnTo>
                    <a:pt x="192" y="247"/>
                  </a:lnTo>
                  <a:lnTo>
                    <a:pt x="168" y="223"/>
                  </a:lnTo>
                  <a:lnTo>
                    <a:pt x="168" y="223"/>
                  </a:lnTo>
                  <a:lnTo>
                    <a:pt x="168" y="223"/>
                  </a:lnTo>
                  <a:lnTo>
                    <a:pt x="180" y="187"/>
                  </a:lnTo>
                  <a:lnTo>
                    <a:pt x="174" y="156"/>
                  </a:lnTo>
                  <a:lnTo>
                    <a:pt x="144" y="168"/>
                  </a:lnTo>
                  <a:lnTo>
                    <a:pt x="132" y="150"/>
                  </a:lnTo>
                  <a:lnTo>
                    <a:pt x="126" y="138"/>
                  </a:lnTo>
                  <a:lnTo>
                    <a:pt x="114" y="144"/>
                  </a:lnTo>
                  <a:lnTo>
                    <a:pt x="114" y="144"/>
                  </a:lnTo>
                  <a:lnTo>
                    <a:pt x="114" y="144"/>
                  </a:lnTo>
                  <a:lnTo>
                    <a:pt x="114" y="144"/>
                  </a:lnTo>
                  <a:lnTo>
                    <a:pt x="114" y="144"/>
                  </a:lnTo>
                  <a:lnTo>
                    <a:pt x="0" y="180"/>
                  </a:lnTo>
                  <a:lnTo>
                    <a:pt x="12" y="211"/>
                  </a:lnTo>
                  <a:lnTo>
                    <a:pt x="12" y="211"/>
                  </a:lnTo>
                  <a:lnTo>
                    <a:pt x="18" y="223"/>
                  </a:lnTo>
                  <a:lnTo>
                    <a:pt x="108" y="247"/>
                  </a:lnTo>
                  <a:lnTo>
                    <a:pt x="108" y="355"/>
                  </a:lnTo>
                  <a:lnTo>
                    <a:pt x="120" y="391"/>
                  </a:lnTo>
                  <a:lnTo>
                    <a:pt x="78" y="469"/>
                  </a:lnTo>
                  <a:lnTo>
                    <a:pt x="66" y="469"/>
                  </a:lnTo>
                  <a:lnTo>
                    <a:pt x="60" y="505"/>
                  </a:lnTo>
                  <a:lnTo>
                    <a:pt x="60" y="505"/>
                  </a:lnTo>
                  <a:lnTo>
                    <a:pt x="60" y="547"/>
                  </a:lnTo>
                  <a:lnTo>
                    <a:pt x="72" y="565"/>
                  </a:lnTo>
                  <a:lnTo>
                    <a:pt x="78" y="577"/>
                  </a:lnTo>
                  <a:lnTo>
                    <a:pt x="78" y="643"/>
                  </a:lnTo>
                  <a:lnTo>
                    <a:pt x="84" y="685"/>
                  </a:lnTo>
                  <a:lnTo>
                    <a:pt x="108" y="685"/>
                  </a:lnTo>
                  <a:lnTo>
                    <a:pt x="108" y="661"/>
                  </a:lnTo>
                  <a:lnTo>
                    <a:pt x="102" y="667"/>
                  </a:lnTo>
                  <a:lnTo>
                    <a:pt x="96" y="649"/>
                  </a:lnTo>
                  <a:lnTo>
                    <a:pt x="108" y="631"/>
                  </a:lnTo>
                  <a:lnTo>
                    <a:pt x="114" y="631"/>
                  </a:lnTo>
                  <a:lnTo>
                    <a:pt x="138" y="613"/>
                  </a:lnTo>
                  <a:lnTo>
                    <a:pt x="180" y="607"/>
                  </a:lnTo>
                  <a:lnTo>
                    <a:pt x="210" y="577"/>
                  </a:lnTo>
                  <a:lnTo>
                    <a:pt x="210" y="565"/>
                  </a:lnTo>
                  <a:lnTo>
                    <a:pt x="198" y="565"/>
                  </a:lnTo>
                  <a:lnTo>
                    <a:pt x="210" y="535"/>
                  </a:lnTo>
                  <a:lnTo>
                    <a:pt x="210" y="487"/>
                  </a:lnTo>
                  <a:lnTo>
                    <a:pt x="204" y="487"/>
                  </a:lnTo>
                  <a:lnTo>
                    <a:pt x="204" y="469"/>
                  </a:lnTo>
                  <a:lnTo>
                    <a:pt x="192" y="427"/>
                  </a:lnTo>
                  <a:lnTo>
                    <a:pt x="180" y="415"/>
                  </a:lnTo>
                  <a:lnTo>
                    <a:pt x="180" y="391"/>
                  </a:lnTo>
                  <a:lnTo>
                    <a:pt x="204" y="379"/>
                  </a:lnTo>
                  <a:lnTo>
                    <a:pt x="240" y="337"/>
                  </a:lnTo>
                  <a:lnTo>
                    <a:pt x="240" y="343"/>
                  </a:lnTo>
                  <a:lnTo>
                    <a:pt x="258" y="325"/>
                  </a:lnTo>
                  <a:lnTo>
                    <a:pt x="258" y="319"/>
                  </a:lnTo>
                  <a:lnTo>
                    <a:pt x="270" y="319"/>
                  </a:lnTo>
                  <a:lnTo>
                    <a:pt x="276" y="301"/>
                  </a:lnTo>
                  <a:lnTo>
                    <a:pt x="324" y="271"/>
                  </a:lnTo>
                  <a:lnTo>
                    <a:pt x="342" y="277"/>
                  </a:lnTo>
                  <a:lnTo>
                    <a:pt x="354" y="259"/>
                  </a:lnTo>
                  <a:lnTo>
                    <a:pt x="378" y="247"/>
                  </a:lnTo>
                  <a:lnTo>
                    <a:pt x="378" y="241"/>
                  </a:lnTo>
                  <a:lnTo>
                    <a:pt x="390" y="235"/>
                  </a:lnTo>
                  <a:lnTo>
                    <a:pt x="414" y="199"/>
                  </a:lnTo>
                  <a:lnTo>
                    <a:pt x="408" y="193"/>
                  </a:lnTo>
                  <a:lnTo>
                    <a:pt x="420" y="168"/>
                  </a:lnTo>
                  <a:lnTo>
                    <a:pt x="414" y="162"/>
                  </a:lnTo>
                  <a:lnTo>
                    <a:pt x="414" y="156"/>
                  </a:lnTo>
                  <a:lnTo>
                    <a:pt x="414" y="150"/>
                  </a:lnTo>
                  <a:lnTo>
                    <a:pt x="414" y="108"/>
                  </a:lnTo>
                  <a:lnTo>
                    <a:pt x="408" y="102"/>
                  </a:lnTo>
                  <a:lnTo>
                    <a:pt x="414" y="90"/>
                  </a:lnTo>
                  <a:lnTo>
                    <a:pt x="408" y="48"/>
                  </a:lnTo>
                  <a:lnTo>
                    <a:pt x="420" y="24"/>
                  </a:lnTo>
                  <a:lnTo>
                    <a:pt x="420" y="6"/>
                  </a:lnTo>
                  <a:lnTo>
                    <a:pt x="420" y="0"/>
                  </a:lnTo>
                  <a:lnTo>
                    <a:pt x="342" y="36"/>
                  </a:lnTo>
                  <a:lnTo>
                    <a:pt x="198" y="48"/>
                  </a:lnTo>
                  <a:close/>
                  <a:moveTo>
                    <a:pt x="48" y="223"/>
                  </a:moveTo>
                  <a:lnTo>
                    <a:pt x="30" y="211"/>
                  </a:lnTo>
                  <a:lnTo>
                    <a:pt x="36" y="205"/>
                  </a:lnTo>
                  <a:lnTo>
                    <a:pt x="48" y="211"/>
                  </a:lnTo>
                  <a:lnTo>
                    <a:pt x="84" y="211"/>
                  </a:lnTo>
                  <a:lnTo>
                    <a:pt x="48" y="22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3" name="Freeform 517"/>
            <p:cNvSpPr>
              <a:spLocks/>
            </p:cNvSpPr>
            <p:nvPr/>
          </p:nvSpPr>
          <p:spPr bwMode="auto">
            <a:xfrm>
              <a:off x="3258" y="3295"/>
              <a:ext cx="12" cy="36"/>
            </a:xfrm>
            <a:custGeom>
              <a:avLst/>
              <a:gdLst>
                <a:gd name="T0" fmla="*/ 0 w 12"/>
                <a:gd name="T1" fmla="*/ 36 h 36"/>
                <a:gd name="T2" fmla="*/ 0 w 12"/>
                <a:gd name="T3" fmla="*/ 36 h 36"/>
                <a:gd name="T4" fmla="*/ 12 w 12"/>
                <a:gd name="T5" fmla="*/ 0 h 36"/>
                <a:gd name="T6" fmla="*/ 0 w 12"/>
                <a:gd name="T7" fmla="*/ 36 h 36"/>
              </a:gdLst>
              <a:ahLst/>
              <a:cxnLst>
                <a:cxn ang="0">
                  <a:pos x="T0" y="T1"/>
                </a:cxn>
                <a:cxn ang="0">
                  <a:pos x="T2" y="T3"/>
                </a:cxn>
                <a:cxn ang="0">
                  <a:pos x="T4" y="T5"/>
                </a:cxn>
                <a:cxn ang="0">
                  <a:pos x="T6" y="T7"/>
                </a:cxn>
              </a:cxnLst>
              <a:rect l="0" t="0" r="r" b="b"/>
              <a:pathLst>
                <a:path w="12" h="36">
                  <a:moveTo>
                    <a:pt x="0" y="36"/>
                  </a:moveTo>
                  <a:lnTo>
                    <a:pt x="0" y="36"/>
                  </a:lnTo>
                  <a:lnTo>
                    <a:pt x="12" y="0"/>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4" name="Freeform 518"/>
            <p:cNvSpPr>
              <a:spLocks/>
            </p:cNvSpPr>
            <p:nvPr/>
          </p:nvSpPr>
          <p:spPr bwMode="auto">
            <a:xfrm>
              <a:off x="3282" y="3355"/>
              <a:ext cx="24" cy="18"/>
            </a:xfrm>
            <a:custGeom>
              <a:avLst/>
              <a:gdLst>
                <a:gd name="T0" fmla="*/ 24 w 24"/>
                <a:gd name="T1" fmla="*/ 18 h 18"/>
                <a:gd name="T2" fmla="*/ 24 w 24"/>
                <a:gd name="T3" fmla="*/ 18 h 18"/>
                <a:gd name="T4" fmla="*/ 0 w 24"/>
                <a:gd name="T5" fmla="*/ 0 h 18"/>
                <a:gd name="T6" fmla="*/ 24 w 24"/>
                <a:gd name="T7" fmla="*/ 18 h 18"/>
              </a:gdLst>
              <a:ahLst/>
              <a:cxnLst>
                <a:cxn ang="0">
                  <a:pos x="T0" y="T1"/>
                </a:cxn>
                <a:cxn ang="0">
                  <a:pos x="T2" y="T3"/>
                </a:cxn>
                <a:cxn ang="0">
                  <a:pos x="T4" y="T5"/>
                </a:cxn>
                <a:cxn ang="0">
                  <a:pos x="T6" y="T7"/>
                </a:cxn>
              </a:cxnLst>
              <a:rect l="0" t="0" r="r" b="b"/>
              <a:pathLst>
                <a:path w="24" h="18">
                  <a:moveTo>
                    <a:pt x="24" y="18"/>
                  </a:moveTo>
                  <a:lnTo>
                    <a:pt x="24" y="18"/>
                  </a:lnTo>
                  <a:lnTo>
                    <a:pt x="0" y="0"/>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5" name="Freeform 519"/>
            <p:cNvSpPr>
              <a:spLocks/>
            </p:cNvSpPr>
            <p:nvPr/>
          </p:nvSpPr>
          <p:spPr bwMode="auto">
            <a:xfrm>
              <a:off x="3318" y="3276"/>
              <a:ext cx="6" cy="55"/>
            </a:xfrm>
            <a:custGeom>
              <a:avLst/>
              <a:gdLst>
                <a:gd name="T0" fmla="*/ 6 w 6"/>
                <a:gd name="T1" fmla="*/ 55 h 55"/>
                <a:gd name="T2" fmla="*/ 0 w 6"/>
                <a:gd name="T3" fmla="*/ 0 h 55"/>
                <a:gd name="T4" fmla="*/ 6 w 6"/>
                <a:gd name="T5" fmla="*/ 55 h 55"/>
                <a:gd name="T6" fmla="*/ 6 w 6"/>
                <a:gd name="T7" fmla="*/ 55 h 55"/>
              </a:gdLst>
              <a:ahLst/>
              <a:cxnLst>
                <a:cxn ang="0">
                  <a:pos x="T0" y="T1"/>
                </a:cxn>
                <a:cxn ang="0">
                  <a:pos x="T2" y="T3"/>
                </a:cxn>
                <a:cxn ang="0">
                  <a:pos x="T4" y="T5"/>
                </a:cxn>
                <a:cxn ang="0">
                  <a:pos x="T6" y="T7"/>
                </a:cxn>
              </a:cxnLst>
              <a:rect l="0" t="0" r="r" b="b"/>
              <a:pathLst>
                <a:path w="6" h="55">
                  <a:moveTo>
                    <a:pt x="6" y="55"/>
                  </a:moveTo>
                  <a:lnTo>
                    <a:pt x="0" y="0"/>
                  </a:lnTo>
                  <a:lnTo>
                    <a:pt x="6" y="55"/>
                  </a:lnTo>
                  <a:lnTo>
                    <a:pt x="6" y="5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6" name="Freeform 520"/>
            <p:cNvSpPr>
              <a:spLocks/>
            </p:cNvSpPr>
            <p:nvPr/>
          </p:nvSpPr>
          <p:spPr bwMode="auto">
            <a:xfrm>
              <a:off x="3222" y="3258"/>
              <a:ext cx="42" cy="18"/>
            </a:xfrm>
            <a:custGeom>
              <a:avLst/>
              <a:gdLst>
                <a:gd name="T0" fmla="*/ 0 w 42"/>
                <a:gd name="T1" fmla="*/ 0 h 18"/>
                <a:gd name="T2" fmla="*/ 12 w 42"/>
                <a:gd name="T3" fmla="*/ 18 h 18"/>
                <a:gd name="T4" fmla="*/ 42 w 42"/>
                <a:gd name="T5" fmla="*/ 6 h 18"/>
                <a:gd name="T6" fmla="*/ 12 w 42"/>
                <a:gd name="T7" fmla="*/ 18 h 18"/>
                <a:gd name="T8" fmla="*/ 0 w 42"/>
                <a:gd name="T9" fmla="*/ 0 h 18"/>
              </a:gdLst>
              <a:ahLst/>
              <a:cxnLst>
                <a:cxn ang="0">
                  <a:pos x="T0" y="T1"/>
                </a:cxn>
                <a:cxn ang="0">
                  <a:pos x="T2" y="T3"/>
                </a:cxn>
                <a:cxn ang="0">
                  <a:pos x="T4" y="T5"/>
                </a:cxn>
                <a:cxn ang="0">
                  <a:pos x="T6" y="T7"/>
                </a:cxn>
                <a:cxn ang="0">
                  <a:pos x="T8" y="T9"/>
                </a:cxn>
              </a:cxnLst>
              <a:rect l="0" t="0" r="r" b="b"/>
              <a:pathLst>
                <a:path w="42" h="18">
                  <a:moveTo>
                    <a:pt x="0" y="0"/>
                  </a:moveTo>
                  <a:lnTo>
                    <a:pt x="12" y="18"/>
                  </a:lnTo>
                  <a:lnTo>
                    <a:pt x="42" y="6"/>
                  </a:lnTo>
                  <a:lnTo>
                    <a:pt x="12"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7" name="Rectangle 521"/>
            <p:cNvSpPr>
              <a:spLocks noChangeArrowheads="1"/>
            </p:cNvSpPr>
            <p:nvPr/>
          </p:nvSpPr>
          <p:spPr bwMode="auto">
            <a:xfrm>
              <a:off x="3204" y="325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8" name="Freeform 522"/>
            <p:cNvSpPr>
              <a:spLocks/>
            </p:cNvSpPr>
            <p:nvPr/>
          </p:nvSpPr>
          <p:spPr bwMode="auto">
            <a:xfrm>
              <a:off x="3090" y="3252"/>
              <a:ext cx="114" cy="36"/>
            </a:xfrm>
            <a:custGeom>
              <a:avLst/>
              <a:gdLst>
                <a:gd name="T0" fmla="*/ 114 w 114"/>
                <a:gd name="T1" fmla="*/ 0 h 36"/>
                <a:gd name="T2" fmla="*/ 114 w 114"/>
                <a:gd name="T3" fmla="*/ 0 h 36"/>
                <a:gd name="T4" fmla="*/ 0 w 114"/>
                <a:gd name="T5" fmla="*/ 36 h 36"/>
                <a:gd name="T6" fmla="*/ 114 w 114"/>
                <a:gd name="T7" fmla="*/ 0 h 36"/>
              </a:gdLst>
              <a:ahLst/>
              <a:cxnLst>
                <a:cxn ang="0">
                  <a:pos x="T0" y="T1"/>
                </a:cxn>
                <a:cxn ang="0">
                  <a:pos x="T2" y="T3"/>
                </a:cxn>
                <a:cxn ang="0">
                  <a:pos x="T4" y="T5"/>
                </a:cxn>
                <a:cxn ang="0">
                  <a:pos x="T6" y="T7"/>
                </a:cxn>
              </a:cxnLst>
              <a:rect l="0" t="0" r="r" b="b"/>
              <a:pathLst>
                <a:path w="114" h="36">
                  <a:moveTo>
                    <a:pt x="114" y="0"/>
                  </a:moveTo>
                  <a:lnTo>
                    <a:pt x="114" y="0"/>
                  </a:lnTo>
                  <a:lnTo>
                    <a:pt x="0" y="36"/>
                  </a:lnTo>
                  <a:lnTo>
                    <a:pt x="11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9" name="Freeform 523"/>
            <p:cNvSpPr>
              <a:spLocks/>
            </p:cNvSpPr>
            <p:nvPr/>
          </p:nvSpPr>
          <p:spPr bwMode="auto">
            <a:xfrm>
              <a:off x="2898" y="3319"/>
              <a:ext cx="312" cy="294"/>
            </a:xfrm>
            <a:custGeom>
              <a:avLst/>
              <a:gdLst>
                <a:gd name="T0" fmla="*/ 300 w 312"/>
                <a:gd name="T1" fmla="*/ 36 h 294"/>
                <a:gd name="T2" fmla="*/ 210 w 312"/>
                <a:gd name="T3" fmla="*/ 12 h 294"/>
                <a:gd name="T4" fmla="*/ 204 w 312"/>
                <a:gd name="T5" fmla="*/ 0 h 294"/>
                <a:gd name="T6" fmla="*/ 204 w 312"/>
                <a:gd name="T7" fmla="*/ 0 h 294"/>
                <a:gd name="T8" fmla="*/ 138 w 312"/>
                <a:gd name="T9" fmla="*/ 12 h 294"/>
                <a:gd name="T10" fmla="*/ 132 w 312"/>
                <a:gd name="T11" fmla="*/ 42 h 294"/>
                <a:gd name="T12" fmla="*/ 144 w 312"/>
                <a:gd name="T13" fmla="*/ 42 h 294"/>
                <a:gd name="T14" fmla="*/ 120 w 312"/>
                <a:gd name="T15" fmla="*/ 48 h 294"/>
                <a:gd name="T16" fmla="*/ 108 w 312"/>
                <a:gd name="T17" fmla="*/ 60 h 294"/>
                <a:gd name="T18" fmla="*/ 102 w 312"/>
                <a:gd name="T19" fmla="*/ 60 h 294"/>
                <a:gd name="T20" fmla="*/ 78 w 312"/>
                <a:gd name="T21" fmla="*/ 90 h 294"/>
                <a:gd name="T22" fmla="*/ 66 w 312"/>
                <a:gd name="T23" fmla="*/ 96 h 294"/>
                <a:gd name="T24" fmla="*/ 66 w 312"/>
                <a:gd name="T25" fmla="*/ 96 h 294"/>
                <a:gd name="T26" fmla="*/ 60 w 312"/>
                <a:gd name="T27" fmla="*/ 96 h 294"/>
                <a:gd name="T28" fmla="*/ 0 w 312"/>
                <a:gd name="T29" fmla="*/ 90 h 294"/>
                <a:gd name="T30" fmla="*/ 6 w 312"/>
                <a:gd name="T31" fmla="*/ 102 h 294"/>
                <a:gd name="T32" fmla="*/ 24 w 312"/>
                <a:gd name="T33" fmla="*/ 144 h 294"/>
                <a:gd name="T34" fmla="*/ 96 w 312"/>
                <a:gd name="T35" fmla="*/ 204 h 294"/>
                <a:gd name="T36" fmla="*/ 108 w 312"/>
                <a:gd name="T37" fmla="*/ 252 h 294"/>
                <a:gd name="T38" fmla="*/ 162 w 312"/>
                <a:gd name="T39" fmla="*/ 276 h 294"/>
                <a:gd name="T40" fmla="*/ 174 w 312"/>
                <a:gd name="T41" fmla="*/ 270 h 294"/>
                <a:gd name="T42" fmla="*/ 204 w 312"/>
                <a:gd name="T43" fmla="*/ 282 h 294"/>
                <a:gd name="T44" fmla="*/ 210 w 312"/>
                <a:gd name="T45" fmla="*/ 282 h 294"/>
                <a:gd name="T46" fmla="*/ 228 w 312"/>
                <a:gd name="T47" fmla="*/ 276 h 294"/>
                <a:gd name="T48" fmla="*/ 240 w 312"/>
                <a:gd name="T49" fmla="*/ 288 h 294"/>
                <a:gd name="T50" fmla="*/ 252 w 312"/>
                <a:gd name="T51" fmla="*/ 294 h 294"/>
                <a:gd name="T52" fmla="*/ 258 w 312"/>
                <a:gd name="T53" fmla="*/ 258 h 294"/>
                <a:gd name="T54" fmla="*/ 270 w 312"/>
                <a:gd name="T55" fmla="*/ 258 h 294"/>
                <a:gd name="T56" fmla="*/ 312 w 312"/>
                <a:gd name="T57" fmla="*/ 180 h 294"/>
                <a:gd name="T58" fmla="*/ 300 w 312"/>
                <a:gd name="T59" fmla="*/ 144 h 294"/>
                <a:gd name="T60" fmla="*/ 300 w 312"/>
                <a:gd name="T61" fmla="*/ 3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2" h="294">
                  <a:moveTo>
                    <a:pt x="300" y="36"/>
                  </a:moveTo>
                  <a:lnTo>
                    <a:pt x="210" y="12"/>
                  </a:lnTo>
                  <a:lnTo>
                    <a:pt x="204" y="0"/>
                  </a:lnTo>
                  <a:lnTo>
                    <a:pt x="204" y="0"/>
                  </a:lnTo>
                  <a:lnTo>
                    <a:pt x="138" y="12"/>
                  </a:lnTo>
                  <a:lnTo>
                    <a:pt x="132" y="42"/>
                  </a:lnTo>
                  <a:lnTo>
                    <a:pt x="144" y="42"/>
                  </a:lnTo>
                  <a:lnTo>
                    <a:pt x="120" y="48"/>
                  </a:lnTo>
                  <a:lnTo>
                    <a:pt x="108" y="60"/>
                  </a:lnTo>
                  <a:lnTo>
                    <a:pt x="102" y="60"/>
                  </a:lnTo>
                  <a:lnTo>
                    <a:pt x="78" y="90"/>
                  </a:lnTo>
                  <a:lnTo>
                    <a:pt x="66" y="96"/>
                  </a:lnTo>
                  <a:lnTo>
                    <a:pt x="66" y="96"/>
                  </a:lnTo>
                  <a:lnTo>
                    <a:pt x="60" y="96"/>
                  </a:lnTo>
                  <a:lnTo>
                    <a:pt x="0" y="90"/>
                  </a:lnTo>
                  <a:lnTo>
                    <a:pt x="6" y="102"/>
                  </a:lnTo>
                  <a:lnTo>
                    <a:pt x="24" y="144"/>
                  </a:lnTo>
                  <a:lnTo>
                    <a:pt x="96" y="204"/>
                  </a:lnTo>
                  <a:lnTo>
                    <a:pt x="108" y="252"/>
                  </a:lnTo>
                  <a:lnTo>
                    <a:pt x="162" y="276"/>
                  </a:lnTo>
                  <a:lnTo>
                    <a:pt x="174" y="270"/>
                  </a:lnTo>
                  <a:lnTo>
                    <a:pt x="204" y="282"/>
                  </a:lnTo>
                  <a:lnTo>
                    <a:pt x="210" y="282"/>
                  </a:lnTo>
                  <a:lnTo>
                    <a:pt x="228" y="276"/>
                  </a:lnTo>
                  <a:lnTo>
                    <a:pt x="240" y="288"/>
                  </a:lnTo>
                  <a:lnTo>
                    <a:pt x="252" y="294"/>
                  </a:lnTo>
                  <a:lnTo>
                    <a:pt x="258" y="258"/>
                  </a:lnTo>
                  <a:lnTo>
                    <a:pt x="270" y="258"/>
                  </a:lnTo>
                  <a:lnTo>
                    <a:pt x="312" y="180"/>
                  </a:lnTo>
                  <a:lnTo>
                    <a:pt x="300" y="144"/>
                  </a:lnTo>
                  <a:lnTo>
                    <a:pt x="30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0" name="Freeform 524"/>
            <p:cNvSpPr>
              <a:spLocks/>
            </p:cNvSpPr>
            <p:nvPr/>
          </p:nvSpPr>
          <p:spPr bwMode="auto">
            <a:xfrm>
              <a:off x="3036" y="3319"/>
              <a:ext cx="66" cy="12"/>
            </a:xfrm>
            <a:custGeom>
              <a:avLst/>
              <a:gdLst>
                <a:gd name="T0" fmla="*/ 66 w 66"/>
                <a:gd name="T1" fmla="*/ 0 h 12"/>
                <a:gd name="T2" fmla="*/ 66 w 66"/>
                <a:gd name="T3" fmla="*/ 0 h 12"/>
                <a:gd name="T4" fmla="*/ 0 w 66"/>
                <a:gd name="T5" fmla="*/ 12 h 12"/>
                <a:gd name="T6" fmla="*/ 66 w 66"/>
                <a:gd name="T7" fmla="*/ 0 h 12"/>
              </a:gdLst>
              <a:ahLst/>
              <a:cxnLst>
                <a:cxn ang="0">
                  <a:pos x="T0" y="T1"/>
                </a:cxn>
                <a:cxn ang="0">
                  <a:pos x="T2" y="T3"/>
                </a:cxn>
                <a:cxn ang="0">
                  <a:pos x="T4" y="T5"/>
                </a:cxn>
                <a:cxn ang="0">
                  <a:pos x="T6" y="T7"/>
                </a:cxn>
              </a:cxnLst>
              <a:rect l="0" t="0" r="r" b="b"/>
              <a:pathLst>
                <a:path w="66" h="12">
                  <a:moveTo>
                    <a:pt x="66" y="0"/>
                  </a:moveTo>
                  <a:lnTo>
                    <a:pt x="66" y="0"/>
                  </a:lnTo>
                  <a:lnTo>
                    <a:pt x="0" y="12"/>
                  </a:lnTo>
                  <a:lnTo>
                    <a:pt x="6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1" name="Freeform 525"/>
            <p:cNvSpPr>
              <a:spLocks/>
            </p:cNvSpPr>
            <p:nvPr/>
          </p:nvSpPr>
          <p:spPr bwMode="auto">
            <a:xfrm>
              <a:off x="3102" y="3319"/>
              <a:ext cx="108" cy="180"/>
            </a:xfrm>
            <a:custGeom>
              <a:avLst/>
              <a:gdLst>
                <a:gd name="T0" fmla="*/ 0 w 108"/>
                <a:gd name="T1" fmla="*/ 0 h 180"/>
                <a:gd name="T2" fmla="*/ 6 w 108"/>
                <a:gd name="T3" fmla="*/ 12 h 180"/>
                <a:gd name="T4" fmla="*/ 96 w 108"/>
                <a:gd name="T5" fmla="*/ 36 h 180"/>
                <a:gd name="T6" fmla="*/ 96 w 108"/>
                <a:gd name="T7" fmla="*/ 144 h 180"/>
                <a:gd name="T8" fmla="*/ 108 w 108"/>
                <a:gd name="T9" fmla="*/ 180 h 180"/>
                <a:gd name="T10" fmla="*/ 96 w 108"/>
                <a:gd name="T11" fmla="*/ 144 h 180"/>
                <a:gd name="T12" fmla="*/ 96 w 108"/>
                <a:gd name="T13" fmla="*/ 36 h 180"/>
                <a:gd name="T14" fmla="*/ 6 w 108"/>
                <a:gd name="T15" fmla="*/ 12 h 180"/>
                <a:gd name="T16" fmla="*/ 0 w 108"/>
                <a:gd name="T17" fmla="*/ 0 h 180"/>
                <a:gd name="T18" fmla="*/ 0 w 108"/>
                <a:gd name="T19" fmla="*/ 0 h 180"/>
                <a:gd name="T20" fmla="*/ 0 w 108"/>
                <a:gd name="T21" fmla="*/ 0 h 180"/>
                <a:gd name="T22" fmla="*/ 0 w 108"/>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80">
                  <a:moveTo>
                    <a:pt x="0" y="0"/>
                  </a:moveTo>
                  <a:lnTo>
                    <a:pt x="6" y="12"/>
                  </a:lnTo>
                  <a:lnTo>
                    <a:pt x="96" y="36"/>
                  </a:lnTo>
                  <a:lnTo>
                    <a:pt x="96" y="144"/>
                  </a:lnTo>
                  <a:lnTo>
                    <a:pt x="108" y="180"/>
                  </a:lnTo>
                  <a:lnTo>
                    <a:pt x="96" y="144"/>
                  </a:lnTo>
                  <a:lnTo>
                    <a:pt x="96" y="36"/>
                  </a:lnTo>
                  <a:lnTo>
                    <a:pt x="6" y="1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2" name="Freeform 526"/>
            <p:cNvSpPr>
              <a:spLocks noEditPoints="1"/>
            </p:cNvSpPr>
            <p:nvPr/>
          </p:nvSpPr>
          <p:spPr bwMode="auto">
            <a:xfrm>
              <a:off x="2688" y="3403"/>
              <a:ext cx="372" cy="390"/>
            </a:xfrm>
            <a:custGeom>
              <a:avLst/>
              <a:gdLst>
                <a:gd name="T0" fmla="*/ 318 w 372"/>
                <a:gd name="T1" fmla="*/ 168 h 390"/>
                <a:gd name="T2" fmla="*/ 306 w 372"/>
                <a:gd name="T3" fmla="*/ 120 h 390"/>
                <a:gd name="T4" fmla="*/ 234 w 372"/>
                <a:gd name="T5" fmla="*/ 60 h 390"/>
                <a:gd name="T6" fmla="*/ 216 w 372"/>
                <a:gd name="T7" fmla="*/ 18 h 390"/>
                <a:gd name="T8" fmla="*/ 210 w 372"/>
                <a:gd name="T9" fmla="*/ 6 h 390"/>
                <a:gd name="T10" fmla="*/ 210 w 372"/>
                <a:gd name="T11" fmla="*/ 6 h 390"/>
                <a:gd name="T12" fmla="*/ 210 w 372"/>
                <a:gd name="T13" fmla="*/ 0 h 390"/>
                <a:gd name="T14" fmla="*/ 210 w 372"/>
                <a:gd name="T15" fmla="*/ 0 h 390"/>
                <a:gd name="T16" fmla="*/ 144 w 372"/>
                <a:gd name="T17" fmla="*/ 42 h 390"/>
                <a:gd name="T18" fmla="*/ 144 w 372"/>
                <a:gd name="T19" fmla="*/ 42 h 390"/>
                <a:gd name="T20" fmla="*/ 144 w 372"/>
                <a:gd name="T21" fmla="*/ 42 h 390"/>
                <a:gd name="T22" fmla="*/ 126 w 372"/>
                <a:gd name="T23" fmla="*/ 12 h 390"/>
                <a:gd name="T24" fmla="*/ 36 w 372"/>
                <a:gd name="T25" fmla="*/ 30 h 390"/>
                <a:gd name="T26" fmla="*/ 36 w 372"/>
                <a:gd name="T27" fmla="*/ 174 h 390"/>
                <a:gd name="T28" fmla="*/ 0 w 372"/>
                <a:gd name="T29" fmla="*/ 186 h 390"/>
                <a:gd name="T30" fmla="*/ 0 w 372"/>
                <a:gd name="T31" fmla="*/ 288 h 390"/>
                <a:gd name="T32" fmla="*/ 0 w 372"/>
                <a:gd name="T33" fmla="*/ 294 h 390"/>
                <a:gd name="T34" fmla="*/ 0 w 372"/>
                <a:gd name="T35" fmla="*/ 288 h 390"/>
                <a:gd name="T36" fmla="*/ 36 w 372"/>
                <a:gd name="T37" fmla="*/ 342 h 390"/>
                <a:gd name="T38" fmla="*/ 36 w 372"/>
                <a:gd name="T39" fmla="*/ 354 h 390"/>
                <a:gd name="T40" fmla="*/ 36 w 372"/>
                <a:gd name="T41" fmla="*/ 366 h 390"/>
                <a:gd name="T42" fmla="*/ 24 w 372"/>
                <a:gd name="T43" fmla="*/ 384 h 390"/>
                <a:gd name="T44" fmla="*/ 54 w 372"/>
                <a:gd name="T45" fmla="*/ 390 h 390"/>
                <a:gd name="T46" fmla="*/ 96 w 372"/>
                <a:gd name="T47" fmla="*/ 378 h 390"/>
                <a:gd name="T48" fmla="*/ 138 w 372"/>
                <a:gd name="T49" fmla="*/ 324 h 390"/>
                <a:gd name="T50" fmla="*/ 138 w 372"/>
                <a:gd name="T51" fmla="*/ 324 h 390"/>
                <a:gd name="T52" fmla="*/ 138 w 372"/>
                <a:gd name="T53" fmla="*/ 324 h 390"/>
                <a:gd name="T54" fmla="*/ 192 w 372"/>
                <a:gd name="T55" fmla="*/ 342 h 390"/>
                <a:gd name="T56" fmla="*/ 228 w 372"/>
                <a:gd name="T57" fmla="*/ 330 h 390"/>
                <a:gd name="T58" fmla="*/ 246 w 372"/>
                <a:gd name="T59" fmla="*/ 288 h 390"/>
                <a:gd name="T60" fmla="*/ 336 w 372"/>
                <a:gd name="T61" fmla="*/ 204 h 390"/>
                <a:gd name="T62" fmla="*/ 348 w 372"/>
                <a:gd name="T63" fmla="*/ 198 h 390"/>
                <a:gd name="T64" fmla="*/ 372 w 372"/>
                <a:gd name="T65" fmla="*/ 192 h 390"/>
                <a:gd name="T66" fmla="*/ 318 w 372"/>
                <a:gd name="T67" fmla="*/ 168 h 390"/>
                <a:gd name="T68" fmla="*/ 240 w 372"/>
                <a:gd name="T69" fmla="*/ 150 h 390"/>
                <a:gd name="T70" fmla="*/ 228 w 372"/>
                <a:gd name="T71" fmla="*/ 138 h 390"/>
                <a:gd name="T72" fmla="*/ 198 w 372"/>
                <a:gd name="T73" fmla="*/ 138 h 390"/>
                <a:gd name="T74" fmla="*/ 198 w 372"/>
                <a:gd name="T75" fmla="*/ 120 h 390"/>
                <a:gd name="T76" fmla="*/ 216 w 372"/>
                <a:gd name="T77" fmla="*/ 114 h 390"/>
                <a:gd name="T78" fmla="*/ 234 w 372"/>
                <a:gd name="T79" fmla="*/ 90 h 390"/>
                <a:gd name="T80" fmla="*/ 222 w 372"/>
                <a:gd name="T81" fmla="*/ 114 h 390"/>
                <a:gd name="T82" fmla="*/ 228 w 372"/>
                <a:gd name="T83" fmla="*/ 132 h 390"/>
                <a:gd name="T84" fmla="*/ 240 w 372"/>
                <a:gd name="T85" fmla="*/ 108 h 390"/>
                <a:gd name="T86" fmla="*/ 240 w 372"/>
                <a:gd name="T87" fmla="*/ 132 h 390"/>
                <a:gd name="T88" fmla="*/ 252 w 372"/>
                <a:gd name="T89" fmla="*/ 144 h 390"/>
                <a:gd name="T90" fmla="*/ 240 w 372"/>
                <a:gd name="T91" fmla="*/ 15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2" h="390">
                  <a:moveTo>
                    <a:pt x="318" y="168"/>
                  </a:moveTo>
                  <a:lnTo>
                    <a:pt x="306" y="120"/>
                  </a:lnTo>
                  <a:lnTo>
                    <a:pt x="234" y="60"/>
                  </a:lnTo>
                  <a:lnTo>
                    <a:pt x="216" y="18"/>
                  </a:lnTo>
                  <a:lnTo>
                    <a:pt x="210" y="6"/>
                  </a:lnTo>
                  <a:lnTo>
                    <a:pt x="210" y="6"/>
                  </a:lnTo>
                  <a:lnTo>
                    <a:pt x="210" y="0"/>
                  </a:lnTo>
                  <a:lnTo>
                    <a:pt x="210" y="0"/>
                  </a:lnTo>
                  <a:lnTo>
                    <a:pt x="144" y="42"/>
                  </a:lnTo>
                  <a:lnTo>
                    <a:pt x="144" y="42"/>
                  </a:lnTo>
                  <a:lnTo>
                    <a:pt x="144" y="42"/>
                  </a:lnTo>
                  <a:lnTo>
                    <a:pt x="126" y="12"/>
                  </a:lnTo>
                  <a:lnTo>
                    <a:pt x="36" y="30"/>
                  </a:lnTo>
                  <a:lnTo>
                    <a:pt x="36" y="174"/>
                  </a:lnTo>
                  <a:lnTo>
                    <a:pt x="0" y="186"/>
                  </a:lnTo>
                  <a:lnTo>
                    <a:pt x="0" y="288"/>
                  </a:lnTo>
                  <a:lnTo>
                    <a:pt x="0" y="294"/>
                  </a:lnTo>
                  <a:lnTo>
                    <a:pt x="0" y="288"/>
                  </a:lnTo>
                  <a:lnTo>
                    <a:pt x="36" y="342"/>
                  </a:lnTo>
                  <a:lnTo>
                    <a:pt x="36" y="354"/>
                  </a:lnTo>
                  <a:lnTo>
                    <a:pt x="36" y="366"/>
                  </a:lnTo>
                  <a:lnTo>
                    <a:pt x="24" y="384"/>
                  </a:lnTo>
                  <a:lnTo>
                    <a:pt x="54" y="390"/>
                  </a:lnTo>
                  <a:lnTo>
                    <a:pt x="96" y="378"/>
                  </a:lnTo>
                  <a:lnTo>
                    <a:pt x="138" y="324"/>
                  </a:lnTo>
                  <a:lnTo>
                    <a:pt x="138" y="324"/>
                  </a:lnTo>
                  <a:lnTo>
                    <a:pt x="138" y="324"/>
                  </a:lnTo>
                  <a:lnTo>
                    <a:pt x="192" y="342"/>
                  </a:lnTo>
                  <a:lnTo>
                    <a:pt x="228" y="330"/>
                  </a:lnTo>
                  <a:lnTo>
                    <a:pt x="246" y="288"/>
                  </a:lnTo>
                  <a:lnTo>
                    <a:pt x="336" y="204"/>
                  </a:lnTo>
                  <a:lnTo>
                    <a:pt x="348" y="198"/>
                  </a:lnTo>
                  <a:lnTo>
                    <a:pt x="372" y="192"/>
                  </a:lnTo>
                  <a:lnTo>
                    <a:pt x="318" y="168"/>
                  </a:lnTo>
                  <a:close/>
                  <a:moveTo>
                    <a:pt x="240" y="150"/>
                  </a:moveTo>
                  <a:lnTo>
                    <a:pt x="228" y="138"/>
                  </a:lnTo>
                  <a:lnTo>
                    <a:pt x="198" y="138"/>
                  </a:lnTo>
                  <a:lnTo>
                    <a:pt x="198" y="120"/>
                  </a:lnTo>
                  <a:lnTo>
                    <a:pt x="216" y="114"/>
                  </a:lnTo>
                  <a:lnTo>
                    <a:pt x="234" y="90"/>
                  </a:lnTo>
                  <a:lnTo>
                    <a:pt x="222" y="114"/>
                  </a:lnTo>
                  <a:lnTo>
                    <a:pt x="228" y="132"/>
                  </a:lnTo>
                  <a:lnTo>
                    <a:pt x="240" y="108"/>
                  </a:lnTo>
                  <a:lnTo>
                    <a:pt x="240" y="132"/>
                  </a:lnTo>
                  <a:lnTo>
                    <a:pt x="252" y="144"/>
                  </a:lnTo>
                  <a:lnTo>
                    <a:pt x="240" y="15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3" name="Freeform 527"/>
            <p:cNvSpPr>
              <a:spLocks/>
            </p:cNvSpPr>
            <p:nvPr/>
          </p:nvSpPr>
          <p:spPr bwMode="auto">
            <a:xfrm>
              <a:off x="2898" y="3409"/>
              <a:ext cx="6" cy="12"/>
            </a:xfrm>
            <a:custGeom>
              <a:avLst/>
              <a:gdLst>
                <a:gd name="T0" fmla="*/ 6 w 6"/>
                <a:gd name="T1" fmla="*/ 12 h 12"/>
                <a:gd name="T2" fmla="*/ 0 w 6"/>
                <a:gd name="T3" fmla="*/ 0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4" name="Freeform 528"/>
            <p:cNvSpPr>
              <a:spLocks noEditPoints="1"/>
            </p:cNvSpPr>
            <p:nvPr/>
          </p:nvSpPr>
          <p:spPr bwMode="auto">
            <a:xfrm>
              <a:off x="2358" y="3361"/>
              <a:ext cx="540" cy="540"/>
            </a:xfrm>
            <a:custGeom>
              <a:avLst/>
              <a:gdLst>
                <a:gd name="T0" fmla="*/ 210 w 540"/>
                <a:gd name="T1" fmla="*/ 504 h 540"/>
                <a:gd name="T2" fmla="*/ 246 w 540"/>
                <a:gd name="T3" fmla="*/ 540 h 540"/>
                <a:gd name="T4" fmla="*/ 294 w 540"/>
                <a:gd name="T5" fmla="*/ 534 h 540"/>
                <a:gd name="T6" fmla="*/ 330 w 540"/>
                <a:gd name="T7" fmla="*/ 510 h 540"/>
                <a:gd name="T8" fmla="*/ 330 w 540"/>
                <a:gd name="T9" fmla="*/ 336 h 540"/>
                <a:gd name="T10" fmla="*/ 330 w 540"/>
                <a:gd name="T11" fmla="*/ 330 h 540"/>
                <a:gd name="T12" fmla="*/ 330 w 540"/>
                <a:gd name="T13" fmla="*/ 228 h 540"/>
                <a:gd name="T14" fmla="*/ 366 w 540"/>
                <a:gd name="T15" fmla="*/ 216 h 540"/>
                <a:gd name="T16" fmla="*/ 366 w 540"/>
                <a:gd name="T17" fmla="*/ 72 h 540"/>
                <a:gd name="T18" fmla="*/ 456 w 540"/>
                <a:gd name="T19" fmla="*/ 54 h 540"/>
                <a:gd name="T20" fmla="*/ 474 w 540"/>
                <a:gd name="T21" fmla="*/ 84 h 540"/>
                <a:gd name="T22" fmla="*/ 540 w 540"/>
                <a:gd name="T23" fmla="*/ 42 h 540"/>
                <a:gd name="T24" fmla="*/ 492 w 540"/>
                <a:gd name="T25" fmla="*/ 24 h 540"/>
                <a:gd name="T26" fmla="*/ 396 w 540"/>
                <a:gd name="T27" fmla="*/ 54 h 540"/>
                <a:gd name="T28" fmla="*/ 282 w 540"/>
                <a:gd name="T29" fmla="*/ 42 h 540"/>
                <a:gd name="T30" fmla="*/ 264 w 540"/>
                <a:gd name="T31" fmla="*/ 24 h 540"/>
                <a:gd name="T32" fmla="*/ 264 w 540"/>
                <a:gd name="T33" fmla="*/ 24 h 540"/>
                <a:gd name="T34" fmla="*/ 90 w 540"/>
                <a:gd name="T35" fmla="*/ 24 h 540"/>
                <a:gd name="T36" fmla="*/ 66 w 540"/>
                <a:gd name="T37" fmla="*/ 6 h 540"/>
                <a:gd name="T38" fmla="*/ 54 w 540"/>
                <a:gd name="T39" fmla="*/ 0 h 540"/>
                <a:gd name="T40" fmla="*/ 48 w 540"/>
                <a:gd name="T41" fmla="*/ 6 h 540"/>
                <a:gd name="T42" fmla="*/ 24 w 540"/>
                <a:gd name="T43" fmla="*/ 18 h 540"/>
                <a:gd name="T44" fmla="*/ 12 w 540"/>
                <a:gd name="T45" fmla="*/ 12 h 540"/>
                <a:gd name="T46" fmla="*/ 0 w 540"/>
                <a:gd name="T47" fmla="*/ 24 h 540"/>
                <a:gd name="T48" fmla="*/ 0 w 540"/>
                <a:gd name="T49" fmla="*/ 48 h 540"/>
                <a:gd name="T50" fmla="*/ 6 w 540"/>
                <a:gd name="T51" fmla="*/ 66 h 540"/>
                <a:gd name="T52" fmla="*/ 24 w 540"/>
                <a:gd name="T53" fmla="*/ 84 h 540"/>
                <a:gd name="T54" fmla="*/ 90 w 540"/>
                <a:gd name="T55" fmla="*/ 216 h 540"/>
                <a:gd name="T56" fmla="*/ 108 w 540"/>
                <a:gd name="T57" fmla="*/ 246 h 540"/>
                <a:gd name="T58" fmla="*/ 108 w 540"/>
                <a:gd name="T59" fmla="*/ 318 h 540"/>
                <a:gd name="T60" fmla="*/ 126 w 540"/>
                <a:gd name="T61" fmla="*/ 354 h 540"/>
                <a:gd name="T62" fmla="*/ 126 w 540"/>
                <a:gd name="T63" fmla="*/ 378 h 540"/>
                <a:gd name="T64" fmla="*/ 138 w 540"/>
                <a:gd name="T65" fmla="*/ 456 h 540"/>
                <a:gd name="T66" fmla="*/ 156 w 540"/>
                <a:gd name="T67" fmla="*/ 480 h 540"/>
                <a:gd name="T68" fmla="*/ 162 w 540"/>
                <a:gd name="T69" fmla="*/ 492 h 540"/>
                <a:gd name="T70" fmla="*/ 186 w 540"/>
                <a:gd name="T71" fmla="*/ 516 h 540"/>
                <a:gd name="T72" fmla="*/ 192 w 540"/>
                <a:gd name="T73" fmla="*/ 522 h 540"/>
                <a:gd name="T74" fmla="*/ 192 w 540"/>
                <a:gd name="T75" fmla="*/ 522 h 540"/>
                <a:gd name="T76" fmla="*/ 192 w 540"/>
                <a:gd name="T77" fmla="*/ 522 h 540"/>
                <a:gd name="T78" fmla="*/ 210 w 540"/>
                <a:gd name="T79" fmla="*/ 504 h 540"/>
                <a:gd name="T80" fmla="*/ 186 w 540"/>
                <a:gd name="T81" fmla="*/ 90 h 540"/>
                <a:gd name="T82" fmla="*/ 174 w 540"/>
                <a:gd name="T83" fmla="*/ 102 h 540"/>
                <a:gd name="T84" fmla="*/ 168 w 540"/>
                <a:gd name="T85" fmla="*/ 96 h 540"/>
                <a:gd name="T86" fmla="*/ 174 w 540"/>
                <a:gd name="T87" fmla="*/ 78 h 540"/>
                <a:gd name="T88" fmla="*/ 180 w 540"/>
                <a:gd name="T89" fmla="*/ 84 h 540"/>
                <a:gd name="T90" fmla="*/ 192 w 540"/>
                <a:gd name="T91" fmla="*/ 72 h 540"/>
                <a:gd name="T92" fmla="*/ 216 w 540"/>
                <a:gd name="T93" fmla="*/ 84 h 540"/>
                <a:gd name="T94" fmla="*/ 186 w 540"/>
                <a:gd name="T95" fmla="*/ 9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0" h="540">
                  <a:moveTo>
                    <a:pt x="210" y="504"/>
                  </a:moveTo>
                  <a:lnTo>
                    <a:pt x="246" y="540"/>
                  </a:lnTo>
                  <a:lnTo>
                    <a:pt x="294" y="534"/>
                  </a:lnTo>
                  <a:lnTo>
                    <a:pt x="330" y="510"/>
                  </a:lnTo>
                  <a:lnTo>
                    <a:pt x="330" y="336"/>
                  </a:lnTo>
                  <a:lnTo>
                    <a:pt x="330" y="330"/>
                  </a:lnTo>
                  <a:lnTo>
                    <a:pt x="330" y="228"/>
                  </a:lnTo>
                  <a:lnTo>
                    <a:pt x="366" y="216"/>
                  </a:lnTo>
                  <a:lnTo>
                    <a:pt x="366" y="72"/>
                  </a:lnTo>
                  <a:lnTo>
                    <a:pt x="456" y="54"/>
                  </a:lnTo>
                  <a:lnTo>
                    <a:pt x="474" y="84"/>
                  </a:lnTo>
                  <a:lnTo>
                    <a:pt x="540" y="42"/>
                  </a:lnTo>
                  <a:lnTo>
                    <a:pt x="492" y="24"/>
                  </a:lnTo>
                  <a:lnTo>
                    <a:pt x="396" y="54"/>
                  </a:lnTo>
                  <a:lnTo>
                    <a:pt x="282" y="42"/>
                  </a:lnTo>
                  <a:lnTo>
                    <a:pt x="264" y="24"/>
                  </a:lnTo>
                  <a:lnTo>
                    <a:pt x="264" y="24"/>
                  </a:lnTo>
                  <a:lnTo>
                    <a:pt x="90" y="24"/>
                  </a:lnTo>
                  <a:lnTo>
                    <a:pt x="66" y="6"/>
                  </a:lnTo>
                  <a:lnTo>
                    <a:pt x="54" y="0"/>
                  </a:lnTo>
                  <a:lnTo>
                    <a:pt x="48" y="6"/>
                  </a:lnTo>
                  <a:lnTo>
                    <a:pt x="24" y="18"/>
                  </a:lnTo>
                  <a:lnTo>
                    <a:pt x="12" y="12"/>
                  </a:lnTo>
                  <a:lnTo>
                    <a:pt x="0" y="24"/>
                  </a:lnTo>
                  <a:lnTo>
                    <a:pt x="0" y="48"/>
                  </a:lnTo>
                  <a:lnTo>
                    <a:pt x="6" y="66"/>
                  </a:lnTo>
                  <a:lnTo>
                    <a:pt x="24" y="84"/>
                  </a:lnTo>
                  <a:lnTo>
                    <a:pt x="90" y="216"/>
                  </a:lnTo>
                  <a:lnTo>
                    <a:pt x="108" y="246"/>
                  </a:lnTo>
                  <a:lnTo>
                    <a:pt x="108" y="318"/>
                  </a:lnTo>
                  <a:lnTo>
                    <a:pt x="126" y="354"/>
                  </a:lnTo>
                  <a:lnTo>
                    <a:pt x="126" y="378"/>
                  </a:lnTo>
                  <a:lnTo>
                    <a:pt x="138" y="456"/>
                  </a:lnTo>
                  <a:lnTo>
                    <a:pt x="156" y="480"/>
                  </a:lnTo>
                  <a:lnTo>
                    <a:pt x="162" y="492"/>
                  </a:lnTo>
                  <a:lnTo>
                    <a:pt x="186" y="516"/>
                  </a:lnTo>
                  <a:lnTo>
                    <a:pt x="192" y="522"/>
                  </a:lnTo>
                  <a:lnTo>
                    <a:pt x="192" y="522"/>
                  </a:lnTo>
                  <a:lnTo>
                    <a:pt x="192" y="522"/>
                  </a:lnTo>
                  <a:lnTo>
                    <a:pt x="210" y="504"/>
                  </a:lnTo>
                  <a:close/>
                  <a:moveTo>
                    <a:pt x="186" y="90"/>
                  </a:moveTo>
                  <a:lnTo>
                    <a:pt x="174" y="102"/>
                  </a:lnTo>
                  <a:lnTo>
                    <a:pt x="168" y="96"/>
                  </a:lnTo>
                  <a:lnTo>
                    <a:pt x="174" y="78"/>
                  </a:lnTo>
                  <a:lnTo>
                    <a:pt x="180" y="84"/>
                  </a:lnTo>
                  <a:lnTo>
                    <a:pt x="192" y="72"/>
                  </a:lnTo>
                  <a:lnTo>
                    <a:pt x="216" y="84"/>
                  </a:lnTo>
                  <a:lnTo>
                    <a:pt x="186"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5" name="Freeform 529"/>
            <p:cNvSpPr>
              <a:spLocks/>
            </p:cNvSpPr>
            <p:nvPr/>
          </p:nvSpPr>
          <p:spPr bwMode="auto">
            <a:xfrm>
              <a:off x="2424" y="3367"/>
              <a:ext cx="198" cy="18"/>
            </a:xfrm>
            <a:custGeom>
              <a:avLst/>
              <a:gdLst>
                <a:gd name="T0" fmla="*/ 0 w 198"/>
                <a:gd name="T1" fmla="*/ 0 h 18"/>
                <a:gd name="T2" fmla="*/ 24 w 198"/>
                <a:gd name="T3" fmla="*/ 18 h 18"/>
                <a:gd name="T4" fmla="*/ 198 w 198"/>
                <a:gd name="T5" fmla="*/ 18 h 18"/>
                <a:gd name="T6" fmla="*/ 24 w 198"/>
                <a:gd name="T7" fmla="*/ 18 h 18"/>
                <a:gd name="T8" fmla="*/ 0 w 198"/>
                <a:gd name="T9" fmla="*/ 0 h 18"/>
              </a:gdLst>
              <a:ahLst/>
              <a:cxnLst>
                <a:cxn ang="0">
                  <a:pos x="T0" y="T1"/>
                </a:cxn>
                <a:cxn ang="0">
                  <a:pos x="T2" y="T3"/>
                </a:cxn>
                <a:cxn ang="0">
                  <a:pos x="T4" y="T5"/>
                </a:cxn>
                <a:cxn ang="0">
                  <a:pos x="T6" y="T7"/>
                </a:cxn>
                <a:cxn ang="0">
                  <a:pos x="T8" y="T9"/>
                </a:cxn>
              </a:cxnLst>
              <a:rect l="0" t="0" r="r" b="b"/>
              <a:pathLst>
                <a:path w="198" h="18">
                  <a:moveTo>
                    <a:pt x="0" y="0"/>
                  </a:moveTo>
                  <a:lnTo>
                    <a:pt x="24" y="18"/>
                  </a:lnTo>
                  <a:lnTo>
                    <a:pt x="198" y="18"/>
                  </a:lnTo>
                  <a:lnTo>
                    <a:pt x="24"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6" name="Freeform 530"/>
            <p:cNvSpPr>
              <a:spLocks/>
            </p:cNvSpPr>
            <p:nvPr/>
          </p:nvSpPr>
          <p:spPr bwMode="auto">
            <a:xfrm>
              <a:off x="2406" y="3361"/>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7" name="Freeform 531"/>
            <p:cNvSpPr>
              <a:spLocks/>
            </p:cNvSpPr>
            <p:nvPr/>
          </p:nvSpPr>
          <p:spPr bwMode="auto">
            <a:xfrm>
              <a:off x="2688" y="3589"/>
              <a:ext cx="0" cy="108"/>
            </a:xfrm>
            <a:custGeom>
              <a:avLst/>
              <a:gdLst>
                <a:gd name="T0" fmla="*/ 0 h 108"/>
                <a:gd name="T1" fmla="*/ 102 h 108"/>
                <a:gd name="T2" fmla="*/ 108 h 108"/>
                <a:gd name="T3" fmla="*/ 102 h 108"/>
                <a:gd name="T4" fmla="*/ 0 h 108"/>
              </a:gdLst>
              <a:ahLst/>
              <a:cxnLst>
                <a:cxn ang="0">
                  <a:pos x="0" y="T0"/>
                </a:cxn>
                <a:cxn ang="0">
                  <a:pos x="0" y="T1"/>
                </a:cxn>
                <a:cxn ang="0">
                  <a:pos x="0" y="T2"/>
                </a:cxn>
                <a:cxn ang="0">
                  <a:pos x="0" y="T3"/>
                </a:cxn>
                <a:cxn ang="0">
                  <a:pos x="0" y="T4"/>
                </a:cxn>
              </a:cxnLst>
              <a:rect l="0" t="0" r="r" b="b"/>
              <a:pathLst>
                <a:path h="108">
                  <a:moveTo>
                    <a:pt x="0" y="0"/>
                  </a:moveTo>
                  <a:lnTo>
                    <a:pt x="0" y="102"/>
                  </a:lnTo>
                  <a:lnTo>
                    <a:pt x="0" y="108"/>
                  </a:lnTo>
                  <a:lnTo>
                    <a:pt x="0" y="10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8" name="Freeform 532"/>
            <p:cNvSpPr>
              <a:spLocks/>
            </p:cNvSpPr>
            <p:nvPr/>
          </p:nvSpPr>
          <p:spPr bwMode="auto">
            <a:xfrm>
              <a:off x="2814" y="3415"/>
              <a:ext cx="18" cy="30"/>
            </a:xfrm>
            <a:custGeom>
              <a:avLst/>
              <a:gdLst>
                <a:gd name="T0" fmla="*/ 18 w 18"/>
                <a:gd name="T1" fmla="*/ 30 h 30"/>
                <a:gd name="T2" fmla="*/ 0 w 18"/>
                <a:gd name="T3" fmla="*/ 0 h 30"/>
                <a:gd name="T4" fmla="*/ 18 w 18"/>
                <a:gd name="T5" fmla="*/ 30 h 30"/>
                <a:gd name="T6" fmla="*/ 18 w 18"/>
                <a:gd name="T7" fmla="*/ 30 h 30"/>
              </a:gdLst>
              <a:ahLst/>
              <a:cxnLst>
                <a:cxn ang="0">
                  <a:pos x="T0" y="T1"/>
                </a:cxn>
                <a:cxn ang="0">
                  <a:pos x="T2" y="T3"/>
                </a:cxn>
                <a:cxn ang="0">
                  <a:pos x="T4" y="T5"/>
                </a:cxn>
                <a:cxn ang="0">
                  <a:pos x="T6" y="T7"/>
                </a:cxn>
              </a:cxnLst>
              <a:rect l="0" t="0" r="r" b="b"/>
              <a:pathLst>
                <a:path w="18" h="30">
                  <a:moveTo>
                    <a:pt x="18" y="30"/>
                  </a:moveTo>
                  <a:lnTo>
                    <a:pt x="0" y="0"/>
                  </a:lnTo>
                  <a:lnTo>
                    <a:pt x="18" y="30"/>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9" name="Rectangle 533"/>
            <p:cNvSpPr>
              <a:spLocks noChangeArrowheads="1"/>
            </p:cNvSpPr>
            <p:nvPr/>
          </p:nvSpPr>
          <p:spPr bwMode="auto">
            <a:xfrm>
              <a:off x="3150" y="361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0" name="Freeform 534"/>
            <p:cNvSpPr>
              <a:spLocks noEditPoints="1"/>
            </p:cNvSpPr>
            <p:nvPr/>
          </p:nvSpPr>
          <p:spPr bwMode="auto">
            <a:xfrm>
              <a:off x="2550" y="3589"/>
              <a:ext cx="648" cy="576"/>
            </a:xfrm>
            <a:custGeom>
              <a:avLst/>
              <a:gdLst>
                <a:gd name="T0" fmla="*/ 606 w 648"/>
                <a:gd name="T1" fmla="*/ 222 h 576"/>
                <a:gd name="T2" fmla="*/ 606 w 648"/>
                <a:gd name="T3" fmla="*/ 222 h 576"/>
                <a:gd name="T4" fmla="*/ 576 w 648"/>
                <a:gd name="T5" fmla="*/ 168 h 576"/>
                <a:gd name="T6" fmla="*/ 594 w 648"/>
                <a:gd name="T7" fmla="*/ 156 h 576"/>
                <a:gd name="T8" fmla="*/ 618 w 648"/>
                <a:gd name="T9" fmla="*/ 162 h 576"/>
                <a:gd name="T10" fmla="*/ 618 w 648"/>
                <a:gd name="T11" fmla="*/ 96 h 576"/>
                <a:gd name="T12" fmla="*/ 600 w 648"/>
                <a:gd name="T13" fmla="*/ 66 h 576"/>
                <a:gd name="T14" fmla="*/ 600 w 648"/>
                <a:gd name="T15" fmla="*/ 24 h 576"/>
                <a:gd name="T16" fmla="*/ 576 w 648"/>
                <a:gd name="T17" fmla="*/ 6 h 576"/>
                <a:gd name="T18" fmla="*/ 552 w 648"/>
                <a:gd name="T19" fmla="*/ 12 h 576"/>
                <a:gd name="T20" fmla="*/ 552 w 648"/>
                <a:gd name="T21" fmla="*/ 12 h 576"/>
                <a:gd name="T22" fmla="*/ 510 w 648"/>
                <a:gd name="T23" fmla="*/ 6 h 576"/>
                <a:gd name="T24" fmla="*/ 474 w 648"/>
                <a:gd name="T25" fmla="*/ 18 h 576"/>
                <a:gd name="T26" fmla="*/ 366 w 648"/>
                <a:gd name="T27" fmla="*/ 144 h 576"/>
                <a:gd name="T28" fmla="*/ 276 w 648"/>
                <a:gd name="T29" fmla="*/ 138 h 576"/>
                <a:gd name="T30" fmla="*/ 192 w 648"/>
                <a:gd name="T31" fmla="*/ 204 h 576"/>
                <a:gd name="T32" fmla="*/ 174 w 648"/>
                <a:gd name="T33" fmla="*/ 180 h 576"/>
                <a:gd name="T34" fmla="*/ 174 w 648"/>
                <a:gd name="T35" fmla="*/ 156 h 576"/>
                <a:gd name="T36" fmla="*/ 138 w 648"/>
                <a:gd name="T37" fmla="*/ 282 h 576"/>
                <a:gd name="T38" fmla="*/ 54 w 648"/>
                <a:gd name="T39" fmla="*/ 312 h 576"/>
                <a:gd name="T40" fmla="*/ 0 w 648"/>
                <a:gd name="T41" fmla="*/ 294 h 576"/>
                <a:gd name="T42" fmla="*/ 0 w 648"/>
                <a:gd name="T43" fmla="*/ 300 h 576"/>
                <a:gd name="T44" fmla="*/ 48 w 648"/>
                <a:gd name="T45" fmla="*/ 408 h 576"/>
                <a:gd name="T46" fmla="*/ 72 w 648"/>
                <a:gd name="T47" fmla="*/ 474 h 576"/>
                <a:gd name="T48" fmla="*/ 54 w 648"/>
                <a:gd name="T49" fmla="*/ 480 h 576"/>
                <a:gd name="T50" fmla="*/ 60 w 648"/>
                <a:gd name="T51" fmla="*/ 498 h 576"/>
                <a:gd name="T52" fmla="*/ 78 w 648"/>
                <a:gd name="T53" fmla="*/ 534 h 576"/>
                <a:gd name="T54" fmla="*/ 78 w 648"/>
                <a:gd name="T55" fmla="*/ 564 h 576"/>
                <a:gd name="T56" fmla="*/ 90 w 648"/>
                <a:gd name="T57" fmla="*/ 546 h 576"/>
                <a:gd name="T58" fmla="*/ 108 w 648"/>
                <a:gd name="T59" fmla="*/ 564 h 576"/>
                <a:gd name="T60" fmla="*/ 144 w 648"/>
                <a:gd name="T61" fmla="*/ 576 h 576"/>
                <a:gd name="T62" fmla="*/ 174 w 648"/>
                <a:gd name="T63" fmla="*/ 558 h 576"/>
                <a:gd name="T64" fmla="*/ 192 w 648"/>
                <a:gd name="T65" fmla="*/ 558 h 576"/>
                <a:gd name="T66" fmla="*/ 228 w 648"/>
                <a:gd name="T67" fmla="*/ 546 h 576"/>
                <a:gd name="T68" fmla="*/ 264 w 648"/>
                <a:gd name="T69" fmla="*/ 552 h 576"/>
                <a:gd name="T70" fmla="*/ 330 w 648"/>
                <a:gd name="T71" fmla="*/ 552 h 576"/>
                <a:gd name="T72" fmla="*/ 366 w 648"/>
                <a:gd name="T73" fmla="*/ 546 h 576"/>
                <a:gd name="T74" fmla="*/ 408 w 648"/>
                <a:gd name="T75" fmla="*/ 528 h 576"/>
                <a:gd name="T76" fmla="*/ 510 w 648"/>
                <a:gd name="T77" fmla="*/ 432 h 576"/>
                <a:gd name="T78" fmla="*/ 576 w 648"/>
                <a:gd name="T79" fmla="*/ 348 h 576"/>
                <a:gd name="T80" fmla="*/ 624 w 648"/>
                <a:gd name="T81" fmla="*/ 294 h 576"/>
                <a:gd name="T82" fmla="*/ 648 w 648"/>
                <a:gd name="T83" fmla="*/ 204 h 576"/>
                <a:gd name="T84" fmla="*/ 612 w 648"/>
                <a:gd name="T85" fmla="*/ 210 h 576"/>
                <a:gd name="T86" fmla="*/ 420 w 648"/>
                <a:gd name="T87" fmla="*/ 336 h 576"/>
                <a:gd name="T88" fmla="*/ 456 w 648"/>
                <a:gd name="T89" fmla="*/ 282 h 576"/>
                <a:gd name="T90" fmla="*/ 516 w 648"/>
                <a:gd name="T91" fmla="*/ 3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8" h="576">
                  <a:moveTo>
                    <a:pt x="612" y="210"/>
                  </a:moveTo>
                  <a:lnTo>
                    <a:pt x="606" y="222"/>
                  </a:lnTo>
                  <a:lnTo>
                    <a:pt x="606" y="222"/>
                  </a:lnTo>
                  <a:lnTo>
                    <a:pt x="606" y="222"/>
                  </a:lnTo>
                  <a:lnTo>
                    <a:pt x="570" y="204"/>
                  </a:lnTo>
                  <a:lnTo>
                    <a:pt x="576" y="168"/>
                  </a:lnTo>
                  <a:lnTo>
                    <a:pt x="582" y="162"/>
                  </a:lnTo>
                  <a:lnTo>
                    <a:pt x="594" y="156"/>
                  </a:lnTo>
                  <a:lnTo>
                    <a:pt x="612" y="162"/>
                  </a:lnTo>
                  <a:lnTo>
                    <a:pt x="618" y="162"/>
                  </a:lnTo>
                  <a:lnTo>
                    <a:pt x="618" y="162"/>
                  </a:lnTo>
                  <a:lnTo>
                    <a:pt x="618" y="96"/>
                  </a:lnTo>
                  <a:lnTo>
                    <a:pt x="612" y="84"/>
                  </a:lnTo>
                  <a:lnTo>
                    <a:pt x="600" y="66"/>
                  </a:lnTo>
                  <a:lnTo>
                    <a:pt x="600" y="24"/>
                  </a:lnTo>
                  <a:lnTo>
                    <a:pt x="600" y="24"/>
                  </a:lnTo>
                  <a:lnTo>
                    <a:pt x="588" y="18"/>
                  </a:lnTo>
                  <a:lnTo>
                    <a:pt x="576" y="6"/>
                  </a:lnTo>
                  <a:lnTo>
                    <a:pt x="558" y="12"/>
                  </a:lnTo>
                  <a:lnTo>
                    <a:pt x="552" y="12"/>
                  </a:lnTo>
                  <a:lnTo>
                    <a:pt x="552" y="12"/>
                  </a:lnTo>
                  <a:lnTo>
                    <a:pt x="552" y="12"/>
                  </a:lnTo>
                  <a:lnTo>
                    <a:pt x="522" y="0"/>
                  </a:lnTo>
                  <a:lnTo>
                    <a:pt x="510" y="6"/>
                  </a:lnTo>
                  <a:lnTo>
                    <a:pt x="486" y="12"/>
                  </a:lnTo>
                  <a:lnTo>
                    <a:pt x="474" y="18"/>
                  </a:lnTo>
                  <a:lnTo>
                    <a:pt x="384" y="102"/>
                  </a:lnTo>
                  <a:lnTo>
                    <a:pt x="366" y="144"/>
                  </a:lnTo>
                  <a:lnTo>
                    <a:pt x="330" y="156"/>
                  </a:lnTo>
                  <a:lnTo>
                    <a:pt x="276" y="138"/>
                  </a:lnTo>
                  <a:lnTo>
                    <a:pt x="234" y="192"/>
                  </a:lnTo>
                  <a:lnTo>
                    <a:pt x="192" y="204"/>
                  </a:lnTo>
                  <a:lnTo>
                    <a:pt x="162" y="198"/>
                  </a:lnTo>
                  <a:lnTo>
                    <a:pt x="174" y="180"/>
                  </a:lnTo>
                  <a:lnTo>
                    <a:pt x="174" y="168"/>
                  </a:lnTo>
                  <a:lnTo>
                    <a:pt x="174" y="156"/>
                  </a:lnTo>
                  <a:lnTo>
                    <a:pt x="138" y="102"/>
                  </a:lnTo>
                  <a:lnTo>
                    <a:pt x="138" y="282"/>
                  </a:lnTo>
                  <a:lnTo>
                    <a:pt x="102" y="306"/>
                  </a:lnTo>
                  <a:lnTo>
                    <a:pt x="54" y="312"/>
                  </a:lnTo>
                  <a:lnTo>
                    <a:pt x="18" y="276"/>
                  </a:lnTo>
                  <a:lnTo>
                    <a:pt x="0" y="294"/>
                  </a:lnTo>
                  <a:lnTo>
                    <a:pt x="0" y="294"/>
                  </a:lnTo>
                  <a:lnTo>
                    <a:pt x="0" y="300"/>
                  </a:lnTo>
                  <a:lnTo>
                    <a:pt x="6" y="306"/>
                  </a:lnTo>
                  <a:lnTo>
                    <a:pt x="48" y="408"/>
                  </a:lnTo>
                  <a:lnTo>
                    <a:pt x="72" y="438"/>
                  </a:lnTo>
                  <a:lnTo>
                    <a:pt x="72" y="474"/>
                  </a:lnTo>
                  <a:lnTo>
                    <a:pt x="66" y="486"/>
                  </a:lnTo>
                  <a:lnTo>
                    <a:pt x="54" y="480"/>
                  </a:lnTo>
                  <a:lnTo>
                    <a:pt x="54" y="492"/>
                  </a:lnTo>
                  <a:lnTo>
                    <a:pt x="60" y="498"/>
                  </a:lnTo>
                  <a:lnTo>
                    <a:pt x="60" y="504"/>
                  </a:lnTo>
                  <a:lnTo>
                    <a:pt x="78" y="534"/>
                  </a:lnTo>
                  <a:lnTo>
                    <a:pt x="72" y="552"/>
                  </a:lnTo>
                  <a:lnTo>
                    <a:pt x="78" y="564"/>
                  </a:lnTo>
                  <a:lnTo>
                    <a:pt x="78" y="546"/>
                  </a:lnTo>
                  <a:lnTo>
                    <a:pt x="90" y="546"/>
                  </a:lnTo>
                  <a:lnTo>
                    <a:pt x="90" y="558"/>
                  </a:lnTo>
                  <a:lnTo>
                    <a:pt x="108" y="564"/>
                  </a:lnTo>
                  <a:lnTo>
                    <a:pt x="114" y="576"/>
                  </a:lnTo>
                  <a:lnTo>
                    <a:pt x="144" y="576"/>
                  </a:lnTo>
                  <a:lnTo>
                    <a:pt x="156" y="564"/>
                  </a:lnTo>
                  <a:lnTo>
                    <a:pt x="174" y="558"/>
                  </a:lnTo>
                  <a:lnTo>
                    <a:pt x="186" y="564"/>
                  </a:lnTo>
                  <a:lnTo>
                    <a:pt x="192" y="558"/>
                  </a:lnTo>
                  <a:lnTo>
                    <a:pt x="210" y="564"/>
                  </a:lnTo>
                  <a:lnTo>
                    <a:pt x="228" y="546"/>
                  </a:lnTo>
                  <a:lnTo>
                    <a:pt x="252" y="546"/>
                  </a:lnTo>
                  <a:lnTo>
                    <a:pt x="264" y="552"/>
                  </a:lnTo>
                  <a:lnTo>
                    <a:pt x="282" y="540"/>
                  </a:lnTo>
                  <a:lnTo>
                    <a:pt x="330" y="552"/>
                  </a:lnTo>
                  <a:lnTo>
                    <a:pt x="336" y="540"/>
                  </a:lnTo>
                  <a:lnTo>
                    <a:pt x="366" y="546"/>
                  </a:lnTo>
                  <a:lnTo>
                    <a:pt x="366" y="528"/>
                  </a:lnTo>
                  <a:lnTo>
                    <a:pt x="408" y="528"/>
                  </a:lnTo>
                  <a:lnTo>
                    <a:pt x="492" y="462"/>
                  </a:lnTo>
                  <a:lnTo>
                    <a:pt x="510" y="432"/>
                  </a:lnTo>
                  <a:lnTo>
                    <a:pt x="540" y="408"/>
                  </a:lnTo>
                  <a:lnTo>
                    <a:pt x="576" y="348"/>
                  </a:lnTo>
                  <a:lnTo>
                    <a:pt x="588" y="312"/>
                  </a:lnTo>
                  <a:lnTo>
                    <a:pt x="624" y="294"/>
                  </a:lnTo>
                  <a:lnTo>
                    <a:pt x="648" y="204"/>
                  </a:lnTo>
                  <a:lnTo>
                    <a:pt x="648" y="204"/>
                  </a:lnTo>
                  <a:lnTo>
                    <a:pt x="618" y="204"/>
                  </a:lnTo>
                  <a:lnTo>
                    <a:pt x="612" y="210"/>
                  </a:lnTo>
                  <a:close/>
                  <a:moveTo>
                    <a:pt x="462" y="384"/>
                  </a:moveTo>
                  <a:lnTo>
                    <a:pt x="420" y="336"/>
                  </a:lnTo>
                  <a:lnTo>
                    <a:pt x="438" y="318"/>
                  </a:lnTo>
                  <a:lnTo>
                    <a:pt x="456" y="282"/>
                  </a:lnTo>
                  <a:lnTo>
                    <a:pt x="504" y="288"/>
                  </a:lnTo>
                  <a:lnTo>
                    <a:pt x="516" y="324"/>
                  </a:lnTo>
                  <a:lnTo>
                    <a:pt x="462" y="3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1" name="Rectangle 535"/>
            <p:cNvSpPr>
              <a:spLocks noChangeArrowheads="1"/>
            </p:cNvSpPr>
            <p:nvPr/>
          </p:nvSpPr>
          <p:spPr bwMode="auto">
            <a:xfrm>
              <a:off x="3168" y="375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2" name="Freeform 536"/>
            <p:cNvSpPr>
              <a:spLocks/>
            </p:cNvSpPr>
            <p:nvPr/>
          </p:nvSpPr>
          <p:spPr bwMode="auto">
            <a:xfrm>
              <a:off x="3132" y="3745"/>
              <a:ext cx="30" cy="6"/>
            </a:xfrm>
            <a:custGeom>
              <a:avLst/>
              <a:gdLst>
                <a:gd name="T0" fmla="*/ 30 w 30"/>
                <a:gd name="T1" fmla="*/ 6 h 6"/>
                <a:gd name="T2" fmla="*/ 12 w 30"/>
                <a:gd name="T3" fmla="*/ 0 h 6"/>
                <a:gd name="T4" fmla="*/ 0 w 30"/>
                <a:gd name="T5" fmla="*/ 6 h 6"/>
                <a:gd name="T6" fmla="*/ 12 w 30"/>
                <a:gd name="T7" fmla="*/ 0 h 6"/>
                <a:gd name="T8" fmla="*/ 30 w 30"/>
                <a:gd name="T9" fmla="*/ 6 h 6"/>
              </a:gdLst>
              <a:ahLst/>
              <a:cxnLst>
                <a:cxn ang="0">
                  <a:pos x="T0" y="T1"/>
                </a:cxn>
                <a:cxn ang="0">
                  <a:pos x="T2" y="T3"/>
                </a:cxn>
                <a:cxn ang="0">
                  <a:pos x="T4" y="T5"/>
                </a:cxn>
                <a:cxn ang="0">
                  <a:pos x="T6" y="T7"/>
                </a:cxn>
                <a:cxn ang="0">
                  <a:pos x="T8" y="T9"/>
                </a:cxn>
              </a:cxnLst>
              <a:rect l="0" t="0" r="r" b="b"/>
              <a:pathLst>
                <a:path w="30" h="6">
                  <a:moveTo>
                    <a:pt x="30" y="6"/>
                  </a:moveTo>
                  <a:lnTo>
                    <a:pt x="12" y="0"/>
                  </a:lnTo>
                  <a:lnTo>
                    <a:pt x="0" y="6"/>
                  </a:lnTo>
                  <a:lnTo>
                    <a:pt x="12" y="0"/>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3" name="Freeform 537"/>
            <p:cNvSpPr>
              <a:spLocks/>
            </p:cNvSpPr>
            <p:nvPr/>
          </p:nvSpPr>
          <p:spPr bwMode="auto">
            <a:xfrm>
              <a:off x="3156" y="3799"/>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4" name="Freeform 538"/>
            <p:cNvSpPr>
              <a:spLocks/>
            </p:cNvSpPr>
            <p:nvPr/>
          </p:nvSpPr>
          <p:spPr bwMode="auto">
            <a:xfrm>
              <a:off x="3150" y="3613"/>
              <a:ext cx="12" cy="60"/>
            </a:xfrm>
            <a:custGeom>
              <a:avLst/>
              <a:gdLst>
                <a:gd name="T0" fmla="*/ 0 w 12"/>
                <a:gd name="T1" fmla="*/ 0 h 60"/>
                <a:gd name="T2" fmla="*/ 0 w 12"/>
                <a:gd name="T3" fmla="*/ 42 h 60"/>
                <a:gd name="T4" fmla="*/ 12 w 12"/>
                <a:gd name="T5" fmla="*/ 60 h 60"/>
                <a:gd name="T6" fmla="*/ 0 w 12"/>
                <a:gd name="T7" fmla="*/ 42 h 60"/>
                <a:gd name="T8" fmla="*/ 0 w 12"/>
                <a:gd name="T9" fmla="*/ 0 h 60"/>
                <a:gd name="T10" fmla="*/ 0 w 12"/>
                <a:gd name="T11" fmla="*/ 0 h 60"/>
                <a:gd name="T12" fmla="*/ 0 w 12"/>
                <a:gd name="T13" fmla="*/ 0 h 60"/>
                <a:gd name="T14" fmla="*/ 0 w 12"/>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0">
                  <a:moveTo>
                    <a:pt x="0" y="0"/>
                  </a:moveTo>
                  <a:lnTo>
                    <a:pt x="0" y="42"/>
                  </a:lnTo>
                  <a:lnTo>
                    <a:pt x="12" y="60"/>
                  </a:lnTo>
                  <a:lnTo>
                    <a:pt x="0" y="4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5" name="Freeform 539"/>
            <p:cNvSpPr>
              <a:spLocks/>
            </p:cNvSpPr>
            <p:nvPr/>
          </p:nvSpPr>
          <p:spPr bwMode="auto">
            <a:xfrm>
              <a:off x="3102" y="3601"/>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6" name="Freeform 540"/>
            <p:cNvSpPr>
              <a:spLocks/>
            </p:cNvSpPr>
            <p:nvPr/>
          </p:nvSpPr>
          <p:spPr bwMode="auto">
            <a:xfrm>
              <a:off x="3060" y="3589"/>
              <a:ext cx="12" cy="6"/>
            </a:xfrm>
            <a:custGeom>
              <a:avLst/>
              <a:gdLst>
                <a:gd name="T0" fmla="*/ 0 w 12"/>
                <a:gd name="T1" fmla="*/ 6 h 6"/>
                <a:gd name="T2" fmla="*/ 12 w 12"/>
                <a:gd name="T3" fmla="*/ 0 h 6"/>
                <a:gd name="T4" fmla="*/ 0 w 12"/>
                <a:gd name="T5" fmla="*/ 6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7" name="Freeform 541"/>
            <p:cNvSpPr>
              <a:spLocks/>
            </p:cNvSpPr>
            <p:nvPr/>
          </p:nvSpPr>
          <p:spPr bwMode="auto">
            <a:xfrm>
              <a:off x="3138" y="3607"/>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8" name="Freeform 542"/>
            <p:cNvSpPr>
              <a:spLocks/>
            </p:cNvSpPr>
            <p:nvPr/>
          </p:nvSpPr>
          <p:spPr bwMode="auto">
            <a:xfrm>
              <a:off x="2826" y="3727"/>
              <a:ext cx="54" cy="18"/>
            </a:xfrm>
            <a:custGeom>
              <a:avLst/>
              <a:gdLst>
                <a:gd name="T0" fmla="*/ 0 w 54"/>
                <a:gd name="T1" fmla="*/ 0 h 18"/>
                <a:gd name="T2" fmla="*/ 54 w 54"/>
                <a:gd name="T3" fmla="*/ 18 h 18"/>
                <a:gd name="T4" fmla="*/ 0 w 54"/>
                <a:gd name="T5" fmla="*/ 0 h 18"/>
                <a:gd name="T6" fmla="*/ 0 w 54"/>
                <a:gd name="T7" fmla="*/ 0 h 18"/>
              </a:gdLst>
              <a:ahLst/>
              <a:cxnLst>
                <a:cxn ang="0">
                  <a:pos x="T0" y="T1"/>
                </a:cxn>
                <a:cxn ang="0">
                  <a:pos x="T2" y="T3"/>
                </a:cxn>
                <a:cxn ang="0">
                  <a:pos x="T4" y="T5"/>
                </a:cxn>
                <a:cxn ang="0">
                  <a:pos x="T6" y="T7"/>
                </a:cxn>
              </a:cxnLst>
              <a:rect l="0" t="0" r="r" b="b"/>
              <a:pathLst>
                <a:path w="54" h="18">
                  <a:moveTo>
                    <a:pt x="0" y="0"/>
                  </a:moveTo>
                  <a:lnTo>
                    <a:pt x="54"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9" name="Freeform 543"/>
            <p:cNvSpPr>
              <a:spLocks/>
            </p:cNvSpPr>
            <p:nvPr/>
          </p:nvSpPr>
          <p:spPr bwMode="auto">
            <a:xfrm>
              <a:off x="2688" y="3691"/>
              <a:ext cx="36" cy="66"/>
            </a:xfrm>
            <a:custGeom>
              <a:avLst/>
              <a:gdLst>
                <a:gd name="T0" fmla="*/ 0 w 36"/>
                <a:gd name="T1" fmla="*/ 0 h 66"/>
                <a:gd name="T2" fmla="*/ 36 w 36"/>
                <a:gd name="T3" fmla="*/ 54 h 66"/>
                <a:gd name="T4" fmla="*/ 36 w 36"/>
                <a:gd name="T5" fmla="*/ 66 h 66"/>
                <a:gd name="T6" fmla="*/ 36 w 36"/>
                <a:gd name="T7" fmla="*/ 54 h 66"/>
                <a:gd name="T8" fmla="*/ 0 w 36"/>
                <a:gd name="T9" fmla="*/ 0 h 66"/>
              </a:gdLst>
              <a:ahLst/>
              <a:cxnLst>
                <a:cxn ang="0">
                  <a:pos x="T0" y="T1"/>
                </a:cxn>
                <a:cxn ang="0">
                  <a:pos x="T2" y="T3"/>
                </a:cxn>
                <a:cxn ang="0">
                  <a:pos x="T4" y="T5"/>
                </a:cxn>
                <a:cxn ang="0">
                  <a:pos x="T6" y="T7"/>
                </a:cxn>
                <a:cxn ang="0">
                  <a:pos x="T8" y="T9"/>
                </a:cxn>
              </a:cxnLst>
              <a:rect l="0" t="0" r="r" b="b"/>
              <a:pathLst>
                <a:path w="36" h="66">
                  <a:moveTo>
                    <a:pt x="0" y="0"/>
                  </a:moveTo>
                  <a:lnTo>
                    <a:pt x="36" y="54"/>
                  </a:lnTo>
                  <a:lnTo>
                    <a:pt x="36" y="66"/>
                  </a:lnTo>
                  <a:lnTo>
                    <a:pt x="36" y="5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0" name="Freeform 544"/>
            <p:cNvSpPr>
              <a:spLocks/>
            </p:cNvSpPr>
            <p:nvPr/>
          </p:nvSpPr>
          <p:spPr bwMode="auto">
            <a:xfrm>
              <a:off x="3036" y="3595"/>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1" name="Freeform 545"/>
            <p:cNvSpPr>
              <a:spLocks/>
            </p:cNvSpPr>
            <p:nvPr/>
          </p:nvSpPr>
          <p:spPr bwMode="auto">
            <a:xfrm>
              <a:off x="2550" y="3865"/>
              <a:ext cx="18" cy="18"/>
            </a:xfrm>
            <a:custGeom>
              <a:avLst/>
              <a:gdLst>
                <a:gd name="T0" fmla="*/ 0 w 18"/>
                <a:gd name="T1" fmla="*/ 18 h 18"/>
                <a:gd name="T2" fmla="*/ 0 w 18"/>
                <a:gd name="T3" fmla="*/ 18 h 18"/>
                <a:gd name="T4" fmla="*/ 18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0" y="18"/>
                  </a:lnTo>
                  <a:lnTo>
                    <a:pt x="18"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2" name="Freeform 546"/>
            <p:cNvSpPr>
              <a:spLocks/>
            </p:cNvSpPr>
            <p:nvPr/>
          </p:nvSpPr>
          <p:spPr bwMode="auto">
            <a:xfrm>
              <a:off x="2970" y="3871"/>
              <a:ext cx="96" cy="102"/>
            </a:xfrm>
            <a:custGeom>
              <a:avLst/>
              <a:gdLst>
                <a:gd name="T0" fmla="*/ 36 w 96"/>
                <a:gd name="T1" fmla="*/ 0 h 102"/>
                <a:gd name="T2" fmla="*/ 18 w 96"/>
                <a:gd name="T3" fmla="*/ 36 h 102"/>
                <a:gd name="T4" fmla="*/ 0 w 96"/>
                <a:gd name="T5" fmla="*/ 54 h 102"/>
                <a:gd name="T6" fmla="*/ 42 w 96"/>
                <a:gd name="T7" fmla="*/ 102 h 102"/>
                <a:gd name="T8" fmla="*/ 96 w 96"/>
                <a:gd name="T9" fmla="*/ 42 h 102"/>
                <a:gd name="T10" fmla="*/ 84 w 96"/>
                <a:gd name="T11" fmla="*/ 6 h 102"/>
                <a:gd name="T12" fmla="*/ 36 w 9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96" h="102">
                  <a:moveTo>
                    <a:pt x="36" y="0"/>
                  </a:moveTo>
                  <a:lnTo>
                    <a:pt x="18" y="36"/>
                  </a:lnTo>
                  <a:lnTo>
                    <a:pt x="0" y="54"/>
                  </a:lnTo>
                  <a:lnTo>
                    <a:pt x="42" y="102"/>
                  </a:lnTo>
                  <a:lnTo>
                    <a:pt x="96" y="42"/>
                  </a:lnTo>
                  <a:lnTo>
                    <a:pt x="84" y="6"/>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3" name="Freeform 547"/>
            <p:cNvSpPr>
              <a:spLocks/>
            </p:cNvSpPr>
            <p:nvPr/>
          </p:nvSpPr>
          <p:spPr bwMode="auto">
            <a:xfrm>
              <a:off x="3600" y="3174"/>
              <a:ext cx="282" cy="571"/>
            </a:xfrm>
            <a:custGeom>
              <a:avLst/>
              <a:gdLst>
                <a:gd name="T0" fmla="*/ 240 w 282"/>
                <a:gd name="T1" fmla="*/ 0 h 571"/>
                <a:gd name="T2" fmla="*/ 168 w 282"/>
                <a:gd name="T3" fmla="*/ 121 h 571"/>
                <a:gd name="T4" fmla="*/ 60 w 282"/>
                <a:gd name="T5" fmla="*/ 169 h 571"/>
                <a:gd name="T6" fmla="*/ 36 w 282"/>
                <a:gd name="T7" fmla="*/ 223 h 571"/>
                <a:gd name="T8" fmla="*/ 66 w 282"/>
                <a:gd name="T9" fmla="*/ 319 h 571"/>
                <a:gd name="T10" fmla="*/ 0 w 282"/>
                <a:gd name="T11" fmla="*/ 403 h 571"/>
                <a:gd name="T12" fmla="*/ 18 w 282"/>
                <a:gd name="T13" fmla="*/ 511 h 571"/>
                <a:gd name="T14" fmla="*/ 90 w 282"/>
                <a:gd name="T15" fmla="*/ 571 h 571"/>
                <a:gd name="T16" fmla="*/ 162 w 282"/>
                <a:gd name="T17" fmla="*/ 541 h 571"/>
                <a:gd name="T18" fmla="*/ 282 w 282"/>
                <a:gd name="T19" fmla="*/ 151 h 571"/>
                <a:gd name="T20" fmla="*/ 276 w 282"/>
                <a:gd name="T21" fmla="*/ 48 h 571"/>
                <a:gd name="T22" fmla="*/ 240 w 282"/>
                <a:gd name="T23"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 h="571">
                  <a:moveTo>
                    <a:pt x="240" y="0"/>
                  </a:moveTo>
                  <a:lnTo>
                    <a:pt x="168" y="121"/>
                  </a:lnTo>
                  <a:lnTo>
                    <a:pt x="60" y="169"/>
                  </a:lnTo>
                  <a:lnTo>
                    <a:pt x="36" y="223"/>
                  </a:lnTo>
                  <a:lnTo>
                    <a:pt x="66" y="319"/>
                  </a:lnTo>
                  <a:lnTo>
                    <a:pt x="0" y="403"/>
                  </a:lnTo>
                  <a:lnTo>
                    <a:pt x="18" y="511"/>
                  </a:lnTo>
                  <a:lnTo>
                    <a:pt x="90" y="571"/>
                  </a:lnTo>
                  <a:lnTo>
                    <a:pt x="162" y="541"/>
                  </a:lnTo>
                  <a:lnTo>
                    <a:pt x="282" y="151"/>
                  </a:lnTo>
                  <a:lnTo>
                    <a:pt x="276" y="48"/>
                  </a:lnTo>
                  <a:lnTo>
                    <a:pt x="24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4" name="Freeform 548"/>
            <p:cNvSpPr>
              <a:spLocks/>
            </p:cNvSpPr>
            <p:nvPr/>
          </p:nvSpPr>
          <p:spPr bwMode="auto">
            <a:xfrm>
              <a:off x="0" y="2706"/>
              <a:ext cx="522" cy="1015"/>
            </a:xfrm>
            <a:custGeom>
              <a:avLst/>
              <a:gdLst>
                <a:gd name="T0" fmla="*/ 96 w 522"/>
                <a:gd name="T1" fmla="*/ 955 h 1015"/>
                <a:gd name="T2" fmla="*/ 126 w 522"/>
                <a:gd name="T3" fmla="*/ 931 h 1015"/>
                <a:gd name="T4" fmla="*/ 132 w 522"/>
                <a:gd name="T5" fmla="*/ 919 h 1015"/>
                <a:gd name="T6" fmla="*/ 228 w 522"/>
                <a:gd name="T7" fmla="*/ 919 h 1015"/>
                <a:gd name="T8" fmla="*/ 234 w 522"/>
                <a:gd name="T9" fmla="*/ 895 h 1015"/>
                <a:gd name="T10" fmla="*/ 270 w 522"/>
                <a:gd name="T11" fmla="*/ 877 h 1015"/>
                <a:gd name="T12" fmla="*/ 270 w 522"/>
                <a:gd name="T13" fmla="*/ 841 h 1015"/>
                <a:gd name="T14" fmla="*/ 294 w 522"/>
                <a:gd name="T15" fmla="*/ 811 h 1015"/>
                <a:gd name="T16" fmla="*/ 306 w 522"/>
                <a:gd name="T17" fmla="*/ 787 h 1015"/>
                <a:gd name="T18" fmla="*/ 324 w 522"/>
                <a:gd name="T19" fmla="*/ 775 h 1015"/>
                <a:gd name="T20" fmla="*/ 324 w 522"/>
                <a:gd name="T21" fmla="*/ 721 h 1015"/>
                <a:gd name="T22" fmla="*/ 342 w 522"/>
                <a:gd name="T23" fmla="*/ 697 h 1015"/>
                <a:gd name="T24" fmla="*/ 348 w 522"/>
                <a:gd name="T25" fmla="*/ 613 h 1015"/>
                <a:gd name="T26" fmla="*/ 348 w 522"/>
                <a:gd name="T27" fmla="*/ 589 h 1015"/>
                <a:gd name="T28" fmla="*/ 354 w 522"/>
                <a:gd name="T29" fmla="*/ 504 h 1015"/>
                <a:gd name="T30" fmla="*/ 378 w 522"/>
                <a:gd name="T31" fmla="*/ 504 h 1015"/>
                <a:gd name="T32" fmla="*/ 414 w 522"/>
                <a:gd name="T33" fmla="*/ 432 h 1015"/>
                <a:gd name="T34" fmla="*/ 468 w 522"/>
                <a:gd name="T35" fmla="*/ 396 h 1015"/>
                <a:gd name="T36" fmla="*/ 510 w 522"/>
                <a:gd name="T37" fmla="*/ 330 h 1015"/>
                <a:gd name="T38" fmla="*/ 522 w 522"/>
                <a:gd name="T39" fmla="*/ 252 h 1015"/>
                <a:gd name="T40" fmla="*/ 486 w 522"/>
                <a:gd name="T41" fmla="*/ 186 h 1015"/>
                <a:gd name="T42" fmla="*/ 438 w 522"/>
                <a:gd name="T43" fmla="*/ 186 h 1015"/>
                <a:gd name="T44" fmla="*/ 366 w 522"/>
                <a:gd name="T45" fmla="*/ 120 h 1015"/>
                <a:gd name="T46" fmla="*/ 318 w 522"/>
                <a:gd name="T47" fmla="*/ 96 h 1015"/>
                <a:gd name="T48" fmla="*/ 240 w 522"/>
                <a:gd name="T49" fmla="*/ 102 h 1015"/>
                <a:gd name="T50" fmla="*/ 174 w 522"/>
                <a:gd name="T51" fmla="*/ 72 h 1015"/>
                <a:gd name="T52" fmla="*/ 138 w 522"/>
                <a:gd name="T53" fmla="*/ 90 h 1015"/>
                <a:gd name="T54" fmla="*/ 120 w 522"/>
                <a:gd name="T55" fmla="*/ 42 h 1015"/>
                <a:gd name="T56" fmla="*/ 102 w 522"/>
                <a:gd name="T57" fmla="*/ 48 h 1015"/>
                <a:gd name="T58" fmla="*/ 102 w 522"/>
                <a:gd name="T59" fmla="*/ 36 h 1015"/>
                <a:gd name="T60" fmla="*/ 6 w 522"/>
                <a:gd name="T61" fmla="*/ 0 h 1015"/>
                <a:gd name="T62" fmla="*/ 0 w 522"/>
                <a:gd name="T63" fmla="*/ 6 h 1015"/>
                <a:gd name="T64" fmla="*/ 0 w 522"/>
                <a:gd name="T65" fmla="*/ 1015 h 1015"/>
                <a:gd name="T66" fmla="*/ 60 w 522"/>
                <a:gd name="T67" fmla="*/ 961 h 1015"/>
                <a:gd name="T68" fmla="*/ 96 w 522"/>
                <a:gd name="T69" fmla="*/ 95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1015">
                  <a:moveTo>
                    <a:pt x="96" y="955"/>
                  </a:moveTo>
                  <a:lnTo>
                    <a:pt x="126" y="931"/>
                  </a:lnTo>
                  <a:lnTo>
                    <a:pt x="132" y="919"/>
                  </a:lnTo>
                  <a:lnTo>
                    <a:pt x="228" y="919"/>
                  </a:lnTo>
                  <a:lnTo>
                    <a:pt x="234" y="895"/>
                  </a:lnTo>
                  <a:lnTo>
                    <a:pt x="270" y="877"/>
                  </a:lnTo>
                  <a:lnTo>
                    <a:pt x="270" y="841"/>
                  </a:lnTo>
                  <a:lnTo>
                    <a:pt x="294" y="811"/>
                  </a:lnTo>
                  <a:lnTo>
                    <a:pt x="306" y="787"/>
                  </a:lnTo>
                  <a:lnTo>
                    <a:pt x="324" y="775"/>
                  </a:lnTo>
                  <a:lnTo>
                    <a:pt x="324" y="721"/>
                  </a:lnTo>
                  <a:lnTo>
                    <a:pt x="342" y="697"/>
                  </a:lnTo>
                  <a:lnTo>
                    <a:pt x="348" y="613"/>
                  </a:lnTo>
                  <a:lnTo>
                    <a:pt x="348" y="589"/>
                  </a:lnTo>
                  <a:lnTo>
                    <a:pt x="354" y="504"/>
                  </a:lnTo>
                  <a:lnTo>
                    <a:pt x="378" y="504"/>
                  </a:lnTo>
                  <a:lnTo>
                    <a:pt x="414" y="432"/>
                  </a:lnTo>
                  <a:lnTo>
                    <a:pt x="468" y="396"/>
                  </a:lnTo>
                  <a:lnTo>
                    <a:pt x="510" y="330"/>
                  </a:lnTo>
                  <a:lnTo>
                    <a:pt x="522" y="252"/>
                  </a:lnTo>
                  <a:lnTo>
                    <a:pt x="486" y="186"/>
                  </a:lnTo>
                  <a:lnTo>
                    <a:pt x="438" y="186"/>
                  </a:lnTo>
                  <a:lnTo>
                    <a:pt x="366" y="120"/>
                  </a:lnTo>
                  <a:lnTo>
                    <a:pt x="318" y="96"/>
                  </a:lnTo>
                  <a:lnTo>
                    <a:pt x="240" y="102"/>
                  </a:lnTo>
                  <a:lnTo>
                    <a:pt x="174" y="72"/>
                  </a:lnTo>
                  <a:lnTo>
                    <a:pt x="138" y="90"/>
                  </a:lnTo>
                  <a:lnTo>
                    <a:pt x="120" y="42"/>
                  </a:lnTo>
                  <a:lnTo>
                    <a:pt x="102" y="48"/>
                  </a:lnTo>
                  <a:lnTo>
                    <a:pt x="102" y="36"/>
                  </a:lnTo>
                  <a:lnTo>
                    <a:pt x="6" y="0"/>
                  </a:lnTo>
                  <a:lnTo>
                    <a:pt x="0" y="6"/>
                  </a:lnTo>
                  <a:lnTo>
                    <a:pt x="0" y="1015"/>
                  </a:lnTo>
                  <a:lnTo>
                    <a:pt x="60" y="961"/>
                  </a:lnTo>
                  <a:lnTo>
                    <a:pt x="96" y="95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2982453"/>
            <a:ext cx="10641600" cy="1250591"/>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4481869"/>
            <a:ext cx="10640484"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435"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436" name="Date Placeholder 3"/>
          <p:cNvSpPr>
            <a:spLocks noGrp="1"/>
          </p:cNvSpPr>
          <p:nvPr>
            <p:ph type="dt" sz="half" idx="10"/>
          </p:nvPr>
        </p:nvSpPr>
        <p:spPr>
          <a:xfrm>
            <a:off x="1401600" y="6290799"/>
            <a:ext cx="2677584" cy="223069"/>
          </a:xfrm>
        </p:spPr>
        <p:txBody>
          <a:bodyPr anchor="t" anchorCtr="0"/>
          <a:lstStyle>
            <a:lvl1pPr>
              <a:defRPr sz="1000">
                <a:latin typeface="+mn-lt"/>
              </a:defRPr>
            </a:lvl1pPr>
          </a:lstStyle>
          <a:p>
            <a:fld id="{909C3586-06FE-784D-AEBD-A14DEA542F40}" type="datetime1">
              <a:rPr lang="en-GB" smtClean="0"/>
              <a:pPr/>
              <a:t>16/08/2024</a:t>
            </a:fld>
            <a:endParaRPr lang="en-US" dirty="0"/>
          </a:p>
        </p:txBody>
      </p:sp>
      <p:sp>
        <p:nvSpPr>
          <p:cNvPr id="1437" name="Slide Number Placeholder 5"/>
          <p:cNvSpPr>
            <a:spLocks noGrp="1"/>
          </p:cNvSpPr>
          <p:nvPr>
            <p:ph type="sldNum" sz="quarter" idx="12"/>
          </p:nvPr>
        </p:nvSpPr>
        <p:spPr>
          <a:xfrm>
            <a:off x="776819" y="6290799"/>
            <a:ext cx="5376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41450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CA7F-5050-734B-A13D-33472178720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C7AA10-8132-ED44-8D41-25F8EFE755C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98453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TAM">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2118" y="0"/>
            <a:ext cx="12187767"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890" name="Group 4"/>
          <p:cNvGrpSpPr>
            <a:grpSpLocks noChangeAspect="1"/>
          </p:cNvGrpSpPr>
          <p:nvPr userDrawn="1"/>
        </p:nvGrpSpPr>
        <p:grpSpPr bwMode="auto">
          <a:xfrm>
            <a:off x="855477" y="-23074"/>
            <a:ext cx="11332633" cy="6564313"/>
            <a:chOff x="398" y="0"/>
            <a:chExt cx="5354" cy="4135"/>
          </a:xfrm>
          <a:solidFill>
            <a:schemeClr val="accent4"/>
          </a:solidFill>
        </p:grpSpPr>
        <p:grpSp>
          <p:nvGrpSpPr>
            <p:cNvPr id="891" name="Group 205"/>
            <p:cNvGrpSpPr>
              <a:grpSpLocks/>
            </p:cNvGrpSpPr>
            <p:nvPr/>
          </p:nvGrpSpPr>
          <p:grpSpPr bwMode="auto">
            <a:xfrm>
              <a:off x="398" y="0"/>
              <a:ext cx="5354" cy="1921"/>
              <a:chOff x="398" y="0"/>
              <a:chExt cx="5354" cy="1921"/>
            </a:xfrm>
            <a:grpFill/>
          </p:grpSpPr>
          <p:sp>
            <p:nvSpPr>
              <p:cNvPr id="1008" name="Freeform 5"/>
              <p:cNvSpPr>
                <a:spLocks/>
              </p:cNvSpPr>
              <p:nvPr/>
            </p:nvSpPr>
            <p:spPr bwMode="auto">
              <a:xfrm>
                <a:off x="5578" y="0"/>
                <a:ext cx="18" cy="12"/>
              </a:xfrm>
              <a:custGeom>
                <a:avLst/>
                <a:gdLst>
                  <a:gd name="T0" fmla="*/ 18 w 18"/>
                  <a:gd name="T1" fmla="*/ 0 h 12"/>
                  <a:gd name="T2" fmla="*/ 6 w 18"/>
                  <a:gd name="T3" fmla="*/ 0 h 12"/>
                  <a:gd name="T4" fmla="*/ 0 w 18"/>
                  <a:gd name="T5" fmla="*/ 0 h 12"/>
                  <a:gd name="T6" fmla="*/ 0 w 18"/>
                  <a:gd name="T7" fmla="*/ 12 h 12"/>
                  <a:gd name="T8" fmla="*/ 0 w 18"/>
                  <a:gd name="T9" fmla="*/ 12 h 12"/>
                  <a:gd name="T10" fmla="*/ 18 w 18"/>
                  <a:gd name="T11" fmla="*/ 12 h 12"/>
                  <a:gd name="T12" fmla="*/ 18 w 1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8" y="0"/>
                    </a:moveTo>
                    <a:lnTo>
                      <a:pt x="6" y="0"/>
                    </a:lnTo>
                    <a:lnTo>
                      <a:pt x="0" y="0"/>
                    </a:lnTo>
                    <a:lnTo>
                      <a:pt x="0" y="12"/>
                    </a:lnTo>
                    <a:lnTo>
                      <a:pt x="0" y="12"/>
                    </a:lnTo>
                    <a:lnTo>
                      <a:pt x="18" y="12"/>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9" name="Freeform 6"/>
              <p:cNvSpPr>
                <a:spLocks/>
              </p:cNvSpPr>
              <p:nvPr/>
            </p:nvSpPr>
            <p:spPr bwMode="auto">
              <a:xfrm>
                <a:off x="5584" y="0"/>
                <a:ext cx="12" cy="12"/>
              </a:xfrm>
              <a:custGeom>
                <a:avLst/>
                <a:gdLst>
                  <a:gd name="T0" fmla="*/ 0 w 12"/>
                  <a:gd name="T1" fmla="*/ 0 h 12"/>
                  <a:gd name="T2" fmla="*/ 12 w 12"/>
                  <a:gd name="T3" fmla="*/ 0 h 12"/>
                  <a:gd name="T4" fmla="*/ 12 w 12"/>
                  <a:gd name="T5" fmla="*/ 12 h 12"/>
                  <a:gd name="T6" fmla="*/ 12 w 12"/>
                  <a:gd name="T7" fmla="*/ 12 h 12"/>
                  <a:gd name="T8" fmla="*/ 12 w 12"/>
                  <a:gd name="T9" fmla="*/ 0 h 12"/>
                  <a:gd name="T10" fmla="*/ 0 w 12"/>
                  <a:gd name="T11" fmla="*/ 0 h 12"/>
                  <a:gd name="T12" fmla="*/ 0 w 12"/>
                  <a:gd name="T13" fmla="*/ 0 h 12"/>
                  <a:gd name="T14" fmla="*/ 0 w 12"/>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0" y="0"/>
                    </a:moveTo>
                    <a:lnTo>
                      <a:pt x="12" y="0"/>
                    </a:lnTo>
                    <a:lnTo>
                      <a:pt x="12" y="12"/>
                    </a:lnTo>
                    <a:lnTo>
                      <a:pt x="12" y="12"/>
                    </a:lnTo>
                    <a:lnTo>
                      <a:pt x="12"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0" name="Freeform 7"/>
              <p:cNvSpPr>
                <a:spLocks/>
              </p:cNvSpPr>
              <p:nvPr/>
            </p:nvSpPr>
            <p:spPr bwMode="auto">
              <a:xfrm>
                <a:off x="5578" y="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1" name="Rectangle 8"/>
              <p:cNvSpPr>
                <a:spLocks noChangeArrowheads="1"/>
              </p:cNvSpPr>
              <p:nvPr/>
            </p:nvSpPr>
            <p:spPr bwMode="auto">
              <a:xfrm>
                <a:off x="5584" y="0"/>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2" name="Rectangle 9"/>
              <p:cNvSpPr>
                <a:spLocks noChangeArrowheads="1"/>
              </p:cNvSpPr>
              <p:nvPr/>
            </p:nvSpPr>
            <p:spPr bwMode="auto">
              <a:xfrm>
                <a:off x="1845" y="6"/>
                <a:ext cx="18"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3" name="Rectangle 10"/>
              <p:cNvSpPr>
                <a:spLocks noChangeArrowheads="1"/>
              </p:cNvSpPr>
              <p:nvPr/>
            </p:nvSpPr>
            <p:spPr bwMode="auto">
              <a:xfrm>
                <a:off x="5751" y="156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4" name="Freeform 11"/>
              <p:cNvSpPr>
                <a:spLocks/>
              </p:cNvSpPr>
              <p:nvPr/>
            </p:nvSpPr>
            <p:spPr bwMode="auto">
              <a:xfrm>
                <a:off x="5703" y="102"/>
                <a:ext cx="48" cy="90"/>
              </a:xfrm>
              <a:custGeom>
                <a:avLst/>
                <a:gdLst>
                  <a:gd name="T0" fmla="*/ 48 w 48"/>
                  <a:gd name="T1" fmla="*/ 0 h 90"/>
                  <a:gd name="T2" fmla="*/ 42 w 48"/>
                  <a:gd name="T3" fmla="*/ 0 h 90"/>
                  <a:gd name="T4" fmla="*/ 6 w 48"/>
                  <a:gd name="T5" fmla="*/ 12 h 90"/>
                  <a:gd name="T6" fmla="*/ 6 w 48"/>
                  <a:gd name="T7" fmla="*/ 18 h 90"/>
                  <a:gd name="T8" fmla="*/ 6 w 48"/>
                  <a:gd name="T9" fmla="*/ 24 h 90"/>
                  <a:gd name="T10" fmla="*/ 18 w 48"/>
                  <a:gd name="T11" fmla="*/ 24 h 90"/>
                  <a:gd name="T12" fmla="*/ 6 w 48"/>
                  <a:gd name="T13" fmla="*/ 54 h 90"/>
                  <a:gd name="T14" fmla="*/ 0 w 48"/>
                  <a:gd name="T15" fmla="*/ 60 h 90"/>
                  <a:gd name="T16" fmla="*/ 6 w 48"/>
                  <a:gd name="T17" fmla="*/ 66 h 90"/>
                  <a:gd name="T18" fmla="*/ 30 w 48"/>
                  <a:gd name="T19" fmla="*/ 66 h 90"/>
                  <a:gd name="T20" fmla="*/ 6 w 48"/>
                  <a:gd name="T21" fmla="*/ 84 h 90"/>
                  <a:gd name="T22" fmla="*/ 6 w 48"/>
                  <a:gd name="T23" fmla="*/ 90 h 90"/>
                  <a:gd name="T24" fmla="*/ 48 w 48"/>
                  <a:gd name="T25" fmla="*/ 60 h 90"/>
                  <a:gd name="T26" fmla="*/ 48 w 48"/>
                  <a:gd name="T27" fmla="*/ 6 h 90"/>
                  <a:gd name="T28" fmla="*/ 48 w 48"/>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0">
                    <a:moveTo>
                      <a:pt x="48" y="0"/>
                    </a:moveTo>
                    <a:lnTo>
                      <a:pt x="42" y="0"/>
                    </a:lnTo>
                    <a:lnTo>
                      <a:pt x="6" y="12"/>
                    </a:lnTo>
                    <a:lnTo>
                      <a:pt x="6" y="18"/>
                    </a:lnTo>
                    <a:lnTo>
                      <a:pt x="6" y="24"/>
                    </a:lnTo>
                    <a:lnTo>
                      <a:pt x="18" y="24"/>
                    </a:lnTo>
                    <a:lnTo>
                      <a:pt x="6" y="54"/>
                    </a:lnTo>
                    <a:lnTo>
                      <a:pt x="0" y="60"/>
                    </a:lnTo>
                    <a:lnTo>
                      <a:pt x="6" y="66"/>
                    </a:lnTo>
                    <a:lnTo>
                      <a:pt x="30" y="66"/>
                    </a:lnTo>
                    <a:lnTo>
                      <a:pt x="6" y="84"/>
                    </a:lnTo>
                    <a:lnTo>
                      <a:pt x="6" y="90"/>
                    </a:lnTo>
                    <a:lnTo>
                      <a:pt x="48" y="60"/>
                    </a:lnTo>
                    <a:lnTo>
                      <a:pt x="48" y="6"/>
                    </a:lnTo>
                    <a:lnTo>
                      <a:pt x="4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5" name="Freeform 12"/>
              <p:cNvSpPr>
                <a:spLocks/>
              </p:cNvSpPr>
              <p:nvPr/>
            </p:nvSpPr>
            <p:spPr bwMode="auto">
              <a:xfrm>
                <a:off x="5709" y="180"/>
                <a:ext cx="42" cy="143"/>
              </a:xfrm>
              <a:custGeom>
                <a:avLst/>
                <a:gdLst>
                  <a:gd name="T0" fmla="*/ 30 w 42"/>
                  <a:gd name="T1" fmla="*/ 0 h 143"/>
                  <a:gd name="T2" fmla="*/ 0 w 42"/>
                  <a:gd name="T3" fmla="*/ 24 h 143"/>
                  <a:gd name="T4" fmla="*/ 0 w 42"/>
                  <a:gd name="T5" fmla="*/ 41 h 143"/>
                  <a:gd name="T6" fmla="*/ 30 w 42"/>
                  <a:gd name="T7" fmla="*/ 41 h 143"/>
                  <a:gd name="T8" fmla="*/ 30 w 42"/>
                  <a:gd name="T9" fmla="*/ 89 h 143"/>
                  <a:gd name="T10" fmla="*/ 6 w 42"/>
                  <a:gd name="T11" fmla="*/ 89 h 143"/>
                  <a:gd name="T12" fmla="*/ 42 w 42"/>
                  <a:gd name="T13" fmla="*/ 143 h 143"/>
                  <a:gd name="T14" fmla="*/ 42 w 42"/>
                  <a:gd name="T15" fmla="*/ 0 h 143"/>
                  <a:gd name="T16" fmla="*/ 30 w 42"/>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43">
                    <a:moveTo>
                      <a:pt x="30" y="0"/>
                    </a:moveTo>
                    <a:lnTo>
                      <a:pt x="0" y="24"/>
                    </a:lnTo>
                    <a:lnTo>
                      <a:pt x="0" y="41"/>
                    </a:lnTo>
                    <a:lnTo>
                      <a:pt x="30" y="41"/>
                    </a:lnTo>
                    <a:lnTo>
                      <a:pt x="30" y="89"/>
                    </a:lnTo>
                    <a:lnTo>
                      <a:pt x="6" y="89"/>
                    </a:lnTo>
                    <a:lnTo>
                      <a:pt x="42" y="143"/>
                    </a:lnTo>
                    <a:lnTo>
                      <a:pt x="42" y="0"/>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6" name="Freeform 13"/>
              <p:cNvSpPr>
                <a:spLocks/>
              </p:cNvSpPr>
              <p:nvPr/>
            </p:nvSpPr>
            <p:spPr bwMode="auto">
              <a:xfrm>
                <a:off x="5596" y="12"/>
                <a:ext cx="113" cy="12"/>
              </a:xfrm>
              <a:custGeom>
                <a:avLst/>
                <a:gdLst>
                  <a:gd name="T0" fmla="*/ 0 w 113"/>
                  <a:gd name="T1" fmla="*/ 0 h 12"/>
                  <a:gd name="T2" fmla="*/ 89 w 113"/>
                  <a:gd name="T3" fmla="*/ 12 h 12"/>
                  <a:gd name="T4" fmla="*/ 113 w 113"/>
                  <a:gd name="T5" fmla="*/ 0 h 12"/>
                  <a:gd name="T6" fmla="*/ 0 w 113"/>
                  <a:gd name="T7" fmla="*/ 0 h 12"/>
                  <a:gd name="T8" fmla="*/ 0 w 113"/>
                  <a:gd name="T9" fmla="*/ 0 h 12"/>
                  <a:gd name="T10" fmla="*/ 0 w 113"/>
                  <a:gd name="T11" fmla="*/ 0 h 12"/>
                </a:gdLst>
                <a:ahLst/>
                <a:cxnLst>
                  <a:cxn ang="0">
                    <a:pos x="T0" y="T1"/>
                  </a:cxn>
                  <a:cxn ang="0">
                    <a:pos x="T2" y="T3"/>
                  </a:cxn>
                  <a:cxn ang="0">
                    <a:pos x="T4" y="T5"/>
                  </a:cxn>
                  <a:cxn ang="0">
                    <a:pos x="T6" y="T7"/>
                  </a:cxn>
                  <a:cxn ang="0">
                    <a:pos x="T8" y="T9"/>
                  </a:cxn>
                  <a:cxn ang="0">
                    <a:pos x="T10" y="T11"/>
                  </a:cxn>
                </a:cxnLst>
                <a:rect l="0" t="0" r="r" b="b"/>
                <a:pathLst>
                  <a:path w="113" h="12">
                    <a:moveTo>
                      <a:pt x="0" y="0"/>
                    </a:moveTo>
                    <a:lnTo>
                      <a:pt x="89" y="12"/>
                    </a:lnTo>
                    <a:lnTo>
                      <a:pt x="113"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7" name="Freeform 14"/>
              <p:cNvSpPr>
                <a:spLocks/>
              </p:cNvSpPr>
              <p:nvPr/>
            </p:nvSpPr>
            <p:spPr bwMode="auto">
              <a:xfrm>
                <a:off x="5458" y="12"/>
                <a:ext cx="138" cy="78"/>
              </a:xfrm>
              <a:custGeom>
                <a:avLst/>
                <a:gdLst>
                  <a:gd name="T0" fmla="*/ 0 w 138"/>
                  <a:gd name="T1" fmla="*/ 12 h 78"/>
                  <a:gd name="T2" fmla="*/ 30 w 138"/>
                  <a:gd name="T3" fmla="*/ 42 h 78"/>
                  <a:gd name="T4" fmla="*/ 30 w 138"/>
                  <a:gd name="T5" fmla="*/ 48 h 78"/>
                  <a:gd name="T6" fmla="*/ 72 w 138"/>
                  <a:gd name="T7" fmla="*/ 30 h 78"/>
                  <a:gd name="T8" fmla="*/ 72 w 138"/>
                  <a:gd name="T9" fmla="*/ 30 h 78"/>
                  <a:gd name="T10" fmla="*/ 72 w 138"/>
                  <a:gd name="T11" fmla="*/ 30 h 78"/>
                  <a:gd name="T12" fmla="*/ 96 w 138"/>
                  <a:gd name="T13" fmla="*/ 60 h 78"/>
                  <a:gd name="T14" fmla="*/ 90 w 138"/>
                  <a:gd name="T15" fmla="*/ 78 h 78"/>
                  <a:gd name="T16" fmla="*/ 120 w 138"/>
                  <a:gd name="T17" fmla="*/ 72 h 78"/>
                  <a:gd name="T18" fmla="*/ 120 w 138"/>
                  <a:gd name="T19" fmla="*/ 72 h 78"/>
                  <a:gd name="T20" fmla="*/ 120 w 138"/>
                  <a:gd name="T21" fmla="*/ 72 h 78"/>
                  <a:gd name="T22" fmla="*/ 120 w 138"/>
                  <a:gd name="T23" fmla="*/ 54 h 78"/>
                  <a:gd name="T24" fmla="*/ 138 w 138"/>
                  <a:gd name="T25" fmla="*/ 36 h 78"/>
                  <a:gd name="T26" fmla="*/ 120 w 138"/>
                  <a:gd name="T27" fmla="*/ 12 h 78"/>
                  <a:gd name="T28" fmla="*/ 120 w 138"/>
                  <a:gd name="T29" fmla="*/ 0 h 78"/>
                  <a:gd name="T30" fmla="*/ 18 w 138"/>
                  <a:gd name="T31" fmla="*/ 0 h 78"/>
                  <a:gd name="T32" fmla="*/ 12 w 138"/>
                  <a:gd name="T33" fmla="*/ 6 h 78"/>
                  <a:gd name="T34" fmla="*/ 0 w 138"/>
                  <a:gd name="T35"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78">
                    <a:moveTo>
                      <a:pt x="0" y="12"/>
                    </a:moveTo>
                    <a:lnTo>
                      <a:pt x="30" y="42"/>
                    </a:lnTo>
                    <a:lnTo>
                      <a:pt x="30" y="48"/>
                    </a:lnTo>
                    <a:lnTo>
                      <a:pt x="72" y="30"/>
                    </a:lnTo>
                    <a:lnTo>
                      <a:pt x="72" y="30"/>
                    </a:lnTo>
                    <a:lnTo>
                      <a:pt x="72" y="30"/>
                    </a:lnTo>
                    <a:lnTo>
                      <a:pt x="96" y="60"/>
                    </a:lnTo>
                    <a:lnTo>
                      <a:pt x="90" y="78"/>
                    </a:lnTo>
                    <a:lnTo>
                      <a:pt x="120" y="72"/>
                    </a:lnTo>
                    <a:lnTo>
                      <a:pt x="120" y="72"/>
                    </a:lnTo>
                    <a:lnTo>
                      <a:pt x="120" y="72"/>
                    </a:lnTo>
                    <a:lnTo>
                      <a:pt x="120" y="54"/>
                    </a:lnTo>
                    <a:lnTo>
                      <a:pt x="138" y="36"/>
                    </a:lnTo>
                    <a:lnTo>
                      <a:pt x="120" y="12"/>
                    </a:lnTo>
                    <a:lnTo>
                      <a:pt x="120" y="0"/>
                    </a:lnTo>
                    <a:lnTo>
                      <a:pt x="18" y="0"/>
                    </a:lnTo>
                    <a:lnTo>
                      <a:pt x="12" y="6"/>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8" name="Freeform 15"/>
              <p:cNvSpPr>
                <a:spLocks/>
              </p:cNvSpPr>
              <p:nvPr/>
            </p:nvSpPr>
            <p:spPr bwMode="auto">
              <a:xfrm>
                <a:off x="5488" y="42"/>
                <a:ext cx="66" cy="54"/>
              </a:xfrm>
              <a:custGeom>
                <a:avLst/>
                <a:gdLst>
                  <a:gd name="T0" fmla="*/ 60 w 66"/>
                  <a:gd name="T1" fmla="*/ 48 h 54"/>
                  <a:gd name="T2" fmla="*/ 66 w 66"/>
                  <a:gd name="T3" fmla="*/ 30 h 54"/>
                  <a:gd name="T4" fmla="*/ 42 w 66"/>
                  <a:gd name="T5" fmla="*/ 0 h 54"/>
                  <a:gd name="T6" fmla="*/ 0 w 66"/>
                  <a:gd name="T7" fmla="*/ 18 h 54"/>
                  <a:gd name="T8" fmla="*/ 0 w 66"/>
                  <a:gd name="T9" fmla="*/ 30 h 54"/>
                  <a:gd name="T10" fmla="*/ 24 w 66"/>
                  <a:gd name="T11" fmla="*/ 54 h 54"/>
                  <a:gd name="T12" fmla="*/ 24 w 66"/>
                  <a:gd name="T13" fmla="*/ 54 h 54"/>
                  <a:gd name="T14" fmla="*/ 24 w 66"/>
                  <a:gd name="T15" fmla="*/ 54 h 54"/>
                  <a:gd name="T16" fmla="*/ 60 w 66"/>
                  <a:gd name="T17"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4">
                    <a:moveTo>
                      <a:pt x="60" y="48"/>
                    </a:moveTo>
                    <a:lnTo>
                      <a:pt x="66" y="30"/>
                    </a:lnTo>
                    <a:lnTo>
                      <a:pt x="42" y="0"/>
                    </a:lnTo>
                    <a:lnTo>
                      <a:pt x="0" y="18"/>
                    </a:lnTo>
                    <a:lnTo>
                      <a:pt x="0" y="30"/>
                    </a:lnTo>
                    <a:lnTo>
                      <a:pt x="24" y="54"/>
                    </a:lnTo>
                    <a:lnTo>
                      <a:pt x="24" y="54"/>
                    </a:lnTo>
                    <a:lnTo>
                      <a:pt x="24" y="54"/>
                    </a:lnTo>
                    <a:lnTo>
                      <a:pt x="6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19" name="Freeform 16"/>
              <p:cNvSpPr>
                <a:spLocks/>
              </p:cNvSpPr>
              <p:nvPr/>
            </p:nvSpPr>
            <p:spPr bwMode="auto">
              <a:xfrm>
                <a:off x="5530" y="42"/>
                <a:ext cx="24" cy="30"/>
              </a:xfrm>
              <a:custGeom>
                <a:avLst/>
                <a:gdLst>
                  <a:gd name="T0" fmla="*/ 0 w 24"/>
                  <a:gd name="T1" fmla="*/ 0 h 30"/>
                  <a:gd name="T2" fmla="*/ 0 w 24"/>
                  <a:gd name="T3" fmla="*/ 0 h 30"/>
                  <a:gd name="T4" fmla="*/ 24 w 24"/>
                  <a:gd name="T5" fmla="*/ 30 h 30"/>
                  <a:gd name="T6" fmla="*/ 0 w 24"/>
                  <a:gd name="T7" fmla="*/ 0 h 30"/>
                </a:gdLst>
                <a:ahLst/>
                <a:cxnLst>
                  <a:cxn ang="0">
                    <a:pos x="T0" y="T1"/>
                  </a:cxn>
                  <a:cxn ang="0">
                    <a:pos x="T2" y="T3"/>
                  </a:cxn>
                  <a:cxn ang="0">
                    <a:pos x="T4" y="T5"/>
                  </a:cxn>
                  <a:cxn ang="0">
                    <a:pos x="T6" y="T7"/>
                  </a:cxn>
                </a:cxnLst>
                <a:rect l="0" t="0" r="r" b="b"/>
                <a:pathLst>
                  <a:path w="24" h="30">
                    <a:moveTo>
                      <a:pt x="0" y="0"/>
                    </a:moveTo>
                    <a:lnTo>
                      <a:pt x="0" y="0"/>
                    </a:lnTo>
                    <a:lnTo>
                      <a:pt x="24" y="3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0" name="Freeform 17"/>
              <p:cNvSpPr>
                <a:spLocks/>
              </p:cNvSpPr>
              <p:nvPr/>
            </p:nvSpPr>
            <p:spPr bwMode="auto">
              <a:xfrm>
                <a:off x="5440" y="24"/>
                <a:ext cx="48" cy="90"/>
              </a:xfrm>
              <a:custGeom>
                <a:avLst/>
                <a:gdLst>
                  <a:gd name="T0" fmla="*/ 36 w 48"/>
                  <a:gd name="T1" fmla="*/ 54 h 90"/>
                  <a:gd name="T2" fmla="*/ 48 w 48"/>
                  <a:gd name="T3" fmla="*/ 48 h 90"/>
                  <a:gd name="T4" fmla="*/ 48 w 48"/>
                  <a:gd name="T5" fmla="*/ 48 h 90"/>
                  <a:gd name="T6" fmla="*/ 48 w 48"/>
                  <a:gd name="T7" fmla="*/ 48 h 90"/>
                  <a:gd name="T8" fmla="*/ 48 w 48"/>
                  <a:gd name="T9" fmla="*/ 48 h 90"/>
                  <a:gd name="T10" fmla="*/ 48 w 48"/>
                  <a:gd name="T11" fmla="*/ 36 h 90"/>
                  <a:gd name="T12" fmla="*/ 48 w 48"/>
                  <a:gd name="T13" fmla="*/ 36 h 90"/>
                  <a:gd name="T14" fmla="*/ 48 w 48"/>
                  <a:gd name="T15" fmla="*/ 36 h 90"/>
                  <a:gd name="T16" fmla="*/ 48 w 48"/>
                  <a:gd name="T17" fmla="*/ 36 h 90"/>
                  <a:gd name="T18" fmla="*/ 48 w 48"/>
                  <a:gd name="T19" fmla="*/ 30 h 90"/>
                  <a:gd name="T20" fmla="*/ 18 w 48"/>
                  <a:gd name="T21" fmla="*/ 0 h 90"/>
                  <a:gd name="T22" fmla="*/ 6 w 48"/>
                  <a:gd name="T23" fmla="*/ 18 h 90"/>
                  <a:gd name="T24" fmla="*/ 0 w 48"/>
                  <a:gd name="T25" fmla="*/ 60 h 90"/>
                  <a:gd name="T26" fmla="*/ 0 w 48"/>
                  <a:gd name="T27" fmla="*/ 60 h 90"/>
                  <a:gd name="T28" fmla="*/ 30 w 48"/>
                  <a:gd name="T29" fmla="*/ 90 h 90"/>
                  <a:gd name="T30" fmla="*/ 30 w 48"/>
                  <a:gd name="T31" fmla="*/ 60 h 90"/>
                  <a:gd name="T32" fmla="*/ 36 w 48"/>
                  <a:gd name="T33"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90">
                    <a:moveTo>
                      <a:pt x="36" y="54"/>
                    </a:moveTo>
                    <a:lnTo>
                      <a:pt x="48" y="48"/>
                    </a:lnTo>
                    <a:lnTo>
                      <a:pt x="48" y="48"/>
                    </a:lnTo>
                    <a:lnTo>
                      <a:pt x="48" y="48"/>
                    </a:lnTo>
                    <a:lnTo>
                      <a:pt x="48" y="48"/>
                    </a:lnTo>
                    <a:lnTo>
                      <a:pt x="48" y="36"/>
                    </a:lnTo>
                    <a:lnTo>
                      <a:pt x="48" y="36"/>
                    </a:lnTo>
                    <a:lnTo>
                      <a:pt x="48" y="36"/>
                    </a:lnTo>
                    <a:lnTo>
                      <a:pt x="48" y="36"/>
                    </a:lnTo>
                    <a:lnTo>
                      <a:pt x="48" y="30"/>
                    </a:lnTo>
                    <a:lnTo>
                      <a:pt x="18" y="0"/>
                    </a:lnTo>
                    <a:lnTo>
                      <a:pt x="6" y="18"/>
                    </a:lnTo>
                    <a:lnTo>
                      <a:pt x="0" y="60"/>
                    </a:lnTo>
                    <a:lnTo>
                      <a:pt x="0" y="60"/>
                    </a:lnTo>
                    <a:lnTo>
                      <a:pt x="30" y="90"/>
                    </a:lnTo>
                    <a:lnTo>
                      <a:pt x="30" y="60"/>
                    </a:lnTo>
                    <a:lnTo>
                      <a:pt x="36"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1" name="Freeform 18"/>
              <p:cNvSpPr>
                <a:spLocks/>
              </p:cNvSpPr>
              <p:nvPr/>
            </p:nvSpPr>
            <p:spPr bwMode="auto">
              <a:xfrm>
                <a:off x="5458" y="24"/>
                <a:ext cx="30" cy="36"/>
              </a:xfrm>
              <a:custGeom>
                <a:avLst/>
                <a:gdLst>
                  <a:gd name="T0" fmla="*/ 0 w 30"/>
                  <a:gd name="T1" fmla="*/ 0 h 36"/>
                  <a:gd name="T2" fmla="*/ 0 w 30"/>
                  <a:gd name="T3" fmla="*/ 0 h 36"/>
                  <a:gd name="T4" fmla="*/ 30 w 30"/>
                  <a:gd name="T5" fmla="*/ 30 h 36"/>
                  <a:gd name="T6" fmla="*/ 30 w 30"/>
                  <a:gd name="T7" fmla="*/ 36 h 36"/>
                  <a:gd name="T8" fmla="*/ 30 w 30"/>
                  <a:gd name="T9" fmla="*/ 36 h 36"/>
                  <a:gd name="T10" fmla="*/ 30 w 30"/>
                  <a:gd name="T11" fmla="*/ 30 h 36"/>
                  <a:gd name="T12" fmla="*/ 0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0" y="0"/>
                    </a:moveTo>
                    <a:lnTo>
                      <a:pt x="0" y="0"/>
                    </a:lnTo>
                    <a:lnTo>
                      <a:pt x="30" y="30"/>
                    </a:lnTo>
                    <a:lnTo>
                      <a:pt x="30" y="36"/>
                    </a:lnTo>
                    <a:lnTo>
                      <a:pt x="30" y="36"/>
                    </a:lnTo>
                    <a:lnTo>
                      <a:pt x="30" y="3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2" name="Freeform 19"/>
              <p:cNvSpPr>
                <a:spLocks/>
              </p:cNvSpPr>
              <p:nvPr/>
            </p:nvSpPr>
            <p:spPr bwMode="auto">
              <a:xfrm>
                <a:off x="5488" y="6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3" name="Freeform 20"/>
              <p:cNvSpPr>
                <a:spLocks/>
              </p:cNvSpPr>
              <p:nvPr/>
            </p:nvSpPr>
            <p:spPr bwMode="auto">
              <a:xfrm>
                <a:off x="5374" y="12"/>
                <a:ext cx="102" cy="72"/>
              </a:xfrm>
              <a:custGeom>
                <a:avLst/>
                <a:gdLst>
                  <a:gd name="T0" fmla="*/ 84 w 102"/>
                  <a:gd name="T1" fmla="*/ 12 h 72"/>
                  <a:gd name="T2" fmla="*/ 84 w 102"/>
                  <a:gd name="T3" fmla="*/ 12 h 72"/>
                  <a:gd name="T4" fmla="*/ 96 w 102"/>
                  <a:gd name="T5" fmla="*/ 6 h 72"/>
                  <a:gd name="T6" fmla="*/ 102 w 102"/>
                  <a:gd name="T7" fmla="*/ 0 h 72"/>
                  <a:gd name="T8" fmla="*/ 0 w 102"/>
                  <a:gd name="T9" fmla="*/ 0 h 72"/>
                  <a:gd name="T10" fmla="*/ 18 w 102"/>
                  <a:gd name="T11" fmla="*/ 30 h 72"/>
                  <a:gd name="T12" fmla="*/ 66 w 102"/>
                  <a:gd name="T13" fmla="*/ 72 h 72"/>
                  <a:gd name="T14" fmla="*/ 72 w 102"/>
                  <a:gd name="T15" fmla="*/ 30 h 72"/>
                  <a:gd name="T16" fmla="*/ 84 w 102"/>
                  <a:gd name="T17"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72">
                    <a:moveTo>
                      <a:pt x="84" y="12"/>
                    </a:moveTo>
                    <a:lnTo>
                      <a:pt x="84" y="12"/>
                    </a:lnTo>
                    <a:lnTo>
                      <a:pt x="96" y="6"/>
                    </a:lnTo>
                    <a:lnTo>
                      <a:pt x="102" y="0"/>
                    </a:lnTo>
                    <a:lnTo>
                      <a:pt x="0" y="0"/>
                    </a:lnTo>
                    <a:lnTo>
                      <a:pt x="18" y="30"/>
                    </a:lnTo>
                    <a:lnTo>
                      <a:pt x="66" y="72"/>
                    </a:lnTo>
                    <a:lnTo>
                      <a:pt x="72" y="30"/>
                    </a:lnTo>
                    <a:lnTo>
                      <a:pt x="84"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4" name="Freeform 21"/>
              <p:cNvSpPr>
                <a:spLocks/>
              </p:cNvSpPr>
              <p:nvPr/>
            </p:nvSpPr>
            <p:spPr bwMode="auto">
              <a:xfrm>
                <a:off x="5458" y="18"/>
                <a:ext cx="12" cy="6"/>
              </a:xfrm>
              <a:custGeom>
                <a:avLst/>
                <a:gdLst>
                  <a:gd name="T0" fmla="*/ 0 w 12"/>
                  <a:gd name="T1" fmla="*/ 6 h 6"/>
                  <a:gd name="T2" fmla="*/ 12 w 12"/>
                  <a:gd name="T3" fmla="*/ 0 h 6"/>
                  <a:gd name="T4" fmla="*/ 0 w 12"/>
                  <a:gd name="T5" fmla="*/ 6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12" y="0"/>
                    </a:lnTo>
                    <a:lnTo>
                      <a:pt x="0" y="6"/>
                    </a:lnTo>
                    <a:lnTo>
                      <a:pt x="0" y="6"/>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5" name="Freeform 22"/>
              <p:cNvSpPr>
                <a:spLocks/>
              </p:cNvSpPr>
              <p:nvPr/>
            </p:nvSpPr>
            <p:spPr bwMode="auto">
              <a:xfrm>
                <a:off x="5440" y="24"/>
                <a:ext cx="18" cy="60"/>
              </a:xfrm>
              <a:custGeom>
                <a:avLst/>
                <a:gdLst>
                  <a:gd name="T0" fmla="*/ 6 w 18"/>
                  <a:gd name="T1" fmla="*/ 18 h 60"/>
                  <a:gd name="T2" fmla="*/ 18 w 18"/>
                  <a:gd name="T3" fmla="*/ 0 h 60"/>
                  <a:gd name="T4" fmla="*/ 18 w 18"/>
                  <a:gd name="T5" fmla="*/ 0 h 60"/>
                  <a:gd name="T6" fmla="*/ 6 w 18"/>
                  <a:gd name="T7" fmla="*/ 18 h 60"/>
                  <a:gd name="T8" fmla="*/ 0 w 18"/>
                  <a:gd name="T9" fmla="*/ 60 h 60"/>
                  <a:gd name="T10" fmla="*/ 0 w 18"/>
                  <a:gd name="T11" fmla="*/ 60 h 60"/>
                  <a:gd name="T12" fmla="*/ 6 w 18"/>
                  <a:gd name="T13" fmla="*/ 18 h 60"/>
                </a:gdLst>
                <a:ahLst/>
                <a:cxnLst>
                  <a:cxn ang="0">
                    <a:pos x="T0" y="T1"/>
                  </a:cxn>
                  <a:cxn ang="0">
                    <a:pos x="T2" y="T3"/>
                  </a:cxn>
                  <a:cxn ang="0">
                    <a:pos x="T4" y="T5"/>
                  </a:cxn>
                  <a:cxn ang="0">
                    <a:pos x="T6" y="T7"/>
                  </a:cxn>
                  <a:cxn ang="0">
                    <a:pos x="T8" y="T9"/>
                  </a:cxn>
                  <a:cxn ang="0">
                    <a:pos x="T10" y="T11"/>
                  </a:cxn>
                  <a:cxn ang="0">
                    <a:pos x="T12" y="T13"/>
                  </a:cxn>
                </a:cxnLst>
                <a:rect l="0" t="0" r="r" b="b"/>
                <a:pathLst>
                  <a:path w="18" h="60">
                    <a:moveTo>
                      <a:pt x="6" y="18"/>
                    </a:moveTo>
                    <a:lnTo>
                      <a:pt x="18" y="0"/>
                    </a:lnTo>
                    <a:lnTo>
                      <a:pt x="18" y="0"/>
                    </a:lnTo>
                    <a:lnTo>
                      <a:pt x="6" y="18"/>
                    </a:lnTo>
                    <a:lnTo>
                      <a:pt x="0" y="60"/>
                    </a:lnTo>
                    <a:lnTo>
                      <a:pt x="0" y="60"/>
                    </a:lnTo>
                    <a:lnTo>
                      <a:pt x="6"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6" name="Rectangle 23"/>
              <p:cNvSpPr>
                <a:spLocks noChangeArrowheads="1"/>
              </p:cNvSpPr>
              <p:nvPr/>
            </p:nvSpPr>
            <p:spPr bwMode="auto">
              <a:xfrm>
                <a:off x="5458" y="24"/>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7" name="Freeform 24"/>
              <p:cNvSpPr>
                <a:spLocks/>
              </p:cNvSpPr>
              <p:nvPr/>
            </p:nvSpPr>
            <p:spPr bwMode="auto">
              <a:xfrm>
                <a:off x="5332" y="12"/>
                <a:ext cx="60" cy="30"/>
              </a:xfrm>
              <a:custGeom>
                <a:avLst/>
                <a:gdLst>
                  <a:gd name="T0" fmla="*/ 54 w 60"/>
                  <a:gd name="T1" fmla="*/ 24 h 30"/>
                  <a:gd name="T2" fmla="*/ 60 w 60"/>
                  <a:gd name="T3" fmla="*/ 30 h 30"/>
                  <a:gd name="T4" fmla="*/ 60 w 60"/>
                  <a:gd name="T5" fmla="*/ 30 h 30"/>
                  <a:gd name="T6" fmla="*/ 60 w 60"/>
                  <a:gd name="T7" fmla="*/ 30 h 30"/>
                  <a:gd name="T8" fmla="*/ 42 w 60"/>
                  <a:gd name="T9" fmla="*/ 0 h 30"/>
                  <a:gd name="T10" fmla="*/ 0 w 60"/>
                  <a:gd name="T11" fmla="*/ 0 h 30"/>
                  <a:gd name="T12" fmla="*/ 18 w 60"/>
                  <a:gd name="T13" fmla="*/ 18 h 30"/>
                  <a:gd name="T14" fmla="*/ 54 w 6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30">
                    <a:moveTo>
                      <a:pt x="54" y="24"/>
                    </a:moveTo>
                    <a:lnTo>
                      <a:pt x="60" y="30"/>
                    </a:lnTo>
                    <a:lnTo>
                      <a:pt x="60" y="30"/>
                    </a:lnTo>
                    <a:lnTo>
                      <a:pt x="60" y="30"/>
                    </a:lnTo>
                    <a:lnTo>
                      <a:pt x="42" y="0"/>
                    </a:lnTo>
                    <a:lnTo>
                      <a:pt x="0" y="0"/>
                    </a:lnTo>
                    <a:lnTo>
                      <a:pt x="18" y="18"/>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8" name="Freeform 25"/>
              <p:cNvSpPr>
                <a:spLocks/>
              </p:cNvSpPr>
              <p:nvPr/>
            </p:nvSpPr>
            <p:spPr bwMode="auto">
              <a:xfrm>
                <a:off x="5374" y="12"/>
                <a:ext cx="18" cy="30"/>
              </a:xfrm>
              <a:custGeom>
                <a:avLst/>
                <a:gdLst>
                  <a:gd name="T0" fmla="*/ 18 w 18"/>
                  <a:gd name="T1" fmla="*/ 30 h 30"/>
                  <a:gd name="T2" fmla="*/ 18 w 18"/>
                  <a:gd name="T3" fmla="*/ 30 h 30"/>
                  <a:gd name="T4" fmla="*/ 0 w 18"/>
                  <a:gd name="T5" fmla="*/ 0 h 30"/>
                  <a:gd name="T6" fmla="*/ 18 w 18"/>
                  <a:gd name="T7" fmla="*/ 30 h 30"/>
                </a:gdLst>
                <a:ahLst/>
                <a:cxnLst>
                  <a:cxn ang="0">
                    <a:pos x="T0" y="T1"/>
                  </a:cxn>
                  <a:cxn ang="0">
                    <a:pos x="T2" y="T3"/>
                  </a:cxn>
                  <a:cxn ang="0">
                    <a:pos x="T4" y="T5"/>
                  </a:cxn>
                  <a:cxn ang="0">
                    <a:pos x="T6" y="T7"/>
                  </a:cxn>
                </a:cxnLst>
                <a:rect l="0" t="0" r="r" b="b"/>
                <a:pathLst>
                  <a:path w="18" h="30">
                    <a:moveTo>
                      <a:pt x="18" y="30"/>
                    </a:moveTo>
                    <a:lnTo>
                      <a:pt x="18" y="30"/>
                    </a:lnTo>
                    <a:lnTo>
                      <a:pt x="0" y="0"/>
                    </a:lnTo>
                    <a:lnTo>
                      <a:pt x="18"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29" name="Freeform 26"/>
              <p:cNvSpPr>
                <a:spLocks/>
              </p:cNvSpPr>
              <p:nvPr/>
            </p:nvSpPr>
            <p:spPr bwMode="auto">
              <a:xfrm>
                <a:off x="5578" y="12"/>
                <a:ext cx="173" cy="120"/>
              </a:xfrm>
              <a:custGeom>
                <a:avLst/>
                <a:gdLst>
                  <a:gd name="T0" fmla="*/ 18 w 173"/>
                  <a:gd name="T1" fmla="*/ 36 h 120"/>
                  <a:gd name="T2" fmla="*/ 18 w 173"/>
                  <a:gd name="T3" fmla="*/ 36 h 120"/>
                  <a:gd name="T4" fmla="*/ 18 w 173"/>
                  <a:gd name="T5" fmla="*/ 36 h 120"/>
                  <a:gd name="T6" fmla="*/ 0 w 173"/>
                  <a:gd name="T7" fmla="*/ 54 h 120"/>
                  <a:gd name="T8" fmla="*/ 0 w 173"/>
                  <a:gd name="T9" fmla="*/ 72 h 120"/>
                  <a:gd name="T10" fmla="*/ 0 w 173"/>
                  <a:gd name="T11" fmla="*/ 72 h 120"/>
                  <a:gd name="T12" fmla="*/ 24 w 173"/>
                  <a:gd name="T13" fmla="*/ 102 h 120"/>
                  <a:gd name="T14" fmla="*/ 24 w 173"/>
                  <a:gd name="T15" fmla="*/ 120 h 120"/>
                  <a:gd name="T16" fmla="*/ 53 w 173"/>
                  <a:gd name="T17" fmla="*/ 114 h 120"/>
                  <a:gd name="T18" fmla="*/ 77 w 173"/>
                  <a:gd name="T19" fmla="*/ 108 h 120"/>
                  <a:gd name="T20" fmla="*/ 89 w 173"/>
                  <a:gd name="T21" fmla="*/ 120 h 120"/>
                  <a:gd name="T22" fmla="*/ 131 w 173"/>
                  <a:gd name="T23" fmla="*/ 114 h 120"/>
                  <a:gd name="T24" fmla="*/ 131 w 173"/>
                  <a:gd name="T25" fmla="*/ 114 h 120"/>
                  <a:gd name="T26" fmla="*/ 131 w 173"/>
                  <a:gd name="T27" fmla="*/ 114 h 120"/>
                  <a:gd name="T28" fmla="*/ 131 w 173"/>
                  <a:gd name="T29" fmla="*/ 108 h 120"/>
                  <a:gd name="T30" fmla="*/ 131 w 173"/>
                  <a:gd name="T31" fmla="*/ 102 h 120"/>
                  <a:gd name="T32" fmla="*/ 131 w 173"/>
                  <a:gd name="T33" fmla="*/ 102 h 120"/>
                  <a:gd name="T34" fmla="*/ 131 w 173"/>
                  <a:gd name="T35" fmla="*/ 102 h 120"/>
                  <a:gd name="T36" fmla="*/ 167 w 173"/>
                  <a:gd name="T37" fmla="*/ 90 h 120"/>
                  <a:gd name="T38" fmla="*/ 167 w 173"/>
                  <a:gd name="T39" fmla="*/ 90 h 120"/>
                  <a:gd name="T40" fmla="*/ 167 w 173"/>
                  <a:gd name="T41" fmla="*/ 90 h 120"/>
                  <a:gd name="T42" fmla="*/ 173 w 173"/>
                  <a:gd name="T43" fmla="*/ 90 h 120"/>
                  <a:gd name="T44" fmla="*/ 173 w 173"/>
                  <a:gd name="T45" fmla="*/ 96 h 120"/>
                  <a:gd name="T46" fmla="*/ 173 w 173"/>
                  <a:gd name="T47" fmla="*/ 0 h 120"/>
                  <a:gd name="T48" fmla="*/ 131 w 173"/>
                  <a:gd name="T49" fmla="*/ 0 h 120"/>
                  <a:gd name="T50" fmla="*/ 107 w 173"/>
                  <a:gd name="T51" fmla="*/ 12 h 120"/>
                  <a:gd name="T52" fmla="*/ 18 w 173"/>
                  <a:gd name="T53" fmla="*/ 0 h 120"/>
                  <a:gd name="T54" fmla="*/ 18 w 173"/>
                  <a:gd name="T55" fmla="*/ 0 h 120"/>
                  <a:gd name="T56" fmla="*/ 18 w 173"/>
                  <a:gd name="T57" fmla="*/ 0 h 120"/>
                  <a:gd name="T58" fmla="*/ 18 w 173"/>
                  <a:gd name="T59" fmla="*/ 0 h 120"/>
                  <a:gd name="T60" fmla="*/ 0 w 173"/>
                  <a:gd name="T61" fmla="*/ 0 h 120"/>
                  <a:gd name="T62" fmla="*/ 0 w 173"/>
                  <a:gd name="T63" fmla="*/ 12 h 120"/>
                  <a:gd name="T64" fmla="*/ 18 w 173"/>
                  <a:gd name="T65" fmla="*/ 3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120">
                    <a:moveTo>
                      <a:pt x="18" y="36"/>
                    </a:moveTo>
                    <a:lnTo>
                      <a:pt x="18" y="36"/>
                    </a:lnTo>
                    <a:lnTo>
                      <a:pt x="18" y="36"/>
                    </a:lnTo>
                    <a:lnTo>
                      <a:pt x="0" y="54"/>
                    </a:lnTo>
                    <a:lnTo>
                      <a:pt x="0" y="72"/>
                    </a:lnTo>
                    <a:lnTo>
                      <a:pt x="0" y="72"/>
                    </a:lnTo>
                    <a:lnTo>
                      <a:pt x="24" y="102"/>
                    </a:lnTo>
                    <a:lnTo>
                      <a:pt x="24" y="120"/>
                    </a:lnTo>
                    <a:lnTo>
                      <a:pt x="53" y="114"/>
                    </a:lnTo>
                    <a:lnTo>
                      <a:pt x="77" y="108"/>
                    </a:lnTo>
                    <a:lnTo>
                      <a:pt x="89" y="120"/>
                    </a:lnTo>
                    <a:lnTo>
                      <a:pt x="131" y="114"/>
                    </a:lnTo>
                    <a:lnTo>
                      <a:pt x="131" y="114"/>
                    </a:lnTo>
                    <a:lnTo>
                      <a:pt x="131" y="114"/>
                    </a:lnTo>
                    <a:lnTo>
                      <a:pt x="131" y="108"/>
                    </a:lnTo>
                    <a:lnTo>
                      <a:pt x="131" y="102"/>
                    </a:lnTo>
                    <a:lnTo>
                      <a:pt x="131" y="102"/>
                    </a:lnTo>
                    <a:lnTo>
                      <a:pt x="131" y="102"/>
                    </a:lnTo>
                    <a:lnTo>
                      <a:pt x="167" y="90"/>
                    </a:lnTo>
                    <a:lnTo>
                      <a:pt x="167" y="90"/>
                    </a:lnTo>
                    <a:lnTo>
                      <a:pt x="167" y="90"/>
                    </a:lnTo>
                    <a:lnTo>
                      <a:pt x="173" y="90"/>
                    </a:lnTo>
                    <a:lnTo>
                      <a:pt x="173" y="96"/>
                    </a:lnTo>
                    <a:lnTo>
                      <a:pt x="173" y="0"/>
                    </a:lnTo>
                    <a:lnTo>
                      <a:pt x="131" y="0"/>
                    </a:lnTo>
                    <a:lnTo>
                      <a:pt x="107" y="12"/>
                    </a:lnTo>
                    <a:lnTo>
                      <a:pt x="18" y="0"/>
                    </a:lnTo>
                    <a:lnTo>
                      <a:pt x="18" y="0"/>
                    </a:lnTo>
                    <a:lnTo>
                      <a:pt x="18" y="0"/>
                    </a:lnTo>
                    <a:lnTo>
                      <a:pt x="18" y="0"/>
                    </a:lnTo>
                    <a:lnTo>
                      <a:pt x="0" y="0"/>
                    </a:lnTo>
                    <a:lnTo>
                      <a:pt x="0" y="12"/>
                    </a:lnTo>
                    <a:lnTo>
                      <a:pt x="1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0" name="Freeform 27"/>
              <p:cNvSpPr>
                <a:spLocks/>
              </p:cNvSpPr>
              <p:nvPr/>
            </p:nvSpPr>
            <p:spPr bwMode="auto">
              <a:xfrm>
                <a:off x="5709" y="12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1" name="Freeform 28"/>
              <p:cNvSpPr>
                <a:spLocks/>
              </p:cNvSpPr>
              <p:nvPr/>
            </p:nvSpPr>
            <p:spPr bwMode="auto">
              <a:xfrm>
                <a:off x="5751" y="10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2" name="Freeform 29"/>
              <p:cNvSpPr>
                <a:spLocks/>
              </p:cNvSpPr>
              <p:nvPr/>
            </p:nvSpPr>
            <p:spPr bwMode="auto">
              <a:xfrm>
                <a:off x="5709" y="102"/>
                <a:ext cx="36" cy="12"/>
              </a:xfrm>
              <a:custGeom>
                <a:avLst/>
                <a:gdLst>
                  <a:gd name="T0" fmla="*/ 0 w 36"/>
                  <a:gd name="T1" fmla="*/ 12 h 12"/>
                  <a:gd name="T2" fmla="*/ 0 w 36"/>
                  <a:gd name="T3" fmla="*/ 12 h 12"/>
                  <a:gd name="T4" fmla="*/ 36 w 36"/>
                  <a:gd name="T5" fmla="*/ 0 h 12"/>
                  <a:gd name="T6" fmla="*/ 36 w 36"/>
                  <a:gd name="T7" fmla="*/ 0 h 12"/>
                  <a:gd name="T8" fmla="*/ 0 w 36"/>
                  <a:gd name="T9" fmla="*/ 12 h 12"/>
                </a:gdLst>
                <a:ahLst/>
                <a:cxnLst>
                  <a:cxn ang="0">
                    <a:pos x="T0" y="T1"/>
                  </a:cxn>
                  <a:cxn ang="0">
                    <a:pos x="T2" y="T3"/>
                  </a:cxn>
                  <a:cxn ang="0">
                    <a:pos x="T4" y="T5"/>
                  </a:cxn>
                  <a:cxn ang="0">
                    <a:pos x="T6" y="T7"/>
                  </a:cxn>
                  <a:cxn ang="0">
                    <a:pos x="T8" y="T9"/>
                  </a:cxn>
                </a:cxnLst>
                <a:rect l="0" t="0" r="r" b="b"/>
                <a:pathLst>
                  <a:path w="36" h="12">
                    <a:moveTo>
                      <a:pt x="0" y="12"/>
                    </a:moveTo>
                    <a:lnTo>
                      <a:pt x="0" y="12"/>
                    </a:lnTo>
                    <a:lnTo>
                      <a:pt x="36" y="0"/>
                    </a:lnTo>
                    <a:lnTo>
                      <a:pt x="36" y="0"/>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3" name="Rectangle 30"/>
              <p:cNvSpPr>
                <a:spLocks noChangeArrowheads="1"/>
              </p:cNvSpPr>
              <p:nvPr/>
            </p:nvSpPr>
            <p:spPr bwMode="auto">
              <a:xfrm>
                <a:off x="5596" y="1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4" name="Freeform 31"/>
              <p:cNvSpPr>
                <a:spLocks/>
              </p:cNvSpPr>
              <p:nvPr/>
            </p:nvSpPr>
            <p:spPr bwMode="auto">
              <a:xfrm>
                <a:off x="5578" y="66"/>
                <a:ext cx="0" cy="18"/>
              </a:xfrm>
              <a:custGeom>
                <a:avLst/>
                <a:gdLst>
                  <a:gd name="T0" fmla="*/ 18 h 18"/>
                  <a:gd name="T1" fmla="*/ 18 h 18"/>
                  <a:gd name="T2" fmla="*/ 0 h 18"/>
                  <a:gd name="T3" fmla="*/ 18 h 18"/>
                </a:gdLst>
                <a:ahLst/>
                <a:cxnLst>
                  <a:cxn ang="0">
                    <a:pos x="0" y="T0"/>
                  </a:cxn>
                  <a:cxn ang="0">
                    <a:pos x="0" y="T1"/>
                  </a:cxn>
                  <a:cxn ang="0">
                    <a:pos x="0" y="T2"/>
                  </a:cxn>
                  <a:cxn ang="0">
                    <a:pos x="0" y="T3"/>
                  </a:cxn>
                </a:cxnLst>
                <a:rect l="0" t="0" r="r" b="b"/>
                <a:pathLst>
                  <a:path h="18">
                    <a:moveTo>
                      <a:pt x="0" y="18"/>
                    </a:moveTo>
                    <a:lnTo>
                      <a:pt x="0" y="18"/>
                    </a:lnTo>
                    <a:lnTo>
                      <a:pt x="0"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5" name="Freeform 32"/>
              <p:cNvSpPr>
                <a:spLocks/>
              </p:cNvSpPr>
              <p:nvPr/>
            </p:nvSpPr>
            <p:spPr bwMode="auto">
              <a:xfrm>
                <a:off x="5578" y="12"/>
                <a:ext cx="18" cy="36"/>
              </a:xfrm>
              <a:custGeom>
                <a:avLst/>
                <a:gdLst>
                  <a:gd name="T0" fmla="*/ 18 w 18"/>
                  <a:gd name="T1" fmla="*/ 36 h 36"/>
                  <a:gd name="T2" fmla="*/ 18 w 18"/>
                  <a:gd name="T3" fmla="*/ 36 h 36"/>
                  <a:gd name="T4" fmla="*/ 0 w 18"/>
                  <a:gd name="T5" fmla="*/ 12 h 36"/>
                  <a:gd name="T6" fmla="*/ 0 w 18"/>
                  <a:gd name="T7" fmla="*/ 0 h 36"/>
                  <a:gd name="T8" fmla="*/ 0 w 18"/>
                  <a:gd name="T9" fmla="*/ 12 h 36"/>
                  <a:gd name="T10" fmla="*/ 18 w 18"/>
                  <a:gd name="T11" fmla="*/ 36 h 36"/>
                </a:gdLst>
                <a:ahLst/>
                <a:cxnLst>
                  <a:cxn ang="0">
                    <a:pos x="T0" y="T1"/>
                  </a:cxn>
                  <a:cxn ang="0">
                    <a:pos x="T2" y="T3"/>
                  </a:cxn>
                  <a:cxn ang="0">
                    <a:pos x="T4" y="T5"/>
                  </a:cxn>
                  <a:cxn ang="0">
                    <a:pos x="T6" y="T7"/>
                  </a:cxn>
                  <a:cxn ang="0">
                    <a:pos x="T8" y="T9"/>
                  </a:cxn>
                  <a:cxn ang="0">
                    <a:pos x="T10" y="T11"/>
                  </a:cxn>
                </a:cxnLst>
                <a:rect l="0" t="0" r="r" b="b"/>
                <a:pathLst>
                  <a:path w="18" h="36">
                    <a:moveTo>
                      <a:pt x="18" y="36"/>
                    </a:moveTo>
                    <a:lnTo>
                      <a:pt x="18" y="36"/>
                    </a:lnTo>
                    <a:lnTo>
                      <a:pt x="0" y="12"/>
                    </a:lnTo>
                    <a:lnTo>
                      <a:pt x="0" y="0"/>
                    </a:lnTo>
                    <a:lnTo>
                      <a:pt x="0" y="12"/>
                    </a:lnTo>
                    <a:lnTo>
                      <a:pt x="1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6" name="Freeform 33"/>
              <p:cNvSpPr>
                <a:spLocks/>
              </p:cNvSpPr>
              <p:nvPr/>
            </p:nvSpPr>
            <p:spPr bwMode="auto">
              <a:xfrm>
                <a:off x="2013" y="820"/>
                <a:ext cx="24" cy="36"/>
              </a:xfrm>
              <a:custGeom>
                <a:avLst/>
                <a:gdLst>
                  <a:gd name="T0" fmla="*/ 24 w 24"/>
                  <a:gd name="T1" fmla="*/ 24 h 36"/>
                  <a:gd name="T2" fmla="*/ 12 w 24"/>
                  <a:gd name="T3" fmla="*/ 0 h 36"/>
                  <a:gd name="T4" fmla="*/ 0 w 24"/>
                  <a:gd name="T5" fmla="*/ 24 h 36"/>
                  <a:gd name="T6" fmla="*/ 18 w 24"/>
                  <a:gd name="T7" fmla="*/ 36 h 36"/>
                  <a:gd name="T8" fmla="*/ 24 w 24"/>
                  <a:gd name="T9" fmla="*/ 24 h 36"/>
                </a:gdLst>
                <a:ahLst/>
                <a:cxnLst>
                  <a:cxn ang="0">
                    <a:pos x="T0" y="T1"/>
                  </a:cxn>
                  <a:cxn ang="0">
                    <a:pos x="T2" y="T3"/>
                  </a:cxn>
                  <a:cxn ang="0">
                    <a:pos x="T4" y="T5"/>
                  </a:cxn>
                  <a:cxn ang="0">
                    <a:pos x="T6" y="T7"/>
                  </a:cxn>
                  <a:cxn ang="0">
                    <a:pos x="T8" y="T9"/>
                  </a:cxn>
                </a:cxnLst>
                <a:rect l="0" t="0" r="r" b="b"/>
                <a:pathLst>
                  <a:path w="24" h="36">
                    <a:moveTo>
                      <a:pt x="24" y="24"/>
                    </a:moveTo>
                    <a:lnTo>
                      <a:pt x="12" y="0"/>
                    </a:lnTo>
                    <a:lnTo>
                      <a:pt x="0" y="24"/>
                    </a:lnTo>
                    <a:lnTo>
                      <a:pt x="18" y="36"/>
                    </a:lnTo>
                    <a:lnTo>
                      <a:pt x="2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7" name="Freeform 34"/>
              <p:cNvSpPr>
                <a:spLocks/>
              </p:cNvSpPr>
              <p:nvPr/>
            </p:nvSpPr>
            <p:spPr bwMode="auto">
              <a:xfrm>
                <a:off x="2408" y="1077"/>
                <a:ext cx="53" cy="24"/>
              </a:xfrm>
              <a:custGeom>
                <a:avLst/>
                <a:gdLst>
                  <a:gd name="T0" fmla="*/ 0 w 53"/>
                  <a:gd name="T1" fmla="*/ 6 h 24"/>
                  <a:gd name="T2" fmla="*/ 11 w 53"/>
                  <a:gd name="T3" fmla="*/ 24 h 24"/>
                  <a:gd name="T4" fmla="*/ 41 w 53"/>
                  <a:gd name="T5" fmla="*/ 24 h 24"/>
                  <a:gd name="T6" fmla="*/ 53 w 53"/>
                  <a:gd name="T7" fmla="*/ 6 h 24"/>
                  <a:gd name="T8" fmla="*/ 35 w 53"/>
                  <a:gd name="T9" fmla="*/ 0 h 24"/>
                  <a:gd name="T10" fmla="*/ 0 w 53"/>
                  <a:gd name="T11" fmla="*/ 6 h 24"/>
                </a:gdLst>
                <a:ahLst/>
                <a:cxnLst>
                  <a:cxn ang="0">
                    <a:pos x="T0" y="T1"/>
                  </a:cxn>
                  <a:cxn ang="0">
                    <a:pos x="T2" y="T3"/>
                  </a:cxn>
                  <a:cxn ang="0">
                    <a:pos x="T4" y="T5"/>
                  </a:cxn>
                  <a:cxn ang="0">
                    <a:pos x="T6" y="T7"/>
                  </a:cxn>
                  <a:cxn ang="0">
                    <a:pos x="T8" y="T9"/>
                  </a:cxn>
                  <a:cxn ang="0">
                    <a:pos x="T10" y="T11"/>
                  </a:cxn>
                </a:cxnLst>
                <a:rect l="0" t="0" r="r" b="b"/>
                <a:pathLst>
                  <a:path w="53" h="24">
                    <a:moveTo>
                      <a:pt x="0" y="6"/>
                    </a:moveTo>
                    <a:lnTo>
                      <a:pt x="11" y="24"/>
                    </a:lnTo>
                    <a:lnTo>
                      <a:pt x="41" y="24"/>
                    </a:lnTo>
                    <a:lnTo>
                      <a:pt x="53" y="6"/>
                    </a:lnTo>
                    <a:lnTo>
                      <a:pt x="35"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8" name="Freeform 35"/>
              <p:cNvSpPr>
                <a:spLocks/>
              </p:cNvSpPr>
              <p:nvPr/>
            </p:nvSpPr>
            <p:spPr bwMode="auto">
              <a:xfrm>
                <a:off x="2258" y="1023"/>
                <a:ext cx="108" cy="84"/>
              </a:xfrm>
              <a:custGeom>
                <a:avLst/>
                <a:gdLst>
                  <a:gd name="T0" fmla="*/ 72 w 108"/>
                  <a:gd name="T1" fmla="*/ 36 h 84"/>
                  <a:gd name="T2" fmla="*/ 60 w 108"/>
                  <a:gd name="T3" fmla="*/ 6 h 84"/>
                  <a:gd name="T4" fmla="*/ 0 w 108"/>
                  <a:gd name="T5" fmla="*/ 0 h 84"/>
                  <a:gd name="T6" fmla="*/ 0 w 108"/>
                  <a:gd name="T7" fmla="*/ 78 h 84"/>
                  <a:gd name="T8" fmla="*/ 0 w 108"/>
                  <a:gd name="T9" fmla="*/ 78 h 84"/>
                  <a:gd name="T10" fmla="*/ 6 w 108"/>
                  <a:gd name="T11" fmla="*/ 84 h 84"/>
                  <a:gd name="T12" fmla="*/ 30 w 108"/>
                  <a:gd name="T13" fmla="*/ 54 h 84"/>
                  <a:gd name="T14" fmla="*/ 48 w 108"/>
                  <a:gd name="T15" fmla="*/ 66 h 84"/>
                  <a:gd name="T16" fmla="*/ 60 w 108"/>
                  <a:gd name="T17" fmla="*/ 54 h 84"/>
                  <a:gd name="T18" fmla="*/ 108 w 108"/>
                  <a:gd name="T19" fmla="*/ 66 h 84"/>
                  <a:gd name="T20" fmla="*/ 102 w 108"/>
                  <a:gd name="T21" fmla="*/ 36 h 84"/>
                  <a:gd name="T22" fmla="*/ 72 w 108"/>
                  <a:gd name="T23"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4">
                    <a:moveTo>
                      <a:pt x="72" y="36"/>
                    </a:moveTo>
                    <a:lnTo>
                      <a:pt x="60" y="6"/>
                    </a:lnTo>
                    <a:lnTo>
                      <a:pt x="0" y="0"/>
                    </a:lnTo>
                    <a:lnTo>
                      <a:pt x="0" y="78"/>
                    </a:lnTo>
                    <a:lnTo>
                      <a:pt x="0" y="78"/>
                    </a:lnTo>
                    <a:lnTo>
                      <a:pt x="6" y="84"/>
                    </a:lnTo>
                    <a:lnTo>
                      <a:pt x="30" y="54"/>
                    </a:lnTo>
                    <a:lnTo>
                      <a:pt x="48" y="66"/>
                    </a:lnTo>
                    <a:lnTo>
                      <a:pt x="60" y="54"/>
                    </a:lnTo>
                    <a:lnTo>
                      <a:pt x="108" y="66"/>
                    </a:lnTo>
                    <a:lnTo>
                      <a:pt x="102" y="36"/>
                    </a:lnTo>
                    <a:lnTo>
                      <a:pt x="72"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39" name="Freeform 36"/>
              <p:cNvSpPr>
                <a:spLocks/>
              </p:cNvSpPr>
              <p:nvPr/>
            </p:nvSpPr>
            <p:spPr bwMode="auto">
              <a:xfrm>
                <a:off x="2162" y="1023"/>
                <a:ext cx="96" cy="78"/>
              </a:xfrm>
              <a:custGeom>
                <a:avLst/>
                <a:gdLst>
                  <a:gd name="T0" fmla="*/ 96 w 96"/>
                  <a:gd name="T1" fmla="*/ 0 h 78"/>
                  <a:gd name="T2" fmla="*/ 78 w 96"/>
                  <a:gd name="T3" fmla="*/ 12 h 78"/>
                  <a:gd name="T4" fmla="*/ 48 w 96"/>
                  <a:gd name="T5" fmla="*/ 0 h 78"/>
                  <a:gd name="T6" fmla="*/ 30 w 96"/>
                  <a:gd name="T7" fmla="*/ 12 h 78"/>
                  <a:gd name="T8" fmla="*/ 54 w 96"/>
                  <a:gd name="T9" fmla="*/ 18 h 78"/>
                  <a:gd name="T10" fmla="*/ 60 w 96"/>
                  <a:gd name="T11" fmla="*/ 54 h 78"/>
                  <a:gd name="T12" fmla="*/ 0 w 96"/>
                  <a:gd name="T13" fmla="*/ 60 h 78"/>
                  <a:gd name="T14" fmla="*/ 12 w 96"/>
                  <a:gd name="T15" fmla="*/ 72 h 78"/>
                  <a:gd name="T16" fmla="*/ 90 w 96"/>
                  <a:gd name="T17" fmla="*/ 66 h 78"/>
                  <a:gd name="T18" fmla="*/ 96 w 96"/>
                  <a:gd name="T19" fmla="*/ 78 h 78"/>
                  <a:gd name="T20" fmla="*/ 96 w 96"/>
                  <a:gd name="T21" fmla="*/ 0 h 78"/>
                  <a:gd name="T22" fmla="*/ 96 w 96"/>
                  <a:gd name="T2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78">
                    <a:moveTo>
                      <a:pt x="96" y="0"/>
                    </a:moveTo>
                    <a:lnTo>
                      <a:pt x="78" y="12"/>
                    </a:lnTo>
                    <a:lnTo>
                      <a:pt x="48" y="0"/>
                    </a:lnTo>
                    <a:lnTo>
                      <a:pt x="30" y="12"/>
                    </a:lnTo>
                    <a:lnTo>
                      <a:pt x="54" y="18"/>
                    </a:lnTo>
                    <a:lnTo>
                      <a:pt x="60" y="54"/>
                    </a:lnTo>
                    <a:lnTo>
                      <a:pt x="0" y="60"/>
                    </a:lnTo>
                    <a:lnTo>
                      <a:pt x="12" y="72"/>
                    </a:lnTo>
                    <a:lnTo>
                      <a:pt x="90" y="66"/>
                    </a:lnTo>
                    <a:lnTo>
                      <a:pt x="96" y="78"/>
                    </a:lnTo>
                    <a:lnTo>
                      <a:pt x="96" y="0"/>
                    </a:lnTo>
                    <a:lnTo>
                      <a:pt x="9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0" name="Freeform 37"/>
              <p:cNvSpPr>
                <a:spLocks/>
              </p:cNvSpPr>
              <p:nvPr/>
            </p:nvSpPr>
            <p:spPr bwMode="auto">
              <a:xfrm>
                <a:off x="2025" y="1077"/>
                <a:ext cx="72" cy="30"/>
              </a:xfrm>
              <a:custGeom>
                <a:avLst/>
                <a:gdLst>
                  <a:gd name="T0" fmla="*/ 0 w 72"/>
                  <a:gd name="T1" fmla="*/ 6 h 30"/>
                  <a:gd name="T2" fmla="*/ 42 w 72"/>
                  <a:gd name="T3" fmla="*/ 30 h 30"/>
                  <a:gd name="T4" fmla="*/ 54 w 72"/>
                  <a:gd name="T5" fmla="*/ 24 h 30"/>
                  <a:gd name="T6" fmla="*/ 72 w 72"/>
                  <a:gd name="T7" fmla="*/ 24 h 30"/>
                  <a:gd name="T8" fmla="*/ 30 w 72"/>
                  <a:gd name="T9" fmla="*/ 0 h 30"/>
                  <a:gd name="T10" fmla="*/ 0 w 72"/>
                  <a:gd name="T11" fmla="*/ 6 h 30"/>
                </a:gdLst>
                <a:ahLst/>
                <a:cxnLst>
                  <a:cxn ang="0">
                    <a:pos x="T0" y="T1"/>
                  </a:cxn>
                  <a:cxn ang="0">
                    <a:pos x="T2" y="T3"/>
                  </a:cxn>
                  <a:cxn ang="0">
                    <a:pos x="T4" y="T5"/>
                  </a:cxn>
                  <a:cxn ang="0">
                    <a:pos x="T6" y="T7"/>
                  </a:cxn>
                  <a:cxn ang="0">
                    <a:pos x="T8" y="T9"/>
                  </a:cxn>
                  <a:cxn ang="0">
                    <a:pos x="T10" y="T11"/>
                  </a:cxn>
                </a:cxnLst>
                <a:rect l="0" t="0" r="r" b="b"/>
                <a:pathLst>
                  <a:path w="72" h="30">
                    <a:moveTo>
                      <a:pt x="0" y="6"/>
                    </a:moveTo>
                    <a:lnTo>
                      <a:pt x="42" y="30"/>
                    </a:lnTo>
                    <a:lnTo>
                      <a:pt x="54" y="24"/>
                    </a:lnTo>
                    <a:lnTo>
                      <a:pt x="72" y="24"/>
                    </a:lnTo>
                    <a:lnTo>
                      <a:pt x="30"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1" name="Freeform 38"/>
              <p:cNvSpPr>
                <a:spLocks/>
              </p:cNvSpPr>
              <p:nvPr/>
            </p:nvSpPr>
            <p:spPr bwMode="auto">
              <a:xfrm>
                <a:off x="1791" y="904"/>
                <a:ext cx="377" cy="125"/>
              </a:xfrm>
              <a:custGeom>
                <a:avLst/>
                <a:gdLst>
                  <a:gd name="T0" fmla="*/ 58 w 63"/>
                  <a:gd name="T1" fmla="*/ 15 h 21"/>
                  <a:gd name="T2" fmla="*/ 53 w 63"/>
                  <a:gd name="T3" fmla="*/ 15 h 21"/>
                  <a:gd name="T4" fmla="*/ 53 w 63"/>
                  <a:gd name="T5" fmla="*/ 13 h 21"/>
                  <a:gd name="T6" fmla="*/ 51 w 63"/>
                  <a:gd name="T7" fmla="*/ 13 h 21"/>
                  <a:gd name="T8" fmla="*/ 38 w 63"/>
                  <a:gd name="T9" fmla="*/ 5 h 21"/>
                  <a:gd name="T10" fmla="*/ 32 w 63"/>
                  <a:gd name="T11" fmla="*/ 4 h 21"/>
                  <a:gd name="T12" fmla="*/ 24 w 63"/>
                  <a:gd name="T13" fmla="*/ 0 h 21"/>
                  <a:gd name="T14" fmla="*/ 2 w 63"/>
                  <a:gd name="T15" fmla="*/ 3 h 21"/>
                  <a:gd name="T16" fmla="*/ 0 w 63"/>
                  <a:gd name="T17" fmla="*/ 8 h 21"/>
                  <a:gd name="T18" fmla="*/ 7 w 63"/>
                  <a:gd name="T19" fmla="*/ 6 h 21"/>
                  <a:gd name="T20" fmla="*/ 11 w 63"/>
                  <a:gd name="T21" fmla="*/ 3 h 21"/>
                  <a:gd name="T22" fmla="*/ 18 w 63"/>
                  <a:gd name="T23" fmla="*/ 3 h 21"/>
                  <a:gd name="T24" fmla="*/ 16 w 63"/>
                  <a:gd name="T25" fmla="*/ 5 h 21"/>
                  <a:gd name="T26" fmla="*/ 36 w 63"/>
                  <a:gd name="T27" fmla="*/ 10 h 21"/>
                  <a:gd name="T28" fmla="*/ 38 w 63"/>
                  <a:gd name="T29" fmla="*/ 15 h 21"/>
                  <a:gd name="T30" fmla="*/ 46 w 63"/>
                  <a:gd name="T31" fmla="*/ 16 h 21"/>
                  <a:gd name="T32" fmla="*/ 41 w 63"/>
                  <a:gd name="T33" fmla="*/ 21 h 21"/>
                  <a:gd name="T34" fmla="*/ 56 w 63"/>
                  <a:gd name="T35" fmla="*/ 21 h 21"/>
                  <a:gd name="T36" fmla="*/ 63 w 63"/>
                  <a:gd name="T37" fmla="*/ 19 h 21"/>
                  <a:gd name="T38" fmla="*/ 58 w 63"/>
                  <a:gd name="T3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21">
                    <a:moveTo>
                      <a:pt x="58" y="15"/>
                    </a:moveTo>
                    <a:cubicBezTo>
                      <a:pt x="53" y="15"/>
                      <a:pt x="53" y="15"/>
                      <a:pt x="53" y="15"/>
                    </a:cubicBezTo>
                    <a:cubicBezTo>
                      <a:pt x="53" y="13"/>
                      <a:pt x="53" y="13"/>
                      <a:pt x="53" y="13"/>
                    </a:cubicBezTo>
                    <a:cubicBezTo>
                      <a:pt x="51" y="13"/>
                      <a:pt x="51" y="13"/>
                      <a:pt x="51" y="13"/>
                    </a:cubicBezTo>
                    <a:cubicBezTo>
                      <a:pt x="38" y="5"/>
                      <a:pt x="38" y="5"/>
                      <a:pt x="38" y="5"/>
                    </a:cubicBezTo>
                    <a:cubicBezTo>
                      <a:pt x="32" y="4"/>
                      <a:pt x="32" y="4"/>
                      <a:pt x="32" y="4"/>
                    </a:cubicBezTo>
                    <a:cubicBezTo>
                      <a:pt x="24" y="0"/>
                      <a:pt x="24" y="0"/>
                      <a:pt x="24" y="0"/>
                    </a:cubicBezTo>
                    <a:cubicBezTo>
                      <a:pt x="2" y="3"/>
                      <a:pt x="2" y="3"/>
                      <a:pt x="2" y="3"/>
                    </a:cubicBezTo>
                    <a:cubicBezTo>
                      <a:pt x="0" y="8"/>
                      <a:pt x="0" y="8"/>
                      <a:pt x="0" y="8"/>
                    </a:cubicBezTo>
                    <a:cubicBezTo>
                      <a:pt x="0" y="8"/>
                      <a:pt x="7" y="6"/>
                      <a:pt x="7" y="6"/>
                    </a:cubicBezTo>
                    <a:cubicBezTo>
                      <a:pt x="11" y="3"/>
                      <a:pt x="11" y="3"/>
                      <a:pt x="11" y="3"/>
                    </a:cubicBezTo>
                    <a:cubicBezTo>
                      <a:pt x="18" y="3"/>
                      <a:pt x="18" y="3"/>
                      <a:pt x="18" y="3"/>
                    </a:cubicBezTo>
                    <a:cubicBezTo>
                      <a:pt x="16" y="5"/>
                      <a:pt x="16" y="5"/>
                      <a:pt x="16" y="5"/>
                    </a:cubicBezTo>
                    <a:cubicBezTo>
                      <a:pt x="36" y="10"/>
                      <a:pt x="36" y="10"/>
                      <a:pt x="36" y="10"/>
                    </a:cubicBezTo>
                    <a:cubicBezTo>
                      <a:pt x="38" y="15"/>
                      <a:pt x="38" y="15"/>
                      <a:pt x="38" y="15"/>
                    </a:cubicBezTo>
                    <a:cubicBezTo>
                      <a:pt x="46" y="16"/>
                      <a:pt x="46" y="16"/>
                      <a:pt x="46" y="16"/>
                    </a:cubicBezTo>
                    <a:cubicBezTo>
                      <a:pt x="41" y="21"/>
                      <a:pt x="41" y="21"/>
                      <a:pt x="41" y="21"/>
                    </a:cubicBezTo>
                    <a:cubicBezTo>
                      <a:pt x="56" y="21"/>
                      <a:pt x="56" y="21"/>
                      <a:pt x="56" y="21"/>
                    </a:cubicBezTo>
                    <a:cubicBezTo>
                      <a:pt x="63" y="19"/>
                      <a:pt x="63" y="19"/>
                      <a:pt x="63" y="19"/>
                    </a:cubicBezTo>
                    <a:lnTo>
                      <a:pt x="58" y="1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2" name="Freeform 39"/>
              <p:cNvSpPr>
                <a:spLocks/>
              </p:cNvSpPr>
              <p:nvPr/>
            </p:nvSpPr>
            <p:spPr bwMode="auto">
              <a:xfrm>
                <a:off x="1851" y="951"/>
                <a:ext cx="18" cy="24"/>
              </a:xfrm>
              <a:custGeom>
                <a:avLst/>
                <a:gdLst>
                  <a:gd name="T0" fmla="*/ 0 w 3"/>
                  <a:gd name="T1" fmla="*/ 4 h 4"/>
                  <a:gd name="T2" fmla="*/ 3 w 3"/>
                  <a:gd name="T3" fmla="*/ 1 h 4"/>
                  <a:gd name="T4" fmla="*/ 0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3" y="1"/>
                      <a:pt x="3" y="1"/>
                      <a:pt x="3" y="1"/>
                    </a:cubicBezTo>
                    <a:cubicBezTo>
                      <a:pt x="3" y="1"/>
                      <a:pt x="0" y="0"/>
                      <a:pt x="0" y="0"/>
                    </a:cubicBezTo>
                    <a:lnTo>
                      <a:pt x="0" y="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3" name="Freeform 40"/>
              <p:cNvSpPr>
                <a:spLocks/>
              </p:cNvSpPr>
              <p:nvPr/>
            </p:nvSpPr>
            <p:spPr bwMode="auto">
              <a:xfrm>
                <a:off x="5512" y="84"/>
                <a:ext cx="90" cy="72"/>
              </a:xfrm>
              <a:custGeom>
                <a:avLst/>
                <a:gdLst>
                  <a:gd name="T0" fmla="*/ 90 w 90"/>
                  <a:gd name="T1" fmla="*/ 48 h 72"/>
                  <a:gd name="T2" fmla="*/ 90 w 90"/>
                  <a:gd name="T3" fmla="*/ 30 h 72"/>
                  <a:gd name="T4" fmla="*/ 66 w 90"/>
                  <a:gd name="T5" fmla="*/ 0 h 72"/>
                  <a:gd name="T6" fmla="*/ 66 w 90"/>
                  <a:gd name="T7" fmla="*/ 0 h 72"/>
                  <a:gd name="T8" fmla="*/ 66 w 90"/>
                  <a:gd name="T9" fmla="*/ 0 h 72"/>
                  <a:gd name="T10" fmla="*/ 36 w 90"/>
                  <a:gd name="T11" fmla="*/ 6 h 72"/>
                  <a:gd name="T12" fmla="*/ 0 w 90"/>
                  <a:gd name="T13" fmla="*/ 12 h 72"/>
                  <a:gd name="T14" fmla="*/ 0 w 90"/>
                  <a:gd name="T15" fmla="*/ 18 h 72"/>
                  <a:gd name="T16" fmla="*/ 0 w 90"/>
                  <a:gd name="T17" fmla="*/ 54 h 72"/>
                  <a:gd name="T18" fmla="*/ 18 w 90"/>
                  <a:gd name="T19" fmla="*/ 72 h 72"/>
                  <a:gd name="T20" fmla="*/ 72 w 90"/>
                  <a:gd name="T21" fmla="*/ 60 h 72"/>
                  <a:gd name="T22" fmla="*/ 72 w 90"/>
                  <a:gd name="T23" fmla="*/ 60 h 72"/>
                  <a:gd name="T24" fmla="*/ 78 w 90"/>
                  <a:gd name="T25" fmla="*/ 48 h 72"/>
                  <a:gd name="T26" fmla="*/ 90 w 90"/>
                  <a:gd name="T2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2">
                    <a:moveTo>
                      <a:pt x="90" y="48"/>
                    </a:moveTo>
                    <a:lnTo>
                      <a:pt x="90" y="30"/>
                    </a:lnTo>
                    <a:lnTo>
                      <a:pt x="66" y="0"/>
                    </a:lnTo>
                    <a:lnTo>
                      <a:pt x="66" y="0"/>
                    </a:lnTo>
                    <a:lnTo>
                      <a:pt x="66" y="0"/>
                    </a:lnTo>
                    <a:lnTo>
                      <a:pt x="36" y="6"/>
                    </a:lnTo>
                    <a:lnTo>
                      <a:pt x="0" y="12"/>
                    </a:lnTo>
                    <a:lnTo>
                      <a:pt x="0" y="18"/>
                    </a:lnTo>
                    <a:lnTo>
                      <a:pt x="0" y="54"/>
                    </a:lnTo>
                    <a:lnTo>
                      <a:pt x="18" y="72"/>
                    </a:lnTo>
                    <a:lnTo>
                      <a:pt x="72" y="60"/>
                    </a:lnTo>
                    <a:lnTo>
                      <a:pt x="72" y="60"/>
                    </a:lnTo>
                    <a:lnTo>
                      <a:pt x="78" y="48"/>
                    </a:lnTo>
                    <a:lnTo>
                      <a:pt x="9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4" name="Freeform 41"/>
              <p:cNvSpPr>
                <a:spLocks/>
              </p:cNvSpPr>
              <p:nvPr/>
            </p:nvSpPr>
            <p:spPr bwMode="auto">
              <a:xfrm>
                <a:off x="5548" y="84"/>
                <a:ext cx="30" cy="6"/>
              </a:xfrm>
              <a:custGeom>
                <a:avLst/>
                <a:gdLst>
                  <a:gd name="T0" fmla="*/ 30 w 30"/>
                  <a:gd name="T1" fmla="*/ 0 h 6"/>
                  <a:gd name="T2" fmla="*/ 30 w 30"/>
                  <a:gd name="T3" fmla="*/ 0 h 6"/>
                  <a:gd name="T4" fmla="*/ 0 w 30"/>
                  <a:gd name="T5" fmla="*/ 6 h 6"/>
                  <a:gd name="T6" fmla="*/ 0 w 30"/>
                  <a:gd name="T7" fmla="*/ 6 h 6"/>
                  <a:gd name="T8" fmla="*/ 30 w 30"/>
                  <a:gd name="T9" fmla="*/ 0 h 6"/>
                </a:gdLst>
                <a:ahLst/>
                <a:cxnLst>
                  <a:cxn ang="0">
                    <a:pos x="T0" y="T1"/>
                  </a:cxn>
                  <a:cxn ang="0">
                    <a:pos x="T2" y="T3"/>
                  </a:cxn>
                  <a:cxn ang="0">
                    <a:pos x="T4" y="T5"/>
                  </a:cxn>
                  <a:cxn ang="0">
                    <a:pos x="T6" y="T7"/>
                  </a:cxn>
                  <a:cxn ang="0">
                    <a:pos x="T8" y="T9"/>
                  </a:cxn>
                </a:cxnLst>
                <a:rect l="0" t="0" r="r" b="b"/>
                <a:pathLst>
                  <a:path w="30" h="6">
                    <a:moveTo>
                      <a:pt x="30" y="0"/>
                    </a:moveTo>
                    <a:lnTo>
                      <a:pt x="30" y="0"/>
                    </a:lnTo>
                    <a:lnTo>
                      <a:pt x="0" y="6"/>
                    </a:lnTo>
                    <a:lnTo>
                      <a:pt x="0" y="6"/>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5" name="Freeform 42"/>
              <p:cNvSpPr>
                <a:spLocks/>
              </p:cNvSpPr>
              <p:nvPr/>
            </p:nvSpPr>
            <p:spPr bwMode="auto">
              <a:xfrm>
                <a:off x="5512" y="90"/>
                <a:ext cx="36" cy="6"/>
              </a:xfrm>
              <a:custGeom>
                <a:avLst/>
                <a:gdLst>
                  <a:gd name="T0" fmla="*/ 36 w 36"/>
                  <a:gd name="T1" fmla="*/ 0 h 6"/>
                  <a:gd name="T2" fmla="*/ 36 w 36"/>
                  <a:gd name="T3" fmla="*/ 0 h 6"/>
                  <a:gd name="T4" fmla="*/ 0 w 36"/>
                  <a:gd name="T5" fmla="*/ 6 h 6"/>
                  <a:gd name="T6" fmla="*/ 36 w 36"/>
                  <a:gd name="T7" fmla="*/ 0 h 6"/>
                </a:gdLst>
                <a:ahLst/>
                <a:cxnLst>
                  <a:cxn ang="0">
                    <a:pos x="T0" y="T1"/>
                  </a:cxn>
                  <a:cxn ang="0">
                    <a:pos x="T2" y="T3"/>
                  </a:cxn>
                  <a:cxn ang="0">
                    <a:pos x="T4" y="T5"/>
                  </a:cxn>
                  <a:cxn ang="0">
                    <a:pos x="T6" y="T7"/>
                  </a:cxn>
                </a:cxnLst>
                <a:rect l="0" t="0" r="r" b="b"/>
                <a:pathLst>
                  <a:path w="36" h="6">
                    <a:moveTo>
                      <a:pt x="36" y="0"/>
                    </a:moveTo>
                    <a:lnTo>
                      <a:pt x="36" y="0"/>
                    </a:lnTo>
                    <a:lnTo>
                      <a:pt x="0" y="6"/>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6" name="Freeform 43"/>
              <p:cNvSpPr>
                <a:spLocks/>
              </p:cNvSpPr>
              <p:nvPr/>
            </p:nvSpPr>
            <p:spPr bwMode="auto">
              <a:xfrm>
                <a:off x="5470" y="72"/>
                <a:ext cx="60" cy="143"/>
              </a:xfrm>
              <a:custGeom>
                <a:avLst/>
                <a:gdLst>
                  <a:gd name="T0" fmla="*/ 60 w 60"/>
                  <a:gd name="T1" fmla="*/ 84 h 143"/>
                  <a:gd name="T2" fmla="*/ 60 w 60"/>
                  <a:gd name="T3" fmla="*/ 84 h 143"/>
                  <a:gd name="T4" fmla="*/ 60 w 60"/>
                  <a:gd name="T5" fmla="*/ 84 h 143"/>
                  <a:gd name="T6" fmla="*/ 60 w 60"/>
                  <a:gd name="T7" fmla="*/ 84 h 143"/>
                  <a:gd name="T8" fmla="*/ 42 w 60"/>
                  <a:gd name="T9" fmla="*/ 66 h 143"/>
                  <a:gd name="T10" fmla="*/ 42 w 60"/>
                  <a:gd name="T11" fmla="*/ 30 h 143"/>
                  <a:gd name="T12" fmla="*/ 42 w 60"/>
                  <a:gd name="T13" fmla="*/ 24 h 143"/>
                  <a:gd name="T14" fmla="*/ 42 w 60"/>
                  <a:gd name="T15" fmla="*/ 24 h 143"/>
                  <a:gd name="T16" fmla="*/ 18 w 60"/>
                  <a:gd name="T17" fmla="*/ 0 h 143"/>
                  <a:gd name="T18" fmla="*/ 18 w 60"/>
                  <a:gd name="T19" fmla="*/ 0 h 143"/>
                  <a:gd name="T20" fmla="*/ 6 w 60"/>
                  <a:gd name="T21" fmla="*/ 6 h 143"/>
                  <a:gd name="T22" fmla="*/ 0 w 60"/>
                  <a:gd name="T23" fmla="*/ 12 h 143"/>
                  <a:gd name="T24" fmla="*/ 0 w 60"/>
                  <a:gd name="T25" fmla="*/ 42 h 143"/>
                  <a:gd name="T26" fmla="*/ 6 w 60"/>
                  <a:gd name="T27" fmla="*/ 48 h 143"/>
                  <a:gd name="T28" fmla="*/ 0 w 60"/>
                  <a:gd name="T29" fmla="*/ 114 h 143"/>
                  <a:gd name="T30" fmla="*/ 24 w 60"/>
                  <a:gd name="T31" fmla="*/ 138 h 143"/>
                  <a:gd name="T32" fmla="*/ 24 w 60"/>
                  <a:gd name="T33" fmla="*/ 143 h 143"/>
                  <a:gd name="T34" fmla="*/ 60 w 60"/>
                  <a:gd name="T35" fmla="*/ 102 h 143"/>
                  <a:gd name="T36" fmla="*/ 60 w 60"/>
                  <a:gd name="T37" fmla="*/ 8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43">
                    <a:moveTo>
                      <a:pt x="60" y="84"/>
                    </a:moveTo>
                    <a:lnTo>
                      <a:pt x="60" y="84"/>
                    </a:lnTo>
                    <a:lnTo>
                      <a:pt x="60" y="84"/>
                    </a:lnTo>
                    <a:lnTo>
                      <a:pt x="60" y="84"/>
                    </a:lnTo>
                    <a:lnTo>
                      <a:pt x="42" y="66"/>
                    </a:lnTo>
                    <a:lnTo>
                      <a:pt x="42" y="30"/>
                    </a:lnTo>
                    <a:lnTo>
                      <a:pt x="42" y="24"/>
                    </a:lnTo>
                    <a:lnTo>
                      <a:pt x="42" y="24"/>
                    </a:lnTo>
                    <a:lnTo>
                      <a:pt x="18" y="0"/>
                    </a:lnTo>
                    <a:lnTo>
                      <a:pt x="18" y="0"/>
                    </a:lnTo>
                    <a:lnTo>
                      <a:pt x="6" y="6"/>
                    </a:lnTo>
                    <a:lnTo>
                      <a:pt x="0" y="12"/>
                    </a:lnTo>
                    <a:lnTo>
                      <a:pt x="0" y="42"/>
                    </a:lnTo>
                    <a:lnTo>
                      <a:pt x="6" y="48"/>
                    </a:lnTo>
                    <a:lnTo>
                      <a:pt x="0" y="114"/>
                    </a:lnTo>
                    <a:lnTo>
                      <a:pt x="24" y="138"/>
                    </a:lnTo>
                    <a:lnTo>
                      <a:pt x="24" y="143"/>
                    </a:lnTo>
                    <a:lnTo>
                      <a:pt x="60" y="102"/>
                    </a:lnTo>
                    <a:lnTo>
                      <a:pt x="60" y="8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7" name="Freeform 44"/>
              <p:cNvSpPr>
                <a:spLocks/>
              </p:cNvSpPr>
              <p:nvPr/>
            </p:nvSpPr>
            <p:spPr bwMode="auto">
              <a:xfrm>
                <a:off x="5488" y="72"/>
                <a:ext cx="24" cy="24"/>
              </a:xfrm>
              <a:custGeom>
                <a:avLst/>
                <a:gdLst>
                  <a:gd name="T0" fmla="*/ 0 w 24"/>
                  <a:gd name="T1" fmla="*/ 0 h 24"/>
                  <a:gd name="T2" fmla="*/ 0 w 24"/>
                  <a:gd name="T3" fmla="*/ 0 h 24"/>
                  <a:gd name="T4" fmla="*/ 24 w 24"/>
                  <a:gd name="T5" fmla="*/ 24 h 24"/>
                  <a:gd name="T6" fmla="*/ 24 w 24"/>
                  <a:gd name="T7" fmla="*/ 24 h 24"/>
                  <a:gd name="T8" fmla="*/ 24 w 24"/>
                  <a:gd name="T9" fmla="*/ 24 h 24"/>
                  <a:gd name="T10" fmla="*/ 0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0" y="0"/>
                    </a:moveTo>
                    <a:lnTo>
                      <a:pt x="0" y="0"/>
                    </a:lnTo>
                    <a:lnTo>
                      <a:pt x="24" y="24"/>
                    </a:lnTo>
                    <a:lnTo>
                      <a:pt x="24" y="24"/>
                    </a:lnTo>
                    <a:lnTo>
                      <a:pt x="24" y="24"/>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8" name="Freeform 45"/>
              <p:cNvSpPr>
                <a:spLocks/>
              </p:cNvSpPr>
              <p:nvPr/>
            </p:nvSpPr>
            <p:spPr bwMode="auto">
              <a:xfrm>
                <a:off x="5470" y="78"/>
                <a:ext cx="6" cy="36"/>
              </a:xfrm>
              <a:custGeom>
                <a:avLst/>
                <a:gdLst>
                  <a:gd name="T0" fmla="*/ 6 w 6"/>
                  <a:gd name="T1" fmla="*/ 0 h 36"/>
                  <a:gd name="T2" fmla="*/ 0 w 6"/>
                  <a:gd name="T3" fmla="*/ 6 h 36"/>
                  <a:gd name="T4" fmla="*/ 0 w 6"/>
                  <a:gd name="T5" fmla="*/ 36 h 36"/>
                  <a:gd name="T6" fmla="*/ 0 w 6"/>
                  <a:gd name="T7" fmla="*/ 6 h 36"/>
                  <a:gd name="T8" fmla="*/ 6 w 6"/>
                  <a:gd name="T9" fmla="*/ 0 h 36"/>
                </a:gdLst>
                <a:ahLst/>
                <a:cxnLst>
                  <a:cxn ang="0">
                    <a:pos x="T0" y="T1"/>
                  </a:cxn>
                  <a:cxn ang="0">
                    <a:pos x="T2" y="T3"/>
                  </a:cxn>
                  <a:cxn ang="0">
                    <a:pos x="T4" y="T5"/>
                  </a:cxn>
                  <a:cxn ang="0">
                    <a:pos x="T6" y="T7"/>
                  </a:cxn>
                  <a:cxn ang="0">
                    <a:pos x="T8" y="T9"/>
                  </a:cxn>
                </a:cxnLst>
                <a:rect l="0" t="0" r="r" b="b"/>
                <a:pathLst>
                  <a:path w="6" h="36">
                    <a:moveTo>
                      <a:pt x="6" y="0"/>
                    </a:moveTo>
                    <a:lnTo>
                      <a:pt x="0" y="6"/>
                    </a:lnTo>
                    <a:lnTo>
                      <a:pt x="0" y="36"/>
                    </a:lnTo>
                    <a:lnTo>
                      <a:pt x="0" y="6"/>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49" name="Rectangle 46"/>
              <p:cNvSpPr>
                <a:spLocks noChangeArrowheads="1"/>
              </p:cNvSpPr>
              <p:nvPr/>
            </p:nvSpPr>
            <p:spPr bwMode="auto">
              <a:xfrm>
                <a:off x="5488" y="7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0" name="Freeform 47"/>
              <p:cNvSpPr>
                <a:spLocks/>
              </p:cNvSpPr>
              <p:nvPr/>
            </p:nvSpPr>
            <p:spPr bwMode="auto">
              <a:xfrm>
                <a:off x="5512" y="102"/>
                <a:ext cx="18" cy="54"/>
              </a:xfrm>
              <a:custGeom>
                <a:avLst/>
                <a:gdLst>
                  <a:gd name="T0" fmla="*/ 0 w 18"/>
                  <a:gd name="T1" fmla="*/ 0 h 54"/>
                  <a:gd name="T2" fmla="*/ 0 w 18"/>
                  <a:gd name="T3" fmla="*/ 36 h 54"/>
                  <a:gd name="T4" fmla="*/ 18 w 18"/>
                  <a:gd name="T5" fmla="*/ 54 h 54"/>
                  <a:gd name="T6" fmla="*/ 18 w 18"/>
                  <a:gd name="T7" fmla="*/ 54 h 54"/>
                  <a:gd name="T8" fmla="*/ 0 w 18"/>
                  <a:gd name="T9" fmla="*/ 36 h 54"/>
                  <a:gd name="T10" fmla="*/ 0 w 18"/>
                  <a:gd name="T11" fmla="*/ 0 h 54"/>
                </a:gdLst>
                <a:ahLst/>
                <a:cxnLst>
                  <a:cxn ang="0">
                    <a:pos x="T0" y="T1"/>
                  </a:cxn>
                  <a:cxn ang="0">
                    <a:pos x="T2" y="T3"/>
                  </a:cxn>
                  <a:cxn ang="0">
                    <a:pos x="T4" y="T5"/>
                  </a:cxn>
                  <a:cxn ang="0">
                    <a:pos x="T6" y="T7"/>
                  </a:cxn>
                  <a:cxn ang="0">
                    <a:pos x="T8" y="T9"/>
                  </a:cxn>
                  <a:cxn ang="0">
                    <a:pos x="T10" y="T11"/>
                  </a:cxn>
                </a:cxnLst>
                <a:rect l="0" t="0" r="r" b="b"/>
                <a:pathLst>
                  <a:path w="18" h="54">
                    <a:moveTo>
                      <a:pt x="0" y="0"/>
                    </a:moveTo>
                    <a:lnTo>
                      <a:pt x="0" y="36"/>
                    </a:lnTo>
                    <a:lnTo>
                      <a:pt x="18" y="54"/>
                    </a:lnTo>
                    <a:lnTo>
                      <a:pt x="18" y="54"/>
                    </a:lnTo>
                    <a:lnTo>
                      <a:pt x="0" y="3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1" name="Freeform 48"/>
              <p:cNvSpPr>
                <a:spLocks/>
              </p:cNvSpPr>
              <p:nvPr/>
            </p:nvSpPr>
            <p:spPr bwMode="auto">
              <a:xfrm>
                <a:off x="5667" y="198"/>
                <a:ext cx="18" cy="12"/>
              </a:xfrm>
              <a:custGeom>
                <a:avLst/>
                <a:gdLst>
                  <a:gd name="T0" fmla="*/ 18 w 18"/>
                  <a:gd name="T1" fmla="*/ 6 h 12"/>
                  <a:gd name="T2" fmla="*/ 12 w 18"/>
                  <a:gd name="T3" fmla="*/ 0 h 12"/>
                  <a:gd name="T4" fmla="*/ 6 w 18"/>
                  <a:gd name="T5" fmla="*/ 6 h 12"/>
                  <a:gd name="T6" fmla="*/ 0 w 18"/>
                  <a:gd name="T7" fmla="*/ 6 h 12"/>
                  <a:gd name="T8" fmla="*/ 12 w 18"/>
                  <a:gd name="T9" fmla="*/ 12 h 12"/>
                  <a:gd name="T10" fmla="*/ 18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18" y="6"/>
                    </a:moveTo>
                    <a:lnTo>
                      <a:pt x="12" y="0"/>
                    </a:lnTo>
                    <a:lnTo>
                      <a:pt x="6" y="6"/>
                    </a:lnTo>
                    <a:lnTo>
                      <a:pt x="0" y="6"/>
                    </a:lnTo>
                    <a:lnTo>
                      <a:pt x="12" y="12"/>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2" name="Freeform 49"/>
              <p:cNvSpPr>
                <a:spLocks/>
              </p:cNvSpPr>
              <p:nvPr/>
            </p:nvSpPr>
            <p:spPr bwMode="auto">
              <a:xfrm>
                <a:off x="5679" y="329"/>
                <a:ext cx="12" cy="12"/>
              </a:xfrm>
              <a:custGeom>
                <a:avLst/>
                <a:gdLst>
                  <a:gd name="T0" fmla="*/ 1 w 2"/>
                  <a:gd name="T1" fmla="*/ 2 h 2"/>
                  <a:gd name="T2" fmla="*/ 2 w 2"/>
                  <a:gd name="T3" fmla="*/ 1 h 2"/>
                  <a:gd name="T4" fmla="*/ 1 w 2"/>
                  <a:gd name="T5" fmla="*/ 0 h 2"/>
                  <a:gd name="T6" fmla="*/ 0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1"/>
                      <a:pt x="2" y="1"/>
                    </a:cubicBezTo>
                    <a:cubicBezTo>
                      <a:pt x="1" y="0"/>
                      <a:pt x="1" y="0"/>
                      <a:pt x="1" y="0"/>
                    </a:cubicBezTo>
                    <a:cubicBezTo>
                      <a:pt x="0" y="1"/>
                      <a:pt x="0" y="1"/>
                      <a:pt x="0" y="1"/>
                    </a:cubicBezTo>
                    <a:lnTo>
                      <a:pt x="1" y="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3" name="Freeform 50"/>
              <p:cNvSpPr>
                <a:spLocks/>
              </p:cNvSpPr>
              <p:nvPr/>
            </p:nvSpPr>
            <p:spPr bwMode="auto">
              <a:xfrm>
                <a:off x="5697" y="227"/>
                <a:ext cx="30" cy="18"/>
              </a:xfrm>
              <a:custGeom>
                <a:avLst/>
                <a:gdLst>
                  <a:gd name="T0" fmla="*/ 18 w 30"/>
                  <a:gd name="T1" fmla="*/ 6 h 18"/>
                  <a:gd name="T2" fmla="*/ 12 w 30"/>
                  <a:gd name="T3" fmla="*/ 18 h 18"/>
                  <a:gd name="T4" fmla="*/ 30 w 30"/>
                  <a:gd name="T5" fmla="*/ 18 h 18"/>
                  <a:gd name="T6" fmla="*/ 24 w 30"/>
                  <a:gd name="T7" fmla="*/ 0 h 18"/>
                  <a:gd name="T8" fmla="*/ 0 w 30"/>
                  <a:gd name="T9" fmla="*/ 6 h 18"/>
                  <a:gd name="T10" fmla="*/ 0 w 30"/>
                  <a:gd name="T11" fmla="*/ 12 h 18"/>
                  <a:gd name="T12" fmla="*/ 18 w 30"/>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30" h="18">
                    <a:moveTo>
                      <a:pt x="18" y="6"/>
                    </a:moveTo>
                    <a:lnTo>
                      <a:pt x="12" y="18"/>
                    </a:lnTo>
                    <a:lnTo>
                      <a:pt x="30" y="18"/>
                    </a:lnTo>
                    <a:lnTo>
                      <a:pt x="24" y="0"/>
                    </a:lnTo>
                    <a:lnTo>
                      <a:pt x="0" y="6"/>
                    </a:lnTo>
                    <a:lnTo>
                      <a:pt x="0" y="12"/>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4" name="Freeform 51"/>
              <p:cNvSpPr>
                <a:spLocks/>
              </p:cNvSpPr>
              <p:nvPr/>
            </p:nvSpPr>
            <p:spPr bwMode="auto">
              <a:xfrm>
                <a:off x="5500" y="275"/>
                <a:ext cx="18" cy="12"/>
              </a:xfrm>
              <a:custGeom>
                <a:avLst/>
                <a:gdLst>
                  <a:gd name="T0" fmla="*/ 0 w 18"/>
                  <a:gd name="T1" fmla="*/ 6 h 12"/>
                  <a:gd name="T2" fmla="*/ 18 w 18"/>
                  <a:gd name="T3" fmla="*/ 12 h 12"/>
                  <a:gd name="T4" fmla="*/ 12 w 18"/>
                  <a:gd name="T5" fmla="*/ 0 h 12"/>
                  <a:gd name="T6" fmla="*/ 0 w 18"/>
                  <a:gd name="T7" fmla="*/ 6 h 12"/>
                </a:gdLst>
                <a:ahLst/>
                <a:cxnLst>
                  <a:cxn ang="0">
                    <a:pos x="T0" y="T1"/>
                  </a:cxn>
                  <a:cxn ang="0">
                    <a:pos x="T2" y="T3"/>
                  </a:cxn>
                  <a:cxn ang="0">
                    <a:pos x="T4" y="T5"/>
                  </a:cxn>
                  <a:cxn ang="0">
                    <a:pos x="T6" y="T7"/>
                  </a:cxn>
                </a:cxnLst>
                <a:rect l="0" t="0" r="r" b="b"/>
                <a:pathLst>
                  <a:path w="18" h="12">
                    <a:moveTo>
                      <a:pt x="0" y="6"/>
                    </a:moveTo>
                    <a:lnTo>
                      <a:pt x="18" y="12"/>
                    </a:lnTo>
                    <a:lnTo>
                      <a:pt x="12"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5" name="Freeform 52"/>
              <p:cNvSpPr>
                <a:spLocks/>
              </p:cNvSpPr>
              <p:nvPr/>
            </p:nvSpPr>
            <p:spPr bwMode="auto">
              <a:xfrm>
                <a:off x="5494" y="120"/>
                <a:ext cx="227" cy="245"/>
              </a:xfrm>
              <a:custGeom>
                <a:avLst/>
                <a:gdLst>
                  <a:gd name="T0" fmla="*/ 227 w 227"/>
                  <a:gd name="T1" fmla="*/ 6 h 245"/>
                  <a:gd name="T2" fmla="*/ 173 w 227"/>
                  <a:gd name="T3" fmla="*/ 12 h 245"/>
                  <a:gd name="T4" fmla="*/ 161 w 227"/>
                  <a:gd name="T5" fmla="*/ 0 h 245"/>
                  <a:gd name="T6" fmla="*/ 137 w 227"/>
                  <a:gd name="T7" fmla="*/ 6 h 245"/>
                  <a:gd name="T8" fmla="*/ 108 w 227"/>
                  <a:gd name="T9" fmla="*/ 12 h 245"/>
                  <a:gd name="T10" fmla="*/ 96 w 227"/>
                  <a:gd name="T11" fmla="*/ 12 h 245"/>
                  <a:gd name="T12" fmla="*/ 90 w 227"/>
                  <a:gd name="T13" fmla="*/ 24 h 245"/>
                  <a:gd name="T14" fmla="*/ 90 w 227"/>
                  <a:gd name="T15" fmla="*/ 24 h 245"/>
                  <a:gd name="T16" fmla="*/ 36 w 227"/>
                  <a:gd name="T17" fmla="*/ 36 h 245"/>
                  <a:gd name="T18" fmla="*/ 36 w 227"/>
                  <a:gd name="T19" fmla="*/ 54 h 245"/>
                  <a:gd name="T20" fmla="*/ 0 w 227"/>
                  <a:gd name="T21" fmla="*/ 95 h 245"/>
                  <a:gd name="T22" fmla="*/ 24 w 227"/>
                  <a:gd name="T23" fmla="*/ 125 h 245"/>
                  <a:gd name="T24" fmla="*/ 42 w 227"/>
                  <a:gd name="T25" fmla="*/ 155 h 245"/>
                  <a:gd name="T26" fmla="*/ 96 w 227"/>
                  <a:gd name="T27" fmla="*/ 155 h 245"/>
                  <a:gd name="T28" fmla="*/ 108 w 227"/>
                  <a:gd name="T29" fmla="*/ 167 h 245"/>
                  <a:gd name="T30" fmla="*/ 102 w 227"/>
                  <a:gd name="T31" fmla="*/ 167 h 245"/>
                  <a:gd name="T32" fmla="*/ 60 w 227"/>
                  <a:gd name="T33" fmla="*/ 161 h 245"/>
                  <a:gd name="T34" fmla="*/ 36 w 227"/>
                  <a:gd name="T35" fmla="*/ 179 h 245"/>
                  <a:gd name="T36" fmla="*/ 54 w 227"/>
                  <a:gd name="T37" fmla="*/ 203 h 245"/>
                  <a:gd name="T38" fmla="*/ 54 w 227"/>
                  <a:gd name="T39" fmla="*/ 215 h 245"/>
                  <a:gd name="T40" fmla="*/ 66 w 227"/>
                  <a:gd name="T41" fmla="*/ 227 h 245"/>
                  <a:gd name="T42" fmla="*/ 72 w 227"/>
                  <a:gd name="T43" fmla="*/ 215 h 245"/>
                  <a:gd name="T44" fmla="*/ 84 w 227"/>
                  <a:gd name="T45" fmla="*/ 245 h 245"/>
                  <a:gd name="T46" fmla="*/ 90 w 227"/>
                  <a:gd name="T47" fmla="*/ 227 h 245"/>
                  <a:gd name="T48" fmla="*/ 108 w 227"/>
                  <a:gd name="T49" fmla="*/ 239 h 245"/>
                  <a:gd name="T50" fmla="*/ 102 w 227"/>
                  <a:gd name="T51" fmla="*/ 209 h 245"/>
                  <a:gd name="T52" fmla="*/ 96 w 227"/>
                  <a:gd name="T53" fmla="*/ 191 h 245"/>
                  <a:gd name="T54" fmla="*/ 108 w 227"/>
                  <a:gd name="T55" fmla="*/ 203 h 245"/>
                  <a:gd name="T56" fmla="*/ 119 w 227"/>
                  <a:gd name="T57" fmla="*/ 197 h 245"/>
                  <a:gd name="T58" fmla="*/ 108 w 227"/>
                  <a:gd name="T59" fmla="*/ 173 h 245"/>
                  <a:gd name="T60" fmla="*/ 125 w 227"/>
                  <a:gd name="T61" fmla="*/ 173 h 245"/>
                  <a:gd name="T62" fmla="*/ 137 w 227"/>
                  <a:gd name="T63" fmla="*/ 185 h 245"/>
                  <a:gd name="T64" fmla="*/ 137 w 227"/>
                  <a:gd name="T65" fmla="*/ 161 h 245"/>
                  <a:gd name="T66" fmla="*/ 90 w 227"/>
                  <a:gd name="T67" fmla="*/ 131 h 245"/>
                  <a:gd name="T68" fmla="*/ 102 w 227"/>
                  <a:gd name="T69" fmla="*/ 125 h 245"/>
                  <a:gd name="T70" fmla="*/ 102 w 227"/>
                  <a:gd name="T71" fmla="*/ 113 h 245"/>
                  <a:gd name="T72" fmla="*/ 113 w 227"/>
                  <a:gd name="T73" fmla="*/ 107 h 245"/>
                  <a:gd name="T74" fmla="*/ 90 w 227"/>
                  <a:gd name="T75" fmla="*/ 72 h 245"/>
                  <a:gd name="T76" fmla="*/ 102 w 227"/>
                  <a:gd name="T77" fmla="*/ 54 h 245"/>
                  <a:gd name="T78" fmla="*/ 102 w 227"/>
                  <a:gd name="T79" fmla="*/ 60 h 245"/>
                  <a:gd name="T80" fmla="*/ 119 w 227"/>
                  <a:gd name="T81" fmla="*/ 78 h 245"/>
                  <a:gd name="T82" fmla="*/ 119 w 227"/>
                  <a:gd name="T83" fmla="*/ 66 h 245"/>
                  <a:gd name="T84" fmla="*/ 137 w 227"/>
                  <a:gd name="T85" fmla="*/ 78 h 245"/>
                  <a:gd name="T86" fmla="*/ 131 w 227"/>
                  <a:gd name="T87" fmla="*/ 66 h 245"/>
                  <a:gd name="T88" fmla="*/ 137 w 227"/>
                  <a:gd name="T89" fmla="*/ 60 h 245"/>
                  <a:gd name="T90" fmla="*/ 149 w 227"/>
                  <a:gd name="T91" fmla="*/ 72 h 245"/>
                  <a:gd name="T92" fmla="*/ 137 w 227"/>
                  <a:gd name="T93" fmla="*/ 54 h 245"/>
                  <a:gd name="T94" fmla="*/ 119 w 227"/>
                  <a:gd name="T95" fmla="*/ 48 h 245"/>
                  <a:gd name="T96" fmla="*/ 173 w 227"/>
                  <a:gd name="T97" fmla="*/ 36 h 245"/>
                  <a:gd name="T98" fmla="*/ 209 w 227"/>
                  <a:gd name="T99" fmla="*/ 42 h 245"/>
                  <a:gd name="T100" fmla="*/ 209 w 227"/>
                  <a:gd name="T101" fmla="*/ 42 h 245"/>
                  <a:gd name="T102" fmla="*/ 215 w 227"/>
                  <a:gd name="T103" fmla="*/ 36 h 245"/>
                  <a:gd name="T104" fmla="*/ 227 w 227"/>
                  <a:gd name="T105" fmla="*/ 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7" h="245">
                    <a:moveTo>
                      <a:pt x="227" y="6"/>
                    </a:moveTo>
                    <a:lnTo>
                      <a:pt x="173" y="12"/>
                    </a:lnTo>
                    <a:lnTo>
                      <a:pt x="161" y="0"/>
                    </a:lnTo>
                    <a:lnTo>
                      <a:pt x="137" y="6"/>
                    </a:lnTo>
                    <a:lnTo>
                      <a:pt x="108" y="12"/>
                    </a:lnTo>
                    <a:lnTo>
                      <a:pt x="96" y="12"/>
                    </a:lnTo>
                    <a:lnTo>
                      <a:pt x="90" y="24"/>
                    </a:lnTo>
                    <a:lnTo>
                      <a:pt x="90" y="24"/>
                    </a:lnTo>
                    <a:lnTo>
                      <a:pt x="36" y="36"/>
                    </a:lnTo>
                    <a:lnTo>
                      <a:pt x="36" y="54"/>
                    </a:lnTo>
                    <a:lnTo>
                      <a:pt x="0" y="95"/>
                    </a:lnTo>
                    <a:lnTo>
                      <a:pt x="24" y="125"/>
                    </a:lnTo>
                    <a:lnTo>
                      <a:pt x="42" y="155"/>
                    </a:lnTo>
                    <a:lnTo>
                      <a:pt x="96" y="155"/>
                    </a:lnTo>
                    <a:lnTo>
                      <a:pt x="108" y="167"/>
                    </a:lnTo>
                    <a:lnTo>
                      <a:pt x="102" y="167"/>
                    </a:lnTo>
                    <a:lnTo>
                      <a:pt x="60" y="161"/>
                    </a:lnTo>
                    <a:lnTo>
                      <a:pt x="36" y="179"/>
                    </a:lnTo>
                    <a:lnTo>
                      <a:pt x="54" y="203"/>
                    </a:lnTo>
                    <a:lnTo>
                      <a:pt x="54" y="215"/>
                    </a:lnTo>
                    <a:lnTo>
                      <a:pt x="66" y="227"/>
                    </a:lnTo>
                    <a:lnTo>
                      <a:pt x="72" y="215"/>
                    </a:lnTo>
                    <a:lnTo>
                      <a:pt x="84" y="245"/>
                    </a:lnTo>
                    <a:lnTo>
                      <a:pt x="90" y="227"/>
                    </a:lnTo>
                    <a:lnTo>
                      <a:pt x="108" y="239"/>
                    </a:lnTo>
                    <a:lnTo>
                      <a:pt x="102" y="209"/>
                    </a:lnTo>
                    <a:lnTo>
                      <a:pt x="96" y="191"/>
                    </a:lnTo>
                    <a:lnTo>
                      <a:pt x="108" y="203"/>
                    </a:lnTo>
                    <a:lnTo>
                      <a:pt x="119" y="197"/>
                    </a:lnTo>
                    <a:lnTo>
                      <a:pt x="108" y="173"/>
                    </a:lnTo>
                    <a:lnTo>
                      <a:pt x="125" y="173"/>
                    </a:lnTo>
                    <a:lnTo>
                      <a:pt x="137" y="185"/>
                    </a:lnTo>
                    <a:lnTo>
                      <a:pt x="137" y="161"/>
                    </a:lnTo>
                    <a:lnTo>
                      <a:pt x="90" y="131"/>
                    </a:lnTo>
                    <a:lnTo>
                      <a:pt x="102" y="125"/>
                    </a:lnTo>
                    <a:lnTo>
                      <a:pt x="102" y="113"/>
                    </a:lnTo>
                    <a:lnTo>
                      <a:pt x="113" y="107"/>
                    </a:lnTo>
                    <a:lnTo>
                      <a:pt x="90" y="72"/>
                    </a:lnTo>
                    <a:lnTo>
                      <a:pt x="102" y="54"/>
                    </a:lnTo>
                    <a:lnTo>
                      <a:pt x="102" y="60"/>
                    </a:lnTo>
                    <a:lnTo>
                      <a:pt x="119" y="78"/>
                    </a:lnTo>
                    <a:lnTo>
                      <a:pt x="119" y="66"/>
                    </a:lnTo>
                    <a:lnTo>
                      <a:pt x="137" y="78"/>
                    </a:lnTo>
                    <a:lnTo>
                      <a:pt x="131" y="66"/>
                    </a:lnTo>
                    <a:lnTo>
                      <a:pt x="137" y="60"/>
                    </a:lnTo>
                    <a:lnTo>
                      <a:pt x="149" y="72"/>
                    </a:lnTo>
                    <a:lnTo>
                      <a:pt x="137" y="54"/>
                    </a:lnTo>
                    <a:lnTo>
                      <a:pt x="119" y="48"/>
                    </a:lnTo>
                    <a:lnTo>
                      <a:pt x="173" y="36"/>
                    </a:lnTo>
                    <a:lnTo>
                      <a:pt x="209" y="42"/>
                    </a:lnTo>
                    <a:lnTo>
                      <a:pt x="209" y="42"/>
                    </a:lnTo>
                    <a:lnTo>
                      <a:pt x="215" y="36"/>
                    </a:lnTo>
                    <a:lnTo>
                      <a:pt x="227"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6" name="Freeform 53"/>
              <p:cNvSpPr>
                <a:spLocks/>
              </p:cNvSpPr>
              <p:nvPr/>
            </p:nvSpPr>
            <p:spPr bwMode="auto">
              <a:xfrm>
                <a:off x="5697" y="263"/>
                <a:ext cx="12" cy="18"/>
              </a:xfrm>
              <a:custGeom>
                <a:avLst/>
                <a:gdLst>
                  <a:gd name="T0" fmla="*/ 6 w 12"/>
                  <a:gd name="T1" fmla="*/ 12 h 18"/>
                  <a:gd name="T2" fmla="*/ 6 w 12"/>
                  <a:gd name="T3" fmla="*/ 18 h 18"/>
                  <a:gd name="T4" fmla="*/ 12 w 12"/>
                  <a:gd name="T5" fmla="*/ 12 h 18"/>
                  <a:gd name="T6" fmla="*/ 6 w 12"/>
                  <a:gd name="T7" fmla="*/ 0 h 18"/>
                  <a:gd name="T8" fmla="*/ 0 w 12"/>
                  <a:gd name="T9" fmla="*/ 6 h 18"/>
                  <a:gd name="T10" fmla="*/ 6 w 12"/>
                  <a:gd name="T11" fmla="*/ 12 h 18"/>
                </a:gdLst>
                <a:ahLst/>
                <a:cxnLst>
                  <a:cxn ang="0">
                    <a:pos x="T0" y="T1"/>
                  </a:cxn>
                  <a:cxn ang="0">
                    <a:pos x="T2" y="T3"/>
                  </a:cxn>
                  <a:cxn ang="0">
                    <a:pos x="T4" y="T5"/>
                  </a:cxn>
                  <a:cxn ang="0">
                    <a:pos x="T6" y="T7"/>
                  </a:cxn>
                  <a:cxn ang="0">
                    <a:pos x="T8" y="T9"/>
                  </a:cxn>
                  <a:cxn ang="0">
                    <a:pos x="T10" y="T11"/>
                  </a:cxn>
                </a:cxnLst>
                <a:rect l="0" t="0" r="r" b="b"/>
                <a:pathLst>
                  <a:path w="12" h="18">
                    <a:moveTo>
                      <a:pt x="6" y="12"/>
                    </a:moveTo>
                    <a:lnTo>
                      <a:pt x="6" y="18"/>
                    </a:lnTo>
                    <a:lnTo>
                      <a:pt x="12" y="12"/>
                    </a:lnTo>
                    <a:lnTo>
                      <a:pt x="6" y="0"/>
                    </a:lnTo>
                    <a:lnTo>
                      <a:pt x="0" y="6"/>
                    </a:lnTo>
                    <a:lnTo>
                      <a:pt x="6"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7" name="Freeform 54"/>
              <p:cNvSpPr>
                <a:spLocks/>
              </p:cNvSpPr>
              <p:nvPr/>
            </p:nvSpPr>
            <p:spPr bwMode="auto">
              <a:xfrm>
                <a:off x="5613" y="395"/>
                <a:ext cx="102" cy="36"/>
              </a:xfrm>
              <a:custGeom>
                <a:avLst/>
                <a:gdLst>
                  <a:gd name="T0" fmla="*/ 78 w 102"/>
                  <a:gd name="T1" fmla="*/ 12 h 36"/>
                  <a:gd name="T2" fmla="*/ 48 w 102"/>
                  <a:gd name="T3" fmla="*/ 12 h 36"/>
                  <a:gd name="T4" fmla="*/ 30 w 102"/>
                  <a:gd name="T5" fmla="*/ 12 h 36"/>
                  <a:gd name="T6" fmla="*/ 12 w 102"/>
                  <a:gd name="T7" fmla="*/ 0 h 36"/>
                  <a:gd name="T8" fmla="*/ 0 w 102"/>
                  <a:gd name="T9" fmla="*/ 18 h 36"/>
                  <a:gd name="T10" fmla="*/ 30 w 102"/>
                  <a:gd name="T11" fmla="*/ 18 h 36"/>
                  <a:gd name="T12" fmla="*/ 54 w 102"/>
                  <a:gd name="T13" fmla="*/ 36 h 36"/>
                  <a:gd name="T14" fmla="*/ 90 w 102"/>
                  <a:gd name="T15" fmla="*/ 24 h 36"/>
                  <a:gd name="T16" fmla="*/ 96 w 102"/>
                  <a:gd name="T17" fmla="*/ 30 h 36"/>
                  <a:gd name="T18" fmla="*/ 102 w 102"/>
                  <a:gd name="T19" fmla="*/ 18 h 36"/>
                  <a:gd name="T20" fmla="*/ 90 w 102"/>
                  <a:gd name="T21" fmla="*/ 24 h 36"/>
                  <a:gd name="T22" fmla="*/ 78 w 102"/>
                  <a:gd name="T23"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36">
                    <a:moveTo>
                      <a:pt x="78" y="12"/>
                    </a:moveTo>
                    <a:lnTo>
                      <a:pt x="48" y="12"/>
                    </a:lnTo>
                    <a:lnTo>
                      <a:pt x="30" y="12"/>
                    </a:lnTo>
                    <a:lnTo>
                      <a:pt x="12" y="0"/>
                    </a:lnTo>
                    <a:lnTo>
                      <a:pt x="0" y="18"/>
                    </a:lnTo>
                    <a:lnTo>
                      <a:pt x="30" y="18"/>
                    </a:lnTo>
                    <a:lnTo>
                      <a:pt x="54" y="36"/>
                    </a:lnTo>
                    <a:lnTo>
                      <a:pt x="90" y="24"/>
                    </a:lnTo>
                    <a:lnTo>
                      <a:pt x="96" y="30"/>
                    </a:lnTo>
                    <a:lnTo>
                      <a:pt x="102" y="18"/>
                    </a:lnTo>
                    <a:lnTo>
                      <a:pt x="90" y="24"/>
                    </a:lnTo>
                    <a:lnTo>
                      <a:pt x="7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8" name="Freeform 55"/>
              <p:cNvSpPr>
                <a:spLocks/>
              </p:cNvSpPr>
              <p:nvPr/>
            </p:nvSpPr>
            <p:spPr bwMode="auto">
              <a:xfrm>
                <a:off x="5602" y="245"/>
                <a:ext cx="53" cy="48"/>
              </a:xfrm>
              <a:custGeom>
                <a:avLst/>
                <a:gdLst>
                  <a:gd name="T0" fmla="*/ 41 w 53"/>
                  <a:gd name="T1" fmla="*/ 48 h 48"/>
                  <a:gd name="T2" fmla="*/ 53 w 53"/>
                  <a:gd name="T3" fmla="*/ 48 h 48"/>
                  <a:gd name="T4" fmla="*/ 53 w 53"/>
                  <a:gd name="T5" fmla="*/ 36 h 48"/>
                  <a:gd name="T6" fmla="*/ 41 w 53"/>
                  <a:gd name="T7" fmla="*/ 36 h 48"/>
                  <a:gd name="T8" fmla="*/ 35 w 53"/>
                  <a:gd name="T9" fmla="*/ 18 h 48"/>
                  <a:gd name="T10" fmla="*/ 17 w 53"/>
                  <a:gd name="T11" fmla="*/ 12 h 48"/>
                  <a:gd name="T12" fmla="*/ 5 w 53"/>
                  <a:gd name="T13" fmla="*/ 0 h 48"/>
                  <a:gd name="T14" fmla="*/ 0 w 53"/>
                  <a:gd name="T15" fmla="*/ 6 h 48"/>
                  <a:gd name="T16" fmla="*/ 17 w 53"/>
                  <a:gd name="T17" fmla="*/ 18 h 48"/>
                  <a:gd name="T18" fmla="*/ 35 w 53"/>
                  <a:gd name="T19" fmla="*/ 30 h 48"/>
                  <a:gd name="T20" fmla="*/ 41 w 53"/>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48">
                    <a:moveTo>
                      <a:pt x="41" y="48"/>
                    </a:moveTo>
                    <a:lnTo>
                      <a:pt x="53" y="48"/>
                    </a:lnTo>
                    <a:lnTo>
                      <a:pt x="53" y="36"/>
                    </a:lnTo>
                    <a:lnTo>
                      <a:pt x="41" y="36"/>
                    </a:lnTo>
                    <a:lnTo>
                      <a:pt x="35" y="18"/>
                    </a:lnTo>
                    <a:lnTo>
                      <a:pt x="17" y="12"/>
                    </a:lnTo>
                    <a:lnTo>
                      <a:pt x="5" y="0"/>
                    </a:lnTo>
                    <a:lnTo>
                      <a:pt x="0" y="6"/>
                    </a:lnTo>
                    <a:lnTo>
                      <a:pt x="17" y="18"/>
                    </a:lnTo>
                    <a:lnTo>
                      <a:pt x="35" y="30"/>
                    </a:lnTo>
                    <a:lnTo>
                      <a:pt x="41"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59" name="Freeform 56"/>
              <p:cNvSpPr>
                <a:spLocks/>
              </p:cNvSpPr>
              <p:nvPr/>
            </p:nvSpPr>
            <p:spPr bwMode="auto">
              <a:xfrm>
                <a:off x="5649" y="162"/>
                <a:ext cx="12" cy="12"/>
              </a:xfrm>
              <a:custGeom>
                <a:avLst/>
                <a:gdLst>
                  <a:gd name="T0" fmla="*/ 12 w 12"/>
                  <a:gd name="T1" fmla="*/ 12 h 12"/>
                  <a:gd name="T2" fmla="*/ 12 w 12"/>
                  <a:gd name="T3" fmla="*/ 6 h 12"/>
                  <a:gd name="T4" fmla="*/ 6 w 12"/>
                  <a:gd name="T5" fmla="*/ 0 h 12"/>
                  <a:gd name="T6" fmla="*/ 0 w 12"/>
                  <a:gd name="T7" fmla="*/ 6 h 12"/>
                  <a:gd name="T8" fmla="*/ 6 w 12"/>
                  <a:gd name="T9" fmla="*/ 12 h 12"/>
                  <a:gd name="T10" fmla="*/ 12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12" y="12"/>
                    </a:moveTo>
                    <a:lnTo>
                      <a:pt x="12" y="6"/>
                    </a:lnTo>
                    <a:lnTo>
                      <a:pt x="6" y="0"/>
                    </a:lnTo>
                    <a:lnTo>
                      <a:pt x="0" y="6"/>
                    </a:lnTo>
                    <a:lnTo>
                      <a:pt x="6" y="12"/>
                    </a:lnTo>
                    <a:lnTo>
                      <a:pt x="12"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0" name="Freeform 57"/>
              <p:cNvSpPr>
                <a:spLocks/>
              </p:cNvSpPr>
              <p:nvPr/>
            </p:nvSpPr>
            <p:spPr bwMode="auto">
              <a:xfrm>
                <a:off x="5661" y="293"/>
                <a:ext cx="6" cy="12"/>
              </a:xfrm>
              <a:custGeom>
                <a:avLst/>
                <a:gdLst>
                  <a:gd name="T0" fmla="*/ 0 w 6"/>
                  <a:gd name="T1" fmla="*/ 0 h 12"/>
                  <a:gd name="T2" fmla="*/ 6 w 6"/>
                  <a:gd name="T3" fmla="*/ 12 h 12"/>
                  <a:gd name="T4" fmla="*/ 6 w 6"/>
                  <a:gd name="T5" fmla="*/ 6 h 12"/>
                  <a:gd name="T6" fmla="*/ 0 w 6"/>
                  <a:gd name="T7" fmla="*/ 0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6" y="12"/>
                    </a:lnTo>
                    <a:lnTo>
                      <a:pt x="6" y="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1" name="Freeform 58"/>
              <p:cNvSpPr>
                <a:spLocks/>
              </p:cNvSpPr>
              <p:nvPr/>
            </p:nvSpPr>
            <p:spPr bwMode="auto">
              <a:xfrm>
                <a:off x="5602" y="126"/>
                <a:ext cx="29" cy="6"/>
              </a:xfrm>
              <a:custGeom>
                <a:avLst/>
                <a:gdLst>
                  <a:gd name="T0" fmla="*/ 0 w 29"/>
                  <a:gd name="T1" fmla="*/ 6 h 6"/>
                  <a:gd name="T2" fmla="*/ 29 w 29"/>
                  <a:gd name="T3" fmla="*/ 0 h 6"/>
                  <a:gd name="T4" fmla="*/ 0 w 29"/>
                  <a:gd name="T5" fmla="*/ 6 h 6"/>
                  <a:gd name="T6" fmla="*/ 0 w 29"/>
                  <a:gd name="T7" fmla="*/ 6 h 6"/>
                </a:gdLst>
                <a:ahLst/>
                <a:cxnLst>
                  <a:cxn ang="0">
                    <a:pos x="T0" y="T1"/>
                  </a:cxn>
                  <a:cxn ang="0">
                    <a:pos x="T2" y="T3"/>
                  </a:cxn>
                  <a:cxn ang="0">
                    <a:pos x="T4" y="T5"/>
                  </a:cxn>
                  <a:cxn ang="0">
                    <a:pos x="T6" y="T7"/>
                  </a:cxn>
                </a:cxnLst>
                <a:rect l="0" t="0" r="r" b="b"/>
                <a:pathLst>
                  <a:path w="29" h="6">
                    <a:moveTo>
                      <a:pt x="0" y="6"/>
                    </a:moveTo>
                    <a:lnTo>
                      <a:pt x="29"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2" name="Freeform 59"/>
              <p:cNvSpPr>
                <a:spLocks/>
              </p:cNvSpPr>
              <p:nvPr/>
            </p:nvSpPr>
            <p:spPr bwMode="auto">
              <a:xfrm>
                <a:off x="5584" y="132"/>
                <a:ext cx="18" cy="12"/>
              </a:xfrm>
              <a:custGeom>
                <a:avLst/>
                <a:gdLst>
                  <a:gd name="T0" fmla="*/ 6 w 18"/>
                  <a:gd name="T1" fmla="*/ 0 h 12"/>
                  <a:gd name="T2" fmla="*/ 0 w 18"/>
                  <a:gd name="T3" fmla="*/ 12 h 12"/>
                  <a:gd name="T4" fmla="*/ 6 w 18"/>
                  <a:gd name="T5" fmla="*/ 0 h 12"/>
                  <a:gd name="T6" fmla="*/ 18 w 18"/>
                  <a:gd name="T7" fmla="*/ 0 h 12"/>
                  <a:gd name="T8" fmla="*/ 18 w 18"/>
                  <a:gd name="T9" fmla="*/ 0 h 12"/>
                  <a:gd name="T10" fmla="*/ 6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6" y="0"/>
                    </a:moveTo>
                    <a:lnTo>
                      <a:pt x="0" y="12"/>
                    </a:lnTo>
                    <a:lnTo>
                      <a:pt x="6" y="0"/>
                    </a:lnTo>
                    <a:lnTo>
                      <a:pt x="18" y="0"/>
                    </a:lnTo>
                    <a:lnTo>
                      <a:pt x="18"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3" name="Freeform 60"/>
              <p:cNvSpPr>
                <a:spLocks/>
              </p:cNvSpPr>
              <p:nvPr/>
            </p:nvSpPr>
            <p:spPr bwMode="auto">
              <a:xfrm>
                <a:off x="5075" y="144"/>
                <a:ext cx="60" cy="107"/>
              </a:xfrm>
              <a:custGeom>
                <a:avLst/>
                <a:gdLst>
                  <a:gd name="T0" fmla="*/ 12 w 60"/>
                  <a:gd name="T1" fmla="*/ 18 h 107"/>
                  <a:gd name="T2" fmla="*/ 0 w 60"/>
                  <a:gd name="T3" fmla="*/ 12 h 107"/>
                  <a:gd name="T4" fmla="*/ 0 w 60"/>
                  <a:gd name="T5" fmla="*/ 24 h 107"/>
                  <a:gd name="T6" fmla="*/ 12 w 60"/>
                  <a:gd name="T7" fmla="*/ 36 h 107"/>
                  <a:gd name="T8" fmla="*/ 12 w 60"/>
                  <a:gd name="T9" fmla="*/ 60 h 107"/>
                  <a:gd name="T10" fmla="*/ 6 w 60"/>
                  <a:gd name="T11" fmla="*/ 71 h 107"/>
                  <a:gd name="T12" fmla="*/ 6 w 60"/>
                  <a:gd name="T13" fmla="*/ 89 h 107"/>
                  <a:gd name="T14" fmla="*/ 24 w 60"/>
                  <a:gd name="T15" fmla="*/ 107 h 107"/>
                  <a:gd name="T16" fmla="*/ 36 w 60"/>
                  <a:gd name="T17" fmla="*/ 89 h 107"/>
                  <a:gd name="T18" fmla="*/ 48 w 60"/>
                  <a:gd name="T19" fmla="*/ 95 h 107"/>
                  <a:gd name="T20" fmla="*/ 54 w 60"/>
                  <a:gd name="T21" fmla="*/ 89 h 107"/>
                  <a:gd name="T22" fmla="*/ 60 w 60"/>
                  <a:gd name="T23" fmla="*/ 24 h 107"/>
                  <a:gd name="T24" fmla="*/ 42 w 60"/>
                  <a:gd name="T25" fmla="*/ 0 h 107"/>
                  <a:gd name="T26" fmla="*/ 12 w 60"/>
                  <a:gd name="T27"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7">
                    <a:moveTo>
                      <a:pt x="12" y="18"/>
                    </a:moveTo>
                    <a:lnTo>
                      <a:pt x="0" y="12"/>
                    </a:lnTo>
                    <a:lnTo>
                      <a:pt x="0" y="24"/>
                    </a:lnTo>
                    <a:lnTo>
                      <a:pt x="12" y="36"/>
                    </a:lnTo>
                    <a:lnTo>
                      <a:pt x="12" y="60"/>
                    </a:lnTo>
                    <a:lnTo>
                      <a:pt x="6" y="71"/>
                    </a:lnTo>
                    <a:lnTo>
                      <a:pt x="6" y="89"/>
                    </a:lnTo>
                    <a:lnTo>
                      <a:pt x="24" y="107"/>
                    </a:lnTo>
                    <a:lnTo>
                      <a:pt x="36" y="89"/>
                    </a:lnTo>
                    <a:lnTo>
                      <a:pt x="48" y="95"/>
                    </a:lnTo>
                    <a:lnTo>
                      <a:pt x="54" y="89"/>
                    </a:lnTo>
                    <a:lnTo>
                      <a:pt x="60" y="24"/>
                    </a:lnTo>
                    <a:lnTo>
                      <a:pt x="42" y="0"/>
                    </a:lnTo>
                    <a:lnTo>
                      <a:pt x="12"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4" name="Freeform 61"/>
              <p:cNvSpPr>
                <a:spLocks/>
              </p:cNvSpPr>
              <p:nvPr/>
            </p:nvSpPr>
            <p:spPr bwMode="auto">
              <a:xfrm>
                <a:off x="5051" y="12"/>
                <a:ext cx="24" cy="6"/>
              </a:xfrm>
              <a:custGeom>
                <a:avLst/>
                <a:gdLst>
                  <a:gd name="T0" fmla="*/ 0 w 24"/>
                  <a:gd name="T1" fmla="*/ 0 h 6"/>
                  <a:gd name="T2" fmla="*/ 18 w 24"/>
                  <a:gd name="T3" fmla="*/ 6 h 6"/>
                  <a:gd name="T4" fmla="*/ 24 w 24"/>
                  <a:gd name="T5" fmla="*/ 0 h 6"/>
                  <a:gd name="T6" fmla="*/ 0 w 24"/>
                  <a:gd name="T7" fmla="*/ 0 h 6"/>
                  <a:gd name="T8" fmla="*/ 0 w 24"/>
                  <a:gd name="T9" fmla="*/ 0 h 6"/>
                </a:gdLst>
                <a:ahLst/>
                <a:cxnLst>
                  <a:cxn ang="0">
                    <a:pos x="T0" y="T1"/>
                  </a:cxn>
                  <a:cxn ang="0">
                    <a:pos x="T2" y="T3"/>
                  </a:cxn>
                  <a:cxn ang="0">
                    <a:pos x="T4" y="T5"/>
                  </a:cxn>
                  <a:cxn ang="0">
                    <a:pos x="T6" y="T7"/>
                  </a:cxn>
                  <a:cxn ang="0">
                    <a:pos x="T8" y="T9"/>
                  </a:cxn>
                </a:cxnLst>
                <a:rect l="0" t="0" r="r" b="b"/>
                <a:pathLst>
                  <a:path w="24" h="6">
                    <a:moveTo>
                      <a:pt x="0" y="0"/>
                    </a:moveTo>
                    <a:lnTo>
                      <a:pt x="18" y="6"/>
                    </a:lnTo>
                    <a:lnTo>
                      <a:pt x="24"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5" name="Freeform 62"/>
              <p:cNvSpPr>
                <a:spLocks/>
              </p:cNvSpPr>
              <p:nvPr/>
            </p:nvSpPr>
            <p:spPr bwMode="auto">
              <a:xfrm>
                <a:off x="5147" y="12"/>
                <a:ext cx="287" cy="287"/>
              </a:xfrm>
              <a:custGeom>
                <a:avLst/>
                <a:gdLst>
                  <a:gd name="T0" fmla="*/ 18 w 287"/>
                  <a:gd name="T1" fmla="*/ 48 h 287"/>
                  <a:gd name="T2" fmla="*/ 36 w 287"/>
                  <a:gd name="T3" fmla="*/ 72 h 287"/>
                  <a:gd name="T4" fmla="*/ 48 w 287"/>
                  <a:gd name="T5" fmla="*/ 78 h 287"/>
                  <a:gd name="T6" fmla="*/ 102 w 287"/>
                  <a:gd name="T7" fmla="*/ 126 h 287"/>
                  <a:gd name="T8" fmla="*/ 126 w 287"/>
                  <a:gd name="T9" fmla="*/ 126 h 287"/>
                  <a:gd name="T10" fmla="*/ 149 w 287"/>
                  <a:gd name="T11" fmla="*/ 156 h 287"/>
                  <a:gd name="T12" fmla="*/ 161 w 287"/>
                  <a:gd name="T13" fmla="*/ 162 h 287"/>
                  <a:gd name="T14" fmla="*/ 179 w 287"/>
                  <a:gd name="T15" fmla="*/ 180 h 287"/>
                  <a:gd name="T16" fmla="*/ 191 w 287"/>
                  <a:gd name="T17" fmla="*/ 186 h 287"/>
                  <a:gd name="T18" fmla="*/ 209 w 287"/>
                  <a:gd name="T19" fmla="*/ 239 h 287"/>
                  <a:gd name="T20" fmla="*/ 203 w 287"/>
                  <a:gd name="T21" fmla="*/ 245 h 287"/>
                  <a:gd name="T22" fmla="*/ 197 w 287"/>
                  <a:gd name="T23" fmla="*/ 257 h 287"/>
                  <a:gd name="T24" fmla="*/ 191 w 287"/>
                  <a:gd name="T25" fmla="*/ 275 h 287"/>
                  <a:gd name="T26" fmla="*/ 203 w 287"/>
                  <a:gd name="T27" fmla="*/ 287 h 287"/>
                  <a:gd name="T28" fmla="*/ 227 w 287"/>
                  <a:gd name="T29" fmla="*/ 257 h 287"/>
                  <a:gd name="T30" fmla="*/ 221 w 287"/>
                  <a:gd name="T31" fmla="*/ 239 h 287"/>
                  <a:gd name="T32" fmla="*/ 239 w 287"/>
                  <a:gd name="T33" fmla="*/ 233 h 287"/>
                  <a:gd name="T34" fmla="*/ 239 w 287"/>
                  <a:gd name="T35" fmla="*/ 215 h 287"/>
                  <a:gd name="T36" fmla="*/ 221 w 287"/>
                  <a:gd name="T37" fmla="*/ 198 h 287"/>
                  <a:gd name="T38" fmla="*/ 227 w 287"/>
                  <a:gd name="T39" fmla="*/ 174 h 287"/>
                  <a:gd name="T40" fmla="*/ 245 w 287"/>
                  <a:gd name="T41" fmla="*/ 162 h 287"/>
                  <a:gd name="T42" fmla="*/ 269 w 287"/>
                  <a:gd name="T43" fmla="*/ 174 h 287"/>
                  <a:gd name="T44" fmla="*/ 281 w 287"/>
                  <a:gd name="T45" fmla="*/ 192 h 287"/>
                  <a:gd name="T46" fmla="*/ 287 w 287"/>
                  <a:gd name="T47" fmla="*/ 192 h 287"/>
                  <a:gd name="T48" fmla="*/ 287 w 287"/>
                  <a:gd name="T49" fmla="*/ 180 h 287"/>
                  <a:gd name="T50" fmla="*/ 269 w 287"/>
                  <a:gd name="T51" fmla="*/ 150 h 287"/>
                  <a:gd name="T52" fmla="*/ 227 w 287"/>
                  <a:gd name="T53" fmla="*/ 132 h 287"/>
                  <a:gd name="T54" fmla="*/ 203 w 287"/>
                  <a:gd name="T55" fmla="*/ 120 h 287"/>
                  <a:gd name="T56" fmla="*/ 203 w 287"/>
                  <a:gd name="T57" fmla="*/ 108 h 287"/>
                  <a:gd name="T58" fmla="*/ 209 w 287"/>
                  <a:gd name="T59" fmla="*/ 102 h 287"/>
                  <a:gd name="T60" fmla="*/ 203 w 287"/>
                  <a:gd name="T61" fmla="*/ 90 h 287"/>
                  <a:gd name="T62" fmla="*/ 173 w 287"/>
                  <a:gd name="T63" fmla="*/ 102 h 287"/>
                  <a:gd name="T64" fmla="*/ 138 w 287"/>
                  <a:gd name="T65" fmla="*/ 66 h 287"/>
                  <a:gd name="T66" fmla="*/ 120 w 287"/>
                  <a:gd name="T67" fmla="*/ 18 h 287"/>
                  <a:gd name="T68" fmla="*/ 96 w 287"/>
                  <a:gd name="T69" fmla="*/ 0 h 287"/>
                  <a:gd name="T70" fmla="*/ 0 w 287"/>
                  <a:gd name="T71" fmla="*/ 0 h 287"/>
                  <a:gd name="T72" fmla="*/ 18 w 287"/>
                  <a:gd name="T73" fmla="*/ 4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87">
                    <a:moveTo>
                      <a:pt x="18" y="48"/>
                    </a:moveTo>
                    <a:lnTo>
                      <a:pt x="36" y="72"/>
                    </a:lnTo>
                    <a:lnTo>
                      <a:pt x="48" y="78"/>
                    </a:lnTo>
                    <a:lnTo>
                      <a:pt x="102" y="126"/>
                    </a:lnTo>
                    <a:lnTo>
                      <a:pt x="126" y="126"/>
                    </a:lnTo>
                    <a:lnTo>
                      <a:pt x="149" y="156"/>
                    </a:lnTo>
                    <a:lnTo>
                      <a:pt x="161" y="162"/>
                    </a:lnTo>
                    <a:lnTo>
                      <a:pt x="179" y="180"/>
                    </a:lnTo>
                    <a:lnTo>
                      <a:pt x="191" y="186"/>
                    </a:lnTo>
                    <a:lnTo>
                      <a:pt x="209" y="239"/>
                    </a:lnTo>
                    <a:lnTo>
                      <a:pt x="203" y="245"/>
                    </a:lnTo>
                    <a:lnTo>
                      <a:pt x="197" y="257"/>
                    </a:lnTo>
                    <a:lnTo>
                      <a:pt x="191" y="275"/>
                    </a:lnTo>
                    <a:lnTo>
                      <a:pt x="203" y="287"/>
                    </a:lnTo>
                    <a:lnTo>
                      <a:pt x="227" y="257"/>
                    </a:lnTo>
                    <a:lnTo>
                      <a:pt x="221" y="239"/>
                    </a:lnTo>
                    <a:lnTo>
                      <a:pt x="239" y="233"/>
                    </a:lnTo>
                    <a:lnTo>
                      <a:pt x="239" y="215"/>
                    </a:lnTo>
                    <a:lnTo>
                      <a:pt x="221" y="198"/>
                    </a:lnTo>
                    <a:lnTo>
                      <a:pt x="227" y="174"/>
                    </a:lnTo>
                    <a:lnTo>
                      <a:pt x="245" y="162"/>
                    </a:lnTo>
                    <a:lnTo>
                      <a:pt x="269" y="174"/>
                    </a:lnTo>
                    <a:lnTo>
                      <a:pt x="281" y="192"/>
                    </a:lnTo>
                    <a:lnTo>
                      <a:pt x="287" y="192"/>
                    </a:lnTo>
                    <a:lnTo>
                      <a:pt x="287" y="180"/>
                    </a:lnTo>
                    <a:lnTo>
                      <a:pt x="269" y="150"/>
                    </a:lnTo>
                    <a:lnTo>
                      <a:pt x="227" y="132"/>
                    </a:lnTo>
                    <a:lnTo>
                      <a:pt x="203" y="120"/>
                    </a:lnTo>
                    <a:lnTo>
                      <a:pt x="203" y="108"/>
                    </a:lnTo>
                    <a:lnTo>
                      <a:pt x="209" y="102"/>
                    </a:lnTo>
                    <a:lnTo>
                      <a:pt x="203" y="90"/>
                    </a:lnTo>
                    <a:lnTo>
                      <a:pt x="173" y="102"/>
                    </a:lnTo>
                    <a:lnTo>
                      <a:pt x="138" y="66"/>
                    </a:lnTo>
                    <a:lnTo>
                      <a:pt x="120" y="18"/>
                    </a:lnTo>
                    <a:lnTo>
                      <a:pt x="96" y="0"/>
                    </a:lnTo>
                    <a:lnTo>
                      <a:pt x="0" y="0"/>
                    </a:lnTo>
                    <a:lnTo>
                      <a:pt x="18"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6" name="Freeform 63"/>
              <p:cNvSpPr>
                <a:spLocks/>
              </p:cNvSpPr>
              <p:nvPr/>
            </p:nvSpPr>
            <p:spPr bwMode="auto">
              <a:xfrm>
                <a:off x="5225" y="275"/>
                <a:ext cx="113" cy="78"/>
              </a:xfrm>
              <a:custGeom>
                <a:avLst/>
                <a:gdLst>
                  <a:gd name="T0" fmla="*/ 107 w 113"/>
                  <a:gd name="T1" fmla="*/ 0 h 78"/>
                  <a:gd name="T2" fmla="*/ 48 w 113"/>
                  <a:gd name="T3" fmla="*/ 18 h 78"/>
                  <a:gd name="T4" fmla="*/ 30 w 113"/>
                  <a:gd name="T5" fmla="*/ 6 h 78"/>
                  <a:gd name="T6" fmla="*/ 18 w 113"/>
                  <a:gd name="T7" fmla="*/ 12 h 78"/>
                  <a:gd name="T8" fmla="*/ 12 w 113"/>
                  <a:gd name="T9" fmla="*/ 6 h 78"/>
                  <a:gd name="T10" fmla="*/ 0 w 113"/>
                  <a:gd name="T11" fmla="*/ 18 h 78"/>
                  <a:gd name="T12" fmla="*/ 6 w 113"/>
                  <a:gd name="T13" fmla="*/ 36 h 78"/>
                  <a:gd name="T14" fmla="*/ 24 w 113"/>
                  <a:gd name="T15" fmla="*/ 36 h 78"/>
                  <a:gd name="T16" fmla="*/ 48 w 113"/>
                  <a:gd name="T17" fmla="*/ 54 h 78"/>
                  <a:gd name="T18" fmla="*/ 60 w 113"/>
                  <a:gd name="T19" fmla="*/ 54 h 78"/>
                  <a:gd name="T20" fmla="*/ 89 w 113"/>
                  <a:gd name="T21" fmla="*/ 78 h 78"/>
                  <a:gd name="T22" fmla="*/ 101 w 113"/>
                  <a:gd name="T23" fmla="*/ 54 h 78"/>
                  <a:gd name="T24" fmla="*/ 95 w 113"/>
                  <a:gd name="T25" fmla="*/ 42 h 78"/>
                  <a:gd name="T26" fmla="*/ 113 w 113"/>
                  <a:gd name="T27" fmla="*/ 6 h 78"/>
                  <a:gd name="T28" fmla="*/ 107 w 113"/>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78">
                    <a:moveTo>
                      <a:pt x="107" y="0"/>
                    </a:moveTo>
                    <a:lnTo>
                      <a:pt x="48" y="18"/>
                    </a:lnTo>
                    <a:lnTo>
                      <a:pt x="30" y="6"/>
                    </a:lnTo>
                    <a:lnTo>
                      <a:pt x="18" y="12"/>
                    </a:lnTo>
                    <a:lnTo>
                      <a:pt x="12" y="6"/>
                    </a:lnTo>
                    <a:lnTo>
                      <a:pt x="0" y="18"/>
                    </a:lnTo>
                    <a:lnTo>
                      <a:pt x="6" y="36"/>
                    </a:lnTo>
                    <a:lnTo>
                      <a:pt x="24" y="36"/>
                    </a:lnTo>
                    <a:lnTo>
                      <a:pt x="48" y="54"/>
                    </a:lnTo>
                    <a:lnTo>
                      <a:pt x="60" y="54"/>
                    </a:lnTo>
                    <a:lnTo>
                      <a:pt x="89" y="78"/>
                    </a:lnTo>
                    <a:lnTo>
                      <a:pt x="101" y="54"/>
                    </a:lnTo>
                    <a:lnTo>
                      <a:pt x="95" y="42"/>
                    </a:lnTo>
                    <a:lnTo>
                      <a:pt x="113" y="6"/>
                    </a:lnTo>
                    <a:lnTo>
                      <a:pt x="107"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7" name="Freeform 64"/>
              <p:cNvSpPr>
                <a:spLocks/>
              </p:cNvSpPr>
              <p:nvPr/>
            </p:nvSpPr>
            <p:spPr bwMode="auto">
              <a:xfrm>
                <a:off x="5093" y="54"/>
                <a:ext cx="30" cy="78"/>
              </a:xfrm>
              <a:custGeom>
                <a:avLst/>
                <a:gdLst>
                  <a:gd name="T0" fmla="*/ 18 w 30"/>
                  <a:gd name="T1" fmla="*/ 78 h 78"/>
                  <a:gd name="T2" fmla="*/ 30 w 30"/>
                  <a:gd name="T3" fmla="*/ 42 h 78"/>
                  <a:gd name="T4" fmla="*/ 24 w 30"/>
                  <a:gd name="T5" fmla="*/ 30 h 78"/>
                  <a:gd name="T6" fmla="*/ 24 w 30"/>
                  <a:gd name="T7" fmla="*/ 0 h 78"/>
                  <a:gd name="T8" fmla="*/ 24 w 30"/>
                  <a:gd name="T9" fmla="*/ 12 h 78"/>
                  <a:gd name="T10" fmla="*/ 0 w 30"/>
                  <a:gd name="T11" fmla="*/ 24 h 78"/>
                  <a:gd name="T12" fmla="*/ 6 w 30"/>
                  <a:gd name="T13" fmla="*/ 66 h 78"/>
                  <a:gd name="T14" fmla="*/ 18 w 3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78">
                    <a:moveTo>
                      <a:pt x="18" y="78"/>
                    </a:moveTo>
                    <a:lnTo>
                      <a:pt x="30" y="42"/>
                    </a:lnTo>
                    <a:lnTo>
                      <a:pt x="24" y="30"/>
                    </a:lnTo>
                    <a:lnTo>
                      <a:pt x="24" y="0"/>
                    </a:lnTo>
                    <a:lnTo>
                      <a:pt x="24" y="12"/>
                    </a:lnTo>
                    <a:lnTo>
                      <a:pt x="0" y="24"/>
                    </a:lnTo>
                    <a:lnTo>
                      <a:pt x="6" y="66"/>
                    </a:lnTo>
                    <a:lnTo>
                      <a:pt x="18" y="7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8" name="Freeform 65"/>
              <p:cNvSpPr>
                <a:spLocks/>
              </p:cNvSpPr>
              <p:nvPr/>
            </p:nvSpPr>
            <p:spPr bwMode="auto">
              <a:xfrm>
                <a:off x="4734" y="12"/>
                <a:ext cx="317" cy="72"/>
              </a:xfrm>
              <a:custGeom>
                <a:avLst/>
                <a:gdLst>
                  <a:gd name="T0" fmla="*/ 0 w 317"/>
                  <a:gd name="T1" fmla="*/ 30 h 72"/>
                  <a:gd name="T2" fmla="*/ 12 w 317"/>
                  <a:gd name="T3" fmla="*/ 42 h 72"/>
                  <a:gd name="T4" fmla="*/ 72 w 317"/>
                  <a:gd name="T5" fmla="*/ 66 h 72"/>
                  <a:gd name="T6" fmla="*/ 78 w 317"/>
                  <a:gd name="T7" fmla="*/ 60 h 72"/>
                  <a:gd name="T8" fmla="*/ 90 w 317"/>
                  <a:gd name="T9" fmla="*/ 54 h 72"/>
                  <a:gd name="T10" fmla="*/ 114 w 317"/>
                  <a:gd name="T11" fmla="*/ 72 h 72"/>
                  <a:gd name="T12" fmla="*/ 168 w 317"/>
                  <a:gd name="T13" fmla="*/ 72 h 72"/>
                  <a:gd name="T14" fmla="*/ 162 w 317"/>
                  <a:gd name="T15" fmla="*/ 48 h 72"/>
                  <a:gd name="T16" fmla="*/ 204 w 317"/>
                  <a:gd name="T17" fmla="*/ 18 h 72"/>
                  <a:gd name="T18" fmla="*/ 269 w 317"/>
                  <a:gd name="T19" fmla="*/ 42 h 72"/>
                  <a:gd name="T20" fmla="*/ 287 w 317"/>
                  <a:gd name="T21" fmla="*/ 36 h 72"/>
                  <a:gd name="T22" fmla="*/ 317 w 317"/>
                  <a:gd name="T23" fmla="*/ 0 h 72"/>
                  <a:gd name="T24" fmla="*/ 317 w 317"/>
                  <a:gd name="T25" fmla="*/ 0 h 72"/>
                  <a:gd name="T26" fmla="*/ 317 w 317"/>
                  <a:gd name="T27" fmla="*/ 0 h 72"/>
                  <a:gd name="T28" fmla="*/ 317 w 317"/>
                  <a:gd name="T29" fmla="*/ 0 h 72"/>
                  <a:gd name="T30" fmla="*/ 12 w 317"/>
                  <a:gd name="T31" fmla="*/ 0 h 72"/>
                  <a:gd name="T32" fmla="*/ 6 w 317"/>
                  <a:gd name="T33" fmla="*/ 30 h 72"/>
                  <a:gd name="T34" fmla="*/ 0 w 317"/>
                  <a:gd name="T3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72">
                    <a:moveTo>
                      <a:pt x="0" y="30"/>
                    </a:moveTo>
                    <a:lnTo>
                      <a:pt x="12" y="42"/>
                    </a:lnTo>
                    <a:lnTo>
                      <a:pt x="72" y="66"/>
                    </a:lnTo>
                    <a:lnTo>
                      <a:pt x="78" y="60"/>
                    </a:lnTo>
                    <a:lnTo>
                      <a:pt x="90" y="54"/>
                    </a:lnTo>
                    <a:lnTo>
                      <a:pt x="114" y="72"/>
                    </a:lnTo>
                    <a:lnTo>
                      <a:pt x="168" y="72"/>
                    </a:lnTo>
                    <a:lnTo>
                      <a:pt x="162" y="48"/>
                    </a:lnTo>
                    <a:lnTo>
                      <a:pt x="204" y="18"/>
                    </a:lnTo>
                    <a:lnTo>
                      <a:pt x="269" y="42"/>
                    </a:lnTo>
                    <a:lnTo>
                      <a:pt x="287" y="36"/>
                    </a:lnTo>
                    <a:lnTo>
                      <a:pt x="317" y="0"/>
                    </a:lnTo>
                    <a:lnTo>
                      <a:pt x="317" y="0"/>
                    </a:lnTo>
                    <a:lnTo>
                      <a:pt x="317" y="0"/>
                    </a:lnTo>
                    <a:lnTo>
                      <a:pt x="317" y="0"/>
                    </a:lnTo>
                    <a:lnTo>
                      <a:pt x="12" y="0"/>
                    </a:lnTo>
                    <a:lnTo>
                      <a:pt x="6" y="30"/>
                    </a:lnTo>
                    <a:lnTo>
                      <a:pt x="0"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69" name="Freeform 66"/>
              <p:cNvSpPr>
                <a:spLocks/>
              </p:cNvSpPr>
              <p:nvPr/>
            </p:nvSpPr>
            <p:spPr bwMode="auto">
              <a:xfrm>
                <a:off x="4465" y="24"/>
                <a:ext cx="443" cy="353"/>
              </a:xfrm>
              <a:custGeom>
                <a:avLst/>
                <a:gdLst>
                  <a:gd name="T0" fmla="*/ 383 w 443"/>
                  <a:gd name="T1" fmla="*/ 60 h 353"/>
                  <a:gd name="T2" fmla="*/ 359 w 443"/>
                  <a:gd name="T3" fmla="*/ 42 h 353"/>
                  <a:gd name="T4" fmla="*/ 347 w 443"/>
                  <a:gd name="T5" fmla="*/ 48 h 353"/>
                  <a:gd name="T6" fmla="*/ 341 w 443"/>
                  <a:gd name="T7" fmla="*/ 54 h 353"/>
                  <a:gd name="T8" fmla="*/ 341 w 443"/>
                  <a:gd name="T9" fmla="*/ 54 h 353"/>
                  <a:gd name="T10" fmla="*/ 341 w 443"/>
                  <a:gd name="T11" fmla="*/ 54 h 353"/>
                  <a:gd name="T12" fmla="*/ 281 w 443"/>
                  <a:gd name="T13" fmla="*/ 30 h 353"/>
                  <a:gd name="T14" fmla="*/ 269 w 443"/>
                  <a:gd name="T15" fmla="*/ 18 h 353"/>
                  <a:gd name="T16" fmla="*/ 197 w 443"/>
                  <a:gd name="T17" fmla="*/ 12 h 353"/>
                  <a:gd name="T18" fmla="*/ 174 w 443"/>
                  <a:gd name="T19" fmla="*/ 12 h 353"/>
                  <a:gd name="T20" fmla="*/ 120 w 443"/>
                  <a:gd name="T21" fmla="*/ 0 h 353"/>
                  <a:gd name="T22" fmla="*/ 78 w 443"/>
                  <a:gd name="T23" fmla="*/ 6 h 353"/>
                  <a:gd name="T24" fmla="*/ 60 w 443"/>
                  <a:gd name="T25" fmla="*/ 0 h 353"/>
                  <a:gd name="T26" fmla="*/ 42 w 443"/>
                  <a:gd name="T27" fmla="*/ 0 h 353"/>
                  <a:gd name="T28" fmla="*/ 30 w 443"/>
                  <a:gd name="T29" fmla="*/ 18 h 353"/>
                  <a:gd name="T30" fmla="*/ 6 w 443"/>
                  <a:gd name="T31" fmla="*/ 18 h 353"/>
                  <a:gd name="T32" fmla="*/ 0 w 443"/>
                  <a:gd name="T33" fmla="*/ 36 h 353"/>
                  <a:gd name="T34" fmla="*/ 18 w 443"/>
                  <a:gd name="T35" fmla="*/ 54 h 353"/>
                  <a:gd name="T36" fmla="*/ 18 w 443"/>
                  <a:gd name="T37" fmla="*/ 84 h 353"/>
                  <a:gd name="T38" fmla="*/ 18 w 443"/>
                  <a:gd name="T39" fmla="*/ 84 h 353"/>
                  <a:gd name="T40" fmla="*/ 42 w 443"/>
                  <a:gd name="T41" fmla="*/ 72 h 353"/>
                  <a:gd name="T42" fmla="*/ 48 w 443"/>
                  <a:gd name="T43" fmla="*/ 84 h 353"/>
                  <a:gd name="T44" fmla="*/ 96 w 443"/>
                  <a:gd name="T45" fmla="*/ 84 h 353"/>
                  <a:gd name="T46" fmla="*/ 96 w 443"/>
                  <a:gd name="T47" fmla="*/ 84 h 353"/>
                  <a:gd name="T48" fmla="*/ 96 w 443"/>
                  <a:gd name="T49" fmla="*/ 84 h 353"/>
                  <a:gd name="T50" fmla="*/ 102 w 443"/>
                  <a:gd name="T51" fmla="*/ 90 h 353"/>
                  <a:gd name="T52" fmla="*/ 108 w 443"/>
                  <a:gd name="T53" fmla="*/ 102 h 353"/>
                  <a:gd name="T54" fmla="*/ 108 w 443"/>
                  <a:gd name="T55" fmla="*/ 102 h 353"/>
                  <a:gd name="T56" fmla="*/ 108 w 443"/>
                  <a:gd name="T57" fmla="*/ 102 h 353"/>
                  <a:gd name="T58" fmla="*/ 90 w 443"/>
                  <a:gd name="T59" fmla="*/ 132 h 353"/>
                  <a:gd name="T60" fmla="*/ 84 w 443"/>
                  <a:gd name="T61" fmla="*/ 180 h 353"/>
                  <a:gd name="T62" fmla="*/ 72 w 443"/>
                  <a:gd name="T63" fmla="*/ 197 h 353"/>
                  <a:gd name="T64" fmla="*/ 78 w 443"/>
                  <a:gd name="T65" fmla="*/ 209 h 353"/>
                  <a:gd name="T66" fmla="*/ 78 w 443"/>
                  <a:gd name="T67" fmla="*/ 215 h 353"/>
                  <a:gd name="T68" fmla="*/ 78 w 443"/>
                  <a:gd name="T69" fmla="*/ 215 h 353"/>
                  <a:gd name="T70" fmla="*/ 78 w 443"/>
                  <a:gd name="T71" fmla="*/ 215 h 353"/>
                  <a:gd name="T72" fmla="*/ 78 w 443"/>
                  <a:gd name="T73" fmla="*/ 221 h 353"/>
                  <a:gd name="T74" fmla="*/ 72 w 443"/>
                  <a:gd name="T75" fmla="*/ 245 h 353"/>
                  <a:gd name="T76" fmla="*/ 78 w 443"/>
                  <a:gd name="T77" fmla="*/ 257 h 353"/>
                  <a:gd name="T78" fmla="*/ 84 w 443"/>
                  <a:gd name="T79" fmla="*/ 263 h 353"/>
                  <a:gd name="T80" fmla="*/ 84 w 443"/>
                  <a:gd name="T81" fmla="*/ 263 h 353"/>
                  <a:gd name="T82" fmla="*/ 84 w 443"/>
                  <a:gd name="T83" fmla="*/ 263 h 353"/>
                  <a:gd name="T84" fmla="*/ 66 w 443"/>
                  <a:gd name="T85" fmla="*/ 281 h 353"/>
                  <a:gd name="T86" fmla="*/ 72 w 443"/>
                  <a:gd name="T87" fmla="*/ 305 h 353"/>
                  <a:gd name="T88" fmla="*/ 72 w 443"/>
                  <a:gd name="T89" fmla="*/ 305 h 353"/>
                  <a:gd name="T90" fmla="*/ 102 w 443"/>
                  <a:gd name="T91" fmla="*/ 305 h 353"/>
                  <a:gd name="T92" fmla="*/ 114 w 443"/>
                  <a:gd name="T93" fmla="*/ 341 h 353"/>
                  <a:gd name="T94" fmla="*/ 138 w 443"/>
                  <a:gd name="T95" fmla="*/ 353 h 353"/>
                  <a:gd name="T96" fmla="*/ 168 w 443"/>
                  <a:gd name="T97" fmla="*/ 335 h 353"/>
                  <a:gd name="T98" fmla="*/ 185 w 443"/>
                  <a:gd name="T99" fmla="*/ 323 h 353"/>
                  <a:gd name="T100" fmla="*/ 251 w 443"/>
                  <a:gd name="T101" fmla="*/ 323 h 353"/>
                  <a:gd name="T102" fmla="*/ 275 w 443"/>
                  <a:gd name="T103" fmla="*/ 287 h 353"/>
                  <a:gd name="T104" fmla="*/ 299 w 443"/>
                  <a:gd name="T105" fmla="*/ 287 h 353"/>
                  <a:gd name="T106" fmla="*/ 311 w 443"/>
                  <a:gd name="T107" fmla="*/ 257 h 353"/>
                  <a:gd name="T108" fmla="*/ 335 w 443"/>
                  <a:gd name="T109" fmla="*/ 233 h 353"/>
                  <a:gd name="T110" fmla="*/ 311 w 443"/>
                  <a:gd name="T111" fmla="*/ 203 h 353"/>
                  <a:gd name="T112" fmla="*/ 359 w 443"/>
                  <a:gd name="T113" fmla="*/ 132 h 353"/>
                  <a:gd name="T114" fmla="*/ 395 w 443"/>
                  <a:gd name="T115" fmla="*/ 120 h 353"/>
                  <a:gd name="T116" fmla="*/ 443 w 443"/>
                  <a:gd name="T117" fmla="*/ 84 h 353"/>
                  <a:gd name="T118" fmla="*/ 437 w 443"/>
                  <a:gd name="T119" fmla="*/ 60 h 353"/>
                  <a:gd name="T120" fmla="*/ 437 w 443"/>
                  <a:gd name="T121" fmla="*/ 60 h 353"/>
                  <a:gd name="T122" fmla="*/ 383 w 443"/>
                  <a:gd name="T123" fmla="*/ 60 h 353"/>
                  <a:gd name="T124" fmla="*/ 383 w 443"/>
                  <a:gd name="T125" fmla="*/ 6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 h="353">
                    <a:moveTo>
                      <a:pt x="383" y="60"/>
                    </a:moveTo>
                    <a:lnTo>
                      <a:pt x="359" y="42"/>
                    </a:lnTo>
                    <a:lnTo>
                      <a:pt x="347" y="48"/>
                    </a:lnTo>
                    <a:lnTo>
                      <a:pt x="341" y="54"/>
                    </a:lnTo>
                    <a:lnTo>
                      <a:pt x="341" y="54"/>
                    </a:lnTo>
                    <a:lnTo>
                      <a:pt x="341" y="54"/>
                    </a:lnTo>
                    <a:lnTo>
                      <a:pt x="281" y="30"/>
                    </a:lnTo>
                    <a:lnTo>
                      <a:pt x="269" y="18"/>
                    </a:lnTo>
                    <a:lnTo>
                      <a:pt x="197" y="12"/>
                    </a:lnTo>
                    <a:lnTo>
                      <a:pt x="174" y="12"/>
                    </a:lnTo>
                    <a:lnTo>
                      <a:pt x="120" y="0"/>
                    </a:lnTo>
                    <a:lnTo>
                      <a:pt x="78" y="6"/>
                    </a:lnTo>
                    <a:lnTo>
                      <a:pt x="60" y="0"/>
                    </a:lnTo>
                    <a:lnTo>
                      <a:pt x="42" y="0"/>
                    </a:lnTo>
                    <a:lnTo>
                      <a:pt x="30" y="18"/>
                    </a:lnTo>
                    <a:lnTo>
                      <a:pt x="6" y="18"/>
                    </a:lnTo>
                    <a:lnTo>
                      <a:pt x="0" y="36"/>
                    </a:lnTo>
                    <a:lnTo>
                      <a:pt x="18" y="54"/>
                    </a:lnTo>
                    <a:lnTo>
                      <a:pt x="18" y="84"/>
                    </a:lnTo>
                    <a:lnTo>
                      <a:pt x="18" y="84"/>
                    </a:lnTo>
                    <a:lnTo>
                      <a:pt x="42" y="72"/>
                    </a:lnTo>
                    <a:lnTo>
                      <a:pt x="48" y="84"/>
                    </a:lnTo>
                    <a:lnTo>
                      <a:pt x="96" y="84"/>
                    </a:lnTo>
                    <a:lnTo>
                      <a:pt x="96" y="84"/>
                    </a:lnTo>
                    <a:lnTo>
                      <a:pt x="96" y="84"/>
                    </a:lnTo>
                    <a:lnTo>
                      <a:pt x="102" y="90"/>
                    </a:lnTo>
                    <a:lnTo>
                      <a:pt x="108" y="102"/>
                    </a:lnTo>
                    <a:lnTo>
                      <a:pt x="108" y="102"/>
                    </a:lnTo>
                    <a:lnTo>
                      <a:pt x="108" y="102"/>
                    </a:lnTo>
                    <a:lnTo>
                      <a:pt x="90" y="132"/>
                    </a:lnTo>
                    <a:lnTo>
                      <a:pt x="84" y="180"/>
                    </a:lnTo>
                    <a:lnTo>
                      <a:pt x="72" y="197"/>
                    </a:lnTo>
                    <a:lnTo>
                      <a:pt x="78" y="209"/>
                    </a:lnTo>
                    <a:lnTo>
                      <a:pt x="78" y="215"/>
                    </a:lnTo>
                    <a:lnTo>
                      <a:pt x="78" y="215"/>
                    </a:lnTo>
                    <a:lnTo>
                      <a:pt x="78" y="215"/>
                    </a:lnTo>
                    <a:lnTo>
                      <a:pt x="78" y="221"/>
                    </a:lnTo>
                    <a:lnTo>
                      <a:pt x="72" y="245"/>
                    </a:lnTo>
                    <a:lnTo>
                      <a:pt x="78" y="257"/>
                    </a:lnTo>
                    <a:lnTo>
                      <a:pt x="84" y="263"/>
                    </a:lnTo>
                    <a:lnTo>
                      <a:pt x="84" y="263"/>
                    </a:lnTo>
                    <a:lnTo>
                      <a:pt x="84" y="263"/>
                    </a:lnTo>
                    <a:lnTo>
                      <a:pt x="66" y="281"/>
                    </a:lnTo>
                    <a:lnTo>
                      <a:pt x="72" y="305"/>
                    </a:lnTo>
                    <a:lnTo>
                      <a:pt x="72" y="305"/>
                    </a:lnTo>
                    <a:lnTo>
                      <a:pt x="102" y="305"/>
                    </a:lnTo>
                    <a:lnTo>
                      <a:pt x="114" y="341"/>
                    </a:lnTo>
                    <a:lnTo>
                      <a:pt x="138" y="353"/>
                    </a:lnTo>
                    <a:lnTo>
                      <a:pt x="168" y="335"/>
                    </a:lnTo>
                    <a:lnTo>
                      <a:pt x="185" y="323"/>
                    </a:lnTo>
                    <a:lnTo>
                      <a:pt x="251" y="323"/>
                    </a:lnTo>
                    <a:lnTo>
                      <a:pt x="275" y="287"/>
                    </a:lnTo>
                    <a:lnTo>
                      <a:pt x="299" y="287"/>
                    </a:lnTo>
                    <a:lnTo>
                      <a:pt x="311" y="257"/>
                    </a:lnTo>
                    <a:lnTo>
                      <a:pt x="335" y="233"/>
                    </a:lnTo>
                    <a:lnTo>
                      <a:pt x="311" y="203"/>
                    </a:lnTo>
                    <a:lnTo>
                      <a:pt x="359" y="132"/>
                    </a:lnTo>
                    <a:lnTo>
                      <a:pt x="395" y="120"/>
                    </a:lnTo>
                    <a:lnTo>
                      <a:pt x="443" y="84"/>
                    </a:lnTo>
                    <a:lnTo>
                      <a:pt x="437" y="60"/>
                    </a:lnTo>
                    <a:lnTo>
                      <a:pt x="437" y="60"/>
                    </a:lnTo>
                    <a:lnTo>
                      <a:pt x="383" y="60"/>
                    </a:lnTo>
                    <a:lnTo>
                      <a:pt x="383"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0" name="Freeform 67"/>
              <p:cNvSpPr>
                <a:spLocks/>
              </p:cNvSpPr>
              <p:nvPr/>
            </p:nvSpPr>
            <p:spPr bwMode="auto">
              <a:xfrm>
                <a:off x="4926" y="198"/>
                <a:ext cx="18" cy="12"/>
              </a:xfrm>
              <a:custGeom>
                <a:avLst/>
                <a:gdLst>
                  <a:gd name="T0" fmla="*/ 0 w 18"/>
                  <a:gd name="T1" fmla="*/ 0 h 12"/>
                  <a:gd name="T2" fmla="*/ 0 w 18"/>
                  <a:gd name="T3" fmla="*/ 0 h 12"/>
                  <a:gd name="T4" fmla="*/ 12 w 18"/>
                  <a:gd name="T5" fmla="*/ 12 h 12"/>
                  <a:gd name="T6" fmla="*/ 18 w 18"/>
                  <a:gd name="T7" fmla="*/ 6 h 12"/>
                  <a:gd name="T8" fmla="*/ 12 w 18"/>
                  <a:gd name="T9" fmla="*/ 0 h 12"/>
                  <a:gd name="T10" fmla="*/ 0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0" y="0"/>
                    </a:moveTo>
                    <a:lnTo>
                      <a:pt x="0" y="0"/>
                    </a:lnTo>
                    <a:lnTo>
                      <a:pt x="12" y="12"/>
                    </a:lnTo>
                    <a:lnTo>
                      <a:pt x="18" y="6"/>
                    </a:lnTo>
                    <a:lnTo>
                      <a:pt x="12"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1" name="Freeform 68"/>
              <p:cNvSpPr>
                <a:spLocks/>
              </p:cNvSpPr>
              <p:nvPr/>
            </p:nvSpPr>
            <p:spPr bwMode="auto">
              <a:xfrm>
                <a:off x="4878" y="198"/>
                <a:ext cx="36" cy="35"/>
              </a:xfrm>
              <a:custGeom>
                <a:avLst/>
                <a:gdLst>
                  <a:gd name="T0" fmla="*/ 24 w 36"/>
                  <a:gd name="T1" fmla="*/ 0 h 35"/>
                  <a:gd name="T2" fmla="*/ 0 w 36"/>
                  <a:gd name="T3" fmla="*/ 12 h 35"/>
                  <a:gd name="T4" fmla="*/ 0 w 36"/>
                  <a:gd name="T5" fmla="*/ 17 h 35"/>
                  <a:gd name="T6" fmla="*/ 24 w 36"/>
                  <a:gd name="T7" fmla="*/ 35 h 35"/>
                  <a:gd name="T8" fmla="*/ 36 w 36"/>
                  <a:gd name="T9" fmla="*/ 17 h 35"/>
                  <a:gd name="T10" fmla="*/ 24 w 36"/>
                  <a:gd name="T11" fmla="*/ 12 h 35"/>
                  <a:gd name="T12" fmla="*/ 24 w 36"/>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6" h="35">
                    <a:moveTo>
                      <a:pt x="24" y="0"/>
                    </a:moveTo>
                    <a:lnTo>
                      <a:pt x="0" y="12"/>
                    </a:lnTo>
                    <a:lnTo>
                      <a:pt x="0" y="17"/>
                    </a:lnTo>
                    <a:lnTo>
                      <a:pt x="24" y="35"/>
                    </a:lnTo>
                    <a:lnTo>
                      <a:pt x="36" y="17"/>
                    </a:lnTo>
                    <a:lnTo>
                      <a:pt x="24" y="12"/>
                    </a:lnTo>
                    <a:lnTo>
                      <a:pt x="24"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2" name="Freeform 69"/>
              <p:cNvSpPr>
                <a:spLocks/>
              </p:cNvSpPr>
              <p:nvPr/>
            </p:nvSpPr>
            <p:spPr bwMode="auto">
              <a:xfrm>
                <a:off x="4806" y="72"/>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3" name="Freeform 70"/>
              <p:cNvSpPr>
                <a:spLocks/>
              </p:cNvSpPr>
              <p:nvPr/>
            </p:nvSpPr>
            <p:spPr bwMode="auto">
              <a:xfrm>
                <a:off x="4459" y="96"/>
                <a:ext cx="114" cy="233"/>
              </a:xfrm>
              <a:custGeom>
                <a:avLst/>
                <a:gdLst>
                  <a:gd name="T0" fmla="*/ 90 w 114"/>
                  <a:gd name="T1" fmla="*/ 191 h 233"/>
                  <a:gd name="T2" fmla="*/ 84 w 114"/>
                  <a:gd name="T3" fmla="*/ 185 h 233"/>
                  <a:gd name="T4" fmla="*/ 78 w 114"/>
                  <a:gd name="T5" fmla="*/ 173 h 233"/>
                  <a:gd name="T6" fmla="*/ 84 w 114"/>
                  <a:gd name="T7" fmla="*/ 149 h 233"/>
                  <a:gd name="T8" fmla="*/ 84 w 114"/>
                  <a:gd name="T9" fmla="*/ 143 h 233"/>
                  <a:gd name="T10" fmla="*/ 84 w 114"/>
                  <a:gd name="T11" fmla="*/ 137 h 233"/>
                  <a:gd name="T12" fmla="*/ 78 w 114"/>
                  <a:gd name="T13" fmla="*/ 125 h 233"/>
                  <a:gd name="T14" fmla="*/ 90 w 114"/>
                  <a:gd name="T15" fmla="*/ 108 h 233"/>
                  <a:gd name="T16" fmla="*/ 96 w 114"/>
                  <a:gd name="T17" fmla="*/ 60 h 233"/>
                  <a:gd name="T18" fmla="*/ 96 w 114"/>
                  <a:gd name="T19" fmla="*/ 60 h 233"/>
                  <a:gd name="T20" fmla="*/ 96 w 114"/>
                  <a:gd name="T21" fmla="*/ 60 h 233"/>
                  <a:gd name="T22" fmla="*/ 114 w 114"/>
                  <a:gd name="T23" fmla="*/ 30 h 233"/>
                  <a:gd name="T24" fmla="*/ 108 w 114"/>
                  <a:gd name="T25" fmla="*/ 18 h 233"/>
                  <a:gd name="T26" fmla="*/ 102 w 114"/>
                  <a:gd name="T27" fmla="*/ 12 h 233"/>
                  <a:gd name="T28" fmla="*/ 54 w 114"/>
                  <a:gd name="T29" fmla="*/ 12 h 233"/>
                  <a:gd name="T30" fmla="*/ 48 w 114"/>
                  <a:gd name="T31" fmla="*/ 0 h 233"/>
                  <a:gd name="T32" fmla="*/ 24 w 114"/>
                  <a:gd name="T33" fmla="*/ 12 h 233"/>
                  <a:gd name="T34" fmla="*/ 30 w 114"/>
                  <a:gd name="T35" fmla="*/ 54 h 233"/>
                  <a:gd name="T36" fmla="*/ 0 w 114"/>
                  <a:gd name="T37" fmla="*/ 161 h 233"/>
                  <a:gd name="T38" fmla="*/ 12 w 114"/>
                  <a:gd name="T39" fmla="*/ 179 h 233"/>
                  <a:gd name="T40" fmla="*/ 24 w 114"/>
                  <a:gd name="T41" fmla="*/ 173 h 233"/>
                  <a:gd name="T42" fmla="*/ 18 w 114"/>
                  <a:gd name="T43" fmla="*/ 233 h 233"/>
                  <a:gd name="T44" fmla="*/ 78 w 114"/>
                  <a:gd name="T45" fmla="*/ 233 h 233"/>
                  <a:gd name="T46" fmla="*/ 72 w 114"/>
                  <a:gd name="T47" fmla="*/ 209 h 233"/>
                  <a:gd name="T48" fmla="*/ 90 w 114"/>
                  <a:gd name="T49" fmla="*/ 19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33">
                    <a:moveTo>
                      <a:pt x="90" y="191"/>
                    </a:moveTo>
                    <a:lnTo>
                      <a:pt x="84" y="185"/>
                    </a:lnTo>
                    <a:lnTo>
                      <a:pt x="78" y="173"/>
                    </a:lnTo>
                    <a:lnTo>
                      <a:pt x="84" y="149"/>
                    </a:lnTo>
                    <a:lnTo>
                      <a:pt x="84" y="143"/>
                    </a:lnTo>
                    <a:lnTo>
                      <a:pt x="84" y="137"/>
                    </a:lnTo>
                    <a:lnTo>
                      <a:pt x="78" y="125"/>
                    </a:lnTo>
                    <a:lnTo>
                      <a:pt x="90" y="108"/>
                    </a:lnTo>
                    <a:lnTo>
                      <a:pt x="96" y="60"/>
                    </a:lnTo>
                    <a:lnTo>
                      <a:pt x="96" y="60"/>
                    </a:lnTo>
                    <a:lnTo>
                      <a:pt x="96" y="60"/>
                    </a:lnTo>
                    <a:lnTo>
                      <a:pt x="114" y="30"/>
                    </a:lnTo>
                    <a:lnTo>
                      <a:pt x="108" y="18"/>
                    </a:lnTo>
                    <a:lnTo>
                      <a:pt x="102" y="12"/>
                    </a:lnTo>
                    <a:lnTo>
                      <a:pt x="54" y="12"/>
                    </a:lnTo>
                    <a:lnTo>
                      <a:pt x="48" y="0"/>
                    </a:lnTo>
                    <a:lnTo>
                      <a:pt x="24" y="12"/>
                    </a:lnTo>
                    <a:lnTo>
                      <a:pt x="30" y="54"/>
                    </a:lnTo>
                    <a:lnTo>
                      <a:pt x="0" y="161"/>
                    </a:lnTo>
                    <a:lnTo>
                      <a:pt x="12" y="179"/>
                    </a:lnTo>
                    <a:lnTo>
                      <a:pt x="24" y="173"/>
                    </a:lnTo>
                    <a:lnTo>
                      <a:pt x="18" y="233"/>
                    </a:lnTo>
                    <a:lnTo>
                      <a:pt x="78" y="233"/>
                    </a:lnTo>
                    <a:lnTo>
                      <a:pt x="72" y="209"/>
                    </a:lnTo>
                    <a:lnTo>
                      <a:pt x="90" y="19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4" name="Freeform 71"/>
              <p:cNvSpPr>
                <a:spLocks/>
              </p:cNvSpPr>
              <p:nvPr/>
            </p:nvSpPr>
            <p:spPr bwMode="auto">
              <a:xfrm>
                <a:off x="4483" y="96"/>
                <a:ext cx="78" cy="12"/>
              </a:xfrm>
              <a:custGeom>
                <a:avLst/>
                <a:gdLst>
                  <a:gd name="T0" fmla="*/ 30 w 78"/>
                  <a:gd name="T1" fmla="*/ 12 h 12"/>
                  <a:gd name="T2" fmla="*/ 78 w 78"/>
                  <a:gd name="T3" fmla="*/ 12 h 12"/>
                  <a:gd name="T4" fmla="*/ 78 w 78"/>
                  <a:gd name="T5" fmla="*/ 12 h 12"/>
                  <a:gd name="T6" fmla="*/ 30 w 78"/>
                  <a:gd name="T7" fmla="*/ 12 h 12"/>
                  <a:gd name="T8" fmla="*/ 24 w 78"/>
                  <a:gd name="T9" fmla="*/ 0 h 12"/>
                  <a:gd name="T10" fmla="*/ 0 w 78"/>
                  <a:gd name="T11" fmla="*/ 12 h 12"/>
                  <a:gd name="T12" fmla="*/ 0 w 78"/>
                  <a:gd name="T13" fmla="*/ 12 h 12"/>
                  <a:gd name="T14" fmla="*/ 24 w 78"/>
                  <a:gd name="T15" fmla="*/ 0 h 12"/>
                  <a:gd name="T16" fmla="*/ 30 w 7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2">
                    <a:moveTo>
                      <a:pt x="30" y="12"/>
                    </a:moveTo>
                    <a:lnTo>
                      <a:pt x="78" y="12"/>
                    </a:lnTo>
                    <a:lnTo>
                      <a:pt x="78" y="12"/>
                    </a:lnTo>
                    <a:lnTo>
                      <a:pt x="30" y="12"/>
                    </a:lnTo>
                    <a:lnTo>
                      <a:pt x="24" y="0"/>
                    </a:lnTo>
                    <a:lnTo>
                      <a:pt x="0" y="12"/>
                    </a:lnTo>
                    <a:lnTo>
                      <a:pt x="0" y="12"/>
                    </a:lnTo>
                    <a:lnTo>
                      <a:pt x="24" y="0"/>
                    </a:lnTo>
                    <a:lnTo>
                      <a:pt x="3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5" name="Freeform 72"/>
              <p:cNvSpPr>
                <a:spLocks/>
              </p:cNvSpPr>
              <p:nvPr/>
            </p:nvSpPr>
            <p:spPr bwMode="auto">
              <a:xfrm>
                <a:off x="4567" y="114"/>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6" name="Freeform 73"/>
              <p:cNvSpPr>
                <a:spLocks/>
              </p:cNvSpPr>
              <p:nvPr/>
            </p:nvSpPr>
            <p:spPr bwMode="auto">
              <a:xfrm>
                <a:off x="4543" y="23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7" name="Freeform 74"/>
              <p:cNvSpPr>
                <a:spLocks/>
              </p:cNvSpPr>
              <p:nvPr/>
            </p:nvSpPr>
            <p:spPr bwMode="auto">
              <a:xfrm>
                <a:off x="4531" y="287"/>
                <a:ext cx="18" cy="18"/>
              </a:xfrm>
              <a:custGeom>
                <a:avLst/>
                <a:gdLst>
                  <a:gd name="T0" fmla="*/ 18 w 18"/>
                  <a:gd name="T1" fmla="*/ 0 h 18"/>
                  <a:gd name="T2" fmla="*/ 18 w 18"/>
                  <a:gd name="T3" fmla="*/ 0 h 18"/>
                  <a:gd name="T4" fmla="*/ 0 w 18"/>
                  <a:gd name="T5" fmla="*/ 18 h 18"/>
                  <a:gd name="T6" fmla="*/ 18 w 18"/>
                  <a:gd name="T7" fmla="*/ 0 h 18"/>
                </a:gdLst>
                <a:ahLst/>
                <a:cxnLst>
                  <a:cxn ang="0">
                    <a:pos x="T0" y="T1"/>
                  </a:cxn>
                  <a:cxn ang="0">
                    <a:pos x="T2" y="T3"/>
                  </a:cxn>
                  <a:cxn ang="0">
                    <a:pos x="T4" y="T5"/>
                  </a:cxn>
                  <a:cxn ang="0">
                    <a:pos x="T6" y="T7"/>
                  </a:cxn>
                </a:cxnLst>
                <a:rect l="0" t="0" r="r" b="b"/>
                <a:pathLst>
                  <a:path w="18" h="18">
                    <a:moveTo>
                      <a:pt x="18" y="0"/>
                    </a:moveTo>
                    <a:lnTo>
                      <a:pt x="18" y="0"/>
                    </a:lnTo>
                    <a:lnTo>
                      <a:pt x="0" y="18"/>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8" name="Freeform 75"/>
              <p:cNvSpPr>
                <a:spLocks/>
              </p:cNvSpPr>
              <p:nvPr/>
            </p:nvSpPr>
            <p:spPr bwMode="auto">
              <a:xfrm>
                <a:off x="4537" y="245"/>
                <a:ext cx="6" cy="36"/>
              </a:xfrm>
              <a:custGeom>
                <a:avLst/>
                <a:gdLst>
                  <a:gd name="T0" fmla="*/ 6 w 6"/>
                  <a:gd name="T1" fmla="*/ 36 h 36"/>
                  <a:gd name="T2" fmla="*/ 0 w 6"/>
                  <a:gd name="T3" fmla="*/ 24 h 36"/>
                  <a:gd name="T4" fmla="*/ 6 w 6"/>
                  <a:gd name="T5" fmla="*/ 0 h 36"/>
                  <a:gd name="T6" fmla="*/ 0 w 6"/>
                  <a:gd name="T7" fmla="*/ 24 h 36"/>
                  <a:gd name="T8" fmla="*/ 6 w 6"/>
                  <a:gd name="T9" fmla="*/ 36 h 36"/>
                </a:gdLst>
                <a:ahLst/>
                <a:cxnLst>
                  <a:cxn ang="0">
                    <a:pos x="T0" y="T1"/>
                  </a:cxn>
                  <a:cxn ang="0">
                    <a:pos x="T2" y="T3"/>
                  </a:cxn>
                  <a:cxn ang="0">
                    <a:pos x="T4" y="T5"/>
                  </a:cxn>
                  <a:cxn ang="0">
                    <a:pos x="T6" y="T7"/>
                  </a:cxn>
                  <a:cxn ang="0">
                    <a:pos x="T8" y="T9"/>
                  </a:cxn>
                </a:cxnLst>
                <a:rect l="0" t="0" r="r" b="b"/>
                <a:pathLst>
                  <a:path w="6" h="36">
                    <a:moveTo>
                      <a:pt x="6" y="36"/>
                    </a:moveTo>
                    <a:lnTo>
                      <a:pt x="0" y="24"/>
                    </a:lnTo>
                    <a:lnTo>
                      <a:pt x="6" y="0"/>
                    </a:lnTo>
                    <a:lnTo>
                      <a:pt x="0" y="24"/>
                    </a:lnTo>
                    <a:lnTo>
                      <a:pt x="6"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79" name="Freeform 76"/>
              <p:cNvSpPr>
                <a:spLocks/>
              </p:cNvSpPr>
              <p:nvPr/>
            </p:nvSpPr>
            <p:spPr bwMode="auto">
              <a:xfrm>
                <a:off x="4549" y="156"/>
                <a:ext cx="6" cy="48"/>
              </a:xfrm>
              <a:custGeom>
                <a:avLst/>
                <a:gdLst>
                  <a:gd name="T0" fmla="*/ 0 w 6"/>
                  <a:gd name="T1" fmla="*/ 48 h 48"/>
                  <a:gd name="T2" fmla="*/ 6 w 6"/>
                  <a:gd name="T3" fmla="*/ 0 h 48"/>
                  <a:gd name="T4" fmla="*/ 6 w 6"/>
                  <a:gd name="T5" fmla="*/ 0 h 48"/>
                  <a:gd name="T6" fmla="*/ 0 w 6"/>
                  <a:gd name="T7" fmla="*/ 48 h 48"/>
                </a:gdLst>
                <a:ahLst/>
                <a:cxnLst>
                  <a:cxn ang="0">
                    <a:pos x="T0" y="T1"/>
                  </a:cxn>
                  <a:cxn ang="0">
                    <a:pos x="T2" y="T3"/>
                  </a:cxn>
                  <a:cxn ang="0">
                    <a:pos x="T4" y="T5"/>
                  </a:cxn>
                  <a:cxn ang="0">
                    <a:pos x="T6" y="T7"/>
                  </a:cxn>
                </a:cxnLst>
                <a:rect l="0" t="0" r="r" b="b"/>
                <a:pathLst>
                  <a:path w="6" h="48">
                    <a:moveTo>
                      <a:pt x="0" y="48"/>
                    </a:moveTo>
                    <a:lnTo>
                      <a:pt x="6" y="0"/>
                    </a:lnTo>
                    <a:lnTo>
                      <a:pt x="6" y="0"/>
                    </a:lnTo>
                    <a:lnTo>
                      <a:pt x="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0" name="Freeform 77"/>
              <p:cNvSpPr>
                <a:spLocks/>
              </p:cNvSpPr>
              <p:nvPr/>
            </p:nvSpPr>
            <p:spPr bwMode="auto">
              <a:xfrm>
                <a:off x="2067" y="12"/>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1" name="Freeform 78"/>
              <p:cNvSpPr>
                <a:spLocks/>
              </p:cNvSpPr>
              <p:nvPr/>
            </p:nvSpPr>
            <p:spPr bwMode="auto">
              <a:xfrm>
                <a:off x="2461" y="12"/>
                <a:ext cx="42" cy="18"/>
              </a:xfrm>
              <a:custGeom>
                <a:avLst/>
                <a:gdLst>
                  <a:gd name="T0" fmla="*/ 12 w 42"/>
                  <a:gd name="T1" fmla="*/ 18 h 18"/>
                  <a:gd name="T2" fmla="*/ 36 w 42"/>
                  <a:gd name="T3" fmla="*/ 12 h 18"/>
                  <a:gd name="T4" fmla="*/ 42 w 42"/>
                  <a:gd name="T5" fmla="*/ 0 h 18"/>
                  <a:gd name="T6" fmla="*/ 0 w 42"/>
                  <a:gd name="T7" fmla="*/ 0 h 18"/>
                  <a:gd name="T8" fmla="*/ 12 w 42"/>
                  <a:gd name="T9" fmla="*/ 18 h 18"/>
                </a:gdLst>
                <a:ahLst/>
                <a:cxnLst>
                  <a:cxn ang="0">
                    <a:pos x="T0" y="T1"/>
                  </a:cxn>
                  <a:cxn ang="0">
                    <a:pos x="T2" y="T3"/>
                  </a:cxn>
                  <a:cxn ang="0">
                    <a:pos x="T4" y="T5"/>
                  </a:cxn>
                  <a:cxn ang="0">
                    <a:pos x="T6" y="T7"/>
                  </a:cxn>
                  <a:cxn ang="0">
                    <a:pos x="T8" y="T9"/>
                  </a:cxn>
                </a:cxnLst>
                <a:rect l="0" t="0" r="r" b="b"/>
                <a:pathLst>
                  <a:path w="42" h="18">
                    <a:moveTo>
                      <a:pt x="12" y="18"/>
                    </a:moveTo>
                    <a:lnTo>
                      <a:pt x="36" y="12"/>
                    </a:lnTo>
                    <a:lnTo>
                      <a:pt x="42" y="0"/>
                    </a:lnTo>
                    <a:lnTo>
                      <a:pt x="0" y="0"/>
                    </a:lnTo>
                    <a:lnTo>
                      <a:pt x="12"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2" name="Freeform 79"/>
              <p:cNvSpPr>
                <a:spLocks/>
              </p:cNvSpPr>
              <p:nvPr/>
            </p:nvSpPr>
            <p:spPr bwMode="auto">
              <a:xfrm>
                <a:off x="1857" y="12"/>
                <a:ext cx="162" cy="96"/>
              </a:xfrm>
              <a:custGeom>
                <a:avLst/>
                <a:gdLst>
                  <a:gd name="T0" fmla="*/ 24 w 162"/>
                  <a:gd name="T1" fmla="*/ 96 h 96"/>
                  <a:gd name="T2" fmla="*/ 48 w 162"/>
                  <a:gd name="T3" fmla="*/ 72 h 96"/>
                  <a:gd name="T4" fmla="*/ 54 w 162"/>
                  <a:gd name="T5" fmla="*/ 66 h 96"/>
                  <a:gd name="T6" fmla="*/ 90 w 162"/>
                  <a:gd name="T7" fmla="*/ 66 h 96"/>
                  <a:gd name="T8" fmla="*/ 114 w 162"/>
                  <a:gd name="T9" fmla="*/ 48 h 96"/>
                  <a:gd name="T10" fmla="*/ 144 w 162"/>
                  <a:gd name="T11" fmla="*/ 48 h 96"/>
                  <a:gd name="T12" fmla="*/ 144 w 162"/>
                  <a:gd name="T13" fmla="*/ 30 h 96"/>
                  <a:gd name="T14" fmla="*/ 132 w 162"/>
                  <a:gd name="T15" fmla="*/ 36 h 96"/>
                  <a:gd name="T16" fmla="*/ 120 w 162"/>
                  <a:gd name="T17" fmla="*/ 30 h 96"/>
                  <a:gd name="T18" fmla="*/ 132 w 162"/>
                  <a:gd name="T19" fmla="*/ 6 h 96"/>
                  <a:gd name="T20" fmla="*/ 162 w 162"/>
                  <a:gd name="T21" fmla="*/ 0 h 96"/>
                  <a:gd name="T22" fmla="*/ 48 w 162"/>
                  <a:gd name="T23" fmla="*/ 0 h 96"/>
                  <a:gd name="T24" fmla="*/ 48 w 162"/>
                  <a:gd name="T25" fmla="*/ 24 h 96"/>
                  <a:gd name="T26" fmla="*/ 18 w 162"/>
                  <a:gd name="T27" fmla="*/ 42 h 96"/>
                  <a:gd name="T28" fmla="*/ 12 w 162"/>
                  <a:gd name="T29" fmla="*/ 66 h 96"/>
                  <a:gd name="T30" fmla="*/ 6 w 162"/>
                  <a:gd name="T31" fmla="*/ 72 h 96"/>
                  <a:gd name="T32" fmla="*/ 0 w 162"/>
                  <a:gd name="T33" fmla="*/ 90 h 96"/>
                  <a:gd name="T34" fmla="*/ 0 w 162"/>
                  <a:gd name="T35" fmla="*/ 90 h 96"/>
                  <a:gd name="T36" fmla="*/ 0 w 162"/>
                  <a:gd name="T37" fmla="*/ 90 h 96"/>
                  <a:gd name="T38" fmla="*/ 24 w 16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96">
                    <a:moveTo>
                      <a:pt x="24" y="96"/>
                    </a:moveTo>
                    <a:lnTo>
                      <a:pt x="48" y="72"/>
                    </a:lnTo>
                    <a:lnTo>
                      <a:pt x="54" y="66"/>
                    </a:lnTo>
                    <a:lnTo>
                      <a:pt x="90" y="66"/>
                    </a:lnTo>
                    <a:lnTo>
                      <a:pt x="114" y="48"/>
                    </a:lnTo>
                    <a:lnTo>
                      <a:pt x="144" y="48"/>
                    </a:lnTo>
                    <a:lnTo>
                      <a:pt x="144" y="30"/>
                    </a:lnTo>
                    <a:lnTo>
                      <a:pt x="132" y="36"/>
                    </a:lnTo>
                    <a:lnTo>
                      <a:pt x="120" y="30"/>
                    </a:lnTo>
                    <a:lnTo>
                      <a:pt x="132" y="6"/>
                    </a:lnTo>
                    <a:lnTo>
                      <a:pt x="162" y="0"/>
                    </a:lnTo>
                    <a:lnTo>
                      <a:pt x="48" y="0"/>
                    </a:lnTo>
                    <a:lnTo>
                      <a:pt x="48" y="24"/>
                    </a:lnTo>
                    <a:lnTo>
                      <a:pt x="18" y="42"/>
                    </a:lnTo>
                    <a:lnTo>
                      <a:pt x="12" y="66"/>
                    </a:lnTo>
                    <a:lnTo>
                      <a:pt x="6" y="72"/>
                    </a:lnTo>
                    <a:lnTo>
                      <a:pt x="0" y="90"/>
                    </a:lnTo>
                    <a:lnTo>
                      <a:pt x="0" y="90"/>
                    </a:lnTo>
                    <a:lnTo>
                      <a:pt x="0" y="90"/>
                    </a:lnTo>
                    <a:lnTo>
                      <a:pt x="24" y="9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3" name="Freeform 80"/>
              <p:cNvSpPr>
                <a:spLocks/>
              </p:cNvSpPr>
              <p:nvPr/>
            </p:nvSpPr>
            <p:spPr bwMode="auto">
              <a:xfrm>
                <a:off x="2180" y="150"/>
                <a:ext cx="72" cy="24"/>
              </a:xfrm>
              <a:custGeom>
                <a:avLst/>
                <a:gdLst>
                  <a:gd name="T0" fmla="*/ 48 w 72"/>
                  <a:gd name="T1" fmla="*/ 12 h 24"/>
                  <a:gd name="T2" fmla="*/ 72 w 72"/>
                  <a:gd name="T3" fmla="*/ 0 h 24"/>
                  <a:gd name="T4" fmla="*/ 30 w 72"/>
                  <a:gd name="T5" fmla="*/ 0 h 24"/>
                  <a:gd name="T6" fmla="*/ 0 w 72"/>
                  <a:gd name="T7" fmla="*/ 12 h 24"/>
                  <a:gd name="T8" fmla="*/ 0 w 72"/>
                  <a:gd name="T9" fmla="*/ 24 h 24"/>
                  <a:gd name="T10" fmla="*/ 12 w 72"/>
                  <a:gd name="T11" fmla="*/ 18 h 24"/>
                  <a:gd name="T12" fmla="*/ 48 w 72"/>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72" h="24">
                    <a:moveTo>
                      <a:pt x="48" y="12"/>
                    </a:moveTo>
                    <a:lnTo>
                      <a:pt x="72" y="0"/>
                    </a:lnTo>
                    <a:lnTo>
                      <a:pt x="30" y="0"/>
                    </a:lnTo>
                    <a:lnTo>
                      <a:pt x="0" y="12"/>
                    </a:lnTo>
                    <a:lnTo>
                      <a:pt x="0" y="24"/>
                    </a:lnTo>
                    <a:lnTo>
                      <a:pt x="12" y="18"/>
                    </a:lnTo>
                    <a:lnTo>
                      <a:pt x="4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4" name="Freeform 81"/>
              <p:cNvSpPr>
                <a:spLocks noEditPoints="1"/>
              </p:cNvSpPr>
              <p:nvPr/>
            </p:nvSpPr>
            <p:spPr bwMode="auto">
              <a:xfrm>
                <a:off x="398" y="12"/>
                <a:ext cx="1944" cy="814"/>
              </a:xfrm>
              <a:custGeom>
                <a:avLst/>
                <a:gdLst>
                  <a:gd name="T0" fmla="*/ 18 w 1944"/>
                  <a:gd name="T1" fmla="*/ 144 h 814"/>
                  <a:gd name="T2" fmla="*/ 66 w 1944"/>
                  <a:gd name="T3" fmla="*/ 281 h 814"/>
                  <a:gd name="T4" fmla="*/ 78 w 1944"/>
                  <a:gd name="T5" fmla="*/ 293 h 814"/>
                  <a:gd name="T6" fmla="*/ 90 w 1944"/>
                  <a:gd name="T7" fmla="*/ 341 h 814"/>
                  <a:gd name="T8" fmla="*/ 203 w 1944"/>
                  <a:gd name="T9" fmla="*/ 455 h 814"/>
                  <a:gd name="T10" fmla="*/ 257 w 1944"/>
                  <a:gd name="T11" fmla="*/ 497 h 814"/>
                  <a:gd name="T12" fmla="*/ 574 w 1944"/>
                  <a:gd name="T13" fmla="*/ 562 h 814"/>
                  <a:gd name="T14" fmla="*/ 694 w 1944"/>
                  <a:gd name="T15" fmla="*/ 622 h 814"/>
                  <a:gd name="T16" fmla="*/ 813 w 1944"/>
                  <a:gd name="T17" fmla="*/ 628 h 814"/>
                  <a:gd name="T18" fmla="*/ 963 w 1944"/>
                  <a:gd name="T19" fmla="*/ 784 h 814"/>
                  <a:gd name="T20" fmla="*/ 987 w 1944"/>
                  <a:gd name="T21" fmla="*/ 676 h 814"/>
                  <a:gd name="T22" fmla="*/ 1041 w 1944"/>
                  <a:gd name="T23" fmla="*/ 622 h 814"/>
                  <a:gd name="T24" fmla="*/ 1136 w 1944"/>
                  <a:gd name="T25" fmla="*/ 622 h 814"/>
                  <a:gd name="T26" fmla="*/ 1208 w 1944"/>
                  <a:gd name="T27" fmla="*/ 640 h 814"/>
                  <a:gd name="T28" fmla="*/ 1220 w 1944"/>
                  <a:gd name="T29" fmla="*/ 616 h 814"/>
                  <a:gd name="T30" fmla="*/ 1286 w 1944"/>
                  <a:gd name="T31" fmla="*/ 586 h 814"/>
                  <a:gd name="T32" fmla="*/ 1340 w 1944"/>
                  <a:gd name="T33" fmla="*/ 598 h 814"/>
                  <a:gd name="T34" fmla="*/ 1393 w 1944"/>
                  <a:gd name="T35" fmla="*/ 628 h 814"/>
                  <a:gd name="T36" fmla="*/ 1459 w 1944"/>
                  <a:gd name="T37" fmla="*/ 652 h 814"/>
                  <a:gd name="T38" fmla="*/ 1477 w 1944"/>
                  <a:gd name="T39" fmla="*/ 694 h 814"/>
                  <a:gd name="T40" fmla="*/ 1507 w 1944"/>
                  <a:gd name="T41" fmla="*/ 784 h 814"/>
                  <a:gd name="T42" fmla="*/ 1519 w 1944"/>
                  <a:gd name="T43" fmla="*/ 808 h 814"/>
                  <a:gd name="T44" fmla="*/ 1561 w 1944"/>
                  <a:gd name="T45" fmla="*/ 772 h 814"/>
                  <a:gd name="T46" fmla="*/ 1543 w 1944"/>
                  <a:gd name="T47" fmla="*/ 688 h 814"/>
                  <a:gd name="T48" fmla="*/ 1519 w 1944"/>
                  <a:gd name="T49" fmla="*/ 628 h 814"/>
                  <a:gd name="T50" fmla="*/ 1519 w 1944"/>
                  <a:gd name="T51" fmla="*/ 574 h 814"/>
                  <a:gd name="T52" fmla="*/ 1543 w 1944"/>
                  <a:gd name="T53" fmla="*/ 527 h 814"/>
                  <a:gd name="T54" fmla="*/ 1585 w 1944"/>
                  <a:gd name="T55" fmla="*/ 491 h 814"/>
                  <a:gd name="T56" fmla="*/ 1639 w 1944"/>
                  <a:gd name="T57" fmla="*/ 455 h 814"/>
                  <a:gd name="T58" fmla="*/ 1693 w 1944"/>
                  <a:gd name="T59" fmla="*/ 419 h 814"/>
                  <a:gd name="T60" fmla="*/ 1687 w 1944"/>
                  <a:gd name="T61" fmla="*/ 407 h 814"/>
                  <a:gd name="T62" fmla="*/ 1704 w 1944"/>
                  <a:gd name="T63" fmla="*/ 395 h 814"/>
                  <a:gd name="T64" fmla="*/ 1704 w 1944"/>
                  <a:gd name="T65" fmla="*/ 371 h 814"/>
                  <a:gd name="T66" fmla="*/ 1716 w 1944"/>
                  <a:gd name="T67" fmla="*/ 359 h 814"/>
                  <a:gd name="T68" fmla="*/ 1693 w 1944"/>
                  <a:gd name="T69" fmla="*/ 329 h 814"/>
                  <a:gd name="T70" fmla="*/ 1699 w 1944"/>
                  <a:gd name="T71" fmla="*/ 281 h 814"/>
                  <a:gd name="T72" fmla="*/ 1693 w 1944"/>
                  <a:gd name="T73" fmla="*/ 263 h 814"/>
                  <a:gd name="T74" fmla="*/ 1710 w 1944"/>
                  <a:gd name="T75" fmla="*/ 215 h 814"/>
                  <a:gd name="T76" fmla="*/ 1704 w 1944"/>
                  <a:gd name="T77" fmla="*/ 251 h 814"/>
                  <a:gd name="T78" fmla="*/ 1710 w 1944"/>
                  <a:gd name="T79" fmla="*/ 311 h 814"/>
                  <a:gd name="T80" fmla="*/ 1746 w 1944"/>
                  <a:gd name="T81" fmla="*/ 251 h 814"/>
                  <a:gd name="T82" fmla="*/ 1752 w 1944"/>
                  <a:gd name="T83" fmla="*/ 239 h 814"/>
                  <a:gd name="T84" fmla="*/ 1782 w 1944"/>
                  <a:gd name="T85" fmla="*/ 174 h 814"/>
                  <a:gd name="T86" fmla="*/ 1818 w 1944"/>
                  <a:gd name="T87" fmla="*/ 126 h 814"/>
                  <a:gd name="T88" fmla="*/ 1884 w 1944"/>
                  <a:gd name="T89" fmla="*/ 114 h 814"/>
                  <a:gd name="T90" fmla="*/ 1926 w 1944"/>
                  <a:gd name="T91" fmla="*/ 102 h 814"/>
                  <a:gd name="T92" fmla="*/ 1890 w 1944"/>
                  <a:gd name="T93" fmla="*/ 78 h 814"/>
                  <a:gd name="T94" fmla="*/ 1920 w 1944"/>
                  <a:gd name="T95" fmla="*/ 0 h 814"/>
                  <a:gd name="T96" fmla="*/ 1704 w 1944"/>
                  <a:gd name="T97" fmla="*/ 18 h 814"/>
                  <a:gd name="T98" fmla="*/ 1603 w 1944"/>
                  <a:gd name="T99" fmla="*/ 48 h 814"/>
                  <a:gd name="T100" fmla="*/ 1501 w 1944"/>
                  <a:gd name="T101" fmla="*/ 114 h 814"/>
                  <a:gd name="T102" fmla="*/ 1459 w 1944"/>
                  <a:gd name="T103" fmla="*/ 90 h 814"/>
                  <a:gd name="T104" fmla="*/ 1477 w 1944"/>
                  <a:gd name="T105" fmla="*/ 42 h 814"/>
                  <a:gd name="T106" fmla="*/ 1429 w 1944"/>
                  <a:gd name="T107" fmla="*/ 0 h 814"/>
                  <a:gd name="T108" fmla="*/ 1298 w 1944"/>
                  <a:gd name="T109" fmla="*/ 108 h 814"/>
                  <a:gd name="T110" fmla="*/ 1298 w 1944"/>
                  <a:gd name="T111" fmla="*/ 0 h 814"/>
                  <a:gd name="T112" fmla="*/ 424 w 1944"/>
                  <a:gd name="T113" fmla="*/ 120 h 814"/>
                  <a:gd name="T114" fmla="*/ 436 w 1944"/>
                  <a:gd name="T115" fmla="*/ 156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4" h="814">
                    <a:moveTo>
                      <a:pt x="12" y="18"/>
                    </a:moveTo>
                    <a:lnTo>
                      <a:pt x="0" y="48"/>
                    </a:lnTo>
                    <a:lnTo>
                      <a:pt x="18" y="114"/>
                    </a:lnTo>
                    <a:lnTo>
                      <a:pt x="18" y="144"/>
                    </a:lnTo>
                    <a:lnTo>
                      <a:pt x="6" y="162"/>
                    </a:lnTo>
                    <a:lnTo>
                      <a:pt x="30" y="203"/>
                    </a:lnTo>
                    <a:lnTo>
                      <a:pt x="24" y="221"/>
                    </a:lnTo>
                    <a:lnTo>
                      <a:pt x="66" y="281"/>
                    </a:lnTo>
                    <a:lnTo>
                      <a:pt x="72" y="269"/>
                    </a:lnTo>
                    <a:lnTo>
                      <a:pt x="96" y="269"/>
                    </a:lnTo>
                    <a:lnTo>
                      <a:pt x="78" y="287"/>
                    </a:lnTo>
                    <a:lnTo>
                      <a:pt x="78" y="293"/>
                    </a:lnTo>
                    <a:lnTo>
                      <a:pt x="72" y="287"/>
                    </a:lnTo>
                    <a:lnTo>
                      <a:pt x="84" y="323"/>
                    </a:lnTo>
                    <a:lnTo>
                      <a:pt x="102" y="329"/>
                    </a:lnTo>
                    <a:lnTo>
                      <a:pt x="90" y="341"/>
                    </a:lnTo>
                    <a:lnTo>
                      <a:pt x="137" y="407"/>
                    </a:lnTo>
                    <a:lnTo>
                      <a:pt x="137" y="431"/>
                    </a:lnTo>
                    <a:lnTo>
                      <a:pt x="179" y="437"/>
                    </a:lnTo>
                    <a:lnTo>
                      <a:pt x="203" y="455"/>
                    </a:lnTo>
                    <a:lnTo>
                      <a:pt x="209" y="449"/>
                    </a:lnTo>
                    <a:lnTo>
                      <a:pt x="215" y="467"/>
                    </a:lnTo>
                    <a:lnTo>
                      <a:pt x="233" y="461"/>
                    </a:lnTo>
                    <a:lnTo>
                      <a:pt x="257" y="497"/>
                    </a:lnTo>
                    <a:lnTo>
                      <a:pt x="263" y="515"/>
                    </a:lnTo>
                    <a:lnTo>
                      <a:pt x="335" y="503"/>
                    </a:lnTo>
                    <a:lnTo>
                      <a:pt x="472" y="562"/>
                    </a:lnTo>
                    <a:lnTo>
                      <a:pt x="574" y="562"/>
                    </a:lnTo>
                    <a:lnTo>
                      <a:pt x="574" y="545"/>
                    </a:lnTo>
                    <a:lnTo>
                      <a:pt x="634" y="545"/>
                    </a:lnTo>
                    <a:lnTo>
                      <a:pt x="688" y="586"/>
                    </a:lnTo>
                    <a:lnTo>
                      <a:pt x="694" y="622"/>
                    </a:lnTo>
                    <a:lnTo>
                      <a:pt x="747" y="664"/>
                    </a:lnTo>
                    <a:lnTo>
                      <a:pt x="771" y="628"/>
                    </a:lnTo>
                    <a:lnTo>
                      <a:pt x="813" y="628"/>
                    </a:lnTo>
                    <a:lnTo>
                      <a:pt x="813" y="628"/>
                    </a:lnTo>
                    <a:lnTo>
                      <a:pt x="861" y="706"/>
                    </a:lnTo>
                    <a:lnTo>
                      <a:pt x="879" y="712"/>
                    </a:lnTo>
                    <a:lnTo>
                      <a:pt x="897" y="766"/>
                    </a:lnTo>
                    <a:lnTo>
                      <a:pt x="963" y="784"/>
                    </a:lnTo>
                    <a:lnTo>
                      <a:pt x="951" y="742"/>
                    </a:lnTo>
                    <a:lnTo>
                      <a:pt x="975" y="694"/>
                    </a:lnTo>
                    <a:lnTo>
                      <a:pt x="987" y="682"/>
                    </a:lnTo>
                    <a:lnTo>
                      <a:pt x="987" y="676"/>
                    </a:lnTo>
                    <a:lnTo>
                      <a:pt x="1005" y="670"/>
                    </a:lnTo>
                    <a:lnTo>
                      <a:pt x="1005" y="682"/>
                    </a:lnTo>
                    <a:lnTo>
                      <a:pt x="1035" y="664"/>
                    </a:lnTo>
                    <a:lnTo>
                      <a:pt x="1041" y="622"/>
                    </a:lnTo>
                    <a:lnTo>
                      <a:pt x="1047" y="640"/>
                    </a:lnTo>
                    <a:lnTo>
                      <a:pt x="1094" y="628"/>
                    </a:lnTo>
                    <a:lnTo>
                      <a:pt x="1130" y="640"/>
                    </a:lnTo>
                    <a:lnTo>
                      <a:pt x="1136" y="622"/>
                    </a:lnTo>
                    <a:lnTo>
                      <a:pt x="1160" y="628"/>
                    </a:lnTo>
                    <a:lnTo>
                      <a:pt x="1166" y="646"/>
                    </a:lnTo>
                    <a:lnTo>
                      <a:pt x="1208" y="652"/>
                    </a:lnTo>
                    <a:lnTo>
                      <a:pt x="1208" y="640"/>
                    </a:lnTo>
                    <a:lnTo>
                      <a:pt x="1232" y="652"/>
                    </a:lnTo>
                    <a:lnTo>
                      <a:pt x="1226" y="634"/>
                    </a:lnTo>
                    <a:lnTo>
                      <a:pt x="1238" y="610"/>
                    </a:lnTo>
                    <a:lnTo>
                      <a:pt x="1220" y="616"/>
                    </a:lnTo>
                    <a:lnTo>
                      <a:pt x="1208" y="610"/>
                    </a:lnTo>
                    <a:lnTo>
                      <a:pt x="1238" y="604"/>
                    </a:lnTo>
                    <a:lnTo>
                      <a:pt x="1274" y="604"/>
                    </a:lnTo>
                    <a:lnTo>
                      <a:pt x="1286" y="586"/>
                    </a:lnTo>
                    <a:lnTo>
                      <a:pt x="1286" y="604"/>
                    </a:lnTo>
                    <a:lnTo>
                      <a:pt x="1316" y="592"/>
                    </a:lnTo>
                    <a:lnTo>
                      <a:pt x="1316" y="604"/>
                    </a:lnTo>
                    <a:lnTo>
                      <a:pt x="1340" y="598"/>
                    </a:lnTo>
                    <a:lnTo>
                      <a:pt x="1340" y="604"/>
                    </a:lnTo>
                    <a:lnTo>
                      <a:pt x="1370" y="616"/>
                    </a:lnTo>
                    <a:lnTo>
                      <a:pt x="1381" y="628"/>
                    </a:lnTo>
                    <a:lnTo>
                      <a:pt x="1393" y="628"/>
                    </a:lnTo>
                    <a:lnTo>
                      <a:pt x="1423" y="610"/>
                    </a:lnTo>
                    <a:lnTo>
                      <a:pt x="1441" y="628"/>
                    </a:lnTo>
                    <a:lnTo>
                      <a:pt x="1441" y="640"/>
                    </a:lnTo>
                    <a:lnTo>
                      <a:pt x="1459" y="652"/>
                    </a:lnTo>
                    <a:lnTo>
                      <a:pt x="1471" y="652"/>
                    </a:lnTo>
                    <a:lnTo>
                      <a:pt x="1471" y="676"/>
                    </a:lnTo>
                    <a:lnTo>
                      <a:pt x="1465" y="706"/>
                    </a:lnTo>
                    <a:lnTo>
                      <a:pt x="1477" y="694"/>
                    </a:lnTo>
                    <a:lnTo>
                      <a:pt x="1471" y="718"/>
                    </a:lnTo>
                    <a:lnTo>
                      <a:pt x="1483" y="742"/>
                    </a:lnTo>
                    <a:lnTo>
                      <a:pt x="1489" y="742"/>
                    </a:lnTo>
                    <a:lnTo>
                      <a:pt x="1507" y="784"/>
                    </a:lnTo>
                    <a:lnTo>
                      <a:pt x="1513" y="784"/>
                    </a:lnTo>
                    <a:lnTo>
                      <a:pt x="1525" y="802"/>
                    </a:lnTo>
                    <a:lnTo>
                      <a:pt x="1525" y="808"/>
                    </a:lnTo>
                    <a:lnTo>
                      <a:pt x="1519" y="808"/>
                    </a:lnTo>
                    <a:lnTo>
                      <a:pt x="1531" y="814"/>
                    </a:lnTo>
                    <a:lnTo>
                      <a:pt x="1555" y="808"/>
                    </a:lnTo>
                    <a:lnTo>
                      <a:pt x="1555" y="784"/>
                    </a:lnTo>
                    <a:lnTo>
                      <a:pt x="1561" y="772"/>
                    </a:lnTo>
                    <a:lnTo>
                      <a:pt x="1561" y="736"/>
                    </a:lnTo>
                    <a:lnTo>
                      <a:pt x="1549" y="712"/>
                    </a:lnTo>
                    <a:lnTo>
                      <a:pt x="1543" y="700"/>
                    </a:lnTo>
                    <a:lnTo>
                      <a:pt x="1543" y="688"/>
                    </a:lnTo>
                    <a:lnTo>
                      <a:pt x="1543" y="688"/>
                    </a:lnTo>
                    <a:lnTo>
                      <a:pt x="1543" y="676"/>
                    </a:lnTo>
                    <a:lnTo>
                      <a:pt x="1525" y="652"/>
                    </a:lnTo>
                    <a:lnTo>
                      <a:pt x="1519" y="628"/>
                    </a:lnTo>
                    <a:lnTo>
                      <a:pt x="1513" y="598"/>
                    </a:lnTo>
                    <a:lnTo>
                      <a:pt x="1513" y="586"/>
                    </a:lnTo>
                    <a:lnTo>
                      <a:pt x="1513" y="580"/>
                    </a:lnTo>
                    <a:lnTo>
                      <a:pt x="1519" y="574"/>
                    </a:lnTo>
                    <a:lnTo>
                      <a:pt x="1519" y="562"/>
                    </a:lnTo>
                    <a:lnTo>
                      <a:pt x="1531" y="533"/>
                    </a:lnTo>
                    <a:lnTo>
                      <a:pt x="1537" y="527"/>
                    </a:lnTo>
                    <a:lnTo>
                      <a:pt x="1543" y="527"/>
                    </a:lnTo>
                    <a:lnTo>
                      <a:pt x="1543" y="515"/>
                    </a:lnTo>
                    <a:lnTo>
                      <a:pt x="1543" y="509"/>
                    </a:lnTo>
                    <a:lnTo>
                      <a:pt x="1561" y="515"/>
                    </a:lnTo>
                    <a:lnTo>
                      <a:pt x="1585" y="491"/>
                    </a:lnTo>
                    <a:lnTo>
                      <a:pt x="1597" y="491"/>
                    </a:lnTo>
                    <a:lnTo>
                      <a:pt x="1597" y="473"/>
                    </a:lnTo>
                    <a:lnTo>
                      <a:pt x="1621" y="461"/>
                    </a:lnTo>
                    <a:lnTo>
                      <a:pt x="1639" y="455"/>
                    </a:lnTo>
                    <a:lnTo>
                      <a:pt x="1645" y="443"/>
                    </a:lnTo>
                    <a:lnTo>
                      <a:pt x="1669" y="431"/>
                    </a:lnTo>
                    <a:lnTo>
                      <a:pt x="1687" y="425"/>
                    </a:lnTo>
                    <a:lnTo>
                      <a:pt x="1693" y="419"/>
                    </a:lnTo>
                    <a:lnTo>
                      <a:pt x="1693" y="413"/>
                    </a:lnTo>
                    <a:lnTo>
                      <a:pt x="1687" y="413"/>
                    </a:lnTo>
                    <a:lnTo>
                      <a:pt x="1687" y="413"/>
                    </a:lnTo>
                    <a:lnTo>
                      <a:pt x="1687" y="407"/>
                    </a:lnTo>
                    <a:lnTo>
                      <a:pt x="1693" y="401"/>
                    </a:lnTo>
                    <a:lnTo>
                      <a:pt x="1681" y="395"/>
                    </a:lnTo>
                    <a:lnTo>
                      <a:pt x="1693" y="389"/>
                    </a:lnTo>
                    <a:lnTo>
                      <a:pt x="1704" y="395"/>
                    </a:lnTo>
                    <a:lnTo>
                      <a:pt x="1716" y="383"/>
                    </a:lnTo>
                    <a:lnTo>
                      <a:pt x="1716" y="371"/>
                    </a:lnTo>
                    <a:lnTo>
                      <a:pt x="1710" y="383"/>
                    </a:lnTo>
                    <a:lnTo>
                      <a:pt x="1704" y="371"/>
                    </a:lnTo>
                    <a:lnTo>
                      <a:pt x="1687" y="371"/>
                    </a:lnTo>
                    <a:lnTo>
                      <a:pt x="1687" y="353"/>
                    </a:lnTo>
                    <a:lnTo>
                      <a:pt x="1693" y="365"/>
                    </a:lnTo>
                    <a:lnTo>
                      <a:pt x="1716" y="359"/>
                    </a:lnTo>
                    <a:lnTo>
                      <a:pt x="1710" y="347"/>
                    </a:lnTo>
                    <a:lnTo>
                      <a:pt x="1710" y="341"/>
                    </a:lnTo>
                    <a:lnTo>
                      <a:pt x="1710" y="329"/>
                    </a:lnTo>
                    <a:lnTo>
                      <a:pt x="1693" y="329"/>
                    </a:lnTo>
                    <a:lnTo>
                      <a:pt x="1693" y="317"/>
                    </a:lnTo>
                    <a:lnTo>
                      <a:pt x="1699" y="299"/>
                    </a:lnTo>
                    <a:lnTo>
                      <a:pt x="1693" y="299"/>
                    </a:lnTo>
                    <a:lnTo>
                      <a:pt x="1699" y="281"/>
                    </a:lnTo>
                    <a:lnTo>
                      <a:pt x="1663" y="257"/>
                    </a:lnTo>
                    <a:lnTo>
                      <a:pt x="1669" y="245"/>
                    </a:lnTo>
                    <a:lnTo>
                      <a:pt x="1669" y="257"/>
                    </a:lnTo>
                    <a:lnTo>
                      <a:pt x="1693" y="263"/>
                    </a:lnTo>
                    <a:lnTo>
                      <a:pt x="1693" y="221"/>
                    </a:lnTo>
                    <a:lnTo>
                      <a:pt x="1704" y="209"/>
                    </a:lnTo>
                    <a:lnTo>
                      <a:pt x="1704" y="209"/>
                    </a:lnTo>
                    <a:lnTo>
                      <a:pt x="1710" y="215"/>
                    </a:lnTo>
                    <a:lnTo>
                      <a:pt x="1704" y="221"/>
                    </a:lnTo>
                    <a:lnTo>
                      <a:pt x="1704" y="233"/>
                    </a:lnTo>
                    <a:lnTo>
                      <a:pt x="1699" y="233"/>
                    </a:lnTo>
                    <a:lnTo>
                      <a:pt x="1704" y="251"/>
                    </a:lnTo>
                    <a:lnTo>
                      <a:pt x="1704" y="263"/>
                    </a:lnTo>
                    <a:lnTo>
                      <a:pt x="1722" y="281"/>
                    </a:lnTo>
                    <a:lnTo>
                      <a:pt x="1716" y="287"/>
                    </a:lnTo>
                    <a:lnTo>
                      <a:pt x="1710" y="311"/>
                    </a:lnTo>
                    <a:lnTo>
                      <a:pt x="1716" y="317"/>
                    </a:lnTo>
                    <a:lnTo>
                      <a:pt x="1716" y="299"/>
                    </a:lnTo>
                    <a:lnTo>
                      <a:pt x="1734" y="281"/>
                    </a:lnTo>
                    <a:lnTo>
                      <a:pt x="1746" y="251"/>
                    </a:lnTo>
                    <a:lnTo>
                      <a:pt x="1722" y="215"/>
                    </a:lnTo>
                    <a:lnTo>
                      <a:pt x="1728" y="209"/>
                    </a:lnTo>
                    <a:lnTo>
                      <a:pt x="1746" y="221"/>
                    </a:lnTo>
                    <a:lnTo>
                      <a:pt x="1752" y="239"/>
                    </a:lnTo>
                    <a:lnTo>
                      <a:pt x="1776" y="198"/>
                    </a:lnTo>
                    <a:lnTo>
                      <a:pt x="1776" y="192"/>
                    </a:lnTo>
                    <a:lnTo>
                      <a:pt x="1782" y="186"/>
                    </a:lnTo>
                    <a:lnTo>
                      <a:pt x="1782" y="174"/>
                    </a:lnTo>
                    <a:lnTo>
                      <a:pt x="1770" y="162"/>
                    </a:lnTo>
                    <a:lnTo>
                      <a:pt x="1788" y="138"/>
                    </a:lnTo>
                    <a:lnTo>
                      <a:pt x="1812" y="132"/>
                    </a:lnTo>
                    <a:lnTo>
                      <a:pt x="1818" y="126"/>
                    </a:lnTo>
                    <a:lnTo>
                      <a:pt x="1830" y="126"/>
                    </a:lnTo>
                    <a:lnTo>
                      <a:pt x="1872" y="120"/>
                    </a:lnTo>
                    <a:lnTo>
                      <a:pt x="1878" y="108"/>
                    </a:lnTo>
                    <a:lnTo>
                      <a:pt x="1884" y="114"/>
                    </a:lnTo>
                    <a:lnTo>
                      <a:pt x="1896" y="108"/>
                    </a:lnTo>
                    <a:lnTo>
                      <a:pt x="1902" y="114"/>
                    </a:lnTo>
                    <a:lnTo>
                      <a:pt x="1914" y="114"/>
                    </a:lnTo>
                    <a:lnTo>
                      <a:pt x="1926" y="102"/>
                    </a:lnTo>
                    <a:lnTo>
                      <a:pt x="1920" y="96"/>
                    </a:lnTo>
                    <a:lnTo>
                      <a:pt x="1914" y="102"/>
                    </a:lnTo>
                    <a:lnTo>
                      <a:pt x="1902" y="96"/>
                    </a:lnTo>
                    <a:lnTo>
                      <a:pt x="1890" y="78"/>
                    </a:lnTo>
                    <a:lnTo>
                      <a:pt x="1896" y="60"/>
                    </a:lnTo>
                    <a:lnTo>
                      <a:pt x="1890" y="42"/>
                    </a:lnTo>
                    <a:lnTo>
                      <a:pt x="1902" y="36"/>
                    </a:lnTo>
                    <a:lnTo>
                      <a:pt x="1920" y="0"/>
                    </a:lnTo>
                    <a:lnTo>
                      <a:pt x="1932" y="6"/>
                    </a:lnTo>
                    <a:lnTo>
                      <a:pt x="1944" y="0"/>
                    </a:lnTo>
                    <a:lnTo>
                      <a:pt x="1704" y="0"/>
                    </a:lnTo>
                    <a:lnTo>
                      <a:pt x="1704" y="18"/>
                    </a:lnTo>
                    <a:lnTo>
                      <a:pt x="1651" y="30"/>
                    </a:lnTo>
                    <a:lnTo>
                      <a:pt x="1627" y="24"/>
                    </a:lnTo>
                    <a:lnTo>
                      <a:pt x="1603" y="30"/>
                    </a:lnTo>
                    <a:lnTo>
                      <a:pt x="1603" y="48"/>
                    </a:lnTo>
                    <a:lnTo>
                      <a:pt x="1609" y="48"/>
                    </a:lnTo>
                    <a:lnTo>
                      <a:pt x="1549" y="96"/>
                    </a:lnTo>
                    <a:lnTo>
                      <a:pt x="1537" y="96"/>
                    </a:lnTo>
                    <a:lnTo>
                      <a:pt x="1501" y="114"/>
                    </a:lnTo>
                    <a:lnTo>
                      <a:pt x="1465" y="120"/>
                    </a:lnTo>
                    <a:lnTo>
                      <a:pt x="1447" y="108"/>
                    </a:lnTo>
                    <a:lnTo>
                      <a:pt x="1459" y="90"/>
                    </a:lnTo>
                    <a:lnTo>
                      <a:pt x="1459" y="90"/>
                    </a:lnTo>
                    <a:lnTo>
                      <a:pt x="1465" y="72"/>
                    </a:lnTo>
                    <a:lnTo>
                      <a:pt x="1471" y="66"/>
                    </a:lnTo>
                    <a:lnTo>
                      <a:pt x="1477" y="42"/>
                    </a:lnTo>
                    <a:lnTo>
                      <a:pt x="1477" y="42"/>
                    </a:lnTo>
                    <a:lnTo>
                      <a:pt x="1465" y="0"/>
                    </a:lnTo>
                    <a:lnTo>
                      <a:pt x="1447" y="0"/>
                    </a:lnTo>
                    <a:lnTo>
                      <a:pt x="1429" y="12"/>
                    </a:lnTo>
                    <a:lnTo>
                      <a:pt x="1429" y="0"/>
                    </a:lnTo>
                    <a:lnTo>
                      <a:pt x="1346" y="0"/>
                    </a:lnTo>
                    <a:lnTo>
                      <a:pt x="1346" y="42"/>
                    </a:lnTo>
                    <a:lnTo>
                      <a:pt x="1322" y="102"/>
                    </a:lnTo>
                    <a:lnTo>
                      <a:pt x="1298" y="108"/>
                    </a:lnTo>
                    <a:lnTo>
                      <a:pt x="1286" y="78"/>
                    </a:lnTo>
                    <a:lnTo>
                      <a:pt x="1292" y="54"/>
                    </a:lnTo>
                    <a:lnTo>
                      <a:pt x="1292" y="30"/>
                    </a:lnTo>
                    <a:lnTo>
                      <a:pt x="1298" y="0"/>
                    </a:lnTo>
                    <a:lnTo>
                      <a:pt x="12" y="0"/>
                    </a:lnTo>
                    <a:lnTo>
                      <a:pt x="12" y="6"/>
                    </a:lnTo>
                    <a:lnTo>
                      <a:pt x="12" y="18"/>
                    </a:lnTo>
                    <a:close/>
                    <a:moveTo>
                      <a:pt x="424" y="120"/>
                    </a:moveTo>
                    <a:lnTo>
                      <a:pt x="442" y="114"/>
                    </a:lnTo>
                    <a:lnTo>
                      <a:pt x="436" y="126"/>
                    </a:lnTo>
                    <a:lnTo>
                      <a:pt x="448" y="138"/>
                    </a:lnTo>
                    <a:lnTo>
                      <a:pt x="436" y="156"/>
                    </a:lnTo>
                    <a:lnTo>
                      <a:pt x="401" y="108"/>
                    </a:lnTo>
                    <a:lnTo>
                      <a:pt x="424" y="12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5" name="Freeform 82"/>
              <p:cNvSpPr>
                <a:spLocks/>
              </p:cNvSpPr>
              <p:nvPr/>
            </p:nvSpPr>
            <p:spPr bwMode="auto">
              <a:xfrm>
                <a:off x="1857" y="84"/>
                <a:ext cx="6" cy="18"/>
              </a:xfrm>
              <a:custGeom>
                <a:avLst/>
                <a:gdLst>
                  <a:gd name="T0" fmla="*/ 6 w 6"/>
                  <a:gd name="T1" fmla="*/ 0 h 18"/>
                  <a:gd name="T2" fmla="*/ 0 w 6"/>
                  <a:gd name="T3" fmla="*/ 18 h 18"/>
                  <a:gd name="T4" fmla="*/ 0 w 6"/>
                  <a:gd name="T5" fmla="*/ 18 h 18"/>
                  <a:gd name="T6" fmla="*/ 6 w 6"/>
                  <a:gd name="T7" fmla="*/ 0 h 18"/>
                </a:gdLst>
                <a:ahLst/>
                <a:cxnLst>
                  <a:cxn ang="0">
                    <a:pos x="T0" y="T1"/>
                  </a:cxn>
                  <a:cxn ang="0">
                    <a:pos x="T2" y="T3"/>
                  </a:cxn>
                  <a:cxn ang="0">
                    <a:pos x="T4" y="T5"/>
                  </a:cxn>
                  <a:cxn ang="0">
                    <a:pos x="T6" y="T7"/>
                  </a:cxn>
                </a:cxnLst>
                <a:rect l="0" t="0" r="r" b="b"/>
                <a:pathLst>
                  <a:path w="6" h="18">
                    <a:moveTo>
                      <a:pt x="6" y="0"/>
                    </a:moveTo>
                    <a:lnTo>
                      <a:pt x="0" y="18"/>
                    </a:lnTo>
                    <a:lnTo>
                      <a:pt x="0" y="18"/>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6" name="Freeform 83"/>
              <p:cNvSpPr>
                <a:spLocks/>
              </p:cNvSpPr>
              <p:nvPr/>
            </p:nvSpPr>
            <p:spPr bwMode="auto">
              <a:xfrm>
                <a:off x="822" y="670"/>
                <a:ext cx="12" cy="12"/>
              </a:xfrm>
              <a:custGeom>
                <a:avLst/>
                <a:gdLst>
                  <a:gd name="T0" fmla="*/ 0 w 12"/>
                  <a:gd name="T1" fmla="*/ 0 h 12"/>
                  <a:gd name="T2" fmla="*/ 0 w 12"/>
                  <a:gd name="T3" fmla="*/ 12 h 12"/>
                  <a:gd name="T4" fmla="*/ 12 w 12"/>
                  <a:gd name="T5" fmla="*/ 12 h 12"/>
                  <a:gd name="T6" fmla="*/ 12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12"/>
                    </a:lnTo>
                    <a:lnTo>
                      <a:pt x="12" y="12"/>
                    </a:lnTo>
                    <a:lnTo>
                      <a:pt x="12" y="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7" name="Freeform 84"/>
              <p:cNvSpPr>
                <a:spLocks/>
              </p:cNvSpPr>
              <p:nvPr/>
            </p:nvSpPr>
            <p:spPr bwMode="auto">
              <a:xfrm>
                <a:off x="661" y="515"/>
                <a:ext cx="1059" cy="706"/>
              </a:xfrm>
              <a:custGeom>
                <a:avLst/>
                <a:gdLst>
                  <a:gd name="T0" fmla="*/ 100 w 177"/>
                  <a:gd name="T1" fmla="*/ 34 h 118"/>
                  <a:gd name="T2" fmla="*/ 100 w 177"/>
                  <a:gd name="T3" fmla="*/ 34 h 118"/>
                  <a:gd name="T4" fmla="*/ 85 w 177"/>
                  <a:gd name="T5" fmla="*/ 21 h 118"/>
                  <a:gd name="T6" fmla="*/ 72 w 177"/>
                  <a:gd name="T7" fmla="*/ 20 h 118"/>
                  <a:gd name="T8" fmla="*/ 62 w 177"/>
                  <a:gd name="T9" fmla="*/ 7 h 118"/>
                  <a:gd name="T10" fmla="*/ 52 w 177"/>
                  <a:gd name="T11" fmla="*/ 10 h 118"/>
                  <a:gd name="T12" fmla="*/ 35 w 177"/>
                  <a:gd name="T13" fmla="*/ 10 h 118"/>
                  <a:gd name="T14" fmla="*/ 12 w 177"/>
                  <a:gd name="T15" fmla="*/ 0 h 118"/>
                  <a:gd name="T16" fmla="*/ 0 w 177"/>
                  <a:gd name="T17" fmla="*/ 2 h 118"/>
                  <a:gd name="T18" fmla="*/ 8 w 177"/>
                  <a:gd name="T19" fmla="*/ 21 h 118"/>
                  <a:gd name="T20" fmla="*/ 18 w 177"/>
                  <a:gd name="T21" fmla="*/ 30 h 118"/>
                  <a:gd name="T22" fmla="*/ 13 w 177"/>
                  <a:gd name="T23" fmla="*/ 34 h 118"/>
                  <a:gd name="T24" fmla="*/ 23 w 177"/>
                  <a:gd name="T25" fmla="*/ 40 h 118"/>
                  <a:gd name="T26" fmla="*/ 28 w 177"/>
                  <a:gd name="T27" fmla="*/ 45 h 118"/>
                  <a:gd name="T28" fmla="*/ 29 w 177"/>
                  <a:gd name="T29" fmla="*/ 54 h 118"/>
                  <a:gd name="T30" fmla="*/ 40 w 177"/>
                  <a:gd name="T31" fmla="*/ 62 h 118"/>
                  <a:gd name="T32" fmla="*/ 44 w 177"/>
                  <a:gd name="T33" fmla="*/ 65 h 118"/>
                  <a:gd name="T34" fmla="*/ 41 w 177"/>
                  <a:gd name="T35" fmla="*/ 58 h 118"/>
                  <a:gd name="T36" fmla="*/ 37 w 177"/>
                  <a:gd name="T37" fmla="*/ 56 h 118"/>
                  <a:gd name="T38" fmla="*/ 34 w 177"/>
                  <a:gd name="T39" fmla="*/ 46 h 118"/>
                  <a:gd name="T40" fmla="*/ 31 w 177"/>
                  <a:gd name="T41" fmla="*/ 41 h 118"/>
                  <a:gd name="T42" fmla="*/ 25 w 177"/>
                  <a:gd name="T43" fmla="*/ 30 h 118"/>
                  <a:gd name="T44" fmla="*/ 15 w 177"/>
                  <a:gd name="T45" fmla="*/ 13 h 118"/>
                  <a:gd name="T46" fmla="*/ 14 w 177"/>
                  <a:gd name="T47" fmla="*/ 7 h 118"/>
                  <a:gd name="T48" fmla="*/ 28 w 177"/>
                  <a:gd name="T49" fmla="*/ 25 h 118"/>
                  <a:gd name="T50" fmla="*/ 38 w 177"/>
                  <a:gd name="T51" fmla="*/ 34 h 118"/>
                  <a:gd name="T52" fmla="*/ 47 w 177"/>
                  <a:gd name="T53" fmla="*/ 45 h 118"/>
                  <a:gd name="T54" fmla="*/ 48 w 177"/>
                  <a:gd name="T55" fmla="*/ 48 h 118"/>
                  <a:gd name="T56" fmla="*/ 54 w 177"/>
                  <a:gd name="T57" fmla="*/ 53 h 118"/>
                  <a:gd name="T58" fmla="*/ 67 w 177"/>
                  <a:gd name="T59" fmla="*/ 68 h 118"/>
                  <a:gd name="T60" fmla="*/ 69 w 177"/>
                  <a:gd name="T61" fmla="*/ 80 h 118"/>
                  <a:gd name="T62" fmla="*/ 68 w 177"/>
                  <a:gd name="T63" fmla="*/ 83 h 118"/>
                  <a:gd name="T64" fmla="*/ 79 w 177"/>
                  <a:gd name="T65" fmla="*/ 92 h 118"/>
                  <a:gd name="T66" fmla="*/ 91 w 177"/>
                  <a:gd name="T67" fmla="*/ 98 h 118"/>
                  <a:gd name="T68" fmla="*/ 116 w 177"/>
                  <a:gd name="T69" fmla="*/ 111 h 118"/>
                  <a:gd name="T70" fmla="*/ 130 w 177"/>
                  <a:gd name="T71" fmla="*/ 108 h 118"/>
                  <a:gd name="T72" fmla="*/ 146 w 177"/>
                  <a:gd name="T73" fmla="*/ 118 h 118"/>
                  <a:gd name="T74" fmla="*/ 156 w 177"/>
                  <a:gd name="T75" fmla="*/ 108 h 118"/>
                  <a:gd name="T76" fmla="*/ 153 w 177"/>
                  <a:gd name="T77" fmla="*/ 101 h 118"/>
                  <a:gd name="T78" fmla="*/ 163 w 177"/>
                  <a:gd name="T79" fmla="*/ 97 h 118"/>
                  <a:gd name="T80" fmla="*/ 166 w 177"/>
                  <a:gd name="T81" fmla="*/ 97 h 118"/>
                  <a:gd name="T82" fmla="*/ 168 w 177"/>
                  <a:gd name="T83" fmla="*/ 93 h 118"/>
                  <a:gd name="T84" fmla="*/ 169 w 177"/>
                  <a:gd name="T85" fmla="*/ 95 h 118"/>
                  <a:gd name="T86" fmla="*/ 171 w 177"/>
                  <a:gd name="T87" fmla="*/ 96 h 118"/>
                  <a:gd name="T88" fmla="*/ 173 w 177"/>
                  <a:gd name="T89" fmla="*/ 86 h 118"/>
                  <a:gd name="T90" fmla="*/ 177 w 177"/>
                  <a:gd name="T91" fmla="*/ 79 h 118"/>
                  <a:gd name="T92" fmla="*/ 169 w 177"/>
                  <a:gd name="T93" fmla="*/ 74 h 118"/>
                  <a:gd name="T94" fmla="*/ 158 w 177"/>
                  <a:gd name="T95" fmla="*/ 76 h 118"/>
                  <a:gd name="T96" fmla="*/ 154 w 177"/>
                  <a:gd name="T97" fmla="*/ 90 h 118"/>
                  <a:gd name="T98" fmla="*/ 150 w 177"/>
                  <a:gd name="T99" fmla="*/ 93 h 118"/>
                  <a:gd name="T100" fmla="*/ 146 w 177"/>
                  <a:gd name="T101" fmla="*/ 92 h 118"/>
                  <a:gd name="T102" fmla="*/ 129 w 177"/>
                  <a:gd name="T103" fmla="*/ 93 h 118"/>
                  <a:gd name="T104" fmla="*/ 120 w 177"/>
                  <a:gd name="T105" fmla="*/ 84 h 118"/>
                  <a:gd name="T106" fmla="*/ 117 w 177"/>
                  <a:gd name="T107" fmla="*/ 76 h 118"/>
                  <a:gd name="T108" fmla="*/ 114 w 177"/>
                  <a:gd name="T109" fmla="*/ 67 h 118"/>
                  <a:gd name="T110" fmla="*/ 113 w 177"/>
                  <a:gd name="T111" fmla="*/ 60 h 118"/>
                  <a:gd name="T112" fmla="*/ 116 w 177"/>
                  <a:gd name="T113" fmla="*/ 50 h 118"/>
                  <a:gd name="T114" fmla="*/ 118 w 177"/>
                  <a:gd name="T115" fmla="*/ 49 h 118"/>
                  <a:gd name="T116" fmla="*/ 106 w 177"/>
                  <a:gd name="T117" fmla="*/ 4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118">
                    <a:moveTo>
                      <a:pt x="103" y="35"/>
                    </a:moveTo>
                    <a:cubicBezTo>
                      <a:pt x="100" y="34"/>
                      <a:pt x="100" y="34"/>
                      <a:pt x="100" y="34"/>
                    </a:cubicBezTo>
                    <a:cubicBezTo>
                      <a:pt x="100" y="34"/>
                      <a:pt x="100" y="34"/>
                      <a:pt x="100" y="34"/>
                    </a:cubicBezTo>
                    <a:cubicBezTo>
                      <a:pt x="100" y="34"/>
                      <a:pt x="100" y="34"/>
                      <a:pt x="100" y="34"/>
                    </a:cubicBezTo>
                    <a:cubicBezTo>
                      <a:pt x="92" y="21"/>
                      <a:pt x="92" y="21"/>
                      <a:pt x="92" y="21"/>
                    </a:cubicBezTo>
                    <a:cubicBezTo>
                      <a:pt x="85" y="21"/>
                      <a:pt x="85" y="21"/>
                      <a:pt x="85" y="21"/>
                    </a:cubicBezTo>
                    <a:cubicBezTo>
                      <a:pt x="81" y="27"/>
                      <a:pt x="81" y="27"/>
                      <a:pt x="81" y="27"/>
                    </a:cubicBezTo>
                    <a:cubicBezTo>
                      <a:pt x="72" y="20"/>
                      <a:pt x="72" y="20"/>
                      <a:pt x="72" y="20"/>
                    </a:cubicBezTo>
                    <a:cubicBezTo>
                      <a:pt x="71" y="14"/>
                      <a:pt x="71" y="14"/>
                      <a:pt x="71" y="14"/>
                    </a:cubicBezTo>
                    <a:cubicBezTo>
                      <a:pt x="62" y="7"/>
                      <a:pt x="62" y="7"/>
                      <a:pt x="62" y="7"/>
                    </a:cubicBezTo>
                    <a:cubicBezTo>
                      <a:pt x="52" y="7"/>
                      <a:pt x="52" y="7"/>
                      <a:pt x="52" y="7"/>
                    </a:cubicBezTo>
                    <a:cubicBezTo>
                      <a:pt x="52" y="10"/>
                      <a:pt x="52" y="10"/>
                      <a:pt x="52" y="10"/>
                    </a:cubicBezTo>
                    <a:cubicBezTo>
                      <a:pt x="52" y="10"/>
                      <a:pt x="52" y="10"/>
                      <a:pt x="52" y="10"/>
                    </a:cubicBezTo>
                    <a:cubicBezTo>
                      <a:pt x="35" y="10"/>
                      <a:pt x="35" y="10"/>
                      <a:pt x="35" y="10"/>
                    </a:cubicBezTo>
                    <a:cubicBezTo>
                      <a:pt x="35" y="10"/>
                      <a:pt x="35" y="10"/>
                      <a:pt x="35" y="10"/>
                    </a:cubicBezTo>
                    <a:cubicBezTo>
                      <a:pt x="12" y="0"/>
                      <a:pt x="12" y="0"/>
                      <a:pt x="12" y="0"/>
                    </a:cubicBezTo>
                    <a:cubicBezTo>
                      <a:pt x="0" y="2"/>
                      <a:pt x="0" y="2"/>
                      <a:pt x="0" y="2"/>
                    </a:cubicBezTo>
                    <a:cubicBezTo>
                      <a:pt x="0" y="2"/>
                      <a:pt x="0" y="2"/>
                      <a:pt x="0" y="2"/>
                    </a:cubicBezTo>
                    <a:cubicBezTo>
                      <a:pt x="7" y="17"/>
                      <a:pt x="7" y="17"/>
                      <a:pt x="7" y="17"/>
                    </a:cubicBezTo>
                    <a:cubicBezTo>
                      <a:pt x="8" y="21"/>
                      <a:pt x="8" y="21"/>
                      <a:pt x="8" y="21"/>
                    </a:cubicBezTo>
                    <a:cubicBezTo>
                      <a:pt x="13" y="23"/>
                      <a:pt x="13" y="23"/>
                      <a:pt x="13" y="23"/>
                    </a:cubicBezTo>
                    <a:cubicBezTo>
                      <a:pt x="18" y="30"/>
                      <a:pt x="18" y="30"/>
                      <a:pt x="18" y="30"/>
                    </a:cubicBezTo>
                    <a:cubicBezTo>
                      <a:pt x="17" y="34"/>
                      <a:pt x="17" y="34"/>
                      <a:pt x="17" y="34"/>
                    </a:cubicBezTo>
                    <a:cubicBezTo>
                      <a:pt x="13" y="34"/>
                      <a:pt x="13" y="34"/>
                      <a:pt x="13" y="34"/>
                    </a:cubicBezTo>
                    <a:cubicBezTo>
                      <a:pt x="22" y="42"/>
                      <a:pt x="22" y="42"/>
                      <a:pt x="22" y="42"/>
                    </a:cubicBezTo>
                    <a:cubicBezTo>
                      <a:pt x="23" y="40"/>
                      <a:pt x="23" y="40"/>
                      <a:pt x="23" y="40"/>
                    </a:cubicBezTo>
                    <a:cubicBezTo>
                      <a:pt x="27" y="45"/>
                      <a:pt x="27" y="45"/>
                      <a:pt x="27" y="45"/>
                    </a:cubicBezTo>
                    <a:cubicBezTo>
                      <a:pt x="28" y="45"/>
                      <a:pt x="28" y="45"/>
                      <a:pt x="28" y="45"/>
                    </a:cubicBezTo>
                    <a:cubicBezTo>
                      <a:pt x="30" y="49"/>
                      <a:pt x="30" y="49"/>
                      <a:pt x="30" y="49"/>
                    </a:cubicBezTo>
                    <a:cubicBezTo>
                      <a:pt x="29" y="54"/>
                      <a:pt x="29" y="54"/>
                      <a:pt x="29" y="54"/>
                    </a:cubicBezTo>
                    <a:cubicBezTo>
                      <a:pt x="31" y="55"/>
                      <a:pt x="31" y="55"/>
                      <a:pt x="31" y="55"/>
                    </a:cubicBezTo>
                    <a:cubicBezTo>
                      <a:pt x="40" y="62"/>
                      <a:pt x="40" y="62"/>
                      <a:pt x="40" y="62"/>
                    </a:cubicBezTo>
                    <a:cubicBezTo>
                      <a:pt x="42" y="67"/>
                      <a:pt x="42" y="67"/>
                      <a:pt x="42" y="67"/>
                    </a:cubicBezTo>
                    <a:cubicBezTo>
                      <a:pt x="44" y="65"/>
                      <a:pt x="44" y="65"/>
                      <a:pt x="44" y="65"/>
                    </a:cubicBezTo>
                    <a:cubicBezTo>
                      <a:pt x="45" y="62"/>
                      <a:pt x="45" y="62"/>
                      <a:pt x="45" y="62"/>
                    </a:cubicBezTo>
                    <a:cubicBezTo>
                      <a:pt x="41" y="58"/>
                      <a:pt x="41" y="58"/>
                      <a:pt x="41" y="58"/>
                    </a:cubicBezTo>
                    <a:cubicBezTo>
                      <a:pt x="39" y="58"/>
                      <a:pt x="39" y="58"/>
                      <a:pt x="39" y="58"/>
                    </a:cubicBezTo>
                    <a:cubicBezTo>
                      <a:pt x="37" y="56"/>
                      <a:pt x="37" y="56"/>
                      <a:pt x="37" y="56"/>
                    </a:cubicBezTo>
                    <a:cubicBezTo>
                      <a:pt x="38" y="54"/>
                      <a:pt x="38" y="54"/>
                      <a:pt x="38" y="54"/>
                    </a:cubicBezTo>
                    <a:cubicBezTo>
                      <a:pt x="34" y="46"/>
                      <a:pt x="34" y="46"/>
                      <a:pt x="34" y="46"/>
                    </a:cubicBezTo>
                    <a:cubicBezTo>
                      <a:pt x="32" y="41"/>
                      <a:pt x="32" y="41"/>
                      <a:pt x="32" y="41"/>
                    </a:cubicBezTo>
                    <a:cubicBezTo>
                      <a:pt x="31" y="41"/>
                      <a:pt x="31" y="41"/>
                      <a:pt x="31" y="41"/>
                    </a:cubicBezTo>
                    <a:cubicBezTo>
                      <a:pt x="26" y="34"/>
                      <a:pt x="26" y="34"/>
                      <a:pt x="26" y="34"/>
                    </a:cubicBezTo>
                    <a:cubicBezTo>
                      <a:pt x="25" y="30"/>
                      <a:pt x="25" y="30"/>
                      <a:pt x="25" y="30"/>
                    </a:cubicBezTo>
                    <a:cubicBezTo>
                      <a:pt x="16" y="21"/>
                      <a:pt x="16" y="21"/>
                      <a:pt x="16" y="21"/>
                    </a:cubicBezTo>
                    <a:cubicBezTo>
                      <a:pt x="15" y="13"/>
                      <a:pt x="15" y="13"/>
                      <a:pt x="15" y="13"/>
                    </a:cubicBezTo>
                    <a:cubicBezTo>
                      <a:pt x="13" y="12"/>
                      <a:pt x="13" y="12"/>
                      <a:pt x="13" y="12"/>
                    </a:cubicBezTo>
                    <a:cubicBezTo>
                      <a:pt x="14" y="7"/>
                      <a:pt x="14" y="7"/>
                      <a:pt x="14" y="7"/>
                    </a:cubicBezTo>
                    <a:cubicBezTo>
                      <a:pt x="23" y="11"/>
                      <a:pt x="23" y="11"/>
                      <a:pt x="23" y="11"/>
                    </a:cubicBezTo>
                    <a:cubicBezTo>
                      <a:pt x="28" y="25"/>
                      <a:pt x="28" y="25"/>
                      <a:pt x="28" y="25"/>
                    </a:cubicBezTo>
                    <a:cubicBezTo>
                      <a:pt x="35" y="33"/>
                      <a:pt x="35" y="33"/>
                      <a:pt x="35" y="33"/>
                    </a:cubicBezTo>
                    <a:cubicBezTo>
                      <a:pt x="38" y="34"/>
                      <a:pt x="38" y="34"/>
                      <a:pt x="38" y="34"/>
                    </a:cubicBezTo>
                    <a:cubicBezTo>
                      <a:pt x="38" y="37"/>
                      <a:pt x="38" y="37"/>
                      <a:pt x="38" y="37"/>
                    </a:cubicBezTo>
                    <a:cubicBezTo>
                      <a:pt x="47" y="45"/>
                      <a:pt x="47" y="45"/>
                      <a:pt x="47" y="45"/>
                    </a:cubicBezTo>
                    <a:cubicBezTo>
                      <a:pt x="46" y="48"/>
                      <a:pt x="46" y="48"/>
                      <a:pt x="46" y="48"/>
                    </a:cubicBezTo>
                    <a:cubicBezTo>
                      <a:pt x="48" y="48"/>
                      <a:pt x="48" y="48"/>
                      <a:pt x="48" y="48"/>
                    </a:cubicBezTo>
                    <a:cubicBezTo>
                      <a:pt x="51" y="52"/>
                      <a:pt x="51" y="52"/>
                      <a:pt x="51" y="52"/>
                    </a:cubicBezTo>
                    <a:cubicBezTo>
                      <a:pt x="54" y="53"/>
                      <a:pt x="54" y="53"/>
                      <a:pt x="54" y="53"/>
                    </a:cubicBezTo>
                    <a:cubicBezTo>
                      <a:pt x="54" y="55"/>
                      <a:pt x="54" y="55"/>
                      <a:pt x="54" y="55"/>
                    </a:cubicBezTo>
                    <a:cubicBezTo>
                      <a:pt x="67" y="68"/>
                      <a:pt x="67" y="68"/>
                      <a:pt x="67" y="68"/>
                    </a:cubicBezTo>
                    <a:cubicBezTo>
                      <a:pt x="70" y="77"/>
                      <a:pt x="70" y="77"/>
                      <a:pt x="70" y="77"/>
                    </a:cubicBezTo>
                    <a:cubicBezTo>
                      <a:pt x="69" y="80"/>
                      <a:pt x="69" y="80"/>
                      <a:pt x="69" y="80"/>
                    </a:cubicBezTo>
                    <a:cubicBezTo>
                      <a:pt x="70" y="81"/>
                      <a:pt x="70" y="81"/>
                      <a:pt x="70" y="81"/>
                    </a:cubicBezTo>
                    <a:cubicBezTo>
                      <a:pt x="68" y="83"/>
                      <a:pt x="68" y="83"/>
                      <a:pt x="68" y="83"/>
                    </a:cubicBezTo>
                    <a:cubicBezTo>
                      <a:pt x="69" y="87"/>
                      <a:pt x="69" y="87"/>
                      <a:pt x="69" y="87"/>
                    </a:cubicBezTo>
                    <a:cubicBezTo>
                      <a:pt x="79" y="92"/>
                      <a:pt x="79" y="92"/>
                      <a:pt x="79" y="92"/>
                    </a:cubicBezTo>
                    <a:cubicBezTo>
                      <a:pt x="80" y="96"/>
                      <a:pt x="80" y="96"/>
                      <a:pt x="80" y="96"/>
                    </a:cubicBezTo>
                    <a:cubicBezTo>
                      <a:pt x="91" y="98"/>
                      <a:pt x="91" y="98"/>
                      <a:pt x="91" y="98"/>
                    </a:cubicBezTo>
                    <a:cubicBezTo>
                      <a:pt x="94" y="102"/>
                      <a:pt x="94" y="102"/>
                      <a:pt x="94" y="102"/>
                    </a:cubicBezTo>
                    <a:cubicBezTo>
                      <a:pt x="116" y="111"/>
                      <a:pt x="116" y="111"/>
                      <a:pt x="116" y="111"/>
                    </a:cubicBezTo>
                    <a:cubicBezTo>
                      <a:pt x="124" y="112"/>
                      <a:pt x="124" y="112"/>
                      <a:pt x="124" y="112"/>
                    </a:cubicBezTo>
                    <a:cubicBezTo>
                      <a:pt x="130" y="108"/>
                      <a:pt x="130" y="108"/>
                      <a:pt x="130" y="108"/>
                    </a:cubicBezTo>
                    <a:cubicBezTo>
                      <a:pt x="139" y="111"/>
                      <a:pt x="139" y="111"/>
                      <a:pt x="139" y="111"/>
                    </a:cubicBezTo>
                    <a:cubicBezTo>
                      <a:pt x="146" y="118"/>
                      <a:pt x="146" y="118"/>
                      <a:pt x="146" y="118"/>
                    </a:cubicBezTo>
                    <a:cubicBezTo>
                      <a:pt x="149" y="109"/>
                      <a:pt x="149" y="109"/>
                      <a:pt x="149" y="109"/>
                    </a:cubicBezTo>
                    <a:cubicBezTo>
                      <a:pt x="156" y="108"/>
                      <a:pt x="156" y="108"/>
                      <a:pt x="156" y="108"/>
                    </a:cubicBezTo>
                    <a:cubicBezTo>
                      <a:pt x="150" y="101"/>
                      <a:pt x="150" y="101"/>
                      <a:pt x="150" y="101"/>
                    </a:cubicBezTo>
                    <a:cubicBezTo>
                      <a:pt x="153" y="101"/>
                      <a:pt x="153" y="101"/>
                      <a:pt x="153" y="101"/>
                    </a:cubicBezTo>
                    <a:cubicBezTo>
                      <a:pt x="153" y="98"/>
                      <a:pt x="153" y="98"/>
                      <a:pt x="153" y="98"/>
                    </a:cubicBezTo>
                    <a:cubicBezTo>
                      <a:pt x="163" y="97"/>
                      <a:pt x="163" y="97"/>
                      <a:pt x="163" y="97"/>
                    </a:cubicBezTo>
                    <a:cubicBezTo>
                      <a:pt x="163" y="97"/>
                      <a:pt x="163" y="97"/>
                      <a:pt x="163" y="97"/>
                    </a:cubicBezTo>
                    <a:cubicBezTo>
                      <a:pt x="166" y="97"/>
                      <a:pt x="166" y="97"/>
                      <a:pt x="166" y="97"/>
                    </a:cubicBezTo>
                    <a:cubicBezTo>
                      <a:pt x="168" y="93"/>
                      <a:pt x="168" y="93"/>
                      <a:pt x="168" y="93"/>
                    </a:cubicBezTo>
                    <a:cubicBezTo>
                      <a:pt x="168" y="93"/>
                      <a:pt x="168" y="93"/>
                      <a:pt x="168" y="93"/>
                    </a:cubicBezTo>
                    <a:cubicBezTo>
                      <a:pt x="168" y="93"/>
                      <a:pt x="168" y="93"/>
                      <a:pt x="168" y="93"/>
                    </a:cubicBezTo>
                    <a:cubicBezTo>
                      <a:pt x="169" y="95"/>
                      <a:pt x="169" y="95"/>
                      <a:pt x="169" y="95"/>
                    </a:cubicBezTo>
                    <a:cubicBezTo>
                      <a:pt x="170" y="92"/>
                      <a:pt x="170" y="92"/>
                      <a:pt x="170" y="92"/>
                    </a:cubicBezTo>
                    <a:cubicBezTo>
                      <a:pt x="171" y="96"/>
                      <a:pt x="171" y="96"/>
                      <a:pt x="171" y="96"/>
                    </a:cubicBezTo>
                    <a:cubicBezTo>
                      <a:pt x="173" y="89"/>
                      <a:pt x="173" y="89"/>
                      <a:pt x="173" y="89"/>
                    </a:cubicBezTo>
                    <a:cubicBezTo>
                      <a:pt x="173" y="86"/>
                      <a:pt x="173" y="86"/>
                      <a:pt x="173" y="86"/>
                    </a:cubicBezTo>
                    <a:cubicBezTo>
                      <a:pt x="174" y="82"/>
                      <a:pt x="174" y="82"/>
                      <a:pt x="174" y="82"/>
                    </a:cubicBezTo>
                    <a:cubicBezTo>
                      <a:pt x="177" y="79"/>
                      <a:pt x="177" y="79"/>
                      <a:pt x="177" y="79"/>
                    </a:cubicBezTo>
                    <a:cubicBezTo>
                      <a:pt x="176" y="75"/>
                      <a:pt x="176" y="75"/>
                      <a:pt x="176" y="75"/>
                    </a:cubicBezTo>
                    <a:cubicBezTo>
                      <a:pt x="169" y="74"/>
                      <a:pt x="169" y="74"/>
                      <a:pt x="169" y="74"/>
                    </a:cubicBezTo>
                    <a:cubicBezTo>
                      <a:pt x="165" y="76"/>
                      <a:pt x="165" y="76"/>
                      <a:pt x="165" y="76"/>
                    </a:cubicBezTo>
                    <a:cubicBezTo>
                      <a:pt x="158" y="76"/>
                      <a:pt x="158" y="76"/>
                      <a:pt x="158" y="76"/>
                    </a:cubicBezTo>
                    <a:cubicBezTo>
                      <a:pt x="156" y="78"/>
                      <a:pt x="156" y="78"/>
                      <a:pt x="156" y="78"/>
                    </a:cubicBezTo>
                    <a:cubicBezTo>
                      <a:pt x="154" y="90"/>
                      <a:pt x="154" y="90"/>
                      <a:pt x="154" y="90"/>
                    </a:cubicBezTo>
                    <a:cubicBezTo>
                      <a:pt x="151" y="91"/>
                      <a:pt x="151" y="91"/>
                      <a:pt x="151" y="91"/>
                    </a:cubicBezTo>
                    <a:cubicBezTo>
                      <a:pt x="150" y="93"/>
                      <a:pt x="150" y="93"/>
                      <a:pt x="150" y="93"/>
                    </a:cubicBezTo>
                    <a:cubicBezTo>
                      <a:pt x="148" y="94"/>
                      <a:pt x="148" y="94"/>
                      <a:pt x="148" y="94"/>
                    </a:cubicBezTo>
                    <a:cubicBezTo>
                      <a:pt x="146" y="92"/>
                      <a:pt x="146" y="92"/>
                      <a:pt x="146" y="92"/>
                    </a:cubicBezTo>
                    <a:cubicBezTo>
                      <a:pt x="132" y="96"/>
                      <a:pt x="132" y="96"/>
                      <a:pt x="132" y="96"/>
                    </a:cubicBezTo>
                    <a:cubicBezTo>
                      <a:pt x="129" y="93"/>
                      <a:pt x="129" y="93"/>
                      <a:pt x="129" y="93"/>
                    </a:cubicBezTo>
                    <a:cubicBezTo>
                      <a:pt x="124" y="92"/>
                      <a:pt x="124" y="92"/>
                      <a:pt x="124" y="92"/>
                    </a:cubicBezTo>
                    <a:cubicBezTo>
                      <a:pt x="120" y="84"/>
                      <a:pt x="120" y="84"/>
                      <a:pt x="120" y="84"/>
                    </a:cubicBezTo>
                    <a:cubicBezTo>
                      <a:pt x="116" y="78"/>
                      <a:pt x="116" y="78"/>
                      <a:pt x="116" y="78"/>
                    </a:cubicBezTo>
                    <a:cubicBezTo>
                      <a:pt x="117" y="76"/>
                      <a:pt x="117" y="76"/>
                      <a:pt x="117" y="76"/>
                    </a:cubicBezTo>
                    <a:cubicBezTo>
                      <a:pt x="113" y="71"/>
                      <a:pt x="113" y="71"/>
                      <a:pt x="113" y="71"/>
                    </a:cubicBezTo>
                    <a:cubicBezTo>
                      <a:pt x="114" y="67"/>
                      <a:pt x="114" y="67"/>
                      <a:pt x="114" y="67"/>
                    </a:cubicBezTo>
                    <a:cubicBezTo>
                      <a:pt x="114" y="61"/>
                      <a:pt x="114" y="61"/>
                      <a:pt x="114" y="61"/>
                    </a:cubicBezTo>
                    <a:cubicBezTo>
                      <a:pt x="113" y="60"/>
                      <a:pt x="113" y="60"/>
                      <a:pt x="113" y="60"/>
                    </a:cubicBezTo>
                    <a:cubicBezTo>
                      <a:pt x="113" y="54"/>
                      <a:pt x="113" y="54"/>
                      <a:pt x="113" y="54"/>
                    </a:cubicBezTo>
                    <a:cubicBezTo>
                      <a:pt x="116" y="50"/>
                      <a:pt x="116" y="50"/>
                      <a:pt x="116" y="50"/>
                    </a:cubicBezTo>
                    <a:cubicBezTo>
                      <a:pt x="116" y="50"/>
                      <a:pt x="116" y="53"/>
                      <a:pt x="116" y="53"/>
                    </a:cubicBezTo>
                    <a:cubicBezTo>
                      <a:pt x="116" y="53"/>
                      <a:pt x="118" y="49"/>
                      <a:pt x="118" y="49"/>
                    </a:cubicBezTo>
                    <a:cubicBezTo>
                      <a:pt x="117" y="47"/>
                      <a:pt x="117" y="47"/>
                      <a:pt x="117" y="47"/>
                    </a:cubicBezTo>
                    <a:cubicBezTo>
                      <a:pt x="106" y="44"/>
                      <a:pt x="106" y="44"/>
                      <a:pt x="106" y="44"/>
                    </a:cubicBezTo>
                    <a:lnTo>
                      <a:pt x="103" y="3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8" name="Freeform 85"/>
              <p:cNvSpPr>
                <a:spLocks/>
              </p:cNvSpPr>
              <p:nvPr/>
            </p:nvSpPr>
            <p:spPr bwMode="auto">
              <a:xfrm>
                <a:off x="1259" y="718"/>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89" name="Freeform 86"/>
              <p:cNvSpPr>
                <a:spLocks/>
              </p:cNvSpPr>
              <p:nvPr/>
            </p:nvSpPr>
            <p:spPr bwMode="auto">
              <a:xfrm>
                <a:off x="972" y="557"/>
                <a:ext cx="114" cy="41"/>
              </a:xfrm>
              <a:custGeom>
                <a:avLst/>
                <a:gdLst>
                  <a:gd name="T0" fmla="*/ 114 w 114"/>
                  <a:gd name="T1" fmla="*/ 41 h 41"/>
                  <a:gd name="T2" fmla="*/ 60 w 114"/>
                  <a:gd name="T3" fmla="*/ 0 h 41"/>
                  <a:gd name="T4" fmla="*/ 0 w 114"/>
                  <a:gd name="T5" fmla="*/ 0 h 41"/>
                  <a:gd name="T6" fmla="*/ 60 w 114"/>
                  <a:gd name="T7" fmla="*/ 0 h 41"/>
                  <a:gd name="T8" fmla="*/ 114 w 114"/>
                  <a:gd name="T9" fmla="*/ 41 h 41"/>
                </a:gdLst>
                <a:ahLst/>
                <a:cxnLst>
                  <a:cxn ang="0">
                    <a:pos x="T0" y="T1"/>
                  </a:cxn>
                  <a:cxn ang="0">
                    <a:pos x="T2" y="T3"/>
                  </a:cxn>
                  <a:cxn ang="0">
                    <a:pos x="T4" y="T5"/>
                  </a:cxn>
                  <a:cxn ang="0">
                    <a:pos x="T6" y="T7"/>
                  </a:cxn>
                  <a:cxn ang="0">
                    <a:pos x="T8" y="T9"/>
                  </a:cxn>
                </a:cxnLst>
                <a:rect l="0" t="0" r="r" b="b"/>
                <a:pathLst>
                  <a:path w="114" h="41">
                    <a:moveTo>
                      <a:pt x="114" y="41"/>
                    </a:moveTo>
                    <a:lnTo>
                      <a:pt x="60" y="0"/>
                    </a:lnTo>
                    <a:lnTo>
                      <a:pt x="0" y="0"/>
                    </a:lnTo>
                    <a:lnTo>
                      <a:pt x="60" y="0"/>
                    </a:lnTo>
                    <a:lnTo>
                      <a:pt x="114" y="4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0" name="Freeform 87"/>
              <p:cNvSpPr>
                <a:spLocks/>
              </p:cNvSpPr>
              <p:nvPr/>
            </p:nvSpPr>
            <p:spPr bwMode="auto">
              <a:xfrm>
                <a:off x="1636" y="1071"/>
                <a:ext cx="36" cy="102"/>
              </a:xfrm>
              <a:custGeom>
                <a:avLst/>
                <a:gdLst>
                  <a:gd name="T0" fmla="*/ 18 w 36"/>
                  <a:gd name="T1" fmla="*/ 24 h 102"/>
                  <a:gd name="T2" fmla="*/ 0 w 36"/>
                  <a:gd name="T3" fmla="*/ 24 h 102"/>
                  <a:gd name="T4" fmla="*/ 0 w 36"/>
                  <a:gd name="T5" fmla="*/ 24 h 102"/>
                  <a:gd name="T6" fmla="*/ 0 w 36"/>
                  <a:gd name="T7" fmla="*/ 102 h 102"/>
                  <a:gd name="T8" fmla="*/ 12 w 36"/>
                  <a:gd name="T9" fmla="*/ 102 h 102"/>
                  <a:gd name="T10" fmla="*/ 12 w 36"/>
                  <a:gd name="T11" fmla="*/ 96 h 102"/>
                  <a:gd name="T12" fmla="*/ 30 w 36"/>
                  <a:gd name="T13" fmla="*/ 78 h 102"/>
                  <a:gd name="T14" fmla="*/ 36 w 36"/>
                  <a:gd name="T15" fmla="*/ 18 h 102"/>
                  <a:gd name="T16" fmla="*/ 36 w 36"/>
                  <a:gd name="T17" fmla="*/ 12 h 102"/>
                  <a:gd name="T18" fmla="*/ 30 w 36"/>
                  <a:gd name="T19" fmla="*/ 0 h 102"/>
                  <a:gd name="T20" fmla="*/ 18 w 36"/>
                  <a:gd name="T21" fmla="*/ 2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02">
                    <a:moveTo>
                      <a:pt x="18" y="24"/>
                    </a:moveTo>
                    <a:lnTo>
                      <a:pt x="0" y="24"/>
                    </a:lnTo>
                    <a:lnTo>
                      <a:pt x="0" y="24"/>
                    </a:lnTo>
                    <a:lnTo>
                      <a:pt x="0" y="102"/>
                    </a:lnTo>
                    <a:lnTo>
                      <a:pt x="12" y="102"/>
                    </a:lnTo>
                    <a:lnTo>
                      <a:pt x="12" y="96"/>
                    </a:lnTo>
                    <a:lnTo>
                      <a:pt x="30" y="78"/>
                    </a:lnTo>
                    <a:lnTo>
                      <a:pt x="36" y="18"/>
                    </a:lnTo>
                    <a:lnTo>
                      <a:pt x="36" y="12"/>
                    </a:lnTo>
                    <a:lnTo>
                      <a:pt x="30" y="0"/>
                    </a:lnTo>
                    <a:lnTo>
                      <a:pt x="18"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1" name="Freeform 88"/>
              <p:cNvSpPr>
                <a:spLocks/>
              </p:cNvSpPr>
              <p:nvPr/>
            </p:nvSpPr>
            <p:spPr bwMode="auto">
              <a:xfrm>
                <a:off x="1654" y="1071"/>
                <a:ext cx="12" cy="24"/>
              </a:xfrm>
              <a:custGeom>
                <a:avLst/>
                <a:gdLst>
                  <a:gd name="T0" fmla="*/ 12 w 12"/>
                  <a:gd name="T1" fmla="*/ 0 h 24"/>
                  <a:gd name="T2" fmla="*/ 0 w 12"/>
                  <a:gd name="T3" fmla="*/ 24 h 24"/>
                  <a:gd name="T4" fmla="*/ 12 w 12"/>
                  <a:gd name="T5" fmla="*/ 0 h 24"/>
                  <a:gd name="T6" fmla="*/ 12 w 12"/>
                  <a:gd name="T7" fmla="*/ 0 h 24"/>
                </a:gdLst>
                <a:ahLst/>
                <a:cxnLst>
                  <a:cxn ang="0">
                    <a:pos x="T0" y="T1"/>
                  </a:cxn>
                  <a:cxn ang="0">
                    <a:pos x="T2" y="T3"/>
                  </a:cxn>
                  <a:cxn ang="0">
                    <a:pos x="T4" y="T5"/>
                  </a:cxn>
                  <a:cxn ang="0">
                    <a:pos x="T6" y="T7"/>
                  </a:cxn>
                </a:cxnLst>
                <a:rect l="0" t="0" r="r" b="b"/>
                <a:pathLst>
                  <a:path w="12" h="24">
                    <a:moveTo>
                      <a:pt x="12" y="0"/>
                    </a:moveTo>
                    <a:lnTo>
                      <a:pt x="0" y="24"/>
                    </a:lnTo>
                    <a:lnTo>
                      <a:pt x="12" y="0"/>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2" name="Rectangle 89"/>
              <p:cNvSpPr>
                <a:spLocks noChangeArrowheads="1"/>
              </p:cNvSpPr>
              <p:nvPr/>
            </p:nvSpPr>
            <p:spPr bwMode="auto">
              <a:xfrm>
                <a:off x="1636" y="1095"/>
                <a:ext cx="18"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3" name="Freeform 90"/>
              <p:cNvSpPr>
                <a:spLocks/>
              </p:cNvSpPr>
              <p:nvPr/>
            </p:nvSpPr>
            <p:spPr bwMode="auto">
              <a:xfrm>
                <a:off x="1534" y="1095"/>
                <a:ext cx="138" cy="156"/>
              </a:xfrm>
              <a:custGeom>
                <a:avLst/>
                <a:gdLst>
                  <a:gd name="T0" fmla="*/ 102 w 138"/>
                  <a:gd name="T1" fmla="*/ 78 h 156"/>
                  <a:gd name="T2" fmla="*/ 102 w 138"/>
                  <a:gd name="T3" fmla="*/ 0 h 156"/>
                  <a:gd name="T4" fmla="*/ 42 w 138"/>
                  <a:gd name="T5" fmla="*/ 6 h 156"/>
                  <a:gd name="T6" fmla="*/ 42 w 138"/>
                  <a:gd name="T7" fmla="*/ 24 h 156"/>
                  <a:gd name="T8" fmla="*/ 24 w 138"/>
                  <a:gd name="T9" fmla="*/ 24 h 156"/>
                  <a:gd name="T10" fmla="*/ 60 w 138"/>
                  <a:gd name="T11" fmla="*/ 66 h 156"/>
                  <a:gd name="T12" fmla="*/ 18 w 138"/>
                  <a:gd name="T13" fmla="*/ 72 h 156"/>
                  <a:gd name="T14" fmla="*/ 0 w 138"/>
                  <a:gd name="T15" fmla="*/ 126 h 156"/>
                  <a:gd name="T16" fmla="*/ 30 w 138"/>
                  <a:gd name="T17" fmla="*/ 150 h 156"/>
                  <a:gd name="T18" fmla="*/ 72 w 138"/>
                  <a:gd name="T19" fmla="*/ 150 h 156"/>
                  <a:gd name="T20" fmla="*/ 72 w 138"/>
                  <a:gd name="T21" fmla="*/ 156 h 156"/>
                  <a:gd name="T22" fmla="*/ 96 w 138"/>
                  <a:gd name="T23" fmla="*/ 126 h 156"/>
                  <a:gd name="T24" fmla="*/ 102 w 138"/>
                  <a:gd name="T25" fmla="*/ 132 h 156"/>
                  <a:gd name="T26" fmla="*/ 102 w 138"/>
                  <a:gd name="T27" fmla="*/ 108 h 156"/>
                  <a:gd name="T28" fmla="*/ 138 w 138"/>
                  <a:gd name="T29" fmla="*/ 84 h 156"/>
                  <a:gd name="T30" fmla="*/ 120 w 138"/>
                  <a:gd name="T31" fmla="*/ 84 h 156"/>
                  <a:gd name="T32" fmla="*/ 114 w 138"/>
                  <a:gd name="T33" fmla="*/ 78 h 156"/>
                  <a:gd name="T34" fmla="*/ 114 w 138"/>
                  <a:gd name="T35" fmla="*/ 78 h 156"/>
                  <a:gd name="T36" fmla="*/ 114 w 138"/>
                  <a:gd name="T37" fmla="*/ 78 h 156"/>
                  <a:gd name="T38" fmla="*/ 102 w 138"/>
                  <a:gd name="T39"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156">
                    <a:moveTo>
                      <a:pt x="102" y="78"/>
                    </a:moveTo>
                    <a:lnTo>
                      <a:pt x="102" y="0"/>
                    </a:lnTo>
                    <a:lnTo>
                      <a:pt x="42" y="6"/>
                    </a:lnTo>
                    <a:lnTo>
                      <a:pt x="42" y="24"/>
                    </a:lnTo>
                    <a:lnTo>
                      <a:pt x="24" y="24"/>
                    </a:lnTo>
                    <a:lnTo>
                      <a:pt x="60" y="66"/>
                    </a:lnTo>
                    <a:lnTo>
                      <a:pt x="18" y="72"/>
                    </a:lnTo>
                    <a:lnTo>
                      <a:pt x="0" y="126"/>
                    </a:lnTo>
                    <a:lnTo>
                      <a:pt x="30" y="150"/>
                    </a:lnTo>
                    <a:lnTo>
                      <a:pt x="72" y="150"/>
                    </a:lnTo>
                    <a:lnTo>
                      <a:pt x="72" y="156"/>
                    </a:lnTo>
                    <a:lnTo>
                      <a:pt x="96" y="126"/>
                    </a:lnTo>
                    <a:lnTo>
                      <a:pt x="102" y="132"/>
                    </a:lnTo>
                    <a:lnTo>
                      <a:pt x="102" y="108"/>
                    </a:lnTo>
                    <a:lnTo>
                      <a:pt x="138" y="84"/>
                    </a:lnTo>
                    <a:lnTo>
                      <a:pt x="120" y="84"/>
                    </a:lnTo>
                    <a:lnTo>
                      <a:pt x="114" y="78"/>
                    </a:lnTo>
                    <a:lnTo>
                      <a:pt x="114" y="78"/>
                    </a:lnTo>
                    <a:lnTo>
                      <a:pt x="114" y="78"/>
                    </a:lnTo>
                    <a:lnTo>
                      <a:pt x="102" y="7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4" name="Freeform 91"/>
              <p:cNvSpPr>
                <a:spLocks/>
              </p:cNvSpPr>
              <p:nvPr/>
            </p:nvSpPr>
            <p:spPr bwMode="auto">
              <a:xfrm>
                <a:off x="1636" y="1173"/>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5" name="Freeform 92"/>
              <p:cNvSpPr>
                <a:spLocks/>
              </p:cNvSpPr>
              <p:nvPr/>
            </p:nvSpPr>
            <p:spPr bwMode="auto">
              <a:xfrm>
                <a:off x="1636" y="1167"/>
                <a:ext cx="209" cy="108"/>
              </a:xfrm>
              <a:custGeom>
                <a:avLst/>
                <a:gdLst>
                  <a:gd name="T0" fmla="*/ 0 w 209"/>
                  <a:gd name="T1" fmla="*/ 36 h 108"/>
                  <a:gd name="T2" fmla="*/ 0 w 209"/>
                  <a:gd name="T3" fmla="*/ 60 h 108"/>
                  <a:gd name="T4" fmla="*/ 30 w 209"/>
                  <a:gd name="T5" fmla="*/ 78 h 108"/>
                  <a:gd name="T6" fmla="*/ 42 w 209"/>
                  <a:gd name="T7" fmla="*/ 78 h 108"/>
                  <a:gd name="T8" fmla="*/ 54 w 209"/>
                  <a:gd name="T9" fmla="*/ 78 h 108"/>
                  <a:gd name="T10" fmla="*/ 54 w 209"/>
                  <a:gd name="T11" fmla="*/ 78 h 108"/>
                  <a:gd name="T12" fmla="*/ 48 w 209"/>
                  <a:gd name="T13" fmla="*/ 102 h 108"/>
                  <a:gd name="T14" fmla="*/ 60 w 209"/>
                  <a:gd name="T15" fmla="*/ 96 h 108"/>
                  <a:gd name="T16" fmla="*/ 66 w 209"/>
                  <a:gd name="T17" fmla="*/ 108 h 108"/>
                  <a:gd name="T18" fmla="*/ 66 w 209"/>
                  <a:gd name="T19" fmla="*/ 108 h 108"/>
                  <a:gd name="T20" fmla="*/ 84 w 209"/>
                  <a:gd name="T21" fmla="*/ 108 h 108"/>
                  <a:gd name="T22" fmla="*/ 96 w 209"/>
                  <a:gd name="T23" fmla="*/ 78 h 108"/>
                  <a:gd name="T24" fmla="*/ 149 w 209"/>
                  <a:gd name="T25" fmla="*/ 66 h 108"/>
                  <a:gd name="T26" fmla="*/ 155 w 209"/>
                  <a:gd name="T27" fmla="*/ 48 h 108"/>
                  <a:gd name="T28" fmla="*/ 179 w 209"/>
                  <a:gd name="T29" fmla="*/ 54 h 108"/>
                  <a:gd name="T30" fmla="*/ 209 w 209"/>
                  <a:gd name="T31" fmla="*/ 36 h 108"/>
                  <a:gd name="T32" fmla="*/ 209 w 209"/>
                  <a:gd name="T33" fmla="*/ 36 h 108"/>
                  <a:gd name="T34" fmla="*/ 173 w 209"/>
                  <a:gd name="T35" fmla="*/ 6 h 108"/>
                  <a:gd name="T36" fmla="*/ 120 w 209"/>
                  <a:gd name="T37" fmla="*/ 0 h 108"/>
                  <a:gd name="T38" fmla="*/ 78 w 209"/>
                  <a:gd name="T39" fmla="*/ 12 h 108"/>
                  <a:gd name="T40" fmla="*/ 54 w 209"/>
                  <a:gd name="T41" fmla="*/ 6 h 108"/>
                  <a:gd name="T42" fmla="*/ 36 w 209"/>
                  <a:gd name="T43" fmla="*/ 12 h 108"/>
                  <a:gd name="T44" fmla="*/ 36 w 209"/>
                  <a:gd name="T45" fmla="*/ 12 h 108"/>
                  <a:gd name="T46" fmla="*/ 36 w 209"/>
                  <a:gd name="T47" fmla="*/ 12 h 108"/>
                  <a:gd name="T48" fmla="*/ 0 w 209"/>
                  <a:gd name="T49"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108">
                    <a:moveTo>
                      <a:pt x="0" y="36"/>
                    </a:moveTo>
                    <a:lnTo>
                      <a:pt x="0" y="60"/>
                    </a:lnTo>
                    <a:lnTo>
                      <a:pt x="30" y="78"/>
                    </a:lnTo>
                    <a:lnTo>
                      <a:pt x="42" y="78"/>
                    </a:lnTo>
                    <a:lnTo>
                      <a:pt x="54" y="78"/>
                    </a:lnTo>
                    <a:lnTo>
                      <a:pt x="54" y="78"/>
                    </a:lnTo>
                    <a:lnTo>
                      <a:pt x="48" y="102"/>
                    </a:lnTo>
                    <a:lnTo>
                      <a:pt x="60" y="96"/>
                    </a:lnTo>
                    <a:lnTo>
                      <a:pt x="66" y="108"/>
                    </a:lnTo>
                    <a:lnTo>
                      <a:pt x="66" y="108"/>
                    </a:lnTo>
                    <a:lnTo>
                      <a:pt x="84" y="108"/>
                    </a:lnTo>
                    <a:lnTo>
                      <a:pt x="96" y="78"/>
                    </a:lnTo>
                    <a:lnTo>
                      <a:pt x="149" y="66"/>
                    </a:lnTo>
                    <a:lnTo>
                      <a:pt x="155" y="48"/>
                    </a:lnTo>
                    <a:lnTo>
                      <a:pt x="179" y="54"/>
                    </a:lnTo>
                    <a:lnTo>
                      <a:pt x="209" y="36"/>
                    </a:lnTo>
                    <a:lnTo>
                      <a:pt x="209" y="36"/>
                    </a:lnTo>
                    <a:lnTo>
                      <a:pt x="173" y="6"/>
                    </a:lnTo>
                    <a:lnTo>
                      <a:pt x="120" y="0"/>
                    </a:lnTo>
                    <a:lnTo>
                      <a:pt x="78" y="12"/>
                    </a:lnTo>
                    <a:lnTo>
                      <a:pt x="54" y="6"/>
                    </a:lnTo>
                    <a:lnTo>
                      <a:pt x="36" y="12"/>
                    </a:lnTo>
                    <a:lnTo>
                      <a:pt x="36" y="12"/>
                    </a:lnTo>
                    <a:lnTo>
                      <a:pt x="36" y="12"/>
                    </a:lnTo>
                    <a:lnTo>
                      <a:pt x="0"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6" name="Freeform 93"/>
              <p:cNvSpPr>
                <a:spLocks/>
              </p:cNvSpPr>
              <p:nvPr/>
            </p:nvSpPr>
            <p:spPr bwMode="auto">
              <a:xfrm>
                <a:off x="1636" y="1179"/>
                <a:ext cx="36" cy="24"/>
              </a:xfrm>
              <a:custGeom>
                <a:avLst/>
                <a:gdLst>
                  <a:gd name="T0" fmla="*/ 36 w 36"/>
                  <a:gd name="T1" fmla="*/ 0 h 24"/>
                  <a:gd name="T2" fmla="*/ 36 w 36"/>
                  <a:gd name="T3" fmla="*/ 0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36" y="0"/>
                    </a:lnTo>
                    <a:lnTo>
                      <a:pt x="0" y="24"/>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7" name="Freeform 94"/>
              <p:cNvSpPr>
                <a:spLocks/>
              </p:cNvSpPr>
              <p:nvPr/>
            </p:nvSpPr>
            <p:spPr bwMode="auto">
              <a:xfrm>
                <a:off x="1696" y="1203"/>
                <a:ext cx="149" cy="161"/>
              </a:xfrm>
              <a:custGeom>
                <a:avLst/>
                <a:gdLst>
                  <a:gd name="T0" fmla="*/ 15 w 25"/>
                  <a:gd name="T1" fmla="*/ 5 h 27"/>
                  <a:gd name="T2" fmla="*/ 6 w 25"/>
                  <a:gd name="T3" fmla="*/ 7 h 27"/>
                  <a:gd name="T4" fmla="*/ 4 w 25"/>
                  <a:gd name="T5" fmla="*/ 12 h 27"/>
                  <a:gd name="T6" fmla="*/ 4 w 25"/>
                  <a:gd name="T7" fmla="*/ 12 h 27"/>
                  <a:gd name="T8" fmla="*/ 4 w 25"/>
                  <a:gd name="T9" fmla="*/ 12 h 27"/>
                  <a:gd name="T10" fmla="*/ 1 w 25"/>
                  <a:gd name="T11" fmla="*/ 12 h 27"/>
                  <a:gd name="T12" fmla="*/ 1 w 25"/>
                  <a:gd name="T13" fmla="*/ 12 h 27"/>
                  <a:gd name="T14" fmla="*/ 2 w 25"/>
                  <a:gd name="T15" fmla="*/ 13 h 27"/>
                  <a:gd name="T16" fmla="*/ 0 w 25"/>
                  <a:gd name="T17" fmla="*/ 13 h 27"/>
                  <a:gd name="T18" fmla="*/ 11 w 25"/>
                  <a:gd name="T19" fmla="*/ 24 h 27"/>
                  <a:gd name="T20" fmla="*/ 12 w 25"/>
                  <a:gd name="T21" fmla="*/ 23 h 27"/>
                  <a:gd name="T22" fmla="*/ 15 w 25"/>
                  <a:gd name="T23" fmla="*/ 25 h 27"/>
                  <a:gd name="T24" fmla="*/ 17 w 25"/>
                  <a:gd name="T25" fmla="*/ 24 h 27"/>
                  <a:gd name="T26" fmla="*/ 17 w 25"/>
                  <a:gd name="T27" fmla="*/ 24 h 27"/>
                  <a:gd name="T28" fmla="*/ 20 w 25"/>
                  <a:gd name="T29" fmla="*/ 27 h 27"/>
                  <a:gd name="T30" fmla="*/ 23 w 25"/>
                  <a:gd name="T31" fmla="*/ 25 h 27"/>
                  <a:gd name="T32" fmla="*/ 21 w 25"/>
                  <a:gd name="T33" fmla="*/ 23 h 27"/>
                  <a:gd name="T34" fmla="*/ 23 w 25"/>
                  <a:gd name="T35" fmla="*/ 21 h 27"/>
                  <a:gd name="T36" fmla="*/ 23 w 25"/>
                  <a:gd name="T37" fmla="*/ 10 h 27"/>
                  <a:gd name="T38" fmla="*/ 25 w 25"/>
                  <a:gd name="T39" fmla="*/ 7 h 27"/>
                  <a:gd name="T40" fmla="*/ 25 w 25"/>
                  <a:gd name="T41" fmla="*/ 0 h 27"/>
                  <a:gd name="T42" fmla="*/ 20 w 25"/>
                  <a:gd name="T43" fmla="*/ 3 h 27"/>
                  <a:gd name="T44" fmla="*/ 16 w 25"/>
                  <a:gd name="T45" fmla="*/ 2 h 27"/>
                  <a:gd name="T46" fmla="*/ 15 w 25"/>
                  <a:gd name="T4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7">
                    <a:moveTo>
                      <a:pt x="15" y="5"/>
                    </a:moveTo>
                    <a:cubicBezTo>
                      <a:pt x="6" y="7"/>
                      <a:pt x="6" y="7"/>
                      <a:pt x="6" y="7"/>
                    </a:cubicBezTo>
                    <a:cubicBezTo>
                      <a:pt x="4" y="12"/>
                      <a:pt x="4" y="12"/>
                      <a:pt x="4" y="12"/>
                    </a:cubicBezTo>
                    <a:cubicBezTo>
                      <a:pt x="4" y="12"/>
                      <a:pt x="4" y="12"/>
                      <a:pt x="4" y="12"/>
                    </a:cubicBezTo>
                    <a:cubicBezTo>
                      <a:pt x="4" y="12"/>
                      <a:pt x="4" y="12"/>
                      <a:pt x="4" y="12"/>
                    </a:cubicBezTo>
                    <a:cubicBezTo>
                      <a:pt x="1" y="12"/>
                      <a:pt x="1" y="12"/>
                      <a:pt x="1" y="12"/>
                    </a:cubicBezTo>
                    <a:cubicBezTo>
                      <a:pt x="1" y="12"/>
                      <a:pt x="1" y="12"/>
                      <a:pt x="1" y="12"/>
                    </a:cubicBezTo>
                    <a:cubicBezTo>
                      <a:pt x="2" y="13"/>
                      <a:pt x="2" y="13"/>
                      <a:pt x="2" y="13"/>
                    </a:cubicBezTo>
                    <a:cubicBezTo>
                      <a:pt x="0" y="13"/>
                      <a:pt x="0" y="13"/>
                      <a:pt x="0" y="13"/>
                    </a:cubicBezTo>
                    <a:cubicBezTo>
                      <a:pt x="11" y="24"/>
                      <a:pt x="11" y="24"/>
                      <a:pt x="11" y="24"/>
                    </a:cubicBezTo>
                    <a:cubicBezTo>
                      <a:pt x="12" y="23"/>
                      <a:pt x="12" y="23"/>
                      <a:pt x="12" y="23"/>
                    </a:cubicBezTo>
                    <a:cubicBezTo>
                      <a:pt x="15" y="25"/>
                      <a:pt x="15" y="25"/>
                      <a:pt x="15" y="25"/>
                    </a:cubicBezTo>
                    <a:cubicBezTo>
                      <a:pt x="17" y="24"/>
                      <a:pt x="17" y="24"/>
                      <a:pt x="17" y="24"/>
                    </a:cubicBezTo>
                    <a:cubicBezTo>
                      <a:pt x="17" y="24"/>
                      <a:pt x="17" y="24"/>
                      <a:pt x="17" y="24"/>
                    </a:cubicBezTo>
                    <a:cubicBezTo>
                      <a:pt x="17" y="25"/>
                      <a:pt x="20" y="27"/>
                      <a:pt x="20" y="27"/>
                    </a:cubicBezTo>
                    <a:cubicBezTo>
                      <a:pt x="20" y="27"/>
                      <a:pt x="21" y="26"/>
                      <a:pt x="23" y="25"/>
                    </a:cubicBezTo>
                    <a:cubicBezTo>
                      <a:pt x="21" y="23"/>
                      <a:pt x="21" y="23"/>
                      <a:pt x="21" y="23"/>
                    </a:cubicBezTo>
                    <a:cubicBezTo>
                      <a:pt x="23" y="21"/>
                      <a:pt x="23" y="21"/>
                      <a:pt x="23" y="21"/>
                    </a:cubicBezTo>
                    <a:cubicBezTo>
                      <a:pt x="23" y="10"/>
                      <a:pt x="23" y="10"/>
                      <a:pt x="23" y="10"/>
                    </a:cubicBezTo>
                    <a:cubicBezTo>
                      <a:pt x="25" y="7"/>
                      <a:pt x="25" y="7"/>
                      <a:pt x="25" y="7"/>
                    </a:cubicBezTo>
                    <a:cubicBezTo>
                      <a:pt x="25" y="0"/>
                      <a:pt x="25" y="0"/>
                      <a:pt x="25" y="0"/>
                    </a:cubicBezTo>
                    <a:cubicBezTo>
                      <a:pt x="20" y="3"/>
                      <a:pt x="20" y="3"/>
                      <a:pt x="20" y="3"/>
                    </a:cubicBezTo>
                    <a:cubicBezTo>
                      <a:pt x="16" y="2"/>
                      <a:pt x="16" y="2"/>
                      <a:pt x="16" y="2"/>
                    </a:cubicBezTo>
                    <a:lnTo>
                      <a:pt x="15" y="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8" name="Freeform 95"/>
              <p:cNvSpPr>
                <a:spLocks/>
              </p:cNvSpPr>
              <p:nvPr/>
            </p:nvSpPr>
            <p:spPr bwMode="auto">
              <a:xfrm>
                <a:off x="1702" y="1275"/>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99" name="Freeform 96"/>
              <p:cNvSpPr>
                <a:spLocks/>
              </p:cNvSpPr>
              <p:nvPr/>
            </p:nvSpPr>
            <p:spPr bwMode="auto">
              <a:xfrm>
                <a:off x="1606" y="1221"/>
                <a:ext cx="84" cy="54"/>
              </a:xfrm>
              <a:custGeom>
                <a:avLst/>
                <a:gdLst>
                  <a:gd name="T0" fmla="*/ 72 w 84"/>
                  <a:gd name="T1" fmla="*/ 24 h 54"/>
                  <a:gd name="T2" fmla="*/ 60 w 84"/>
                  <a:gd name="T3" fmla="*/ 24 h 54"/>
                  <a:gd name="T4" fmla="*/ 30 w 84"/>
                  <a:gd name="T5" fmla="*/ 6 h 54"/>
                  <a:gd name="T6" fmla="*/ 24 w 84"/>
                  <a:gd name="T7" fmla="*/ 0 h 54"/>
                  <a:gd name="T8" fmla="*/ 0 w 84"/>
                  <a:gd name="T9" fmla="*/ 30 h 54"/>
                  <a:gd name="T10" fmla="*/ 6 w 84"/>
                  <a:gd name="T11" fmla="*/ 36 h 54"/>
                  <a:gd name="T12" fmla="*/ 30 w 84"/>
                  <a:gd name="T13" fmla="*/ 36 h 54"/>
                  <a:gd name="T14" fmla="*/ 60 w 84"/>
                  <a:gd name="T15" fmla="*/ 54 h 54"/>
                  <a:gd name="T16" fmla="*/ 78 w 84"/>
                  <a:gd name="T17" fmla="*/ 48 h 54"/>
                  <a:gd name="T18" fmla="*/ 84 w 84"/>
                  <a:gd name="T19" fmla="*/ 24 h 54"/>
                  <a:gd name="T20" fmla="*/ 72 w 84"/>
                  <a:gd name="T21"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54">
                    <a:moveTo>
                      <a:pt x="72" y="24"/>
                    </a:moveTo>
                    <a:lnTo>
                      <a:pt x="60" y="24"/>
                    </a:lnTo>
                    <a:lnTo>
                      <a:pt x="30" y="6"/>
                    </a:lnTo>
                    <a:lnTo>
                      <a:pt x="24" y="0"/>
                    </a:lnTo>
                    <a:lnTo>
                      <a:pt x="0" y="30"/>
                    </a:lnTo>
                    <a:lnTo>
                      <a:pt x="6" y="36"/>
                    </a:lnTo>
                    <a:lnTo>
                      <a:pt x="30" y="36"/>
                    </a:lnTo>
                    <a:lnTo>
                      <a:pt x="60" y="54"/>
                    </a:lnTo>
                    <a:lnTo>
                      <a:pt x="78" y="48"/>
                    </a:lnTo>
                    <a:lnTo>
                      <a:pt x="84" y="24"/>
                    </a:lnTo>
                    <a:lnTo>
                      <a:pt x="72"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0" name="Freeform 97"/>
              <p:cNvSpPr>
                <a:spLocks/>
              </p:cNvSpPr>
              <p:nvPr/>
            </p:nvSpPr>
            <p:spPr bwMode="auto">
              <a:xfrm>
                <a:off x="1630" y="1221"/>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1" name="Freeform 98"/>
              <p:cNvSpPr>
                <a:spLocks/>
              </p:cNvSpPr>
              <p:nvPr/>
            </p:nvSpPr>
            <p:spPr bwMode="auto">
              <a:xfrm>
                <a:off x="1636" y="1227"/>
                <a:ext cx="42" cy="18"/>
              </a:xfrm>
              <a:custGeom>
                <a:avLst/>
                <a:gdLst>
                  <a:gd name="T0" fmla="*/ 30 w 42"/>
                  <a:gd name="T1" fmla="*/ 18 h 18"/>
                  <a:gd name="T2" fmla="*/ 42 w 42"/>
                  <a:gd name="T3" fmla="*/ 18 h 18"/>
                  <a:gd name="T4" fmla="*/ 30 w 42"/>
                  <a:gd name="T5" fmla="*/ 18 h 18"/>
                  <a:gd name="T6" fmla="*/ 0 w 42"/>
                  <a:gd name="T7" fmla="*/ 0 h 18"/>
                  <a:gd name="T8" fmla="*/ 0 w 42"/>
                  <a:gd name="T9" fmla="*/ 0 h 18"/>
                  <a:gd name="T10" fmla="*/ 30 w 42"/>
                  <a:gd name="T11" fmla="*/ 18 h 18"/>
                </a:gdLst>
                <a:ahLst/>
                <a:cxnLst>
                  <a:cxn ang="0">
                    <a:pos x="T0" y="T1"/>
                  </a:cxn>
                  <a:cxn ang="0">
                    <a:pos x="T2" y="T3"/>
                  </a:cxn>
                  <a:cxn ang="0">
                    <a:pos x="T4" y="T5"/>
                  </a:cxn>
                  <a:cxn ang="0">
                    <a:pos x="T6" y="T7"/>
                  </a:cxn>
                  <a:cxn ang="0">
                    <a:pos x="T8" y="T9"/>
                  </a:cxn>
                  <a:cxn ang="0">
                    <a:pos x="T10" y="T11"/>
                  </a:cxn>
                </a:cxnLst>
                <a:rect l="0" t="0" r="r" b="b"/>
                <a:pathLst>
                  <a:path w="42" h="18">
                    <a:moveTo>
                      <a:pt x="30" y="18"/>
                    </a:moveTo>
                    <a:lnTo>
                      <a:pt x="42" y="18"/>
                    </a:lnTo>
                    <a:lnTo>
                      <a:pt x="30" y="18"/>
                    </a:lnTo>
                    <a:lnTo>
                      <a:pt x="0" y="0"/>
                    </a:lnTo>
                    <a:lnTo>
                      <a:pt x="0" y="0"/>
                    </a:lnTo>
                    <a:lnTo>
                      <a:pt x="3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2" name="Freeform 99"/>
              <p:cNvSpPr>
                <a:spLocks/>
              </p:cNvSpPr>
              <p:nvPr/>
            </p:nvSpPr>
            <p:spPr bwMode="auto">
              <a:xfrm>
                <a:off x="1756" y="1340"/>
                <a:ext cx="113" cy="108"/>
              </a:xfrm>
              <a:custGeom>
                <a:avLst/>
                <a:gdLst>
                  <a:gd name="T0" fmla="*/ 7 w 19"/>
                  <a:gd name="T1" fmla="*/ 1 h 18"/>
                  <a:gd name="T2" fmla="*/ 7 w 19"/>
                  <a:gd name="T3" fmla="*/ 1 h 18"/>
                  <a:gd name="T4" fmla="*/ 5 w 19"/>
                  <a:gd name="T5" fmla="*/ 2 h 18"/>
                  <a:gd name="T6" fmla="*/ 2 w 19"/>
                  <a:gd name="T7" fmla="*/ 0 h 18"/>
                  <a:gd name="T8" fmla="*/ 1 w 19"/>
                  <a:gd name="T9" fmla="*/ 1 h 18"/>
                  <a:gd name="T10" fmla="*/ 1 w 19"/>
                  <a:gd name="T11" fmla="*/ 1 h 18"/>
                  <a:gd name="T12" fmla="*/ 0 w 19"/>
                  <a:gd name="T13" fmla="*/ 7 h 18"/>
                  <a:gd name="T14" fmla="*/ 4 w 19"/>
                  <a:gd name="T15" fmla="*/ 10 h 18"/>
                  <a:gd name="T16" fmla="*/ 5 w 19"/>
                  <a:gd name="T17" fmla="*/ 8 h 18"/>
                  <a:gd name="T18" fmla="*/ 12 w 19"/>
                  <a:gd name="T19" fmla="*/ 13 h 18"/>
                  <a:gd name="T20" fmla="*/ 13 w 19"/>
                  <a:gd name="T21" fmla="*/ 17 h 18"/>
                  <a:gd name="T22" fmla="*/ 17 w 19"/>
                  <a:gd name="T23" fmla="*/ 18 h 18"/>
                  <a:gd name="T24" fmla="*/ 19 w 19"/>
                  <a:gd name="T25" fmla="*/ 15 h 18"/>
                  <a:gd name="T26" fmla="*/ 17 w 19"/>
                  <a:gd name="T27" fmla="*/ 12 h 18"/>
                  <a:gd name="T28" fmla="*/ 19 w 19"/>
                  <a:gd name="T29" fmla="*/ 10 h 18"/>
                  <a:gd name="T30" fmla="*/ 15 w 19"/>
                  <a:gd name="T31" fmla="*/ 7 h 18"/>
                  <a:gd name="T32" fmla="*/ 13 w 19"/>
                  <a:gd name="T33" fmla="*/ 2 h 18"/>
                  <a:gd name="T34" fmla="*/ 10 w 19"/>
                  <a:gd name="T35" fmla="*/ 4 h 18"/>
                  <a:gd name="T36" fmla="*/ 10 w 19"/>
                  <a:gd name="T37" fmla="*/ 4 h 18"/>
                  <a:gd name="T38" fmla="*/ 10 w 19"/>
                  <a:gd name="T39" fmla="*/ 4 h 18"/>
                  <a:gd name="T40" fmla="*/ 7 w 19"/>
                  <a:gd name="T4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8">
                    <a:moveTo>
                      <a:pt x="7" y="1"/>
                    </a:moveTo>
                    <a:cubicBezTo>
                      <a:pt x="7" y="1"/>
                      <a:pt x="7" y="1"/>
                      <a:pt x="7" y="1"/>
                    </a:cubicBezTo>
                    <a:cubicBezTo>
                      <a:pt x="5" y="2"/>
                      <a:pt x="5" y="2"/>
                      <a:pt x="5" y="2"/>
                    </a:cubicBezTo>
                    <a:cubicBezTo>
                      <a:pt x="2" y="0"/>
                      <a:pt x="2" y="0"/>
                      <a:pt x="2" y="0"/>
                    </a:cubicBezTo>
                    <a:cubicBezTo>
                      <a:pt x="1" y="1"/>
                      <a:pt x="1" y="1"/>
                      <a:pt x="1" y="1"/>
                    </a:cubicBezTo>
                    <a:cubicBezTo>
                      <a:pt x="1" y="1"/>
                      <a:pt x="1" y="1"/>
                      <a:pt x="1" y="1"/>
                    </a:cubicBezTo>
                    <a:cubicBezTo>
                      <a:pt x="0" y="7"/>
                      <a:pt x="0" y="7"/>
                      <a:pt x="0" y="7"/>
                    </a:cubicBezTo>
                    <a:cubicBezTo>
                      <a:pt x="4" y="10"/>
                      <a:pt x="4" y="10"/>
                      <a:pt x="4" y="10"/>
                    </a:cubicBezTo>
                    <a:cubicBezTo>
                      <a:pt x="5" y="8"/>
                      <a:pt x="5" y="8"/>
                      <a:pt x="5" y="8"/>
                    </a:cubicBezTo>
                    <a:cubicBezTo>
                      <a:pt x="12" y="13"/>
                      <a:pt x="12" y="13"/>
                      <a:pt x="12" y="13"/>
                    </a:cubicBezTo>
                    <a:cubicBezTo>
                      <a:pt x="13" y="17"/>
                      <a:pt x="13" y="17"/>
                      <a:pt x="13" y="17"/>
                    </a:cubicBezTo>
                    <a:cubicBezTo>
                      <a:pt x="17" y="18"/>
                      <a:pt x="17" y="18"/>
                      <a:pt x="17" y="18"/>
                    </a:cubicBezTo>
                    <a:cubicBezTo>
                      <a:pt x="19" y="15"/>
                      <a:pt x="19" y="15"/>
                      <a:pt x="19" y="15"/>
                    </a:cubicBezTo>
                    <a:cubicBezTo>
                      <a:pt x="17" y="12"/>
                      <a:pt x="17" y="12"/>
                      <a:pt x="17" y="12"/>
                    </a:cubicBezTo>
                    <a:cubicBezTo>
                      <a:pt x="19" y="10"/>
                      <a:pt x="19" y="10"/>
                      <a:pt x="19" y="10"/>
                    </a:cubicBezTo>
                    <a:cubicBezTo>
                      <a:pt x="15" y="7"/>
                      <a:pt x="15" y="7"/>
                      <a:pt x="15" y="7"/>
                    </a:cubicBezTo>
                    <a:cubicBezTo>
                      <a:pt x="13" y="2"/>
                      <a:pt x="13" y="2"/>
                      <a:pt x="13" y="2"/>
                    </a:cubicBezTo>
                    <a:cubicBezTo>
                      <a:pt x="11" y="3"/>
                      <a:pt x="10" y="4"/>
                      <a:pt x="10" y="4"/>
                    </a:cubicBezTo>
                    <a:cubicBezTo>
                      <a:pt x="10" y="4"/>
                      <a:pt x="10" y="4"/>
                      <a:pt x="10" y="4"/>
                    </a:cubicBezTo>
                    <a:cubicBezTo>
                      <a:pt x="10" y="4"/>
                      <a:pt x="10" y="4"/>
                      <a:pt x="10" y="4"/>
                    </a:cubicBezTo>
                    <a:cubicBezTo>
                      <a:pt x="10" y="4"/>
                      <a:pt x="7" y="2"/>
                      <a:pt x="7" y="1"/>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3" name="Freeform 100"/>
              <p:cNvSpPr>
                <a:spLocks/>
              </p:cNvSpPr>
              <p:nvPr/>
            </p:nvSpPr>
            <p:spPr bwMode="auto">
              <a:xfrm>
                <a:off x="1797" y="1346"/>
                <a:ext cx="18" cy="18"/>
              </a:xfrm>
              <a:custGeom>
                <a:avLst/>
                <a:gdLst>
                  <a:gd name="T0" fmla="*/ 3 w 3"/>
                  <a:gd name="T1" fmla="*/ 3 h 3"/>
                  <a:gd name="T2" fmla="*/ 3 w 3"/>
                  <a:gd name="T3" fmla="*/ 3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3"/>
                      <a:pt x="3" y="3"/>
                      <a:pt x="3" y="3"/>
                    </a:cubicBezTo>
                    <a:cubicBezTo>
                      <a:pt x="3" y="3"/>
                      <a:pt x="0" y="1"/>
                      <a:pt x="0" y="0"/>
                    </a:cubicBezTo>
                    <a:cubicBezTo>
                      <a:pt x="0" y="1"/>
                      <a:pt x="3" y="3"/>
                      <a:pt x="3" y="3"/>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4" name="Freeform 101"/>
              <p:cNvSpPr>
                <a:spLocks/>
              </p:cNvSpPr>
              <p:nvPr/>
            </p:nvSpPr>
            <p:spPr bwMode="auto">
              <a:xfrm>
                <a:off x="1797" y="13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5" name="Freeform 102"/>
              <p:cNvSpPr>
                <a:spLocks/>
              </p:cNvSpPr>
              <p:nvPr/>
            </p:nvSpPr>
            <p:spPr bwMode="auto">
              <a:xfrm>
                <a:off x="1768" y="1340"/>
                <a:ext cx="29" cy="12"/>
              </a:xfrm>
              <a:custGeom>
                <a:avLst/>
                <a:gdLst>
                  <a:gd name="T0" fmla="*/ 29 w 29"/>
                  <a:gd name="T1" fmla="*/ 6 h 12"/>
                  <a:gd name="T2" fmla="*/ 17 w 29"/>
                  <a:gd name="T3" fmla="*/ 12 h 12"/>
                  <a:gd name="T4" fmla="*/ 0 w 29"/>
                  <a:gd name="T5" fmla="*/ 0 h 12"/>
                  <a:gd name="T6" fmla="*/ 17 w 29"/>
                  <a:gd name="T7" fmla="*/ 12 h 12"/>
                  <a:gd name="T8" fmla="*/ 29 w 29"/>
                  <a:gd name="T9" fmla="*/ 6 h 12"/>
                </a:gdLst>
                <a:ahLst/>
                <a:cxnLst>
                  <a:cxn ang="0">
                    <a:pos x="T0" y="T1"/>
                  </a:cxn>
                  <a:cxn ang="0">
                    <a:pos x="T2" y="T3"/>
                  </a:cxn>
                  <a:cxn ang="0">
                    <a:pos x="T4" y="T5"/>
                  </a:cxn>
                  <a:cxn ang="0">
                    <a:pos x="T6" y="T7"/>
                  </a:cxn>
                  <a:cxn ang="0">
                    <a:pos x="T8" y="T9"/>
                  </a:cxn>
                </a:cxnLst>
                <a:rect l="0" t="0" r="r" b="b"/>
                <a:pathLst>
                  <a:path w="29" h="12">
                    <a:moveTo>
                      <a:pt x="29" y="6"/>
                    </a:moveTo>
                    <a:lnTo>
                      <a:pt x="17" y="12"/>
                    </a:lnTo>
                    <a:lnTo>
                      <a:pt x="0" y="0"/>
                    </a:lnTo>
                    <a:lnTo>
                      <a:pt x="17" y="12"/>
                    </a:lnTo>
                    <a:lnTo>
                      <a:pt x="29"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6" name="Freeform 103"/>
              <p:cNvSpPr>
                <a:spLocks/>
              </p:cNvSpPr>
              <p:nvPr/>
            </p:nvSpPr>
            <p:spPr bwMode="auto">
              <a:xfrm>
                <a:off x="1857" y="1400"/>
                <a:ext cx="198" cy="90"/>
              </a:xfrm>
              <a:custGeom>
                <a:avLst/>
                <a:gdLst>
                  <a:gd name="T0" fmla="*/ 12 w 198"/>
                  <a:gd name="T1" fmla="*/ 30 h 90"/>
                  <a:gd name="T2" fmla="*/ 0 w 198"/>
                  <a:gd name="T3" fmla="*/ 48 h 90"/>
                  <a:gd name="T4" fmla="*/ 42 w 198"/>
                  <a:gd name="T5" fmla="*/ 54 h 90"/>
                  <a:gd name="T6" fmla="*/ 54 w 198"/>
                  <a:gd name="T7" fmla="*/ 78 h 90"/>
                  <a:gd name="T8" fmla="*/ 66 w 198"/>
                  <a:gd name="T9" fmla="*/ 72 h 90"/>
                  <a:gd name="T10" fmla="*/ 78 w 198"/>
                  <a:gd name="T11" fmla="*/ 90 h 90"/>
                  <a:gd name="T12" fmla="*/ 96 w 198"/>
                  <a:gd name="T13" fmla="*/ 84 h 90"/>
                  <a:gd name="T14" fmla="*/ 84 w 198"/>
                  <a:gd name="T15" fmla="*/ 60 h 90"/>
                  <a:gd name="T16" fmla="*/ 126 w 198"/>
                  <a:gd name="T17" fmla="*/ 30 h 90"/>
                  <a:gd name="T18" fmla="*/ 180 w 198"/>
                  <a:gd name="T19" fmla="*/ 48 h 90"/>
                  <a:gd name="T20" fmla="*/ 168 w 198"/>
                  <a:gd name="T21" fmla="*/ 60 h 90"/>
                  <a:gd name="T22" fmla="*/ 180 w 198"/>
                  <a:gd name="T23" fmla="*/ 90 h 90"/>
                  <a:gd name="T24" fmla="*/ 198 w 198"/>
                  <a:gd name="T25" fmla="*/ 66 h 90"/>
                  <a:gd name="T26" fmla="*/ 198 w 198"/>
                  <a:gd name="T27" fmla="*/ 48 h 90"/>
                  <a:gd name="T28" fmla="*/ 198 w 198"/>
                  <a:gd name="T29" fmla="*/ 48 h 90"/>
                  <a:gd name="T30" fmla="*/ 198 w 198"/>
                  <a:gd name="T31" fmla="*/ 48 h 90"/>
                  <a:gd name="T32" fmla="*/ 168 w 198"/>
                  <a:gd name="T33" fmla="*/ 12 h 90"/>
                  <a:gd name="T34" fmla="*/ 138 w 198"/>
                  <a:gd name="T35" fmla="*/ 6 h 90"/>
                  <a:gd name="T36" fmla="*/ 132 w 198"/>
                  <a:gd name="T37" fmla="*/ 0 h 90"/>
                  <a:gd name="T38" fmla="*/ 120 w 198"/>
                  <a:gd name="T39" fmla="*/ 0 h 90"/>
                  <a:gd name="T40" fmla="*/ 66 w 198"/>
                  <a:gd name="T41" fmla="*/ 30 h 90"/>
                  <a:gd name="T42" fmla="*/ 30 w 198"/>
                  <a:gd name="T43" fmla="*/ 24 h 90"/>
                  <a:gd name="T44" fmla="*/ 18 w 198"/>
                  <a:gd name="T45" fmla="*/ 6 h 90"/>
                  <a:gd name="T46" fmla="*/ 12 w 198"/>
                  <a:gd name="T47" fmla="*/ 0 h 90"/>
                  <a:gd name="T48" fmla="*/ 0 w 198"/>
                  <a:gd name="T49" fmla="*/ 12 h 90"/>
                  <a:gd name="T50" fmla="*/ 12 w 198"/>
                  <a:gd name="T51"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90">
                    <a:moveTo>
                      <a:pt x="12" y="30"/>
                    </a:moveTo>
                    <a:lnTo>
                      <a:pt x="0" y="48"/>
                    </a:lnTo>
                    <a:lnTo>
                      <a:pt x="42" y="54"/>
                    </a:lnTo>
                    <a:lnTo>
                      <a:pt x="54" y="78"/>
                    </a:lnTo>
                    <a:lnTo>
                      <a:pt x="66" y="72"/>
                    </a:lnTo>
                    <a:lnTo>
                      <a:pt x="78" y="90"/>
                    </a:lnTo>
                    <a:lnTo>
                      <a:pt x="96" y="84"/>
                    </a:lnTo>
                    <a:lnTo>
                      <a:pt x="84" y="60"/>
                    </a:lnTo>
                    <a:lnTo>
                      <a:pt x="126" y="30"/>
                    </a:lnTo>
                    <a:lnTo>
                      <a:pt x="180" y="48"/>
                    </a:lnTo>
                    <a:lnTo>
                      <a:pt x="168" y="60"/>
                    </a:lnTo>
                    <a:lnTo>
                      <a:pt x="180" y="90"/>
                    </a:lnTo>
                    <a:lnTo>
                      <a:pt x="198" y="66"/>
                    </a:lnTo>
                    <a:lnTo>
                      <a:pt x="198" y="48"/>
                    </a:lnTo>
                    <a:lnTo>
                      <a:pt x="198" y="48"/>
                    </a:lnTo>
                    <a:lnTo>
                      <a:pt x="198" y="48"/>
                    </a:lnTo>
                    <a:lnTo>
                      <a:pt x="168" y="12"/>
                    </a:lnTo>
                    <a:lnTo>
                      <a:pt x="138" y="6"/>
                    </a:lnTo>
                    <a:lnTo>
                      <a:pt x="132" y="0"/>
                    </a:lnTo>
                    <a:lnTo>
                      <a:pt x="120" y="0"/>
                    </a:lnTo>
                    <a:lnTo>
                      <a:pt x="66" y="30"/>
                    </a:lnTo>
                    <a:lnTo>
                      <a:pt x="30" y="24"/>
                    </a:lnTo>
                    <a:lnTo>
                      <a:pt x="18" y="6"/>
                    </a:lnTo>
                    <a:lnTo>
                      <a:pt x="12" y="0"/>
                    </a:lnTo>
                    <a:lnTo>
                      <a:pt x="0" y="12"/>
                    </a:lnTo>
                    <a:lnTo>
                      <a:pt x="12"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7" name="Freeform 104"/>
              <p:cNvSpPr>
                <a:spLocks/>
              </p:cNvSpPr>
              <p:nvPr/>
            </p:nvSpPr>
            <p:spPr bwMode="auto">
              <a:xfrm>
                <a:off x="1857" y="1400"/>
                <a:ext cx="12" cy="30"/>
              </a:xfrm>
              <a:custGeom>
                <a:avLst/>
                <a:gdLst>
                  <a:gd name="T0" fmla="*/ 12 w 12"/>
                  <a:gd name="T1" fmla="*/ 30 h 30"/>
                  <a:gd name="T2" fmla="*/ 0 w 12"/>
                  <a:gd name="T3" fmla="*/ 12 h 30"/>
                  <a:gd name="T4" fmla="*/ 12 w 12"/>
                  <a:gd name="T5" fmla="*/ 0 h 30"/>
                  <a:gd name="T6" fmla="*/ 0 w 12"/>
                  <a:gd name="T7" fmla="*/ 12 h 30"/>
                  <a:gd name="T8" fmla="*/ 12 w 12"/>
                  <a:gd name="T9" fmla="*/ 30 h 30"/>
                </a:gdLst>
                <a:ahLst/>
                <a:cxnLst>
                  <a:cxn ang="0">
                    <a:pos x="T0" y="T1"/>
                  </a:cxn>
                  <a:cxn ang="0">
                    <a:pos x="T2" y="T3"/>
                  </a:cxn>
                  <a:cxn ang="0">
                    <a:pos x="T4" y="T5"/>
                  </a:cxn>
                  <a:cxn ang="0">
                    <a:pos x="T6" y="T7"/>
                  </a:cxn>
                  <a:cxn ang="0">
                    <a:pos x="T8" y="T9"/>
                  </a:cxn>
                </a:cxnLst>
                <a:rect l="0" t="0" r="r" b="b"/>
                <a:pathLst>
                  <a:path w="12" h="30">
                    <a:moveTo>
                      <a:pt x="12" y="30"/>
                    </a:moveTo>
                    <a:lnTo>
                      <a:pt x="0" y="12"/>
                    </a:lnTo>
                    <a:lnTo>
                      <a:pt x="12" y="0"/>
                    </a:lnTo>
                    <a:lnTo>
                      <a:pt x="0" y="12"/>
                    </a:lnTo>
                    <a:lnTo>
                      <a:pt x="12"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8" name="Freeform 105"/>
              <p:cNvSpPr>
                <a:spLocks/>
              </p:cNvSpPr>
              <p:nvPr/>
            </p:nvSpPr>
            <p:spPr bwMode="auto">
              <a:xfrm>
                <a:off x="4483" y="329"/>
                <a:ext cx="718" cy="730"/>
              </a:xfrm>
              <a:custGeom>
                <a:avLst/>
                <a:gdLst>
                  <a:gd name="T0" fmla="*/ 263 w 718"/>
                  <a:gd name="T1" fmla="*/ 210 h 730"/>
                  <a:gd name="T2" fmla="*/ 173 w 718"/>
                  <a:gd name="T3" fmla="*/ 228 h 730"/>
                  <a:gd name="T4" fmla="*/ 179 w 718"/>
                  <a:gd name="T5" fmla="*/ 251 h 730"/>
                  <a:gd name="T6" fmla="*/ 179 w 718"/>
                  <a:gd name="T7" fmla="*/ 263 h 730"/>
                  <a:gd name="T8" fmla="*/ 156 w 718"/>
                  <a:gd name="T9" fmla="*/ 269 h 730"/>
                  <a:gd name="T10" fmla="*/ 132 w 718"/>
                  <a:gd name="T11" fmla="*/ 275 h 730"/>
                  <a:gd name="T12" fmla="*/ 126 w 718"/>
                  <a:gd name="T13" fmla="*/ 287 h 730"/>
                  <a:gd name="T14" fmla="*/ 108 w 718"/>
                  <a:gd name="T15" fmla="*/ 305 h 730"/>
                  <a:gd name="T16" fmla="*/ 108 w 718"/>
                  <a:gd name="T17" fmla="*/ 305 h 730"/>
                  <a:gd name="T18" fmla="*/ 108 w 718"/>
                  <a:gd name="T19" fmla="*/ 305 h 730"/>
                  <a:gd name="T20" fmla="*/ 96 w 718"/>
                  <a:gd name="T21" fmla="*/ 305 h 730"/>
                  <a:gd name="T22" fmla="*/ 72 w 718"/>
                  <a:gd name="T23" fmla="*/ 305 h 730"/>
                  <a:gd name="T24" fmla="*/ 0 w 718"/>
                  <a:gd name="T25" fmla="*/ 347 h 730"/>
                  <a:gd name="T26" fmla="*/ 0 w 718"/>
                  <a:gd name="T27" fmla="*/ 395 h 730"/>
                  <a:gd name="T28" fmla="*/ 0 w 718"/>
                  <a:gd name="T29" fmla="*/ 395 h 730"/>
                  <a:gd name="T30" fmla="*/ 0 w 718"/>
                  <a:gd name="T31" fmla="*/ 413 h 730"/>
                  <a:gd name="T32" fmla="*/ 132 w 718"/>
                  <a:gd name="T33" fmla="*/ 497 h 730"/>
                  <a:gd name="T34" fmla="*/ 132 w 718"/>
                  <a:gd name="T35" fmla="*/ 497 h 730"/>
                  <a:gd name="T36" fmla="*/ 341 w 718"/>
                  <a:gd name="T37" fmla="*/ 646 h 730"/>
                  <a:gd name="T38" fmla="*/ 341 w 718"/>
                  <a:gd name="T39" fmla="*/ 664 h 730"/>
                  <a:gd name="T40" fmla="*/ 365 w 718"/>
                  <a:gd name="T41" fmla="*/ 670 h 730"/>
                  <a:gd name="T42" fmla="*/ 419 w 718"/>
                  <a:gd name="T43" fmla="*/ 700 h 730"/>
                  <a:gd name="T44" fmla="*/ 419 w 718"/>
                  <a:gd name="T45" fmla="*/ 712 h 730"/>
                  <a:gd name="T46" fmla="*/ 419 w 718"/>
                  <a:gd name="T47" fmla="*/ 730 h 730"/>
                  <a:gd name="T48" fmla="*/ 449 w 718"/>
                  <a:gd name="T49" fmla="*/ 724 h 730"/>
                  <a:gd name="T50" fmla="*/ 449 w 718"/>
                  <a:gd name="T51" fmla="*/ 724 h 730"/>
                  <a:gd name="T52" fmla="*/ 508 w 718"/>
                  <a:gd name="T53" fmla="*/ 706 h 730"/>
                  <a:gd name="T54" fmla="*/ 718 w 718"/>
                  <a:gd name="T55" fmla="*/ 557 h 730"/>
                  <a:gd name="T56" fmla="*/ 652 w 718"/>
                  <a:gd name="T57" fmla="*/ 503 h 730"/>
                  <a:gd name="T58" fmla="*/ 646 w 718"/>
                  <a:gd name="T59" fmla="*/ 341 h 730"/>
                  <a:gd name="T60" fmla="*/ 622 w 718"/>
                  <a:gd name="T61" fmla="*/ 293 h 730"/>
                  <a:gd name="T62" fmla="*/ 622 w 718"/>
                  <a:gd name="T63" fmla="*/ 293 h 730"/>
                  <a:gd name="T64" fmla="*/ 622 w 718"/>
                  <a:gd name="T65" fmla="*/ 293 h 730"/>
                  <a:gd name="T66" fmla="*/ 634 w 718"/>
                  <a:gd name="T67" fmla="*/ 287 h 730"/>
                  <a:gd name="T68" fmla="*/ 622 w 718"/>
                  <a:gd name="T69" fmla="*/ 216 h 730"/>
                  <a:gd name="T70" fmla="*/ 592 w 718"/>
                  <a:gd name="T71" fmla="*/ 198 h 730"/>
                  <a:gd name="T72" fmla="*/ 586 w 718"/>
                  <a:gd name="T73" fmla="*/ 162 h 730"/>
                  <a:gd name="T74" fmla="*/ 568 w 718"/>
                  <a:gd name="T75" fmla="*/ 162 h 730"/>
                  <a:gd name="T76" fmla="*/ 568 w 718"/>
                  <a:gd name="T77" fmla="*/ 138 h 730"/>
                  <a:gd name="T78" fmla="*/ 568 w 718"/>
                  <a:gd name="T79" fmla="*/ 138 h 730"/>
                  <a:gd name="T80" fmla="*/ 568 w 718"/>
                  <a:gd name="T81" fmla="*/ 138 h 730"/>
                  <a:gd name="T82" fmla="*/ 604 w 718"/>
                  <a:gd name="T83" fmla="*/ 90 h 730"/>
                  <a:gd name="T84" fmla="*/ 604 w 718"/>
                  <a:gd name="T85" fmla="*/ 24 h 730"/>
                  <a:gd name="T86" fmla="*/ 610 w 718"/>
                  <a:gd name="T87" fmla="*/ 6 h 730"/>
                  <a:gd name="T88" fmla="*/ 604 w 718"/>
                  <a:gd name="T89" fmla="*/ 12 h 730"/>
                  <a:gd name="T90" fmla="*/ 526 w 718"/>
                  <a:gd name="T91" fmla="*/ 0 h 730"/>
                  <a:gd name="T92" fmla="*/ 490 w 718"/>
                  <a:gd name="T93" fmla="*/ 18 h 730"/>
                  <a:gd name="T94" fmla="*/ 467 w 718"/>
                  <a:gd name="T95" fmla="*/ 12 h 730"/>
                  <a:gd name="T96" fmla="*/ 407 w 718"/>
                  <a:gd name="T97" fmla="*/ 12 h 730"/>
                  <a:gd name="T98" fmla="*/ 389 w 718"/>
                  <a:gd name="T99" fmla="*/ 18 h 730"/>
                  <a:gd name="T100" fmla="*/ 323 w 718"/>
                  <a:gd name="T101" fmla="*/ 48 h 730"/>
                  <a:gd name="T102" fmla="*/ 305 w 718"/>
                  <a:gd name="T103" fmla="*/ 60 h 730"/>
                  <a:gd name="T104" fmla="*/ 281 w 718"/>
                  <a:gd name="T105" fmla="*/ 60 h 730"/>
                  <a:gd name="T106" fmla="*/ 239 w 718"/>
                  <a:gd name="T107" fmla="*/ 90 h 730"/>
                  <a:gd name="T108" fmla="*/ 239 w 718"/>
                  <a:gd name="T109" fmla="*/ 90 h 730"/>
                  <a:gd name="T110" fmla="*/ 251 w 718"/>
                  <a:gd name="T111" fmla="*/ 108 h 730"/>
                  <a:gd name="T112" fmla="*/ 263 w 718"/>
                  <a:gd name="T113" fmla="*/ 21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8" h="730">
                    <a:moveTo>
                      <a:pt x="263" y="210"/>
                    </a:moveTo>
                    <a:lnTo>
                      <a:pt x="173" y="228"/>
                    </a:lnTo>
                    <a:lnTo>
                      <a:pt x="179" y="251"/>
                    </a:lnTo>
                    <a:lnTo>
                      <a:pt x="179" y="263"/>
                    </a:lnTo>
                    <a:lnTo>
                      <a:pt x="156" y="269"/>
                    </a:lnTo>
                    <a:lnTo>
                      <a:pt x="132" y="275"/>
                    </a:lnTo>
                    <a:lnTo>
                      <a:pt x="126" y="287"/>
                    </a:lnTo>
                    <a:lnTo>
                      <a:pt x="108" y="305"/>
                    </a:lnTo>
                    <a:lnTo>
                      <a:pt x="108" y="305"/>
                    </a:lnTo>
                    <a:lnTo>
                      <a:pt x="108" y="305"/>
                    </a:lnTo>
                    <a:lnTo>
                      <a:pt x="96" y="305"/>
                    </a:lnTo>
                    <a:lnTo>
                      <a:pt x="72" y="305"/>
                    </a:lnTo>
                    <a:lnTo>
                      <a:pt x="0" y="347"/>
                    </a:lnTo>
                    <a:lnTo>
                      <a:pt x="0" y="395"/>
                    </a:lnTo>
                    <a:lnTo>
                      <a:pt x="0" y="395"/>
                    </a:lnTo>
                    <a:lnTo>
                      <a:pt x="0" y="413"/>
                    </a:lnTo>
                    <a:lnTo>
                      <a:pt x="132" y="497"/>
                    </a:lnTo>
                    <a:lnTo>
                      <a:pt x="132" y="497"/>
                    </a:lnTo>
                    <a:lnTo>
                      <a:pt x="341" y="646"/>
                    </a:lnTo>
                    <a:lnTo>
                      <a:pt x="341" y="664"/>
                    </a:lnTo>
                    <a:lnTo>
                      <a:pt x="365" y="670"/>
                    </a:lnTo>
                    <a:lnTo>
                      <a:pt x="419" y="700"/>
                    </a:lnTo>
                    <a:lnTo>
                      <a:pt x="419" y="712"/>
                    </a:lnTo>
                    <a:lnTo>
                      <a:pt x="419" y="730"/>
                    </a:lnTo>
                    <a:lnTo>
                      <a:pt x="449" y="724"/>
                    </a:lnTo>
                    <a:lnTo>
                      <a:pt x="449" y="724"/>
                    </a:lnTo>
                    <a:lnTo>
                      <a:pt x="508" y="706"/>
                    </a:lnTo>
                    <a:lnTo>
                      <a:pt x="718" y="557"/>
                    </a:lnTo>
                    <a:lnTo>
                      <a:pt x="652" y="503"/>
                    </a:lnTo>
                    <a:lnTo>
                      <a:pt x="646" y="341"/>
                    </a:lnTo>
                    <a:lnTo>
                      <a:pt x="622" y="293"/>
                    </a:lnTo>
                    <a:lnTo>
                      <a:pt x="622" y="293"/>
                    </a:lnTo>
                    <a:lnTo>
                      <a:pt x="622" y="293"/>
                    </a:lnTo>
                    <a:lnTo>
                      <a:pt x="634" y="287"/>
                    </a:lnTo>
                    <a:lnTo>
                      <a:pt x="622" y="216"/>
                    </a:lnTo>
                    <a:lnTo>
                      <a:pt x="592" y="198"/>
                    </a:lnTo>
                    <a:lnTo>
                      <a:pt x="586" y="162"/>
                    </a:lnTo>
                    <a:lnTo>
                      <a:pt x="568" y="162"/>
                    </a:lnTo>
                    <a:lnTo>
                      <a:pt x="568" y="138"/>
                    </a:lnTo>
                    <a:lnTo>
                      <a:pt x="568" y="138"/>
                    </a:lnTo>
                    <a:lnTo>
                      <a:pt x="568" y="138"/>
                    </a:lnTo>
                    <a:lnTo>
                      <a:pt x="604" y="90"/>
                    </a:lnTo>
                    <a:lnTo>
                      <a:pt x="604" y="24"/>
                    </a:lnTo>
                    <a:lnTo>
                      <a:pt x="610" y="6"/>
                    </a:lnTo>
                    <a:lnTo>
                      <a:pt x="604" y="12"/>
                    </a:lnTo>
                    <a:lnTo>
                      <a:pt x="526" y="0"/>
                    </a:lnTo>
                    <a:lnTo>
                      <a:pt x="490" y="18"/>
                    </a:lnTo>
                    <a:lnTo>
                      <a:pt x="467" y="12"/>
                    </a:lnTo>
                    <a:lnTo>
                      <a:pt x="407" y="12"/>
                    </a:lnTo>
                    <a:lnTo>
                      <a:pt x="389" y="18"/>
                    </a:lnTo>
                    <a:lnTo>
                      <a:pt x="323" y="48"/>
                    </a:lnTo>
                    <a:lnTo>
                      <a:pt x="305" y="60"/>
                    </a:lnTo>
                    <a:lnTo>
                      <a:pt x="281" y="60"/>
                    </a:lnTo>
                    <a:lnTo>
                      <a:pt x="239" y="90"/>
                    </a:lnTo>
                    <a:lnTo>
                      <a:pt x="239" y="90"/>
                    </a:lnTo>
                    <a:lnTo>
                      <a:pt x="251" y="108"/>
                    </a:lnTo>
                    <a:lnTo>
                      <a:pt x="263" y="21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09" name="Freeform 106"/>
              <p:cNvSpPr>
                <a:spLocks/>
              </p:cNvSpPr>
              <p:nvPr/>
            </p:nvSpPr>
            <p:spPr bwMode="auto">
              <a:xfrm>
                <a:off x="5051" y="317"/>
                <a:ext cx="138" cy="299"/>
              </a:xfrm>
              <a:custGeom>
                <a:avLst/>
                <a:gdLst>
                  <a:gd name="T0" fmla="*/ 36 w 138"/>
                  <a:gd name="T1" fmla="*/ 36 h 299"/>
                  <a:gd name="T2" fmla="*/ 36 w 138"/>
                  <a:gd name="T3" fmla="*/ 102 h 299"/>
                  <a:gd name="T4" fmla="*/ 0 w 138"/>
                  <a:gd name="T5" fmla="*/ 150 h 299"/>
                  <a:gd name="T6" fmla="*/ 0 w 138"/>
                  <a:gd name="T7" fmla="*/ 174 h 299"/>
                  <a:gd name="T8" fmla="*/ 18 w 138"/>
                  <a:gd name="T9" fmla="*/ 174 h 299"/>
                  <a:gd name="T10" fmla="*/ 24 w 138"/>
                  <a:gd name="T11" fmla="*/ 210 h 299"/>
                  <a:gd name="T12" fmla="*/ 54 w 138"/>
                  <a:gd name="T13" fmla="*/ 228 h 299"/>
                  <a:gd name="T14" fmla="*/ 66 w 138"/>
                  <a:gd name="T15" fmla="*/ 299 h 299"/>
                  <a:gd name="T16" fmla="*/ 90 w 138"/>
                  <a:gd name="T17" fmla="*/ 281 h 299"/>
                  <a:gd name="T18" fmla="*/ 96 w 138"/>
                  <a:gd name="T19" fmla="*/ 246 h 299"/>
                  <a:gd name="T20" fmla="*/ 138 w 138"/>
                  <a:gd name="T21" fmla="*/ 216 h 299"/>
                  <a:gd name="T22" fmla="*/ 138 w 138"/>
                  <a:gd name="T23" fmla="*/ 180 h 299"/>
                  <a:gd name="T24" fmla="*/ 114 w 138"/>
                  <a:gd name="T25" fmla="*/ 162 h 299"/>
                  <a:gd name="T26" fmla="*/ 84 w 138"/>
                  <a:gd name="T27" fmla="*/ 144 h 299"/>
                  <a:gd name="T28" fmla="*/ 132 w 138"/>
                  <a:gd name="T29" fmla="*/ 102 h 299"/>
                  <a:gd name="T30" fmla="*/ 126 w 138"/>
                  <a:gd name="T31" fmla="*/ 78 h 299"/>
                  <a:gd name="T32" fmla="*/ 108 w 138"/>
                  <a:gd name="T33" fmla="*/ 54 h 299"/>
                  <a:gd name="T34" fmla="*/ 126 w 138"/>
                  <a:gd name="T35" fmla="*/ 36 h 299"/>
                  <a:gd name="T36" fmla="*/ 126 w 138"/>
                  <a:gd name="T37" fmla="*/ 12 h 299"/>
                  <a:gd name="T38" fmla="*/ 96 w 138"/>
                  <a:gd name="T39" fmla="*/ 30 h 299"/>
                  <a:gd name="T40" fmla="*/ 96 w 138"/>
                  <a:gd name="T41" fmla="*/ 12 h 299"/>
                  <a:gd name="T42" fmla="*/ 60 w 138"/>
                  <a:gd name="T43" fmla="*/ 0 h 299"/>
                  <a:gd name="T44" fmla="*/ 42 w 138"/>
                  <a:gd name="T45" fmla="*/ 18 h 299"/>
                  <a:gd name="T46" fmla="*/ 42 w 138"/>
                  <a:gd name="T47" fmla="*/ 18 h 299"/>
                  <a:gd name="T48" fmla="*/ 42 w 138"/>
                  <a:gd name="T49" fmla="*/ 18 h 299"/>
                  <a:gd name="T50" fmla="*/ 36 w 138"/>
                  <a:gd name="T51"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299">
                    <a:moveTo>
                      <a:pt x="36" y="36"/>
                    </a:moveTo>
                    <a:lnTo>
                      <a:pt x="36" y="102"/>
                    </a:lnTo>
                    <a:lnTo>
                      <a:pt x="0" y="150"/>
                    </a:lnTo>
                    <a:lnTo>
                      <a:pt x="0" y="174"/>
                    </a:lnTo>
                    <a:lnTo>
                      <a:pt x="18" y="174"/>
                    </a:lnTo>
                    <a:lnTo>
                      <a:pt x="24" y="210"/>
                    </a:lnTo>
                    <a:lnTo>
                      <a:pt x="54" y="228"/>
                    </a:lnTo>
                    <a:lnTo>
                      <a:pt x="66" y="299"/>
                    </a:lnTo>
                    <a:lnTo>
                      <a:pt x="90" y="281"/>
                    </a:lnTo>
                    <a:lnTo>
                      <a:pt x="96" y="246"/>
                    </a:lnTo>
                    <a:lnTo>
                      <a:pt x="138" y="216"/>
                    </a:lnTo>
                    <a:lnTo>
                      <a:pt x="138" y="180"/>
                    </a:lnTo>
                    <a:lnTo>
                      <a:pt x="114" y="162"/>
                    </a:lnTo>
                    <a:lnTo>
                      <a:pt x="84" y="144"/>
                    </a:lnTo>
                    <a:lnTo>
                      <a:pt x="132" y="102"/>
                    </a:lnTo>
                    <a:lnTo>
                      <a:pt x="126" y="78"/>
                    </a:lnTo>
                    <a:lnTo>
                      <a:pt x="108" y="54"/>
                    </a:lnTo>
                    <a:lnTo>
                      <a:pt x="126" y="36"/>
                    </a:lnTo>
                    <a:lnTo>
                      <a:pt x="126" y="12"/>
                    </a:lnTo>
                    <a:lnTo>
                      <a:pt x="96" y="30"/>
                    </a:lnTo>
                    <a:lnTo>
                      <a:pt x="96" y="12"/>
                    </a:lnTo>
                    <a:lnTo>
                      <a:pt x="60" y="0"/>
                    </a:lnTo>
                    <a:lnTo>
                      <a:pt x="42" y="18"/>
                    </a:lnTo>
                    <a:lnTo>
                      <a:pt x="42" y="18"/>
                    </a:lnTo>
                    <a:lnTo>
                      <a:pt x="42" y="18"/>
                    </a:lnTo>
                    <a:lnTo>
                      <a:pt x="36"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0" name="Freeform 107"/>
              <p:cNvSpPr>
                <a:spLocks/>
              </p:cNvSpPr>
              <p:nvPr/>
            </p:nvSpPr>
            <p:spPr bwMode="auto">
              <a:xfrm>
                <a:off x="5087" y="335"/>
                <a:ext cx="6" cy="18"/>
              </a:xfrm>
              <a:custGeom>
                <a:avLst/>
                <a:gdLst>
                  <a:gd name="T0" fmla="*/ 6 w 6"/>
                  <a:gd name="T1" fmla="*/ 0 h 18"/>
                  <a:gd name="T2" fmla="*/ 6 w 6"/>
                  <a:gd name="T3" fmla="*/ 0 h 18"/>
                  <a:gd name="T4" fmla="*/ 0 w 6"/>
                  <a:gd name="T5" fmla="*/ 18 h 18"/>
                  <a:gd name="T6" fmla="*/ 6 w 6"/>
                  <a:gd name="T7" fmla="*/ 0 h 18"/>
                </a:gdLst>
                <a:ahLst/>
                <a:cxnLst>
                  <a:cxn ang="0">
                    <a:pos x="T0" y="T1"/>
                  </a:cxn>
                  <a:cxn ang="0">
                    <a:pos x="T2" y="T3"/>
                  </a:cxn>
                  <a:cxn ang="0">
                    <a:pos x="T4" y="T5"/>
                  </a:cxn>
                  <a:cxn ang="0">
                    <a:pos x="T6" y="T7"/>
                  </a:cxn>
                </a:cxnLst>
                <a:rect l="0" t="0" r="r" b="b"/>
                <a:pathLst>
                  <a:path w="6" h="18">
                    <a:moveTo>
                      <a:pt x="6" y="0"/>
                    </a:moveTo>
                    <a:lnTo>
                      <a:pt x="6" y="0"/>
                    </a:lnTo>
                    <a:lnTo>
                      <a:pt x="0" y="18"/>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1" name="Freeform 108"/>
              <p:cNvSpPr>
                <a:spLocks/>
              </p:cNvSpPr>
              <p:nvPr/>
            </p:nvSpPr>
            <p:spPr bwMode="auto">
              <a:xfrm>
                <a:off x="5051" y="467"/>
                <a:ext cx="0" cy="24"/>
              </a:xfrm>
              <a:custGeom>
                <a:avLst/>
                <a:gdLst>
                  <a:gd name="T0" fmla="*/ 0 h 24"/>
                  <a:gd name="T1" fmla="*/ 24 h 24"/>
                  <a:gd name="T2" fmla="*/ 0 h 24"/>
                  <a:gd name="T3" fmla="*/ 0 h 24"/>
                </a:gdLst>
                <a:ahLst/>
                <a:cxnLst>
                  <a:cxn ang="0">
                    <a:pos x="0" y="T0"/>
                  </a:cxn>
                  <a:cxn ang="0">
                    <a:pos x="0" y="T1"/>
                  </a:cxn>
                  <a:cxn ang="0">
                    <a:pos x="0" y="T2"/>
                  </a:cxn>
                  <a:cxn ang="0">
                    <a:pos x="0" y="T3"/>
                  </a:cxn>
                </a:cxnLst>
                <a:rect l="0" t="0" r="r" b="b"/>
                <a:pathLst>
                  <a:path h="24">
                    <a:moveTo>
                      <a:pt x="0" y="0"/>
                    </a:moveTo>
                    <a:lnTo>
                      <a:pt x="0" y="24"/>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2" name="Freeform 109"/>
              <p:cNvSpPr>
                <a:spLocks/>
              </p:cNvSpPr>
              <p:nvPr/>
            </p:nvSpPr>
            <p:spPr bwMode="auto">
              <a:xfrm>
                <a:off x="5075" y="527"/>
                <a:ext cx="42" cy="89"/>
              </a:xfrm>
              <a:custGeom>
                <a:avLst/>
                <a:gdLst>
                  <a:gd name="T0" fmla="*/ 0 w 42"/>
                  <a:gd name="T1" fmla="*/ 0 h 89"/>
                  <a:gd name="T2" fmla="*/ 30 w 42"/>
                  <a:gd name="T3" fmla="*/ 18 h 89"/>
                  <a:gd name="T4" fmla="*/ 42 w 42"/>
                  <a:gd name="T5" fmla="*/ 89 h 89"/>
                  <a:gd name="T6" fmla="*/ 30 w 42"/>
                  <a:gd name="T7" fmla="*/ 18 h 89"/>
                  <a:gd name="T8" fmla="*/ 0 w 42"/>
                  <a:gd name="T9" fmla="*/ 0 h 89"/>
                </a:gdLst>
                <a:ahLst/>
                <a:cxnLst>
                  <a:cxn ang="0">
                    <a:pos x="T0" y="T1"/>
                  </a:cxn>
                  <a:cxn ang="0">
                    <a:pos x="T2" y="T3"/>
                  </a:cxn>
                  <a:cxn ang="0">
                    <a:pos x="T4" y="T5"/>
                  </a:cxn>
                  <a:cxn ang="0">
                    <a:pos x="T6" y="T7"/>
                  </a:cxn>
                  <a:cxn ang="0">
                    <a:pos x="T8" y="T9"/>
                  </a:cxn>
                </a:cxnLst>
                <a:rect l="0" t="0" r="r" b="b"/>
                <a:pathLst>
                  <a:path w="42" h="89">
                    <a:moveTo>
                      <a:pt x="0" y="0"/>
                    </a:moveTo>
                    <a:lnTo>
                      <a:pt x="30" y="18"/>
                    </a:lnTo>
                    <a:lnTo>
                      <a:pt x="42" y="89"/>
                    </a:lnTo>
                    <a:lnTo>
                      <a:pt x="30" y="18"/>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3" name="Freeform 110"/>
              <p:cNvSpPr>
                <a:spLocks/>
              </p:cNvSpPr>
              <p:nvPr/>
            </p:nvSpPr>
            <p:spPr bwMode="auto">
              <a:xfrm>
                <a:off x="4333" y="383"/>
                <a:ext cx="413" cy="341"/>
              </a:xfrm>
              <a:custGeom>
                <a:avLst/>
                <a:gdLst>
                  <a:gd name="T0" fmla="*/ 150 w 413"/>
                  <a:gd name="T1" fmla="*/ 341 h 341"/>
                  <a:gd name="T2" fmla="*/ 150 w 413"/>
                  <a:gd name="T3" fmla="*/ 341 h 341"/>
                  <a:gd name="T4" fmla="*/ 150 w 413"/>
                  <a:gd name="T5" fmla="*/ 293 h 341"/>
                  <a:gd name="T6" fmla="*/ 222 w 413"/>
                  <a:gd name="T7" fmla="*/ 251 h 341"/>
                  <a:gd name="T8" fmla="*/ 246 w 413"/>
                  <a:gd name="T9" fmla="*/ 251 h 341"/>
                  <a:gd name="T10" fmla="*/ 258 w 413"/>
                  <a:gd name="T11" fmla="*/ 251 h 341"/>
                  <a:gd name="T12" fmla="*/ 276 w 413"/>
                  <a:gd name="T13" fmla="*/ 233 h 341"/>
                  <a:gd name="T14" fmla="*/ 282 w 413"/>
                  <a:gd name="T15" fmla="*/ 221 h 341"/>
                  <a:gd name="T16" fmla="*/ 306 w 413"/>
                  <a:gd name="T17" fmla="*/ 215 h 341"/>
                  <a:gd name="T18" fmla="*/ 329 w 413"/>
                  <a:gd name="T19" fmla="*/ 209 h 341"/>
                  <a:gd name="T20" fmla="*/ 329 w 413"/>
                  <a:gd name="T21" fmla="*/ 197 h 341"/>
                  <a:gd name="T22" fmla="*/ 323 w 413"/>
                  <a:gd name="T23" fmla="*/ 174 h 341"/>
                  <a:gd name="T24" fmla="*/ 413 w 413"/>
                  <a:gd name="T25" fmla="*/ 156 h 341"/>
                  <a:gd name="T26" fmla="*/ 401 w 413"/>
                  <a:gd name="T27" fmla="*/ 54 h 341"/>
                  <a:gd name="T28" fmla="*/ 389 w 413"/>
                  <a:gd name="T29" fmla="*/ 36 h 341"/>
                  <a:gd name="T30" fmla="*/ 347 w 413"/>
                  <a:gd name="T31" fmla="*/ 30 h 341"/>
                  <a:gd name="T32" fmla="*/ 294 w 413"/>
                  <a:gd name="T33" fmla="*/ 30 h 341"/>
                  <a:gd name="T34" fmla="*/ 264 w 413"/>
                  <a:gd name="T35" fmla="*/ 0 h 341"/>
                  <a:gd name="T36" fmla="*/ 246 w 413"/>
                  <a:gd name="T37" fmla="*/ 6 h 341"/>
                  <a:gd name="T38" fmla="*/ 222 w 413"/>
                  <a:gd name="T39" fmla="*/ 84 h 341"/>
                  <a:gd name="T40" fmla="*/ 162 w 413"/>
                  <a:gd name="T41" fmla="*/ 114 h 341"/>
                  <a:gd name="T42" fmla="*/ 132 w 413"/>
                  <a:gd name="T43" fmla="*/ 150 h 341"/>
                  <a:gd name="T44" fmla="*/ 108 w 413"/>
                  <a:gd name="T45" fmla="*/ 203 h 341"/>
                  <a:gd name="T46" fmla="*/ 108 w 413"/>
                  <a:gd name="T47" fmla="*/ 227 h 341"/>
                  <a:gd name="T48" fmla="*/ 114 w 413"/>
                  <a:gd name="T49" fmla="*/ 245 h 341"/>
                  <a:gd name="T50" fmla="*/ 90 w 413"/>
                  <a:gd name="T51" fmla="*/ 281 h 341"/>
                  <a:gd name="T52" fmla="*/ 42 w 413"/>
                  <a:gd name="T53" fmla="*/ 323 h 341"/>
                  <a:gd name="T54" fmla="*/ 0 w 413"/>
                  <a:gd name="T55" fmla="*/ 329 h 341"/>
                  <a:gd name="T56" fmla="*/ 0 w 413"/>
                  <a:gd name="T57" fmla="*/ 335 h 341"/>
                  <a:gd name="T58" fmla="*/ 66 w 413"/>
                  <a:gd name="T59" fmla="*/ 335 h 341"/>
                  <a:gd name="T60" fmla="*/ 150 w 413"/>
                  <a:gd name="T61" fmla="*/ 341 h 341"/>
                  <a:gd name="T62" fmla="*/ 150 w 413"/>
                  <a:gd name="T63"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3" h="341">
                    <a:moveTo>
                      <a:pt x="150" y="341"/>
                    </a:moveTo>
                    <a:lnTo>
                      <a:pt x="150" y="341"/>
                    </a:lnTo>
                    <a:lnTo>
                      <a:pt x="150" y="293"/>
                    </a:lnTo>
                    <a:lnTo>
                      <a:pt x="222" y="251"/>
                    </a:lnTo>
                    <a:lnTo>
                      <a:pt x="246" y="251"/>
                    </a:lnTo>
                    <a:lnTo>
                      <a:pt x="258" y="251"/>
                    </a:lnTo>
                    <a:lnTo>
                      <a:pt x="276" y="233"/>
                    </a:lnTo>
                    <a:lnTo>
                      <a:pt x="282" y="221"/>
                    </a:lnTo>
                    <a:lnTo>
                      <a:pt x="306" y="215"/>
                    </a:lnTo>
                    <a:lnTo>
                      <a:pt x="329" y="209"/>
                    </a:lnTo>
                    <a:lnTo>
                      <a:pt x="329" y="197"/>
                    </a:lnTo>
                    <a:lnTo>
                      <a:pt x="323" y="174"/>
                    </a:lnTo>
                    <a:lnTo>
                      <a:pt x="413" y="156"/>
                    </a:lnTo>
                    <a:lnTo>
                      <a:pt x="401" y="54"/>
                    </a:lnTo>
                    <a:lnTo>
                      <a:pt x="389" y="36"/>
                    </a:lnTo>
                    <a:lnTo>
                      <a:pt x="347" y="30"/>
                    </a:lnTo>
                    <a:lnTo>
                      <a:pt x="294" y="30"/>
                    </a:lnTo>
                    <a:lnTo>
                      <a:pt x="264" y="0"/>
                    </a:lnTo>
                    <a:lnTo>
                      <a:pt x="246" y="6"/>
                    </a:lnTo>
                    <a:lnTo>
                      <a:pt x="222" y="84"/>
                    </a:lnTo>
                    <a:lnTo>
                      <a:pt x="162" y="114"/>
                    </a:lnTo>
                    <a:lnTo>
                      <a:pt x="132" y="150"/>
                    </a:lnTo>
                    <a:lnTo>
                      <a:pt x="108" y="203"/>
                    </a:lnTo>
                    <a:lnTo>
                      <a:pt x="108" y="227"/>
                    </a:lnTo>
                    <a:lnTo>
                      <a:pt x="114" y="245"/>
                    </a:lnTo>
                    <a:lnTo>
                      <a:pt x="90" y="281"/>
                    </a:lnTo>
                    <a:lnTo>
                      <a:pt x="42" y="323"/>
                    </a:lnTo>
                    <a:lnTo>
                      <a:pt x="0" y="329"/>
                    </a:lnTo>
                    <a:lnTo>
                      <a:pt x="0" y="335"/>
                    </a:lnTo>
                    <a:lnTo>
                      <a:pt x="66" y="335"/>
                    </a:lnTo>
                    <a:lnTo>
                      <a:pt x="150" y="341"/>
                    </a:lnTo>
                    <a:lnTo>
                      <a:pt x="150" y="34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4" name="Freeform 111"/>
              <p:cNvSpPr>
                <a:spLocks/>
              </p:cNvSpPr>
              <p:nvPr/>
            </p:nvSpPr>
            <p:spPr bwMode="auto">
              <a:xfrm>
                <a:off x="4591" y="616"/>
                <a:ext cx="18" cy="18"/>
              </a:xfrm>
              <a:custGeom>
                <a:avLst/>
                <a:gdLst>
                  <a:gd name="T0" fmla="*/ 18 w 18"/>
                  <a:gd name="T1" fmla="*/ 0 h 18"/>
                  <a:gd name="T2" fmla="*/ 0 w 18"/>
                  <a:gd name="T3" fmla="*/ 18 h 18"/>
                  <a:gd name="T4" fmla="*/ 0 w 18"/>
                  <a:gd name="T5" fmla="*/ 18 h 18"/>
                  <a:gd name="T6" fmla="*/ 18 w 18"/>
                  <a:gd name="T7" fmla="*/ 0 h 18"/>
                </a:gdLst>
                <a:ahLst/>
                <a:cxnLst>
                  <a:cxn ang="0">
                    <a:pos x="T0" y="T1"/>
                  </a:cxn>
                  <a:cxn ang="0">
                    <a:pos x="T2" y="T3"/>
                  </a:cxn>
                  <a:cxn ang="0">
                    <a:pos x="T4" y="T5"/>
                  </a:cxn>
                  <a:cxn ang="0">
                    <a:pos x="T6" y="T7"/>
                  </a:cxn>
                </a:cxnLst>
                <a:rect l="0" t="0" r="r" b="b"/>
                <a:pathLst>
                  <a:path w="18" h="18">
                    <a:moveTo>
                      <a:pt x="18" y="0"/>
                    </a:moveTo>
                    <a:lnTo>
                      <a:pt x="0" y="18"/>
                    </a:lnTo>
                    <a:lnTo>
                      <a:pt x="0" y="18"/>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5" name="Freeform 112"/>
              <p:cNvSpPr>
                <a:spLocks/>
              </p:cNvSpPr>
              <p:nvPr/>
            </p:nvSpPr>
            <p:spPr bwMode="auto">
              <a:xfrm>
                <a:off x="4483" y="634"/>
                <a:ext cx="96" cy="42"/>
              </a:xfrm>
              <a:custGeom>
                <a:avLst/>
                <a:gdLst>
                  <a:gd name="T0" fmla="*/ 96 w 96"/>
                  <a:gd name="T1" fmla="*/ 0 h 42"/>
                  <a:gd name="T2" fmla="*/ 72 w 96"/>
                  <a:gd name="T3" fmla="*/ 0 h 42"/>
                  <a:gd name="T4" fmla="*/ 0 w 96"/>
                  <a:gd name="T5" fmla="*/ 42 h 42"/>
                  <a:gd name="T6" fmla="*/ 72 w 96"/>
                  <a:gd name="T7" fmla="*/ 0 h 42"/>
                  <a:gd name="T8" fmla="*/ 96 w 96"/>
                  <a:gd name="T9" fmla="*/ 0 h 42"/>
                </a:gdLst>
                <a:ahLst/>
                <a:cxnLst>
                  <a:cxn ang="0">
                    <a:pos x="T0" y="T1"/>
                  </a:cxn>
                  <a:cxn ang="0">
                    <a:pos x="T2" y="T3"/>
                  </a:cxn>
                  <a:cxn ang="0">
                    <a:pos x="T4" y="T5"/>
                  </a:cxn>
                  <a:cxn ang="0">
                    <a:pos x="T6" y="T7"/>
                  </a:cxn>
                  <a:cxn ang="0">
                    <a:pos x="T8" y="T9"/>
                  </a:cxn>
                </a:cxnLst>
                <a:rect l="0" t="0" r="r" b="b"/>
                <a:pathLst>
                  <a:path w="96" h="42">
                    <a:moveTo>
                      <a:pt x="96" y="0"/>
                    </a:moveTo>
                    <a:lnTo>
                      <a:pt x="72" y="0"/>
                    </a:lnTo>
                    <a:lnTo>
                      <a:pt x="0" y="42"/>
                    </a:lnTo>
                    <a:lnTo>
                      <a:pt x="72" y="0"/>
                    </a:lnTo>
                    <a:lnTo>
                      <a:pt x="9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6" name="Freeform 113"/>
              <p:cNvSpPr>
                <a:spLocks/>
              </p:cNvSpPr>
              <p:nvPr/>
            </p:nvSpPr>
            <p:spPr bwMode="auto">
              <a:xfrm>
                <a:off x="4639" y="580"/>
                <a:ext cx="23" cy="18"/>
              </a:xfrm>
              <a:custGeom>
                <a:avLst/>
                <a:gdLst>
                  <a:gd name="T0" fmla="*/ 23 w 23"/>
                  <a:gd name="T1" fmla="*/ 0 h 18"/>
                  <a:gd name="T2" fmla="*/ 23 w 23"/>
                  <a:gd name="T3" fmla="*/ 12 h 18"/>
                  <a:gd name="T4" fmla="*/ 0 w 23"/>
                  <a:gd name="T5" fmla="*/ 18 h 18"/>
                  <a:gd name="T6" fmla="*/ 23 w 23"/>
                  <a:gd name="T7" fmla="*/ 12 h 18"/>
                  <a:gd name="T8" fmla="*/ 23 w 23"/>
                  <a:gd name="T9" fmla="*/ 0 h 18"/>
                </a:gdLst>
                <a:ahLst/>
                <a:cxnLst>
                  <a:cxn ang="0">
                    <a:pos x="T0" y="T1"/>
                  </a:cxn>
                  <a:cxn ang="0">
                    <a:pos x="T2" y="T3"/>
                  </a:cxn>
                  <a:cxn ang="0">
                    <a:pos x="T4" y="T5"/>
                  </a:cxn>
                  <a:cxn ang="0">
                    <a:pos x="T6" y="T7"/>
                  </a:cxn>
                  <a:cxn ang="0">
                    <a:pos x="T8" y="T9"/>
                  </a:cxn>
                </a:cxnLst>
                <a:rect l="0" t="0" r="r" b="b"/>
                <a:pathLst>
                  <a:path w="23" h="18">
                    <a:moveTo>
                      <a:pt x="23" y="0"/>
                    </a:moveTo>
                    <a:lnTo>
                      <a:pt x="23" y="12"/>
                    </a:lnTo>
                    <a:lnTo>
                      <a:pt x="0" y="18"/>
                    </a:lnTo>
                    <a:lnTo>
                      <a:pt x="23" y="12"/>
                    </a:lnTo>
                    <a:lnTo>
                      <a:pt x="23"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7" name="Freeform 114"/>
              <p:cNvSpPr>
                <a:spLocks/>
              </p:cNvSpPr>
              <p:nvPr/>
            </p:nvSpPr>
            <p:spPr bwMode="auto">
              <a:xfrm>
                <a:off x="4190" y="718"/>
                <a:ext cx="293" cy="257"/>
              </a:xfrm>
              <a:custGeom>
                <a:avLst/>
                <a:gdLst>
                  <a:gd name="T0" fmla="*/ 138 w 293"/>
                  <a:gd name="T1" fmla="*/ 251 h 257"/>
                  <a:gd name="T2" fmla="*/ 132 w 293"/>
                  <a:gd name="T3" fmla="*/ 198 h 257"/>
                  <a:gd name="T4" fmla="*/ 143 w 293"/>
                  <a:gd name="T5" fmla="*/ 174 h 257"/>
                  <a:gd name="T6" fmla="*/ 179 w 293"/>
                  <a:gd name="T7" fmla="*/ 174 h 257"/>
                  <a:gd name="T8" fmla="*/ 179 w 293"/>
                  <a:gd name="T9" fmla="*/ 72 h 257"/>
                  <a:gd name="T10" fmla="*/ 293 w 293"/>
                  <a:gd name="T11" fmla="*/ 72 h 257"/>
                  <a:gd name="T12" fmla="*/ 293 w 293"/>
                  <a:gd name="T13" fmla="*/ 48 h 257"/>
                  <a:gd name="T14" fmla="*/ 293 w 293"/>
                  <a:gd name="T15" fmla="*/ 24 h 257"/>
                  <a:gd name="T16" fmla="*/ 293 w 293"/>
                  <a:gd name="T17" fmla="*/ 24 h 257"/>
                  <a:gd name="T18" fmla="*/ 293 w 293"/>
                  <a:gd name="T19" fmla="*/ 24 h 257"/>
                  <a:gd name="T20" fmla="*/ 293 w 293"/>
                  <a:gd name="T21" fmla="*/ 6 h 257"/>
                  <a:gd name="T22" fmla="*/ 293 w 293"/>
                  <a:gd name="T23" fmla="*/ 6 h 257"/>
                  <a:gd name="T24" fmla="*/ 209 w 293"/>
                  <a:gd name="T25" fmla="*/ 0 h 257"/>
                  <a:gd name="T26" fmla="*/ 143 w 293"/>
                  <a:gd name="T27" fmla="*/ 0 h 257"/>
                  <a:gd name="T28" fmla="*/ 120 w 293"/>
                  <a:gd name="T29" fmla="*/ 48 h 257"/>
                  <a:gd name="T30" fmla="*/ 90 w 293"/>
                  <a:gd name="T31" fmla="*/ 60 h 257"/>
                  <a:gd name="T32" fmla="*/ 72 w 293"/>
                  <a:gd name="T33" fmla="*/ 120 h 257"/>
                  <a:gd name="T34" fmla="*/ 30 w 293"/>
                  <a:gd name="T35" fmla="*/ 186 h 257"/>
                  <a:gd name="T36" fmla="*/ 0 w 293"/>
                  <a:gd name="T37" fmla="*/ 257 h 257"/>
                  <a:gd name="T38" fmla="*/ 12 w 293"/>
                  <a:gd name="T39" fmla="*/ 251 h 257"/>
                  <a:gd name="T40" fmla="*/ 138 w 293"/>
                  <a:gd name="T41" fmla="*/ 25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257">
                    <a:moveTo>
                      <a:pt x="138" y="251"/>
                    </a:moveTo>
                    <a:lnTo>
                      <a:pt x="132" y="198"/>
                    </a:lnTo>
                    <a:lnTo>
                      <a:pt x="143" y="174"/>
                    </a:lnTo>
                    <a:lnTo>
                      <a:pt x="179" y="174"/>
                    </a:lnTo>
                    <a:lnTo>
                      <a:pt x="179" y="72"/>
                    </a:lnTo>
                    <a:lnTo>
                      <a:pt x="293" y="72"/>
                    </a:lnTo>
                    <a:lnTo>
                      <a:pt x="293" y="48"/>
                    </a:lnTo>
                    <a:lnTo>
                      <a:pt x="293" y="24"/>
                    </a:lnTo>
                    <a:lnTo>
                      <a:pt x="293" y="24"/>
                    </a:lnTo>
                    <a:lnTo>
                      <a:pt x="293" y="24"/>
                    </a:lnTo>
                    <a:lnTo>
                      <a:pt x="293" y="6"/>
                    </a:lnTo>
                    <a:lnTo>
                      <a:pt x="293" y="6"/>
                    </a:lnTo>
                    <a:lnTo>
                      <a:pt x="209" y="0"/>
                    </a:lnTo>
                    <a:lnTo>
                      <a:pt x="143" y="0"/>
                    </a:lnTo>
                    <a:lnTo>
                      <a:pt x="120" y="48"/>
                    </a:lnTo>
                    <a:lnTo>
                      <a:pt x="90" y="60"/>
                    </a:lnTo>
                    <a:lnTo>
                      <a:pt x="72" y="120"/>
                    </a:lnTo>
                    <a:lnTo>
                      <a:pt x="30" y="186"/>
                    </a:lnTo>
                    <a:lnTo>
                      <a:pt x="0" y="257"/>
                    </a:lnTo>
                    <a:lnTo>
                      <a:pt x="12" y="251"/>
                    </a:lnTo>
                    <a:lnTo>
                      <a:pt x="138" y="25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8" name="Freeform 115"/>
              <p:cNvSpPr>
                <a:spLocks/>
              </p:cNvSpPr>
              <p:nvPr/>
            </p:nvSpPr>
            <p:spPr bwMode="auto">
              <a:xfrm>
                <a:off x="4483" y="724"/>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19" name="Freeform 116"/>
              <p:cNvSpPr>
                <a:spLocks/>
              </p:cNvSpPr>
              <p:nvPr/>
            </p:nvSpPr>
            <p:spPr bwMode="auto">
              <a:xfrm>
                <a:off x="4399" y="718"/>
                <a:ext cx="84" cy="6"/>
              </a:xfrm>
              <a:custGeom>
                <a:avLst/>
                <a:gdLst>
                  <a:gd name="T0" fmla="*/ 84 w 84"/>
                  <a:gd name="T1" fmla="*/ 6 h 6"/>
                  <a:gd name="T2" fmla="*/ 84 w 84"/>
                  <a:gd name="T3" fmla="*/ 6 h 6"/>
                  <a:gd name="T4" fmla="*/ 84 w 84"/>
                  <a:gd name="T5" fmla="*/ 6 h 6"/>
                  <a:gd name="T6" fmla="*/ 0 w 84"/>
                  <a:gd name="T7" fmla="*/ 0 h 6"/>
                  <a:gd name="T8" fmla="*/ 84 w 84"/>
                  <a:gd name="T9" fmla="*/ 6 h 6"/>
                  <a:gd name="T10" fmla="*/ 84 w 84"/>
                  <a:gd name="T11" fmla="*/ 6 h 6"/>
                </a:gdLst>
                <a:ahLst/>
                <a:cxnLst>
                  <a:cxn ang="0">
                    <a:pos x="T0" y="T1"/>
                  </a:cxn>
                  <a:cxn ang="0">
                    <a:pos x="T2" y="T3"/>
                  </a:cxn>
                  <a:cxn ang="0">
                    <a:pos x="T4" y="T5"/>
                  </a:cxn>
                  <a:cxn ang="0">
                    <a:pos x="T6" y="T7"/>
                  </a:cxn>
                  <a:cxn ang="0">
                    <a:pos x="T8" y="T9"/>
                  </a:cxn>
                  <a:cxn ang="0">
                    <a:pos x="T10" y="T11"/>
                  </a:cxn>
                </a:cxnLst>
                <a:rect l="0" t="0" r="r" b="b"/>
                <a:pathLst>
                  <a:path w="84" h="6">
                    <a:moveTo>
                      <a:pt x="84" y="6"/>
                    </a:moveTo>
                    <a:lnTo>
                      <a:pt x="84" y="6"/>
                    </a:lnTo>
                    <a:lnTo>
                      <a:pt x="84" y="6"/>
                    </a:lnTo>
                    <a:lnTo>
                      <a:pt x="0" y="0"/>
                    </a:lnTo>
                    <a:lnTo>
                      <a:pt x="84" y="6"/>
                    </a:lnTo>
                    <a:lnTo>
                      <a:pt x="84"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0" name="Freeform 117"/>
              <p:cNvSpPr>
                <a:spLocks/>
              </p:cNvSpPr>
              <p:nvPr/>
            </p:nvSpPr>
            <p:spPr bwMode="auto">
              <a:xfrm>
                <a:off x="4357" y="826"/>
                <a:ext cx="575" cy="556"/>
              </a:xfrm>
              <a:custGeom>
                <a:avLst/>
                <a:gdLst>
                  <a:gd name="T0" fmla="*/ 246 w 575"/>
                  <a:gd name="T1" fmla="*/ 556 h 556"/>
                  <a:gd name="T2" fmla="*/ 246 w 575"/>
                  <a:gd name="T3" fmla="*/ 502 h 556"/>
                  <a:gd name="T4" fmla="*/ 270 w 575"/>
                  <a:gd name="T5" fmla="*/ 490 h 556"/>
                  <a:gd name="T6" fmla="*/ 293 w 575"/>
                  <a:gd name="T7" fmla="*/ 449 h 556"/>
                  <a:gd name="T8" fmla="*/ 341 w 575"/>
                  <a:gd name="T9" fmla="*/ 437 h 556"/>
                  <a:gd name="T10" fmla="*/ 401 w 575"/>
                  <a:gd name="T11" fmla="*/ 383 h 556"/>
                  <a:gd name="T12" fmla="*/ 425 w 575"/>
                  <a:gd name="T13" fmla="*/ 383 h 556"/>
                  <a:gd name="T14" fmla="*/ 425 w 575"/>
                  <a:gd name="T15" fmla="*/ 383 h 556"/>
                  <a:gd name="T16" fmla="*/ 449 w 575"/>
                  <a:gd name="T17" fmla="*/ 383 h 556"/>
                  <a:gd name="T18" fmla="*/ 551 w 575"/>
                  <a:gd name="T19" fmla="*/ 365 h 556"/>
                  <a:gd name="T20" fmla="*/ 575 w 575"/>
                  <a:gd name="T21" fmla="*/ 341 h 556"/>
                  <a:gd name="T22" fmla="*/ 575 w 575"/>
                  <a:gd name="T23" fmla="*/ 227 h 556"/>
                  <a:gd name="T24" fmla="*/ 545 w 575"/>
                  <a:gd name="T25" fmla="*/ 233 h 556"/>
                  <a:gd name="T26" fmla="*/ 545 w 575"/>
                  <a:gd name="T27" fmla="*/ 233 h 556"/>
                  <a:gd name="T28" fmla="*/ 545 w 575"/>
                  <a:gd name="T29" fmla="*/ 233 h 556"/>
                  <a:gd name="T30" fmla="*/ 545 w 575"/>
                  <a:gd name="T31" fmla="*/ 215 h 556"/>
                  <a:gd name="T32" fmla="*/ 545 w 575"/>
                  <a:gd name="T33" fmla="*/ 203 h 556"/>
                  <a:gd name="T34" fmla="*/ 491 w 575"/>
                  <a:gd name="T35" fmla="*/ 173 h 556"/>
                  <a:gd name="T36" fmla="*/ 467 w 575"/>
                  <a:gd name="T37" fmla="*/ 167 h 556"/>
                  <a:gd name="T38" fmla="*/ 467 w 575"/>
                  <a:gd name="T39" fmla="*/ 149 h 556"/>
                  <a:gd name="T40" fmla="*/ 258 w 575"/>
                  <a:gd name="T41" fmla="*/ 0 h 556"/>
                  <a:gd name="T42" fmla="*/ 258 w 575"/>
                  <a:gd name="T43" fmla="*/ 0 h 556"/>
                  <a:gd name="T44" fmla="*/ 258 w 575"/>
                  <a:gd name="T45" fmla="*/ 0 h 556"/>
                  <a:gd name="T46" fmla="*/ 198 w 575"/>
                  <a:gd name="T47" fmla="*/ 0 h 556"/>
                  <a:gd name="T48" fmla="*/ 228 w 575"/>
                  <a:gd name="T49" fmla="*/ 329 h 556"/>
                  <a:gd name="T50" fmla="*/ 240 w 575"/>
                  <a:gd name="T51" fmla="*/ 335 h 556"/>
                  <a:gd name="T52" fmla="*/ 234 w 575"/>
                  <a:gd name="T53" fmla="*/ 365 h 556"/>
                  <a:gd name="T54" fmla="*/ 78 w 575"/>
                  <a:gd name="T55" fmla="*/ 359 h 556"/>
                  <a:gd name="T56" fmla="*/ 54 w 575"/>
                  <a:gd name="T57" fmla="*/ 383 h 556"/>
                  <a:gd name="T58" fmla="*/ 30 w 575"/>
                  <a:gd name="T59" fmla="*/ 347 h 556"/>
                  <a:gd name="T60" fmla="*/ 0 w 575"/>
                  <a:gd name="T61" fmla="*/ 389 h 556"/>
                  <a:gd name="T62" fmla="*/ 0 w 575"/>
                  <a:gd name="T63" fmla="*/ 389 h 556"/>
                  <a:gd name="T64" fmla="*/ 6 w 575"/>
                  <a:gd name="T65" fmla="*/ 431 h 556"/>
                  <a:gd name="T66" fmla="*/ 36 w 575"/>
                  <a:gd name="T67" fmla="*/ 460 h 556"/>
                  <a:gd name="T68" fmla="*/ 30 w 575"/>
                  <a:gd name="T69" fmla="*/ 478 h 556"/>
                  <a:gd name="T70" fmla="*/ 84 w 575"/>
                  <a:gd name="T71" fmla="*/ 490 h 556"/>
                  <a:gd name="T72" fmla="*/ 108 w 575"/>
                  <a:gd name="T73" fmla="*/ 472 h 556"/>
                  <a:gd name="T74" fmla="*/ 144 w 575"/>
                  <a:gd name="T75" fmla="*/ 550 h 556"/>
                  <a:gd name="T76" fmla="*/ 162 w 575"/>
                  <a:gd name="T77" fmla="*/ 556 h 556"/>
                  <a:gd name="T78" fmla="*/ 210 w 575"/>
                  <a:gd name="T79" fmla="*/ 538 h 556"/>
                  <a:gd name="T80" fmla="*/ 246 w 575"/>
                  <a:gd name="T81" fmla="*/ 556 h 556"/>
                  <a:gd name="T82" fmla="*/ 246 w 575"/>
                  <a:gd name="T83" fmla="*/ 556 h 556"/>
                  <a:gd name="T84" fmla="*/ 246 w 575"/>
                  <a:gd name="T8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5" h="556">
                    <a:moveTo>
                      <a:pt x="246" y="556"/>
                    </a:moveTo>
                    <a:lnTo>
                      <a:pt x="246" y="502"/>
                    </a:lnTo>
                    <a:lnTo>
                      <a:pt x="270" y="490"/>
                    </a:lnTo>
                    <a:lnTo>
                      <a:pt x="293" y="449"/>
                    </a:lnTo>
                    <a:lnTo>
                      <a:pt x="341" y="437"/>
                    </a:lnTo>
                    <a:lnTo>
                      <a:pt x="401" y="383"/>
                    </a:lnTo>
                    <a:lnTo>
                      <a:pt x="425" y="383"/>
                    </a:lnTo>
                    <a:lnTo>
                      <a:pt x="425" y="383"/>
                    </a:lnTo>
                    <a:lnTo>
                      <a:pt x="449" y="383"/>
                    </a:lnTo>
                    <a:lnTo>
                      <a:pt x="551" y="365"/>
                    </a:lnTo>
                    <a:lnTo>
                      <a:pt x="575" y="341"/>
                    </a:lnTo>
                    <a:lnTo>
                      <a:pt x="575" y="227"/>
                    </a:lnTo>
                    <a:lnTo>
                      <a:pt x="545" y="233"/>
                    </a:lnTo>
                    <a:lnTo>
                      <a:pt x="545" y="233"/>
                    </a:lnTo>
                    <a:lnTo>
                      <a:pt x="545" y="233"/>
                    </a:lnTo>
                    <a:lnTo>
                      <a:pt x="545" y="215"/>
                    </a:lnTo>
                    <a:lnTo>
                      <a:pt x="545" y="203"/>
                    </a:lnTo>
                    <a:lnTo>
                      <a:pt x="491" y="173"/>
                    </a:lnTo>
                    <a:lnTo>
                      <a:pt x="467" y="167"/>
                    </a:lnTo>
                    <a:lnTo>
                      <a:pt x="467" y="149"/>
                    </a:lnTo>
                    <a:lnTo>
                      <a:pt x="258" y="0"/>
                    </a:lnTo>
                    <a:lnTo>
                      <a:pt x="258" y="0"/>
                    </a:lnTo>
                    <a:lnTo>
                      <a:pt x="258" y="0"/>
                    </a:lnTo>
                    <a:lnTo>
                      <a:pt x="198" y="0"/>
                    </a:lnTo>
                    <a:lnTo>
                      <a:pt x="228" y="329"/>
                    </a:lnTo>
                    <a:lnTo>
                      <a:pt x="240" y="335"/>
                    </a:lnTo>
                    <a:lnTo>
                      <a:pt x="234" y="365"/>
                    </a:lnTo>
                    <a:lnTo>
                      <a:pt x="78" y="359"/>
                    </a:lnTo>
                    <a:lnTo>
                      <a:pt x="54" y="383"/>
                    </a:lnTo>
                    <a:lnTo>
                      <a:pt x="30" y="347"/>
                    </a:lnTo>
                    <a:lnTo>
                      <a:pt x="0" y="389"/>
                    </a:lnTo>
                    <a:lnTo>
                      <a:pt x="0" y="389"/>
                    </a:lnTo>
                    <a:lnTo>
                      <a:pt x="6" y="431"/>
                    </a:lnTo>
                    <a:lnTo>
                      <a:pt x="36" y="460"/>
                    </a:lnTo>
                    <a:lnTo>
                      <a:pt x="30" y="478"/>
                    </a:lnTo>
                    <a:lnTo>
                      <a:pt x="84" y="490"/>
                    </a:lnTo>
                    <a:lnTo>
                      <a:pt x="108" y="472"/>
                    </a:lnTo>
                    <a:lnTo>
                      <a:pt x="144" y="550"/>
                    </a:lnTo>
                    <a:lnTo>
                      <a:pt x="162" y="556"/>
                    </a:lnTo>
                    <a:lnTo>
                      <a:pt x="210" y="538"/>
                    </a:lnTo>
                    <a:lnTo>
                      <a:pt x="246" y="556"/>
                    </a:lnTo>
                    <a:lnTo>
                      <a:pt x="246" y="556"/>
                    </a:lnTo>
                    <a:lnTo>
                      <a:pt x="246" y="55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1" name="Freeform 118"/>
              <p:cNvSpPr>
                <a:spLocks/>
              </p:cNvSpPr>
              <p:nvPr/>
            </p:nvSpPr>
            <p:spPr bwMode="auto">
              <a:xfrm>
                <a:off x="4824" y="993"/>
                <a:ext cx="78" cy="48"/>
              </a:xfrm>
              <a:custGeom>
                <a:avLst/>
                <a:gdLst>
                  <a:gd name="T0" fmla="*/ 78 w 78"/>
                  <a:gd name="T1" fmla="*/ 36 h 48"/>
                  <a:gd name="T2" fmla="*/ 78 w 78"/>
                  <a:gd name="T3" fmla="*/ 48 h 48"/>
                  <a:gd name="T4" fmla="*/ 78 w 78"/>
                  <a:gd name="T5" fmla="*/ 36 h 48"/>
                  <a:gd name="T6" fmla="*/ 24 w 78"/>
                  <a:gd name="T7" fmla="*/ 6 h 48"/>
                  <a:gd name="T8" fmla="*/ 0 w 78"/>
                  <a:gd name="T9" fmla="*/ 0 h 48"/>
                  <a:gd name="T10" fmla="*/ 24 w 78"/>
                  <a:gd name="T11" fmla="*/ 6 h 48"/>
                  <a:gd name="T12" fmla="*/ 78 w 78"/>
                  <a:gd name="T13" fmla="*/ 36 h 48"/>
                </a:gdLst>
                <a:ahLst/>
                <a:cxnLst>
                  <a:cxn ang="0">
                    <a:pos x="T0" y="T1"/>
                  </a:cxn>
                  <a:cxn ang="0">
                    <a:pos x="T2" y="T3"/>
                  </a:cxn>
                  <a:cxn ang="0">
                    <a:pos x="T4" y="T5"/>
                  </a:cxn>
                  <a:cxn ang="0">
                    <a:pos x="T6" y="T7"/>
                  </a:cxn>
                  <a:cxn ang="0">
                    <a:pos x="T8" y="T9"/>
                  </a:cxn>
                  <a:cxn ang="0">
                    <a:pos x="T10" y="T11"/>
                  </a:cxn>
                  <a:cxn ang="0">
                    <a:pos x="T12" y="T13"/>
                  </a:cxn>
                </a:cxnLst>
                <a:rect l="0" t="0" r="r" b="b"/>
                <a:pathLst>
                  <a:path w="78" h="48">
                    <a:moveTo>
                      <a:pt x="78" y="36"/>
                    </a:moveTo>
                    <a:lnTo>
                      <a:pt x="78" y="48"/>
                    </a:lnTo>
                    <a:lnTo>
                      <a:pt x="78" y="36"/>
                    </a:lnTo>
                    <a:lnTo>
                      <a:pt x="24" y="6"/>
                    </a:lnTo>
                    <a:lnTo>
                      <a:pt x="0" y="0"/>
                    </a:lnTo>
                    <a:lnTo>
                      <a:pt x="24" y="6"/>
                    </a:lnTo>
                    <a:lnTo>
                      <a:pt x="7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2" name="Freeform 119"/>
              <p:cNvSpPr>
                <a:spLocks/>
              </p:cNvSpPr>
              <p:nvPr/>
            </p:nvSpPr>
            <p:spPr bwMode="auto">
              <a:xfrm>
                <a:off x="4902" y="1053"/>
                <a:ext cx="30" cy="6"/>
              </a:xfrm>
              <a:custGeom>
                <a:avLst/>
                <a:gdLst>
                  <a:gd name="T0" fmla="*/ 30 w 30"/>
                  <a:gd name="T1" fmla="*/ 0 h 6"/>
                  <a:gd name="T2" fmla="*/ 0 w 30"/>
                  <a:gd name="T3" fmla="*/ 6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0" y="6"/>
                    </a:lnTo>
                    <a:lnTo>
                      <a:pt x="0" y="6"/>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3" name="Freeform 120"/>
              <p:cNvSpPr>
                <a:spLocks/>
              </p:cNvSpPr>
              <p:nvPr/>
            </p:nvSpPr>
            <p:spPr bwMode="auto">
              <a:xfrm>
                <a:off x="4190" y="742"/>
                <a:ext cx="425" cy="473"/>
              </a:xfrm>
              <a:custGeom>
                <a:avLst/>
                <a:gdLst>
                  <a:gd name="T0" fmla="*/ 84 w 425"/>
                  <a:gd name="T1" fmla="*/ 401 h 473"/>
                  <a:gd name="T2" fmla="*/ 84 w 425"/>
                  <a:gd name="T3" fmla="*/ 401 h 473"/>
                  <a:gd name="T4" fmla="*/ 167 w 425"/>
                  <a:gd name="T5" fmla="*/ 473 h 473"/>
                  <a:gd name="T6" fmla="*/ 197 w 425"/>
                  <a:gd name="T7" fmla="*/ 431 h 473"/>
                  <a:gd name="T8" fmla="*/ 221 w 425"/>
                  <a:gd name="T9" fmla="*/ 467 h 473"/>
                  <a:gd name="T10" fmla="*/ 245 w 425"/>
                  <a:gd name="T11" fmla="*/ 443 h 473"/>
                  <a:gd name="T12" fmla="*/ 401 w 425"/>
                  <a:gd name="T13" fmla="*/ 449 h 473"/>
                  <a:gd name="T14" fmla="*/ 407 w 425"/>
                  <a:gd name="T15" fmla="*/ 419 h 473"/>
                  <a:gd name="T16" fmla="*/ 395 w 425"/>
                  <a:gd name="T17" fmla="*/ 413 h 473"/>
                  <a:gd name="T18" fmla="*/ 365 w 425"/>
                  <a:gd name="T19" fmla="*/ 84 h 473"/>
                  <a:gd name="T20" fmla="*/ 425 w 425"/>
                  <a:gd name="T21" fmla="*/ 84 h 473"/>
                  <a:gd name="T22" fmla="*/ 293 w 425"/>
                  <a:gd name="T23" fmla="*/ 0 h 473"/>
                  <a:gd name="T24" fmla="*/ 293 w 425"/>
                  <a:gd name="T25" fmla="*/ 0 h 473"/>
                  <a:gd name="T26" fmla="*/ 293 w 425"/>
                  <a:gd name="T27" fmla="*/ 24 h 473"/>
                  <a:gd name="T28" fmla="*/ 293 w 425"/>
                  <a:gd name="T29" fmla="*/ 48 h 473"/>
                  <a:gd name="T30" fmla="*/ 179 w 425"/>
                  <a:gd name="T31" fmla="*/ 48 h 473"/>
                  <a:gd name="T32" fmla="*/ 179 w 425"/>
                  <a:gd name="T33" fmla="*/ 150 h 473"/>
                  <a:gd name="T34" fmla="*/ 143 w 425"/>
                  <a:gd name="T35" fmla="*/ 150 h 473"/>
                  <a:gd name="T36" fmla="*/ 132 w 425"/>
                  <a:gd name="T37" fmla="*/ 174 h 473"/>
                  <a:gd name="T38" fmla="*/ 138 w 425"/>
                  <a:gd name="T39" fmla="*/ 227 h 473"/>
                  <a:gd name="T40" fmla="*/ 12 w 425"/>
                  <a:gd name="T41" fmla="*/ 227 h 473"/>
                  <a:gd name="T42" fmla="*/ 0 w 425"/>
                  <a:gd name="T43" fmla="*/ 233 h 473"/>
                  <a:gd name="T44" fmla="*/ 0 w 425"/>
                  <a:gd name="T45" fmla="*/ 239 h 473"/>
                  <a:gd name="T46" fmla="*/ 24 w 425"/>
                  <a:gd name="T47" fmla="*/ 275 h 473"/>
                  <a:gd name="T48" fmla="*/ 18 w 425"/>
                  <a:gd name="T49" fmla="*/ 305 h 473"/>
                  <a:gd name="T50" fmla="*/ 30 w 425"/>
                  <a:gd name="T51" fmla="*/ 329 h 473"/>
                  <a:gd name="T52" fmla="*/ 18 w 425"/>
                  <a:gd name="T53" fmla="*/ 413 h 473"/>
                  <a:gd name="T54" fmla="*/ 84 w 425"/>
                  <a:gd name="T55" fmla="*/ 401 h 473"/>
                  <a:gd name="T56" fmla="*/ 84 w 425"/>
                  <a:gd name="T57" fmla="*/ 40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5" h="473">
                    <a:moveTo>
                      <a:pt x="84" y="401"/>
                    </a:moveTo>
                    <a:lnTo>
                      <a:pt x="84" y="401"/>
                    </a:lnTo>
                    <a:lnTo>
                      <a:pt x="167" y="473"/>
                    </a:lnTo>
                    <a:lnTo>
                      <a:pt x="197" y="431"/>
                    </a:lnTo>
                    <a:lnTo>
                      <a:pt x="221" y="467"/>
                    </a:lnTo>
                    <a:lnTo>
                      <a:pt x="245" y="443"/>
                    </a:lnTo>
                    <a:lnTo>
                      <a:pt x="401" y="449"/>
                    </a:lnTo>
                    <a:lnTo>
                      <a:pt x="407" y="419"/>
                    </a:lnTo>
                    <a:lnTo>
                      <a:pt x="395" y="413"/>
                    </a:lnTo>
                    <a:lnTo>
                      <a:pt x="365" y="84"/>
                    </a:lnTo>
                    <a:lnTo>
                      <a:pt x="425" y="84"/>
                    </a:lnTo>
                    <a:lnTo>
                      <a:pt x="293" y="0"/>
                    </a:lnTo>
                    <a:lnTo>
                      <a:pt x="293" y="0"/>
                    </a:lnTo>
                    <a:lnTo>
                      <a:pt x="293" y="24"/>
                    </a:lnTo>
                    <a:lnTo>
                      <a:pt x="293" y="48"/>
                    </a:lnTo>
                    <a:lnTo>
                      <a:pt x="179" y="48"/>
                    </a:lnTo>
                    <a:lnTo>
                      <a:pt x="179" y="150"/>
                    </a:lnTo>
                    <a:lnTo>
                      <a:pt x="143" y="150"/>
                    </a:lnTo>
                    <a:lnTo>
                      <a:pt x="132" y="174"/>
                    </a:lnTo>
                    <a:lnTo>
                      <a:pt x="138" y="227"/>
                    </a:lnTo>
                    <a:lnTo>
                      <a:pt x="12" y="227"/>
                    </a:lnTo>
                    <a:lnTo>
                      <a:pt x="0" y="233"/>
                    </a:lnTo>
                    <a:lnTo>
                      <a:pt x="0" y="239"/>
                    </a:lnTo>
                    <a:lnTo>
                      <a:pt x="24" y="275"/>
                    </a:lnTo>
                    <a:lnTo>
                      <a:pt x="18" y="305"/>
                    </a:lnTo>
                    <a:lnTo>
                      <a:pt x="30" y="329"/>
                    </a:lnTo>
                    <a:lnTo>
                      <a:pt x="18" y="413"/>
                    </a:lnTo>
                    <a:lnTo>
                      <a:pt x="84" y="401"/>
                    </a:lnTo>
                    <a:lnTo>
                      <a:pt x="84" y="40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4" name="Freeform 121"/>
              <p:cNvSpPr>
                <a:spLocks/>
              </p:cNvSpPr>
              <p:nvPr/>
            </p:nvSpPr>
            <p:spPr bwMode="auto">
              <a:xfrm>
                <a:off x="4483" y="742"/>
                <a:ext cx="0" cy="24"/>
              </a:xfrm>
              <a:custGeom>
                <a:avLst/>
                <a:gdLst>
                  <a:gd name="T0" fmla="*/ 24 h 24"/>
                  <a:gd name="T1" fmla="*/ 0 h 24"/>
                  <a:gd name="T2" fmla="*/ 0 h 24"/>
                  <a:gd name="T3" fmla="*/ 0 h 24"/>
                  <a:gd name="T4" fmla="*/ 24 h 24"/>
                </a:gdLst>
                <a:ahLst/>
                <a:cxnLst>
                  <a:cxn ang="0">
                    <a:pos x="0" y="T0"/>
                  </a:cxn>
                  <a:cxn ang="0">
                    <a:pos x="0" y="T1"/>
                  </a:cxn>
                  <a:cxn ang="0">
                    <a:pos x="0" y="T2"/>
                  </a:cxn>
                  <a:cxn ang="0">
                    <a:pos x="0" y="T3"/>
                  </a:cxn>
                  <a:cxn ang="0">
                    <a:pos x="0" y="T4"/>
                  </a:cxn>
                </a:cxnLst>
                <a:rect l="0" t="0" r="r" b="b"/>
                <a:pathLst>
                  <a:path h="24">
                    <a:moveTo>
                      <a:pt x="0" y="24"/>
                    </a:moveTo>
                    <a:lnTo>
                      <a:pt x="0" y="0"/>
                    </a:lnTo>
                    <a:lnTo>
                      <a:pt x="0" y="0"/>
                    </a:lnTo>
                    <a:lnTo>
                      <a:pt x="0" y="0"/>
                    </a:lnTo>
                    <a:lnTo>
                      <a:pt x="0"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5" name="Freeform 122"/>
              <p:cNvSpPr>
                <a:spLocks/>
              </p:cNvSpPr>
              <p:nvPr/>
            </p:nvSpPr>
            <p:spPr bwMode="auto">
              <a:xfrm>
                <a:off x="4190" y="969"/>
                <a:ext cx="138" cy="6"/>
              </a:xfrm>
              <a:custGeom>
                <a:avLst/>
                <a:gdLst>
                  <a:gd name="T0" fmla="*/ 138 w 138"/>
                  <a:gd name="T1" fmla="*/ 0 h 6"/>
                  <a:gd name="T2" fmla="*/ 12 w 138"/>
                  <a:gd name="T3" fmla="*/ 0 h 6"/>
                  <a:gd name="T4" fmla="*/ 0 w 138"/>
                  <a:gd name="T5" fmla="*/ 6 h 6"/>
                  <a:gd name="T6" fmla="*/ 12 w 138"/>
                  <a:gd name="T7" fmla="*/ 0 h 6"/>
                  <a:gd name="T8" fmla="*/ 138 w 138"/>
                  <a:gd name="T9" fmla="*/ 0 h 6"/>
                </a:gdLst>
                <a:ahLst/>
                <a:cxnLst>
                  <a:cxn ang="0">
                    <a:pos x="T0" y="T1"/>
                  </a:cxn>
                  <a:cxn ang="0">
                    <a:pos x="T2" y="T3"/>
                  </a:cxn>
                  <a:cxn ang="0">
                    <a:pos x="T4" y="T5"/>
                  </a:cxn>
                  <a:cxn ang="0">
                    <a:pos x="T6" y="T7"/>
                  </a:cxn>
                  <a:cxn ang="0">
                    <a:pos x="T8" y="T9"/>
                  </a:cxn>
                </a:cxnLst>
                <a:rect l="0" t="0" r="r" b="b"/>
                <a:pathLst>
                  <a:path w="138" h="6">
                    <a:moveTo>
                      <a:pt x="138" y="0"/>
                    </a:moveTo>
                    <a:lnTo>
                      <a:pt x="12" y="0"/>
                    </a:lnTo>
                    <a:lnTo>
                      <a:pt x="0" y="6"/>
                    </a:lnTo>
                    <a:lnTo>
                      <a:pt x="12" y="0"/>
                    </a:lnTo>
                    <a:lnTo>
                      <a:pt x="13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6" name="Freeform 123"/>
              <p:cNvSpPr>
                <a:spLocks/>
              </p:cNvSpPr>
              <p:nvPr/>
            </p:nvSpPr>
            <p:spPr bwMode="auto">
              <a:xfrm>
                <a:off x="4387" y="1173"/>
                <a:ext cx="48" cy="36"/>
              </a:xfrm>
              <a:custGeom>
                <a:avLst/>
                <a:gdLst>
                  <a:gd name="T0" fmla="*/ 48 w 48"/>
                  <a:gd name="T1" fmla="*/ 12 h 36"/>
                  <a:gd name="T2" fmla="*/ 24 w 48"/>
                  <a:gd name="T3" fmla="*/ 36 h 36"/>
                  <a:gd name="T4" fmla="*/ 0 w 48"/>
                  <a:gd name="T5" fmla="*/ 0 h 36"/>
                  <a:gd name="T6" fmla="*/ 24 w 48"/>
                  <a:gd name="T7" fmla="*/ 36 h 36"/>
                  <a:gd name="T8" fmla="*/ 48 w 48"/>
                  <a:gd name="T9" fmla="*/ 12 h 36"/>
                </a:gdLst>
                <a:ahLst/>
                <a:cxnLst>
                  <a:cxn ang="0">
                    <a:pos x="T0" y="T1"/>
                  </a:cxn>
                  <a:cxn ang="0">
                    <a:pos x="T2" y="T3"/>
                  </a:cxn>
                  <a:cxn ang="0">
                    <a:pos x="T4" y="T5"/>
                  </a:cxn>
                  <a:cxn ang="0">
                    <a:pos x="T6" y="T7"/>
                  </a:cxn>
                  <a:cxn ang="0">
                    <a:pos x="T8" y="T9"/>
                  </a:cxn>
                </a:cxnLst>
                <a:rect l="0" t="0" r="r" b="b"/>
                <a:pathLst>
                  <a:path w="48" h="36">
                    <a:moveTo>
                      <a:pt x="48" y="12"/>
                    </a:moveTo>
                    <a:lnTo>
                      <a:pt x="24" y="36"/>
                    </a:lnTo>
                    <a:lnTo>
                      <a:pt x="0" y="0"/>
                    </a:lnTo>
                    <a:lnTo>
                      <a:pt x="24" y="36"/>
                    </a:lnTo>
                    <a:lnTo>
                      <a:pt x="4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7" name="Freeform 124"/>
              <p:cNvSpPr>
                <a:spLocks/>
              </p:cNvSpPr>
              <p:nvPr/>
            </p:nvSpPr>
            <p:spPr bwMode="auto">
              <a:xfrm>
                <a:off x="4172" y="1143"/>
                <a:ext cx="221" cy="161"/>
              </a:xfrm>
              <a:custGeom>
                <a:avLst/>
                <a:gdLst>
                  <a:gd name="T0" fmla="*/ 78 w 221"/>
                  <a:gd name="T1" fmla="*/ 149 h 161"/>
                  <a:gd name="T2" fmla="*/ 126 w 221"/>
                  <a:gd name="T3" fmla="*/ 143 h 161"/>
                  <a:gd name="T4" fmla="*/ 132 w 221"/>
                  <a:gd name="T5" fmla="*/ 155 h 161"/>
                  <a:gd name="T6" fmla="*/ 215 w 221"/>
                  <a:gd name="T7" fmla="*/ 161 h 161"/>
                  <a:gd name="T8" fmla="*/ 221 w 221"/>
                  <a:gd name="T9" fmla="*/ 143 h 161"/>
                  <a:gd name="T10" fmla="*/ 191 w 221"/>
                  <a:gd name="T11" fmla="*/ 114 h 161"/>
                  <a:gd name="T12" fmla="*/ 185 w 221"/>
                  <a:gd name="T13" fmla="*/ 72 h 161"/>
                  <a:gd name="T14" fmla="*/ 185 w 221"/>
                  <a:gd name="T15" fmla="*/ 72 h 161"/>
                  <a:gd name="T16" fmla="*/ 102 w 221"/>
                  <a:gd name="T17" fmla="*/ 0 h 161"/>
                  <a:gd name="T18" fmla="*/ 36 w 221"/>
                  <a:gd name="T19" fmla="*/ 12 h 161"/>
                  <a:gd name="T20" fmla="*/ 30 w 221"/>
                  <a:gd name="T21" fmla="*/ 42 h 161"/>
                  <a:gd name="T22" fmla="*/ 0 w 221"/>
                  <a:gd name="T23" fmla="*/ 78 h 161"/>
                  <a:gd name="T24" fmla="*/ 30 w 221"/>
                  <a:gd name="T25" fmla="*/ 120 h 161"/>
                  <a:gd name="T26" fmla="*/ 18 w 221"/>
                  <a:gd name="T27" fmla="*/ 132 h 161"/>
                  <a:gd name="T28" fmla="*/ 24 w 221"/>
                  <a:gd name="T29" fmla="*/ 161 h 161"/>
                  <a:gd name="T30" fmla="*/ 66 w 221"/>
                  <a:gd name="T31" fmla="*/ 161 h 161"/>
                  <a:gd name="T32" fmla="*/ 78 w 221"/>
                  <a:gd name="T33"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161">
                    <a:moveTo>
                      <a:pt x="78" y="149"/>
                    </a:moveTo>
                    <a:lnTo>
                      <a:pt x="126" y="143"/>
                    </a:lnTo>
                    <a:lnTo>
                      <a:pt x="132" y="155"/>
                    </a:lnTo>
                    <a:lnTo>
                      <a:pt x="215" y="161"/>
                    </a:lnTo>
                    <a:lnTo>
                      <a:pt x="221" y="143"/>
                    </a:lnTo>
                    <a:lnTo>
                      <a:pt x="191" y="114"/>
                    </a:lnTo>
                    <a:lnTo>
                      <a:pt x="185" y="72"/>
                    </a:lnTo>
                    <a:lnTo>
                      <a:pt x="185" y="72"/>
                    </a:lnTo>
                    <a:lnTo>
                      <a:pt x="102" y="0"/>
                    </a:lnTo>
                    <a:lnTo>
                      <a:pt x="36" y="12"/>
                    </a:lnTo>
                    <a:lnTo>
                      <a:pt x="30" y="42"/>
                    </a:lnTo>
                    <a:lnTo>
                      <a:pt x="0" y="78"/>
                    </a:lnTo>
                    <a:lnTo>
                      <a:pt x="30" y="120"/>
                    </a:lnTo>
                    <a:lnTo>
                      <a:pt x="18" y="132"/>
                    </a:lnTo>
                    <a:lnTo>
                      <a:pt x="24" y="161"/>
                    </a:lnTo>
                    <a:lnTo>
                      <a:pt x="66" y="161"/>
                    </a:lnTo>
                    <a:lnTo>
                      <a:pt x="78" y="14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8" name="Freeform 125"/>
              <p:cNvSpPr>
                <a:spLocks/>
              </p:cNvSpPr>
              <p:nvPr/>
            </p:nvSpPr>
            <p:spPr bwMode="auto">
              <a:xfrm>
                <a:off x="4363" y="1257"/>
                <a:ext cx="30" cy="47"/>
              </a:xfrm>
              <a:custGeom>
                <a:avLst/>
                <a:gdLst>
                  <a:gd name="T0" fmla="*/ 0 w 30"/>
                  <a:gd name="T1" fmla="*/ 0 h 47"/>
                  <a:gd name="T2" fmla="*/ 30 w 30"/>
                  <a:gd name="T3" fmla="*/ 29 h 47"/>
                  <a:gd name="T4" fmla="*/ 24 w 30"/>
                  <a:gd name="T5" fmla="*/ 47 h 47"/>
                  <a:gd name="T6" fmla="*/ 30 w 30"/>
                  <a:gd name="T7" fmla="*/ 29 h 47"/>
                  <a:gd name="T8" fmla="*/ 0 w 30"/>
                  <a:gd name="T9" fmla="*/ 0 h 47"/>
                </a:gdLst>
                <a:ahLst/>
                <a:cxnLst>
                  <a:cxn ang="0">
                    <a:pos x="T0" y="T1"/>
                  </a:cxn>
                  <a:cxn ang="0">
                    <a:pos x="T2" y="T3"/>
                  </a:cxn>
                  <a:cxn ang="0">
                    <a:pos x="T4" y="T5"/>
                  </a:cxn>
                  <a:cxn ang="0">
                    <a:pos x="T6" y="T7"/>
                  </a:cxn>
                  <a:cxn ang="0">
                    <a:pos x="T8" y="T9"/>
                  </a:cxn>
                </a:cxnLst>
                <a:rect l="0" t="0" r="r" b="b"/>
                <a:pathLst>
                  <a:path w="30" h="47">
                    <a:moveTo>
                      <a:pt x="0" y="0"/>
                    </a:moveTo>
                    <a:lnTo>
                      <a:pt x="30" y="29"/>
                    </a:lnTo>
                    <a:lnTo>
                      <a:pt x="24" y="47"/>
                    </a:lnTo>
                    <a:lnTo>
                      <a:pt x="30" y="29"/>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29" name="Rectangle 126"/>
              <p:cNvSpPr>
                <a:spLocks noChangeArrowheads="1"/>
              </p:cNvSpPr>
              <p:nvPr/>
            </p:nvSpPr>
            <p:spPr bwMode="auto">
              <a:xfrm>
                <a:off x="4357" y="1215"/>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0" name="Freeform 127"/>
              <p:cNvSpPr>
                <a:spLocks/>
              </p:cNvSpPr>
              <p:nvPr/>
            </p:nvSpPr>
            <p:spPr bwMode="auto">
              <a:xfrm>
                <a:off x="4274" y="1143"/>
                <a:ext cx="83" cy="72"/>
              </a:xfrm>
              <a:custGeom>
                <a:avLst/>
                <a:gdLst>
                  <a:gd name="T0" fmla="*/ 0 w 83"/>
                  <a:gd name="T1" fmla="*/ 0 h 72"/>
                  <a:gd name="T2" fmla="*/ 0 w 83"/>
                  <a:gd name="T3" fmla="*/ 0 h 72"/>
                  <a:gd name="T4" fmla="*/ 83 w 83"/>
                  <a:gd name="T5" fmla="*/ 72 h 72"/>
                  <a:gd name="T6" fmla="*/ 83 w 83"/>
                  <a:gd name="T7" fmla="*/ 72 h 72"/>
                  <a:gd name="T8" fmla="*/ 0 w 83"/>
                  <a:gd name="T9" fmla="*/ 0 h 72"/>
                </a:gdLst>
                <a:ahLst/>
                <a:cxnLst>
                  <a:cxn ang="0">
                    <a:pos x="T0" y="T1"/>
                  </a:cxn>
                  <a:cxn ang="0">
                    <a:pos x="T2" y="T3"/>
                  </a:cxn>
                  <a:cxn ang="0">
                    <a:pos x="T4" y="T5"/>
                  </a:cxn>
                  <a:cxn ang="0">
                    <a:pos x="T6" y="T7"/>
                  </a:cxn>
                  <a:cxn ang="0">
                    <a:pos x="T8" y="T9"/>
                  </a:cxn>
                </a:cxnLst>
                <a:rect l="0" t="0" r="r" b="b"/>
                <a:pathLst>
                  <a:path w="83" h="72">
                    <a:moveTo>
                      <a:pt x="0" y="0"/>
                    </a:moveTo>
                    <a:lnTo>
                      <a:pt x="0" y="0"/>
                    </a:lnTo>
                    <a:lnTo>
                      <a:pt x="83" y="72"/>
                    </a:lnTo>
                    <a:lnTo>
                      <a:pt x="83" y="72"/>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1" name="Freeform 128"/>
              <p:cNvSpPr>
                <a:spLocks/>
              </p:cNvSpPr>
              <p:nvPr/>
            </p:nvSpPr>
            <p:spPr bwMode="auto">
              <a:xfrm>
                <a:off x="4196" y="1286"/>
                <a:ext cx="108" cy="72"/>
              </a:xfrm>
              <a:custGeom>
                <a:avLst/>
                <a:gdLst>
                  <a:gd name="T0" fmla="*/ 108 w 108"/>
                  <a:gd name="T1" fmla="*/ 6 h 72"/>
                  <a:gd name="T2" fmla="*/ 108 w 108"/>
                  <a:gd name="T3" fmla="*/ 6 h 72"/>
                  <a:gd name="T4" fmla="*/ 108 w 108"/>
                  <a:gd name="T5" fmla="*/ 12 h 72"/>
                  <a:gd name="T6" fmla="*/ 102 w 108"/>
                  <a:gd name="T7" fmla="*/ 0 h 72"/>
                  <a:gd name="T8" fmla="*/ 54 w 108"/>
                  <a:gd name="T9" fmla="*/ 6 h 72"/>
                  <a:gd name="T10" fmla="*/ 42 w 108"/>
                  <a:gd name="T11" fmla="*/ 18 h 72"/>
                  <a:gd name="T12" fmla="*/ 0 w 108"/>
                  <a:gd name="T13" fmla="*/ 18 h 72"/>
                  <a:gd name="T14" fmla="*/ 0 w 108"/>
                  <a:gd name="T15" fmla="*/ 18 h 72"/>
                  <a:gd name="T16" fmla="*/ 0 w 108"/>
                  <a:gd name="T17" fmla="*/ 18 h 72"/>
                  <a:gd name="T18" fmla="*/ 48 w 108"/>
                  <a:gd name="T19" fmla="*/ 42 h 72"/>
                  <a:gd name="T20" fmla="*/ 54 w 108"/>
                  <a:gd name="T21" fmla="*/ 66 h 72"/>
                  <a:gd name="T22" fmla="*/ 54 w 108"/>
                  <a:gd name="T23" fmla="*/ 72 h 72"/>
                  <a:gd name="T24" fmla="*/ 108 w 108"/>
                  <a:gd name="T25" fmla="*/ 42 h 72"/>
                  <a:gd name="T26" fmla="*/ 108 w 108"/>
                  <a:gd name="T27"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72">
                    <a:moveTo>
                      <a:pt x="108" y="6"/>
                    </a:moveTo>
                    <a:lnTo>
                      <a:pt x="108" y="6"/>
                    </a:lnTo>
                    <a:lnTo>
                      <a:pt x="108" y="12"/>
                    </a:lnTo>
                    <a:lnTo>
                      <a:pt x="102" y="0"/>
                    </a:lnTo>
                    <a:lnTo>
                      <a:pt x="54" y="6"/>
                    </a:lnTo>
                    <a:lnTo>
                      <a:pt x="42" y="18"/>
                    </a:lnTo>
                    <a:lnTo>
                      <a:pt x="0" y="18"/>
                    </a:lnTo>
                    <a:lnTo>
                      <a:pt x="0" y="18"/>
                    </a:lnTo>
                    <a:lnTo>
                      <a:pt x="0" y="18"/>
                    </a:lnTo>
                    <a:lnTo>
                      <a:pt x="48" y="42"/>
                    </a:lnTo>
                    <a:lnTo>
                      <a:pt x="54" y="66"/>
                    </a:lnTo>
                    <a:lnTo>
                      <a:pt x="54" y="72"/>
                    </a:lnTo>
                    <a:lnTo>
                      <a:pt x="108" y="42"/>
                    </a:lnTo>
                    <a:lnTo>
                      <a:pt x="10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2" name="Freeform 129"/>
              <p:cNvSpPr>
                <a:spLocks/>
              </p:cNvSpPr>
              <p:nvPr/>
            </p:nvSpPr>
            <p:spPr bwMode="auto">
              <a:xfrm>
                <a:off x="4250" y="1292"/>
                <a:ext cx="269" cy="192"/>
              </a:xfrm>
              <a:custGeom>
                <a:avLst/>
                <a:gdLst>
                  <a:gd name="T0" fmla="*/ 101 w 269"/>
                  <a:gd name="T1" fmla="*/ 102 h 192"/>
                  <a:gd name="T2" fmla="*/ 143 w 269"/>
                  <a:gd name="T3" fmla="*/ 96 h 192"/>
                  <a:gd name="T4" fmla="*/ 143 w 269"/>
                  <a:gd name="T5" fmla="*/ 96 h 192"/>
                  <a:gd name="T6" fmla="*/ 167 w 269"/>
                  <a:gd name="T7" fmla="*/ 138 h 192"/>
                  <a:gd name="T8" fmla="*/ 155 w 269"/>
                  <a:gd name="T9" fmla="*/ 162 h 192"/>
                  <a:gd name="T10" fmla="*/ 167 w 269"/>
                  <a:gd name="T11" fmla="*/ 156 h 192"/>
                  <a:gd name="T12" fmla="*/ 167 w 269"/>
                  <a:gd name="T13" fmla="*/ 156 h 192"/>
                  <a:gd name="T14" fmla="*/ 167 w 269"/>
                  <a:gd name="T15" fmla="*/ 156 h 192"/>
                  <a:gd name="T16" fmla="*/ 173 w 269"/>
                  <a:gd name="T17" fmla="*/ 150 h 192"/>
                  <a:gd name="T18" fmla="*/ 203 w 269"/>
                  <a:gd name="T19" fmla="*/ 156 h 192"/>
                  <a:gd name="T20" fmla="*/ 209 w 269"/>
                  <a:gd name="T21" fmla="*/ 192 h 192"/>
                  <a:gd name="T22" fmla="*/ 215 w 269"/>
                  <a:gd name="T23" fmla="*/ 186 h 192"/>
                  <a:gd name="T24" fmla="*/ 227 w 269"/>
                  <a:gd name="T25" fmla="*/ 180 h 192"/>
                  <a:gd name="T26" fmla="*/ 227 w 269"/>
                  <a:gd name="T27" fmla="*/ 180 h 192"/>
                  <a:gd name="T28" fmla="*/ 227 w 269"/>
                  <a:gd name="T29" fmla="*/ 180 h 192"/>
                  <a:gd name="T30" fmla="*/ 245 w 269"/>
                  <a:gd name="T31" fmla="*/ 192 h 192"/>
                  <a:gd name="T32" fmla="*/ 269 w 269"/>
                  <a:gd name="T33" fmla="*/ 150 h 192"/>
                  <a:gd name="T34" fmla="*/ 251 w 269"/>
                  <a:gd name="T35" fmla="*/ 96 h 192"/>
                  <a:gd name="T36" fmla="*/ 269 w 269"/>
                  <a:gd name="T37" fmla="*/ 90 h 192"/>
                  <a:gd name="T38" fmla="*/ 251 w 269"/>
                  <a:gd name="T39" fmla="*/ 84 h 192"/>
                  <a:gd name="T40" fmla="*/ 215 w 269"/>
                  <a:gd name="T41" fmla="*/ 6 h 192"/>
                  <a:gd name="T42" fmla="*/ 191 w 269"/>
                  <a:gd name="T43" fmla="*/ 24 h 192"/>
                  <a:gd name="T44" fmla="*/ 191 w 269"/>
                  <a:gd name="T45" fmla="*/ 24 h 192"/>
                  <a:gd name="T46" fmla="*/ 191 w 269"/>
                  <a:gd name="T47" fmla="*/ 24 h 192"/>
                  <a:gd name="T48" fmla="*/ 137 w 269"/>
                  <a:gd name="T49" fmla="*/ 12 h 192"/>
                  <a:gd name="T50" fmla="*/ 54 w 269"/>
                  <a:gd name="T51" fmla="*/ 6 h 192"/>
                  <a:gd name="T52" fmla="*/ 54 w 269"/>
                  <a:gd name="T53" fmla="*/ 6 h 192"/>
                  <a:gd name="T54" fmla="*/ 54 w 269"/>
                  <a:gd name="T55" fmla="*/ 6 h 192"/>
                  <a:gd name="T56" fmla="*/ 54 w 269"/>
                  <a:gd name="T57" fmla="*/ 6 h 192"/>
                  <a:gd name="T58" fmla="*/ 54 w 269"/>
                  <a:gd name="T59" fmla="*/ 0 h 192"/>
                  <a:gd name="T60" fmla="*/ 54 w 269"/>
                  <a:gd name="T61" fmla="*/ 36 h 192"/>
                  <a:gd name="T62" fmla="*/ 0 w 269"/>
                  <a:gd name="T63" fmla="*/ 66 h 192"/>
                  <a:gd name="T64" fmla="*/ 24 w 269"/>
                  <a:gd name="T65" fmla="*/ 72 h 192"/>
                  <a:gd name="T66" fmla="*/ 24 w 269"/>
                  <a:gd name="T67" fmla="*/ 96 h 192"/>
                  <a:gd name="T68" fmla="*/ 54 w 269"/>
                  <a:gd name="T69" fmla="*/ 108 h 192"/>
                  <a:gd name="T70" fmla="*/ 60 w 269"/>
                  <a:gd name="T71" fmla="*/ 126 h 192"/>
                  <a:gd name="T72" fmla="*/ 78 w 269"/>
                  <a:gd name="T73" fmla="*/ 132 h 192"/>
                  <a:gd name="T74" fmla="*/ 101 w 269"/>
                  <a:gd name="T75" fmla="*/ 10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192">
                    <a:moveTo>
                      <a:pt x="101" y="102"/>
                    </a:moveTo>
                    <a:lnTo>
                      <a:pt x="143" y="96"/>
                    </a:lnTo>
                    <a:lnTo>
                      <a:pt x="143" y="96"/>
                    </a:lnTo>
                    <a:lnTo>
                      <a:pt x="167" y="138"/>
                    </a:lnTo>
                    <a:lnTo>
                      <a:pt x="155" y="162"/>
                    </a:lnTo>
                    <a:lnTo>
                      <a:pt x="167" y="156"/>
                    </a:lnTo>
                    <a:lnTo>
                      <a:pt x="167" y="156"/>
                    </a:lnTo>
                    <a:lnTo>
                      <a:pt x="167" y="156"/>
                    </a:lnTo>
                    <a:lnTo>
                      <a:pt x="173" y="150"/>
                    </a:lnTo>
                    <a:lnTo>
                      <a:pt x="203" y="156"/>
                    </a:lnTo>
                    <a:lnTo>
                      <a:pt x="209" y="192"/>
                    </a:lnTo>
                    <a:lnTo>
                      <a:pt x="215" y="186"/>
                    </a:lnTo>
                    <a:lnTo>
                      <a:pt x="227" y="180"/>
                    </a:lnTo>
                    <a:lnTo>
                      <a:pt x="227" y="180"/>
                    </a:lnTo>
                    <a:lnTo>
                      <a:pt x="227" y="180"/>
                    </a:lnTo>
                    <a:lnTo>
                      <a:pt x="245" y="192"/>
                    </a:lnTo>
                    <a:lnTo>
                      <a:pt x="269" y="150"/>
                    </a:lnTo>
                    <a:lnTo>
                      <a:pt x="251" y="96"/>
                    </a:lnTo>
                    <a:lnTo>
                      <a:pt x="269" y="90"/>
                    </a:lnTo>
                    <a:lnTo>
                      <a:pt x="251" y="84"/>
                    </a:lnTo>
                    <a:lnTo>
                      <a:pt x="215" y="6"/>
                    </a:lnTo>
                    <a:lnTo>
                      <a:pt x="191" y="24"/>
                    </a:lnTo>
                    <a:lnTo>
                      <a:pt x="191" y="24"/>
                    </a:lnTo>
                    <a:lnTo>
                      <a:pt x="191" y="24"/>
                    </a:lnTo>
                    <a:lnTo>
                      <a:pt x="137" y="12"/>
                    </a:lnTo>
                    <a:lnTo>
                      <a:pt x="54" y="6"/>
                    </a:lnTo>
                    <a:lnTo>
                      <a:pt x="54" y="6"/>
                    </a:lnTo>
                    <a:lnTo>
                      <a:pt x="54" y="6"/>
                    </a:lnTo>
                    <a:lnTo>
                      <a:pt x="54" y="6"/>
                    </a:lnTo>
                    <a:lnTo>
                      <a:pt x="54" y="0"/>
                    </a:lnTo>
                    <a:lnTo>
                      <a:pt x="54" y="36"/>
                    </a:lnTo>
                    <a:lnTo>
                      <a:pt x="0" y="66"/>
                    </a:lnTo>
                    <a:lnTo>
                      <a:pt x="24" y="72"/>
                    </a:lnTo>
                    <a:lnTo>
                      <a:pt x="24" y="96"/>
                    </a:lnTo>
                    <a:lnTo>
                      <a:pt x="54" y="108"/>
                    </a:lnTo>
                    <a:lnTo>
                      <a:pt x="60" y="126"/>
                    </a:lnTo>
                    <a:lnTo>
                      <a:pt x="78" y="132"/>
                    </a:lnTo>
                    <a:lnTo>
                      <a:pt x="101" y="10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3" name="Freeform 130"/>
              <p:cNvSpPr>
                <a:spLocks/>
              </p:cNvSpPr>
              <p:nvPr/>
            </p:nvSpPr>
            <p:spPr bwMode="auto">
              <a:xfrm>
                <a:off x="4387" y="1304"/>
                <a:ext cx="54" cy="12"/>
              </a:xfrm>
              <a:custGeom>
                <a:avLst/>
                <a:gdLst>
                  <a:gd name="T0" fmla="*/ 0 w 54"/>
                  <a:gd name="T1" fmla="*/ 0 h 12"/>
                  <a:gd name="T2" fmla="*/ 54 w 54"/>
                  <a:gd name="T3" fmla="*/ 12 h 12"/>
                  <a:gd name="T4" fmla="*/ 54 w 54"/>
                  <a:gd name="T5" fmla="*/ 12 h 12"/>
                  <a:gd name="T6" fmla="*/ 0 w 54"/>
                  <a:gd name="T7" fmla="*/ 0 h 12"/>
                  <a:gd name="T8" fmla="*/ 0 w 54"/>
                  <a:gd name="T9" fmla="*/ 0 h 12"/>
                </a:gdLst>
                <a:ahLst/>
                <a:cxnLst>
                  <a:cxn ang="0">
                    <a:pos x="T0" y="T1"/>
                  </a:cxn>
                  <a:cxn ang="0">
                    <a:pos x="T2" y="T3"/>
                  </a:cxn>
                  <a:cxn ang="0">
                    <a:pos x="T4" y="T5"/>
                  </a:cxn>
                  <a:cxn ang="0">
                    <a:pos x="T6" y="T7"/>
                  </a:cxn>
                  <a:cxn ang="0">
                    <a:pos x="T8" y="T9"/>
                  </a:cxn>
                </a:cxnLst>
                <a:rect l="0" t="0" r="r" b="b"/>
                <a:pathLst>
                  <a:path w="54" h="12">
                    <a:moveTo>
                      <a:pt x="0" y="0"/>
                    </a:moveTo>
                    <a:lnTo>
                      <a:pt x="54" y="12"/>
                    </a:lnTo>
                    <a:lnTo>
                      <a:pt x="54" y="1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4" name="Freeform 131"/>
              <p:cNvSpPr>
                <a:spLocks/>
              </p:cNvSpPr>
              <p:nvPr/>
            </p:nvSpPr>
            <p:spPr bwMode="auto">
              <a:xfrm>
                <a:off x="4304" y="1298"/>
                <a:ext cx="83" cy="6"/>
              </a:xfrm>
              <a:custGeom>
                <a:avLst/>
                <a:gdLst>
                  <a:gd name="T0" fmla="*/ 0 w 83"/>
                  <a:gd name="T1" fmla="*/ 0 h 6"/>
                  <a:gd name="T2" fmla="*/ 0 w 83"/>
                  <a:gd name="T3" fmla="*/ 0 h 6"/>
                  <a:gd name="T4" fmla="*/ 83 w 83"/>
                  <a:gd name="T5" fmla="*/ 6 h 6"/>
                  <a:gd name="T6" fmla="*/ 83 w 83"/>
                  <a:gd name="T7" fmla="*/ 6 h 6"/>
                  <a:gd name="T8" fmla="*/ 0 w 83"/>
                  <a:gd name="T9" fmla="*/ 0 h 6"/>
                </a:gdLst>
                <a:ahLst/>
                <a:cxnLst>
                  <a:cxn ang="0">
                    <a:pos x="T0" y="T1"/>
                  </a:cxn>
                  <a:cxn ang="0">
                    <a:pos x="T2" y="T3"/>
                  </a:cxn>
                  <a:cxn ang="0">
                    <a:pos x="T4" y="T5"/>
                  </a:cxn>
                  <a:cxn ang="0">
                    <a:pos x="T6" y="T7"/>
                  </a:cxn>
                  <a:cxn ang="0">
                    <a:pos x="T8" y="T9"/>
                  </a:cxn>
                </a:cxnLst>
                <a:rect l="0" t="0" r="r" b="b"/>
                <a:pathLst>
                  <a:path w="83" h="6">
                    <a:moveTo>
                      <a:pt x="0" y="0"/>
                    </a:moveTo>
                    <a:lnTo>
                      <a:pt x="0" y="0"/>
                    </a:lnTo>
                    <a:lnTo>
                      <a:pt x="83" y="6"/>
                    </a:lnTo>
                    <a:lnTo>
                      <a:pt x="83" y="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5" name="Rectangle 132"/>
              <p:cNvSpPr>
                <a:spLocks noChangeArrowheads="1"/>
              </p:cNvSpPr>
              <p:nvPr/>
            </p:nvSpPr>
            <p:spPr bwMode="auto">
              <a:xfrm>
                <a:off x="4304" y="1292"/>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6" name="Freeform 133"/>
              <p:cNvSpPr>
                <a:spLocks/>
              </p:cNvSpPr>
              <p:nvPr/>
            </p:nvSpPr>
            <p:spPr bwMode="auto">
              <a:xfrm>
                <a:off x="4310" y="1388"/>
                <a:ext cx="107" cy="108"/>
              </a:xfrm>
              <a:custGeom>
                <a:avLst/>
                <a:gdLst>
                  <a:gd name="T0" fmla="*/ 107 w 107"/>
                  <a:gd name="T1" fmla="*/ 60 h 108"/>
                  <a:gd name="T2" fmla="*/ 95 w 107"/>
                  <a:gd name="T3" fmla="*/ 66 h 108"/>
                  <a:gd name="T4" fmla="*/ 107 w 107"/>
                  <a:gd name="T5" fmla="*/ 42 h 108"/>
                  <a:gd name="T6" fmla="*/ 83 w 107"/>
                  <a:gd name="T7" fmla="*/ 0 h 108"/>
                  <a:gd name="T8" fmla="*/ 41 w 107"/>
                  <a:gd name="T9" fmla="*/ 6 h 108"/>
                  <a:gd name="T10" fmla="*/ 18 w 107"/>
                  <a:gd name="T11" fmla="*/ 36 h 108"/>
                  <a:gd name="T12" fmla="*/ 0 w 107"/>
                  <a:gd name="T13" fmla="*/ 30 h 108"/>
                  <a:gd name="T14" fmla="*/ 0 w 107"/>
                  <a:gd name="T15" fmla="*/ 30 h 108"/>
                  <a:gd name="T16" fmla="*/ 0 w 107"/>
                  <a:gd name="T17" fmla="*/ 30 h 108"/>
                  <a:gd name="T18" fmla="*/ 12 w 107"/>
                  <a:gd name="T19" fmla="*/ 66 h 108"/>
                  <a:gd name="T20" fmla="*/ 18 w 107"/>
                  <a:gd name="T21" fmla="*/ 78 h 108"/>
                  <a:gd name="T22" fmla="*/ 35 w 107"/>
                  <a:gd name="T23" fmla="*/ 90 h 108"/>
                  <a:gd name="T24" fmla="*/ 41 w 107"/>
                  <a:gd name="T25" fmla="*/ 96 h 108"/>
                  <a:gd name="T26" fmla="*/ 59 w 107"/>
                  <a:gd name="T27" fmla="*/ 102 h 108"/>
                  <a:gd name="T28" fmla="*/ 65 w 107"/>
                  <a:gd name="T29" fmla="*/ 108 h 108"/>
                  <a:gd name="T30" fmla="*/ 101 w 107"/>
                  <a:gd name="T31" fmla="*/ 72 h 108"/>
                  <a:gd name="T32" fmla="*/ 107 w 107"/>
                  <a:gd name="T3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8">
                    <a:moveTo>
                      <a:pt x="107" y="60"/>
                    </a:moveTo>
                    <a:lnTo>
                      <a:pt x="95" y="66"/>
                    </a:lnTo>
                    <a:lnTo>
                      <a:pt x="107" y="42"/>
                    </a:lnTo>
                    <a:lnTo>
                      <a:pt x="83" y="0"/>
                    </a:lnTo>
                    <a:lnTo>
                      <a:pt x="41" y="6"/>
                    </a:lnTo>
                    <a:lnTo>
                      <a:pt x="18" y="36"/>
                    </a:lnTo>
                    <a:lnTo>
                      <a:pt x="0" y="30"/>
                    </a:lnTo>
                    <a:lnTo>
                      <a:pt x="0" y="30"/>
                    </a:lnTo>
                    <a:lnTo>
                      <a:pt x="0" y="30"/>
                    </a:lnTo>
                    <a:lnTo>
                      <a:pt x="12" y="66"/>
                    </a:lnTo>
                    <a:lnTo>
                      <a:pt x="18" y="78"/>
                    </a:lnTo>
                    <a:lnTo>
                      <a:pt x="35" y="90"/>
                    </a:lnTo>
                    <a:lnTo>
                      <a:pt x="41" y="96"/>
                    </a:lnTo>
                    <a:lnTo>
                      <a:pt x="59" y="102"/>
                    </a:lnTo>
                    <a:lnTo>
                      <a:pt x="65" y="108"/>
                    </a:lnTo>
                    <a:lnTo>
                      <a:pt x="101" y="72"/>
                    </a:lnTo>
                    <a:lnTo>
                      <a:pt x="107"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7" name="Freeform 134"/>
              <p:cNvSpPr>
                <a:spLocks/>
              </p:cNvSpPr>
              <p:nvPr/>
            </p:nvSpPr>
            <p:spPr bwMode="auto">
              <a:xfrm>
                <a:off x="4405" y="1448"/>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8" name="Freeform 135"/>
              <p:cNvSpPr>
                <a:spLocks/>
              </p:cNvSpPr>
              <p:nvPr/>
            </p:nvSpPr>
            <p:spPr bwMode="auto">
              <a:xfrm>
                <a:off x="4328" y="1388"/>
                <a:ext cx="65" cy="36"/>
              </a:xfrm>
              <a:custGeom>
                <a:avLst/>
                <a:gdLst>
                  <a:gd name="T0" fmla="*/ 0 w 65"/>
                  <a:gd name="T1" fmla="*/ 36 h 36"/>
                  <a:gd name="T2" fmla="*/ 23 w 65"/>
                  <a:gd name="T3" fmla="*/ 6 h 36"/>
                  <a:gd name="T4" fmla="*/ 65 w 65"/>
                  <a:gd name="T5" fmla="*/ 0 h 36"/>
                  <a:gd name="T6" fmla="*/ 23 w 65"/>
                  <a:gd name="T7" fmla="*/ 6 h 36"/>
                  <a:gd name="T8" fmla="*/ 0 w 65"/>
                  <a:gd name="T9" fmla="*/ 36 h 36"/>
                </a:gdLst>
                <a:ahLst/>
                <a:cxnLst>
                  <a:cxn ang="0">
                    <a:pos x="T0" y="T1"/>
                  </a:cxn>
                  <a:cxn ang="0">
                    <a:pos x="T2" y="T3"/>
                  </a:cxn>
                  <a:cxn ang="0">
                    <a:pos x="T4" y="T5"/>
                  </a:cxn>
                  <a:cxn ang="0">
                    <a:pos x="T6" y="T7"/>
                  </a:cxn>
                  <a:cxn ang="0">
                    <a:pos x="T8" y="T9"/>
                  </a:cxn>
                </a:cxnLst>
                <a:rect l="0" t="0" r="r" b="b"/>
                <a:pathLst>
                  <a:path w="65" h="36">
                    <a:moveTo>
                      <a:pt x="0" y="36"/>
                    </a:moveTo>
                    <a:lnTo>
                      <a:pt x="23" y="6"/>
                    </a:lnTo>
                    <a:lnTo>
                      <a:pt x="65" y="0"/>
                    </a:lnTo>
                    <a:lnTo>
                      <a:pt x="23" y="6"/>
                    </a:lnTo>
                    <a:lnTo>
                      <a:pt x="0"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39" name="Freeform 136"/>
              <p:cNvSpPr>
                <a:spLocks/>
              </p:cNvSpPr>
              <p:nvPr/>
            </p:nvSpPr>
            <p:spPr bwMode="auto">
              <a:xfrm>
                <a:off x="4310" y="1418"/>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0" name="Freeform 137"/>
              <p:cNvSpPr>
                <a:spLocks/>
              </p:cNvSpPr>
              <p:nvPr/>
            </p:nvSpPr>
            <p:spPr bwMode="auto">
              <a:xfrm>
                <a:off x="4375" y="1442"/>
                <a:ext cx="144" cy="150"/>
              </a:xfrm>
              <a:custGeom>
                <a:avLst/>
                <a:gdLst>
                  <a:gd name="T0" fmla="*/ 102 w 144"/>
                  <a:gd name="T1" fmla="*/ 66 h 150"/>
                  <a:gd name="T2" fmla="*/ 120 w 144"/>
                  <a:gd name="T3" fmla="*/ 42 h 150"/>
                  <a:gd name="T4" fmla="*/ 102 w 144"/>
                  <a:gd name="T5" fmla="*/ 30 h 150"/>
                  <a:gd name="T6" fmla="*/ 90 w 144"/>
                  <a:gd name="T7" fmla="*/ 36 h 150"/>
                  <a:gd name="T8" fmla="*/ 84 w 144"/>
                  <a:gd name="T9" fmla="*/ 42 h 150"/>
                  <a:gd name="T10" fmla="*/ 78 w 144"/>
                  <a:gd name="T11" fmla="*/ 6 h 150"/>
                  <a:gd name="T12" fmla="*/ 48 w 144"/>
                  <a:gd name="T13" fmla="*/ 0 h 150"/>
                  <a:gd name="T14" fmla="*/ 42 w 144"/>
                  <a:gd name="T15" fmla="*/ 6 h 150"/>
                  <a:gd name="T16" fmla="*/ 42 w 144"/>
                  <a:gd name="T17" fmla="*/ 6 h 150"/>
                  <a:gd name="T18" fmla="*/ 36 w 144"/>
                  <a:gd name="T19" fmla="*/ 18 h 150"/>
                  <a:gd name="T20" fmla="*/ 0 w 144"/>
                  <a:gd name="T21" fmla="*/ 54 h 150"/>
                  <a:gd name="T22" fmla="*/ 0 w 144"/>
                  <a:gd name="T23" fmla="*/ 54 h 150"/>
                  <a:gd name="T24" fmla="*/ 0 w 144"/>
                  <a:gd name="T25" fmla="*/ 54 h 150"/>
                  <a:gd name="T26" fmla="*/ 6 w 144"/>
                  <a:gd name="T27" fmla="*/ 60 h 150"/>
                  <a:gd name="T28" fmla="*/ 12 w 144"/>
                  <a:gd name="T29" fmla="*/ 60 h 150"/>
                  <a:gd name="T30" fmla="*/ 12 w 144"/>
                  <a:gd name="T31" fmla="*/ 66 h 150"/>
                  <a:gd name="T32" fmla="*/ 18 w 144"/>
                  <a:gd name="T33" fmla="*/ 72 h 150"/>
                  <a:gd name="T34" fmla="*/ 30 w 144"/>
                  <a:gd name="T35" fmla="*/ 84 h 150"/>
                  <a:gd name="T36" fmla="*/ 42 w 144"/>
                  <a:gd name="T37" fmla="*/ 84 h 150"/>
                  <a:gd name="T38" fmla="*/ 84 w 144"/>
                  <a:gd name="T39" fmla="*/ 126 h 150"/>
                  <a:gd name="T40" fmla="*/ 90 w 144"/>
                  <a:gd name="T41" fmla="*/ 126 h 150"/>
                  <a:gd name="T42" fmla="*/ 102 w 144"/>
                  <a:gd name="T43" fmla="*/ 138 h 150"/>
                  <a:gd name="T44" fmla="*/ 120 w 144"/>
                  <a:gd name="T45" fmla="*/ 144 h 150"/>
                  <a:gd name="T46" fmla="*/ 126 w 144"/>
                  <a:gd name="T47" fmla="*/ 144 h 150"/>
                  <a:gd name="T48" fmla="*/ 126 w 144"/>
                  <a:gd name="T49" fmla="*/ 144 h 150"/>
                  <a:gd name="T50" fmla="*/ 138 w 144"/>
                  <a:gd name="T51" fmla="*/ 150 h 150"/>
                  <a:gd name="T52" fmla="*/ 144 w 144"/>
                  <a:gd name="T53" fmla="*/ 102 h 150"/>
                  <a:gd name="T54" fmla="*/ 144 w 144"/>
                  <a:gd name="T55" fmla="*/ 96 h 150"/>
                  <a:gd name="T56" fmla="*/ 102 w 144"/>
                  <a:gd name="T57" fmla="*/ 6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50">
                    <a:moveTo>
                      <a:pt x="102" y="66"/>
                    </a:moveTo>
                    <a:lnTo>
                      <a:pt x="120" y="42"/>
                    </a:lnTo>
                    <a:lnTo>
                      <a:pt x="102" y="30"/>
                    </a:lnTo>
                    <a:lnTo>
                      <a:pt x="90" y="36"/>
                    </a:lnTo>
                    <a:lnTo>
                      <a:pt x="84" y="42"/>
                    </a:lnTo>
                    <a:lnTo>
                      <a:pt x="78" y="6"/>
                    </a:lnTo>
                    <a:lnTo>
                      <a:pt x="48" y="0"/>
                    </a:lnTo>
                    <a:lnTo>
                      <a:pt x="42" y="6"/>
                    </a:lnTo>
                    <a:lnTo>
                      <a:pt x="42" y="6"/>
                    </a:lnTo>
                    <a:lnTo>
                      <a:pt x="36" y="18"/>
                    </a:lnTo>
                    <a:lnTo>
                      <a:pt x="0" y="54"/>
                    </a:lnTo>
                    <a:lnTo>
                      <a:pt x="0" y="54"/>
                    </a:lnTo>
                    <a:lnTo>
                      <a:pt x="0" y="54"/>
                    </a:lnTo>
                    <a:lnTo>
                      <a:pt x="6" y="60"/>
                    </a:lnTo>
                    <a:lnTo>
                      <a:pt x="12" y="60"/>
                    </a:lnTo>
                    <a:lnTo>
                      <a:pt x="12" y="66"/>
                    </a:lnTo>
                    <a:lnTo>
                      <a:pt x="18" y="72"/>
                    </a:lnTo>
                    <a:lnTo>
                      <a:pt x="30" y="84"/>
                    </a:lnTo>
                    <a:lnTo>
                      <a:pt x="42" y="84"/>
                    </a:lnTo>
                    <a:lnTo>
                      <a:pt x="84" y="126"/>
                    </a:lnTo>
                    <a:lnTo>
                      <a:pt x="90" y="126"/>
                    </a:lnTo>
                    <a:lnTo>
                      <a:pt x="102" y="138"/>
                    </a:lnTo>
                    <a:lnTo>
                      <a:pt x="120" y="144"/>
                    </a:lnTo>
                    <a:lnTo>
                      <a:pt x="126" y="144"/>
                    </a:lnTo>
                    <a:lnTo>
                      <a:pt x="126" y="144"/>
                    </a:lnTo>
                    <a:lnTo>
                      <a:pt x="138" y="150"/>
                    </a:lnTo>
                    <a:lnTo>
                      <a:pt x="144" y="102"/>
                    </a:lnTo>
                    <a:lnTo>
                      <a:pt x="144" y="96"/>
                    </a:lnTo>
                    <a:lnTo>
                      <a:pt x="102"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1" name="Freeform 138"/>
              <p:cNvSpPr>
                <a:spLocks/>
              </p:cNvSpPr>
              <p:nvPr/>
            </p:nvSpPr>
            <p:spPr bwMode="auto">
              <a:xfrm>
                <a:off x="4465" y="1472"/>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2" name="Freeform 139"/>
              <p:cNvSpPr>
                <a:spLocks/>
              </p:cNvSpPr>
              <p:nvPr/>
            </p:nvSpPr>
            <p:spPr bwMode="auto">
              <a:xfrm>
                <a:off x="4417" y="1442"/>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3" name="Freeform 140"/>
              <p:cNvSpPr>
                <a:spLocks/>
              </p:cNvSpPr>
              <p:nvPr/>
            </p:nvSpPr>
            <p:spPr bwMode="auto">
              <a:xfrm>
                <a:off x="4375" y="1460"/>
                <a:ext cx="36" cy="36"/>
              </a:xfrm>
              <a:custGeom>
                <a:avLst/>
                <a:gdLst>
                  <a:gd name="T0" fmla="*/ 36 w 36"/>
                  <a:gd name="T1" fmla="*/ 0 h 36"/>
                  <a:gd name="T2" fmla="*/ 0 w 36"/>
                  <a:gd name="T3" fmla="*/ 36 h 36"/>
                  <a:gd name="T4" fmla="*/ 0 w 36"/>
                  <a:gd name="T5" fmla="*/ 36 h 36"/>
                  <a:gd name="T6" fmla="*/ 36 w 36"/>
                  <a:gd name="T7" fmla="*/ 0 h 36"/>
                </a:gdLst>
                <a:ahLst/>
                <a:cxnLst>
                  <a:cxn ang="0">
                    <a:pos x="T0" y="T1"/>
                  </a:cxn>
                  <a:cxn ang="0">
                    <a:pos x="T2" y="T3"/>
                  </a:cxn>
                  <a:cxn ang="0">
                    <a:pos x="T4" y="T5"/>
                  </a:cxn>
                  <a:cxn ang="0">
                    <a:pos x="T6" y="T7"/>
                  </a:cxn>
                </a:cxnLst>
                <a:rect l="0" t="0" r="r" b="b"/>
                <a:pathLst>
                  <a:path w="36" h="36">
                    <a:moveTo>
                      <a:pt x="36" y="0"/>
                    </a:moveTo>
                    <a:lnTo>
                      <a:pt x="0" y="36"/>
                    </a:lnTo>
                    <a:lnTo>
                      <a:pt x="0" y="36"/>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4" name="Freeform 141"/>
              <p:cNvSpPr>
                <a:spLocks/>
              </p:cNvSpPr>
              <p:nvPr/>
            </p:nvSpPr>
            <p:spPr bwMode="auto">
              <a:xfrm>
                <a:off x="4603" y="1209"/>
                <a:ext cx="275" cy="191"/>
              </a:xfrm>
              <a:custGeom>
                <a:avLst/>
                <a:gdLst>
                  <a:gd name="T0" fmla="*/ 251 w 275"/>
                  <a:gd name="T1" fmla="*/ 77 h 191"/>
                  <a:gd name="T2" fmla="*/ 245 w 275"/>
                  <a:gd name="T3" fmla="*/ 83 h 191"/>
                  <a:gd name="T4" fmla="*/ 233 w 275"/>
                  <a:gd name="T5" fmla="*/ 83 h 191"/>
                  <a:gd name="T6" fmla="*/ 179 w 275"/>
                  <a:gd name="T7" fmla="*/ 0 h 191"/>
                  <a:gd name="T8" fmla="*/ 155 w 275"/>
                  <a:gd name="T9" fmla="*/ 0 h 191"/>
                  <a:gd name="T10" fmla="*/ 95 w 275"/>
                  <a:gd name="T11" fmla="*/ 54 h 191"/>
                  <a:gd name="T12" fmla="*/ 47 w 275"/>
                  <a:gd name="T13" fmla="*/ 66 h 191"/>
                  <a:gd name="T14" fmla="*/ 24 w 275"/>
                  <a:gd name="T15" fmla="*/ 107 h 191"/>
                  <a:gd name="T16" fmla="*/ 0 w 275"/>
                  <a:gd name="T17" fmla="*/ 119 h 191"/>
                  <a:gd name="T18" fmla="*/ 0 w 275"/>
                  <a:gd name="T19" fmla="*/ 173 h 191"/>
                  <a:gd name="T20" fmla="*/ 12 w 275"/>
                  <a:gd name="T21" fmla="*/ 179 h 191"/>
                  <a:gd name="T22" fmla="*/ 30 w 275"/>
                  <a:gd name="T23" fmla="*/ 191 h 191"/>
                  <a:gd name="T24" fmla="*/ 65 w 275"/>
                  <a:gd name="T25" fmla="*/ 179 h 191"/>
                  <a:gd name="T26" fmla="*/ 89 w 275"/>
                  <a:gd name="T27" fmla="*/ 191 h 191"/>
                  <a:gd name="T28" fmla="*/ 77 w 275"/>
                  <a:gd name="T29" fmla="*/ 143 h 191"/>
                  <a:gd name="T30" fmla="*/ 77 w 275"/>
                  <a:gd name="T31" fmla="*/ 143 h 191"/>
                  <a:gd name="T32" fmla="*/ 77 w 275"/>
                  <a:gd name="T33" fmla="*/ 143 h 191"/>
                  <a:gd name="T34" fmla="*/ 119 w 275"/>
                  <a:gd name="T35" fmla="*/ 143 h 191"/>
                  <a:gd name="T36" fmla="*/ 167 w 275"/>
                  <a:gd name="T37" fmla="*/ 143 h 191"/>
                  <a:gd name="T38" fmla="*/ 161 w 275"/>
                  <a:gd name="T39" fmla="*/ 143 h 191"/>
                  <a:gd name="T40" fmla="*/ 161 w 275"/>
                  <a:gd name="T41" fmla="*/ 143 h 191"/>
                  <a:gd name="T42" fmla="*/ 161 w 275"/>
                  <a:gd name="T43" fmla="*/ 143 h 191"/>
                  <a:gd name="T44" fmla="*/ 215 w 275"/>
                  <a:gd name="T45" fmla="*/ 143 h 191"/>
                  <a:gd name="T46" fmla="*/ 227 w 275"/>
                  <a:gd name="T47" fmla="*/ 131 h 191"/>
                  <a:gd name="T48" fmla="*/ 257 w 275"/>
                  <a:gd name="T49" fmla="*/ 125 h 191"/>
                  <a:gd name="T50" fmla="*/ 275 w 275"/>
                  <a:gd name="T51" fmla="*/ 89 h 191"/>
                  <a:gd name="T52" fmla="*/ 263 w 275"/>
                  <a:gd name="T53" fmla="*/ 89 h 191"/>
                  <a:gd name="T54" fmla="*/ 251 w 275"/>
                  <a:gd name="T55"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191">
                    <a:moveTo>
                      <a:pt x="251" y="77"/>
                    </a:moveTo>
                    <a:lnTo>
                      <a:pt x="245" y="83"/>
                    </a:lnTo>
                    <a:lnTo>
                      <a:pt x="233" y="83"/>
                    </a:lnTo>
                    <a:lnTo>
                      <a:pt x="179" y="0"/>
                    </a:lnTo>
                    <a:lnTo>
                      <a:pt x="155" y="0"/>
                    </a:lnTo>
                    <a:lnTo>
                      <a:pt x="95" y="54"/>
                    </a:lnTo>
                    <a:lnTo>
                      <a:pt x="47" y="66"/>
                    </a:lnTo>
                    <a:lnTo>
                      <a:pt x="24" y="107"/>
                    </a:lnTo>
                    <a:lnTo>
                      <a:pt x="0" y="119"/>
                    </a:lnTo>
                    <a:lnTo>
                      <a:pt x="0" y="173"/>
                    </a:lnTo>
                    <a:lnTo>
                      <a:pt x="12" y="179"/>
                    </a:lnTo>
                    <a:lnTo>
                      <a:pt x="30" y="191"/>
                    </a:lnTo>
                    <a:lnTo>
                      <a:pt x="65" y="179"/>
                    </a:lnTo>
                    <a:lnTo>
                      <a:pt x="89" y="191"/>
                    </a:lnTo>
                    <a:lnTo>
                      <a:pt x="77" y="143"/>
                    </a:lnTo>
                    <a:lnTo>
                      <a:pt x="77" y="143"/>
                    </a:lnTo>
                    <a:lnTo>
                      <a:pt x="77" y="143"/>
                    </a:lnTo>
                    <a:lnTo>
                      <a:pt x="119" y="143"/>
                    </a:lnTo>
                    <a:lnTo>
                      <a:pt x="167" y="143"/>
                    </a:lnTo>
                    <a:lnTo>
                      <a:pt x="161" y="143"/>
                    </a:lnTo>
                    <a:lnTo>
                      <a:pt x="161" y="143"/>
                    </a:lnTo>
                    <a:lnTo>
                      <a:pt x="161" y="143"/>
                    </a:lnTo>
                    <a:lnTo>
                      <a:pt x="215" y="143"/>
                    </a:lnTo>
                    <a:lnTo>
                      <a:pt x="227" y="131"/>
                    </a:lnTo>
                    <a:lnTo>
                      <a:pt x="257" y="125"/>
                    </a:lnTo>
                    <a:lnTo>
                      <a:pt x="275" y="89"/>
                    </a:lnTo>
                    <a:lnTo>
                      <a:pt x="263" y="89"/>
                    </a:lnTo>
                    <a:lnTo>
                      <a:pt x="251" y="7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5" name="Freeform 142"/>
              <p:cNvSpPr>
                <a:spLocks/>
              </p:cNvSpPr>
              <p:nvPr/>
            </p:nvSpPr>
            <p:spPr bwMode="auto">
              <a:xfrm>
                <a:off x="4603" y="1328"/>
                <a:ext cx="0" cy="54"/>
              </a:xfrm>
              <a:custGeom>
                <a:avLst/>
                <a:gdLst>
                  <a:gd name="T0" fmla="*/ 54 h 54"/>
                  <a:gd name="T1" fmla="*/ 0 h 54"/>
                  <a:gd name="T2" fmla="*/ 54 h 54"/>
                  <a:gd name="T3" fmla="*/ 54 h 54"/>
                </a:gdLst>
                <a:ahLst/>
                <a:cxnLst>
                  <a:cxn ang="0">
                    <a:pos x="0" y="T0"/>
                  </a:cxn>
                  <a:cxn ang="0">
                    <a:pos x="0" y="T1"/>
                  </a:cxn>
                  <a:cxn ang="0">
                    <a:pos x="0" y="T2"/>
                  </a:cxn>
                  <a:cxn ang="0">
                    <a:pos x="0" y="T3"/>
                  </a:cxn>
                </a:cxnLst>
                <a:rect l="0" t="0" r="r" b="b"/>
                <a:pathLst>
                  <a:path h="54">
                    <a:moveTo>
                      <a:pt x="0" y="54"/>
                    </a:moveTo>
                    <a:lnTo>
                      <a:pt x="0" y="0"/>
                    </a:lnTo>
                    <a:lnTo>
                      <a:pt x="0" y="54"/>
                    </a:lnTo>
                    <a:lnTo>
                      <a:pt x="0"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6" name="Freeform 143"/>
              <p:cNvSpPr>
                <a:spLocks/>
              </p:cNvSpPr>
              <p:nvPr/>
            </p:nvSpPr>
            <p:spPr bwMode="auto">
              <a:xfrm>
                <a:off x="4650" y="1209"/>
                <a:ext cx="132" cy="66"/>
              </a:xfrm>
              <a:custGeom>
                <a:avLst/>
                <a:gdLst>
                  <a:gd name="T0" fmla="*/ 108 w 132"/>
                  <a:gd name="T1" fmla="*/ 0 h 66"/>
                  <a:gd name="T2" fmla="*/ 48 w 132"/>
                  <a:gd name="T3" fmla="*/ 54 h 66"/>
                  <a:gd name="T4" fmla="*/ 0 w 132"/>
                  <a:gd name="T5" fmla="*/ 66 h 66"/>
                  <a:gd name="T6" fmla="*/ 48 w 132"/>
                  <a:gd name="T7" fmla="*/ 54 h 66"/>
                  <a:gd name="T8" fmla="*/ 108 w 132"/>
                  <a:gd name="T9" fmla="*/ 0 h 66"/>
                  <a:gd name="T10" fmla="*/ 132 w 132"/>
                  <a:gd name="T11" fmla="*/ 0 h 66"/>
                  <a:gd name="T12" fmla="*/ 132 w 132"/>
                  <a:gd name="T13" fmla="*/ 0 h 66"/>
                  <a:gd name="T14" fmla="*/ 108 w 132"/>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66">
                    <a:moveTo>
                      <a:pt x="108" y="0"/>
                    </a:moveTo>
                    <a:lnTo>
                      <a:pt x="48" y="54"/>
                    </a:lnTo>
                    <a:lnTo>
                      <a:pt x="0" y="66"/>
                    </a:lnTo>
                    <a:lnTo>
                      <a:pt x="48" y="54"/>
                    </a:lnTo>
                    <a:lnTo>
                      <a:pt x="108" y="0"/>
                    </a:lnTo>
                    <a:lnTo>
                      <a:pt x="132" y="0"/>
                    </a:lnTo>
                    <a:lnTo>
                      <a:pt x="132" y="0"/>
                    </a:lnTo>
                    <a:lnTo>
                      <a:pt x="10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7" name="Freeform 144"/>
              <p:cNvSpPr>
                <a:spLocks/>
              </p:cNvSpPr>
              <p:nvPr/>
            </p:nvSpPr>
            <p:spPr bwMode="auto">
              <a:xfrm>
                <a:off x="4477" y="1364"/>
                <a:ext cx="221" cy="228"/>
              </a:xfrm>
              <a:custGeom>
                <a:avLst/>
                <a:gdLst>
                  <a:gd name="T0" fmla="*/ 221 w 221"/>
                  <a:gd name="T1" fmla="*/ 84 h 228"/>
                  <a:gd name="T2" fmla="*/ 215 w 221"/>
                  <a:gd name="T3" fmla="*/ 36 h 228"/>
                  <a:gd name="T4" fmla="*/ 191 w 221"/>
                  <a:gd name="T5" fmla="*/ 24 h 228"/>
                  <a:gd name="T6" fmla="*/ 156 w 221"/>
                  <a:gd name="T7" fmla="*/ 36 h 228"/>
                  <a:gd name="T8" fmla="*/ 138 w 221"/>
                  <a:gd name="T9" fmla="*/ 24 h 228"/>
                  <a:gd name="T10" fmla="*/ 126 w 221"/>
                  <a:gd name="T11" fmla="*/ 18 h 228"/>
                  <a:gd name="T12" fmla="*/ 126 w 221"/>
                  <a:gd name="T13" fmla="*/ 18 h 228"/>
                  <a:gd name="T14" fmla="*/ 90 w 221"/>
                  <a:gd name="T15" fmla="*/ 0 h 228"/>
                  <a:gd name="T16" fmla="*/ 42 w 221"/>
                  <a:gd name="T17" fmla="*/ 18 h 228"/>
                  <a:gd name="T18" fmla="*/ 24 w 221"/>
                  <a:gd name="T19" fmla="*/ 24 h 228"/>
                  <a:gd name="T20" fmla="*/ 42 w 221"/>
                  <a:gd name="T21" fmla="*/ 78 h 228"/>
                  <a:gd name="T22" fmla="*/ 42 w 221"/>
                  <a:gd name="T23" fmla="*/ 78 h 228"/>
                  <a:gd name="T24" fmla="*/ 42 w 221"/>
                  <a:gd name="T25" fmla="*/ 78 h 228"/>
                  <a:gd name="T26" fmla="*/ 0 w 221"/>
                  <a:gd name="T27" fmla="*/ 144 h 228"/>
                  <a:gd name="T28" fmla="*/ 42 w 221"/>
                  <a:gd name="T29" fmla="*/ 174 h 228"/>
                  <a:gd name="T30" fmla="*/ 42 w 221"/>
                  <a:gd name="T31" fmla="*/ 174 h 228"/>
                  <a:gd name="T32" fmla="*/ 42 w 221"/>
                  <a:gd name="T33" fmla="*/ 180 h 228"/>
                  <a:gd name="T34" fmla="*/ 36 w 221"/>
                  <a:gd name="T35" fmla="*/ 228 h 228"/>
                  <a:gd name="T36" fmla="*/ 42 w 221"/>
                  <a:gd name="T37" fmla="*/ 228 h 228"/>
                  <a:gd name="T38" fmla="*/ 48 w 221"/>
                  <a:gd name="T39" fmla="*/ 228 h 228"/>
                  <a:gd name="T40" fmla="*/ 54 w 221"/>
                  <a:gd name="T41" fmla="*/ 228 h 228"/>
                  <a:gd name="T42" fmla="*/ 72 w 221"/>
                  <a:gd name="T43" fmla="*/ 216 h 228"/>
                  <a:gd name="T44" fmla="*/ 108 w 221"/>
                  <a:gd name="T45" fmla="*/ 204 h 228"/>
                  <a:gd name="T46" fmla="*/ 120 w 221"/>
                  <a:gd name="T47" fmla="*/ 204 h 228"/>
                  <a:gd name="T48" fmla="*/ 168 w 221"/>
                  <a:gd name="T49" fmla="*/ 198 h 228"/>
                  <a:gd name="T50" fmla="*/ 191 w 221"/>
                  <a:gd name="T51" fmla="*/ 204 h 228"/>
                  <a:gd name="T52" fmla="*/ 203 w 221"/>
                  <a:gd name="T53" fmla="*/ 204 h 228"/>
                  <a:gd name="T54" fmla="*/ 215 w 221"/>
                  <a:gd name="T55" fmla="*/ 210 h 228"/>
                  <a:gd name="T56" fmla="*/ 215 w 221"/>
                  <a:gd name="T57" fmla="*/ 180 h 228"/>
                  <a:gd name="T58" fmla="*/ 197 w 221"/>
                  <a:gd name="T59" fmla="*/ 150 h 228"/>
                  <a:gd name="T60" fmla="*/ 221 w 221"/>
                  <a:gd name="T61" fmla="*/ 8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228">
                    <a:moveTo>
                      <a:pt x="221" y="84"/>
                    </a:moveTo>
                    <a:lnTo>
                      <a:pt x="215" y="36"/>
                    </a:lnTo>
                    <a:lnTo>
                      <a:pt x="191" y="24"/>
                    </a:lnTo>
                    <a:lnTo>
                      <a:pt x="156" y="36"/>
                    </a:lnTo>
                    <a:lnTo>
                      <a:pt x="138" y="24"/>
                    </a:lnTo>
                    <a:lnTo>
                      <a:pt x="126" y="18"/>
                    </a:lnTo>
                    <a:lnTo>
                      <a:pt x="126" y="18"/>
                    </a:lnTo>
                    <a:lnTo>
                      <a:pt x="90" y="0"/>
                    </a:lnTo>
                    <a:lnTo>
                      <a:pt x="42" y="18"/>
                    </a:lnTo>
                    <a:lnTo>
                      <a:pt x="24" y="24"/>
                    </a:lnTo>
                    <a:lnTo>
                      <a:pt x="42" y="78"/>
                    </a:lnTo>
                    <a:lnTo>
                      <a:pt x="42" y="78"/>
                    </a:lnTo>
                    <a:lnTo>
                      <a:pt x="42" y="78"/>
                    </a:lnTo>
                    <a:lnTo>
                      <a:pt x="0" y="144"/>
                    </a:lnTo>
                    <a:lnTo>
                      <a:pt x="42" y="174"/>
                    </a:lnTo>
                    <a:lnTo>
                      <a:pt x="42" y="174"/>
                    </a:lnTo>
                    <a:lnTo>
                      <a:pt x="42" y="180"/>
                    </a:lnTo>
                    <a:lnTo>
                      <a:pt x="36" y="228"/>
                    </a:lnTo>
                    <a:lnTo>
                      <a:pt x="42" y="228"/>
                    </a:lnTo>
                    <a:lnTo>
                      <a:pt x="48" y="228"/>
                    </a:lnTo>
                    <a:lnTo>
                      <a:pt x="54" y="228"/>
                    </a:lnTo>
                    <a:lnTo>
                      <a:pt x="72" y="216"/>
                    </a:lnTo>
                    <a:lnTo>
                      <a:pt x="108" y="204"/>
                    </a:lnTo>
                    <a:lnTo>
                      <a:pt x="120" y="204"/>
                    </a:lnTo>
                    <a:lnTo>
                      <a:pt x="168" y="198"/>
                    </a:lnTo>
                    <a:lnTo>
                      <a:pt x="191" y="204"/>
                    </a:lnTo>
                    <a:lnTo>
                      <a:pt x="203" y="204"/>
                    </a:lnTo>
                    <a:lnTo>
                      <a:pt x="215" y="210"/>
                    </a:lnTo>
                    <a:lnTo>
                      <a:pt x="215" y="180"/>
                    </a:lnTo>
                    <a:lnTo>
                      <a:pt x="197" y="150"/>
                    </a:lnTo>
                    <a:lnTo>
                      <a:pt x="221" y="8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8" name="Freeform 145"/>
              <p:cNvSpPr>
                <a:spLocks/>
              </p:cNvSpPr>
              <p:nvPr/>
            </p:nvSpPr>
            <p:spPr bwMode="auto">
              <a:xfrm>
                <a:off x="4567" y="1364"/>
                <a:ext cx="36" cy="18"/>
              </a:xfrm>
              <a:custGeom>
                <a:avLst/>
                <a:gdLst>
                  <a:gd name="T0" fmla="*/ 36 w 36"/>
                  <a:gd name="T1" fmla="*/ 18 h 18"/>
                  <a:gd name="T2" fmla="*/ 36 w 36"/>
                  <a:gd name="T3" fmla="*/ 18 h 18"/>
                  <a:gd name="T4" fmla="*/ 0 w 36"/>
                  <a:gd name="T5" fmla="*/ 0 h 18"/>
                  <a:gd name="T6" fmla="*/ 36 w 36"/>
                  <a:gd name="T7" fmla="*/ 18 h 18"/>
                </a:gdLst>
                <a:ahLst/>
                <a:cxnLst>
                  <a:cxn ang="0">
                    <a:pos x="T0" y="T1"/>
                  </a:cxn>
                  <a:cxn ang="0">
                    <a:pos x="T2" y="T3"/>
                  </a:cxn>
                  <a:cxn ang="0">
                    <a:pos x="T4" y="T5"/>
                  </a:cxn>
                  <a:cxn ang="0">
                    <a:pos x="T6" y="T7"/>
                  </a:cxn>
                </a:cxnLst>
                <a:rect l="0" t="0" r="r" b="b"/>
                <a:pathLst>
                  <a:path w="36" h="18">
                    <a:moveTo>
                      <a:pt x="36" y="18"/>
                    </a:moveTo>
                    <a:lnTo>
                      <a:pt x="36" y="18"/>
                    </a:lnTo>
                    <a:lnTo>
                      <a:pt x="0" y="0"/>
                    </a:lnTo>
                    <a:lnTo>
                      <a:pt x="36"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49" name="Freeform 146"/>
              <p:cNvSpPr>
                <a:spLocks/>
              </p:cNvSpPr>
              <p:nvPr/>
            </p:nvSpPr>
            <p:spPr bwMode="auto">
              <a:xfrm>
                <a:off x="4519" y="1364"/>
                <a:ext cx="48" cy="18"/>
              </a:xfrm>
              <a:custGeom>
                <a:avLst/>
                <a:gdLst>
                  <a:gd name="T0" fmla="*/ 0 w 48"/>
                  <a:gd name="T1" fmla="*/ 18 h 18"/>
                  <a:gd name="T2" fmla="*/ 48 w 48"/>
                  <a:gd name="T3" fmla="*/ 0 h 18"/>
                  <a:gd name="T4" fmla="*/ 0 w 48"/>
                  <a:gd name="T5" fmla="*/ 18 h 18"/>
                  <a:gd name="T6" fmla="*/ 0 w 48"/>
                  <a:gd name="T7" fmla="*/ 18 h 18"/>
                </a:gdLst>
                <a:ahLst/>
                <a:cxnLst>
                  <a:cxn ang="0">
                    <a:pos x="T0" y="T1"/>
                  </a:cxn>
                  <a:cxn ang="0">
                    <a:pos x="T2" y="T3"/>
                  </a:cxn>
                  <a:cxn ang="0">
                    <a:pos x="T4" y="T5"/>
                  </a:cxn>
                  <a:cxn ang="0">
                    <a:pos x="T6" y="T7"/>
                  </a:cxn>
                </a:cxnLst>
                <a:rect l="0" t="0" r="r" b="b"/>
                <a:pathLst>
                  <a:path w="48" h="18">
                    <a:moveTo>
                      <a:pt x="0" y="18"/>
                    </a:moveTo>
                    <a:lnTo>
                      <a:pt x="48" y="0"/>
                    </a:lnTo>
                    <a:lnTo>
                      <a:pt x="0" y="18"/>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0" name="Freeform 147"/>
              <p:cNvSpPr>
                <a:spLocks/>
              </p:cNvSpPr>
              <p:nvPr/>
            </p:nvSpPr>
            <p:spPr bwMode="auto">
              <a:xfrm>
                <a:off x="4501" y="1388"/>
                <a:ext cx="18" cy="54"/>
              </a:xfrm>
              <a:custGeom>
                <a:avLst/>
                <a:gdLst>
                  <a:gd name="T0" fmla="*/ 18 w 18"/>
                  <a:gd name="T1" fmla="*/ 54 h 54"/>
                  <a:gd name="T2" fmla="*/ 0 w 18"/>
                  <a:gd name="T3" fmla="*/ 0 h 54"/>
                  <a:gd name="T4" fmla="*/ 18 w 18"/>
                  <a:gd name="T5" fmla="*/ 54 h 54"/>
                  <a:gd name="T6" fmla="*/ 18 w 18"/>
                  <a:gd name="T7" fmla="*/ 54 h 54"/>
                </a:gdLst>
                <a:ahLst/>
                <a:cxnLst>
                  <a:cxn ang="0">
                    <a:pos x="T0" y="T1"/>
                  </a:cxn>
                  <a:cxn ang="0">
                    <a:pos x="T2" y="T3"/>
                  </a:cxn>
                  <a:cxn ang="0">
                    <a:pos x="T4" y="T5"/>
                  </a:cxn>
                  <a:cxn ang="0">
                    <a:pos x="T6" y="T7"/>
                  </a:cxn>
                </a:cxnLst>
                <a:rect l="0" t="0" r="r" b="b"/>
                <a:pathLst>
                  <a:path w="18" h="54">
                    <a:moveTo>
                      <a:pt x="18" y="54"/>
                    </a:moveTo>
                    <a:lnTo>
                      <a:pt x="0" y="0"/>
                    </a:lnTo>
                    <a:lnTo>
                      <a:pt x="18" y="54"/>
                    </a:lnTo>
                    <a:lnTo>
                      <a:pt x="18"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1" name="Freeform 148"/>
              <p:cNvSpPr>
                <a:spLocks/>
              </p:cNvSpPr>
              <p:nvPr/>
            </p:nvSpPr>
            <p:spPr bwMode="auto">
              <a:xfrm>
                <a:off x="4501" y="1382"/>
                <a:ext cx="18" cy="6"/>
              </a:xfrm>
              <a:custGeom>
                <a:avLst/>
                <a:gdLst>
                  <a:gd name="T0" fmla="*/ 0 w 18"/>
                  <a:gd name="T1" fmla="*/ 6 h 6"/>
                  <a:gd name="T2" fmla="*/ 18 w 18"/>
                  <a:gd name="T3" fmla="*/ 0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18"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2" name="Freeform 149"/>
              <p:cNvSpPr>
                <a:spLocks/>
              </p:cNvSpPr>
              <p:nvPr/>
            </p:nvSpPr>
            <p:spPr bwMode="auto">
              <a:xfrm>
                <a:off x="4615" y="1388"/>
                <a:ext cx="77" cy="12"/>
              </a:xfrm>
              <a:custGeom>
                <a:avLst/>
                <a:gdLst>
                  <a:gd name="T0" fmla="*/ 18 w 77"/>
                  <a:gd name="T1" fmla="*/ 12 h 12"/>
                  <a:gd name="T2" fmla="*/ 0 w 77"/>
                  <a:gd name="T3" fmla="*/ 0 h 12"/>
                  <a:gd name="T4" fmla="*/ 18 w 77"/>
                  <a:gd name="T5" fmla="*/ 12 h 12"/>
                  <a:gd name="T6" fmla="*/ 53 w 77"/>
                  <a:gd name="T7" fmla="*/ 0 h 12"/>
                  <a:gd name="T8" fmla="*/ 77 w 77"/>
                  <a:gd name="T9" fmla="*/ 12 h 12"/>
                  <a:gd name="T10" fmla="*/ 53 w 77"/>
                  <a:gd name="T11" fmla="*/ 0 h 12"/>
                  <a:gd name="T12" fmla="*/ 18 w 7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7" h="12">
                    <a:moveTo>
                      <a:pt x="18" y="12"/>
                    </a:moveTo>
                    <a:lnTo>
                      <a:pt x="0" y="0"/>
                    </a:lnTo>
                    <a:lnTo>
                      <a:pt x="18" y="12"/>
                    </a:lnTo>
                    <a:lnTo>
                      <a:pt x="53" y="0"/>
                    </a:lnTo>
                    <a:lnTo>
                      <a:pt x="77" y="12"/>
                    </a:lnTo>
                    <a:lnTo>
                      <a:pt x="53" y="0"/>
                    </a:lnTo>
                    <a:lnTo>
                      <a:pt x="18"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3" name="Freeform 150"/>
              <p:cNvSpPr>
                <a:spLocks noEditPoints="1"/>
              </p:cNvSpPr>
              <p:nvPr/>
            </p:nvSpPr>
            <p:spPr bwMode="auto">
              <a:xfrm>
                <a:off x="4674" y="1352"/>
                <a:ext cx="156" cy="228"/>
              </a:xfrm>
              <a:custGeom>
                <a:avLst/>
                <a:gdLst>
                  <a:gd name="T0" fmla="*/ 132 w 156"/>
                  <a:gd name="T1" fmla="*/ 36 h 228"/>
                  <a:gd name="T2" fmla="*/ 96 w 156"/>
                  <a:gd name="T3" fmla="*/ 0 h 228"/>
                  <a:gd name="T4" fmla="*/ 48 w 156"/>
                  <a:gd name="T5" fmla="*/ 0 h 228"/>
                  <a:gd name="T6" fmla="*/ 6 w 156"/>
                  <a:gd name="T7" fmla="*/ 0 h 228"/>
                  <a:gd name="T8" fmla="*/ 24 w 156"/>
                  <a:gd name="T9" fmla="*/ 96 h 228"/>
                  <a:gd name="T10" fmla="*/ 0 w 156"/>
                  <a:gd name="T11" fmla="*/ 162 h 228"/>
                  <a:gd name="T12" fmla="*/ 18 w 156"/>
                  <a:gd name="T13" fmla="*/ 192 h 228"/>
                  <a:gd name="T14" fmla="*/ 18 w 156"/>
                  <a:gd name="T15" fmla="*/ 222 h 228"/>
                  <a:gd name="T16" fmla="*/ 42 w 156"/>
                  <a:gd name="T17" fmla="*/ 228 h 228"/>
                  <a:gd name="T18" fmla="*/ 60 w 156"/>
                  <a:gd name="T19" fmla="*/ 216 h 228"/>
                  <a:gd name="T20" fmla="*/ 90 w 156"/>
                  <a:gd name="T21" fmla="*/ 210 h 228"/>
                  <a:gd name="T22" fmla="*/ 114 w 156"/>
                  <a:gd name="T23" fmla="*/ 192 h 228"/>
                  <a:gd name="T24" fmla="*/ 138 w 156"/>
                  <a:gd name="T25" fmla="*/ 192 h 228"/>
                  <a:gd name="T26" fmla="*/ 138 w 156"/>
                  <a:gd name="T27" fmla="*/ 192 h 228"/>
                  <a:gd name="T28" fmla="*/ 156 w 156"/>
                  <a:gd name="T29" fmla="*/ 180 h 228"/>
                  <a:gd name="T30" fmla="*/ 144 w 156"/>
                  <a:gd name="T31" fmla="*/ 168 h 228"/>
                  <a:gd name="T32" fmla="*/ 132 w 156"/>
                  <a:gd name="T33" fmla="*/ 150 h 228"/>
                  <a:gd name="T34" fmla="*/ 132 w 156"/>
                  <a:gd name="T35" fmla="*/ 36 h 228"/>
                  <a:gd name="T36" fmla="*/ 114 w 156"/>
                  <a:gd name="T37" fmla="*/ 174 h 228"/>
                  <a:gd name="T38" fmla="*/ 84 w 156"/>
                  <a:gd name="T39" fmla="*/ 156 h 228"/>
                  <a:gd name="T40" fmla="*/ 108 w 156"/>
                  <a:gd name="T41" fmla="*/ 156 h 228"/>
                  <a:gd name="T42" fmla="*/ 114 w 156"/>
                  <a:gd name="T43" fmla="*/ 138 h 228"/>
                  <a:gd name="T44" fmla="*/ 108 w 156"/>
                  <a:gd name="T45" fmla="*/ 126 h 228"/>
                  <a:gd name="T46" fmla="*/ 96 w 156"/>
                  <a:gd name="T47" fmla="*/ 126 h 228"/>
                  <a:gd name="T48" fmla="*/ 102 w 156"/>
                  <a:gd name="T49" fmla="*/ 120 h 228"/>
                  <a:gd name="T50" fmla="*/ 90 w 156"/>
                  <a:gd name="T51" fmla="*/ 108 h 228"/>
                  <a:gd name="T52" fmla="*/ 78 w 156"/>
                  <a:gd name="T53" fmla="*/ 114 h 228"/>
                  <a:gd name="T54" fmla="*/ 78 w 156"/>
                  <a:gd name="T55" fmla="*/ 90 h 228"/>
                  <a:gd name="T56" fmla="*/ 48 w 156"/>
                  <a:gd name="T57" fmla="*/ 90 h 228"/>
                  <a:gd name="T58" fmla="*/ 66 w 156"/>
                  <a:gd name="T59" fmla="*/ 84 h 228"/>
                  <a:gd name="T60" fmla="*/ 66 w 156"/>
                  <a:gd name="T61" fmla="*/ 66 h 228"/>
                  <a:gd name="T62" fmla="*/ 78 w 156"/>
                  <a:gd name="T63" fmla="*/ 90 h 228"/>
                  <a:gd name="T64" fmla="*/ 114 w 156"/>
                  <a:gd name="T65" fmla="*/ 114 h 228"/>
                  <a:gd name="T66" fmla="*/ 114 w 156"/>
                  <a:gd name="T67" fmla="*/ 84 h 228"/>
                  <a:gd name="T68" fmla="*/ 120 w 156"/>
                  <a:gd name="T69" fmla="*/ 144 h 228"/>
                  <a:gd name="T70" fmla="*/ 114 w 156"/>
                  <a:gd name="T71" fmla="*/ 17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228">
                    <a:moveTo>
                      <a:pt x="132" y="36"/>
                    </a:moveTo>
                    <a:lnTo>
                      <a:pt x="96" y="0"/>
                    </a:lnTo>
                    <a:lnTo>
                      <a:pt x="48" y="0"/>
                    </a:lnTo>
                    <a:lnTo>
                      <a:pt x="6" y="0"/>
                    </a:lnTo>
                    <a:lnTo>
                      <a:pt x="24" y="96"/>
                    </a:lnTo>
                    <a:lnTo>
                      <a:pt x="0" y="162"/>
                    </a:lnTo>
                    <a:lnTo>
                      <a:pt x="18" y="192"/>
                    </a:lnTo>
                    <a:lnTo>
                      <a:pt x="18" y="222"/>
                    </a:lnTo>
                    <a:lnTo>
                      <a:pt x="42" y="228"/>
                    </a:lnTo>
                    <a:lnTo>
                      <a:pt x="60" y="216"/>
                    </a:lnTo>
                    <a:lnTo>
                      <a:pt x="90" y="210"/>
                    </a:lnTo>
                    <a:lnTo>
                      <a:pt x="114" y="192"/>
                    </a:lnTo>
                    <a:lnTo>
                      <a:pt x="138" y="192"/>
                    </a:lnTo>
                    <a:lnTo>
                      <a:pt x="138" y="192"/>
                    </a:lnTo>
                    <a:lnTo>
                      <a:pt x="156" y="180"/>
                    </a:lnTo>
                    <a:lnTo>
                      <a:pt x="144" y="168"/>
                    </a:lnTo>
                    <a:lnTo>
                      <a:pt x="132" y="150"/>
                    </a:lnTo>
                    <a:lnTo>
                      <a:pt x="132" y="36"/>
                    </a:lnTo>
                    <a:close/>
                    <a:moveTo>
                      <a:pt x="114" y="174"/>
                    </a:moveTo>
                    <a:lnTo>
                      <a:pt x="84" y="156"/>
                    </a:lnTo>
                    <a:lnTo>
                      <a:pt x="108" y="156"/>
                    </a:lnTo>
                    <a:lnTo>
                      <a:pt x="114" y="138"/>
                    </a:lnTo>
                    <a:lnTo>
                      <a:pt x="108" y="126"/>
                    </a:lnTo>
                    <a:lnTo>
                      <a:pt x="96" y="126"/>
                    </a:lnTo>
                    <a:lnTo>
                      <a:pt x="102" y="120"/>
                    </a:lnTo>
                    <a:lnTo>
                      <a:pt x="90" y="108"/>
                    </a:lnTo>
                    <a:lnTo>
                      <a:pt x="78" y="114"/>
                    </a:lnTo>
                    <a:lnTo>
                      <a:pt x="78" y="90"/>
                    </a:lnTo>
                    <a:lnTo>
                      <a:pt x="48" y="90"/>
                    </a:lnTo>
                    <a:lnTo>
                      <a:pt x="66" y="84"/>
                    </a:lnTo>
                    <a:lnTo>
                      <a:pt x="66" y="66"/>
                    </a:lnTo>
                    <a:lnTo>
                      <a:pt x="78" y="90"/>
                    </a:lnTo>
                    <a:lnTo>
                      <a:pt x="114" y="114"/>
                    </a:lnTo>
                    <a:lnTo>
                      <a:pt x="114" y="84"/>
                    </a:lnTo>
                    <a:lnTo>
                      <a:pt x="120" y="144"/>
                    </a:lnTo>
                    <a:lnTo>
                      <a:pt x="114" y="17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4" name="Freeform 151"/>
              <p:cNvSpPr>
                <a:spLocks/>
              </p:cNvSpPr>
              <p:nvPr/>
            </p:nvSpPr>
            <p:spPr bwMode="auto">
              <a:xfrm>
                <a:off x="4680" y="1352"/>
                <a:ext cx="42" cy="0"/>
              </a:xfrm>
              <a:custGeom>
                <a:avLst/>
                <a:gdLst>
                  <a:gd name="T0" fmla="*/ 0 w 42"/>
                  <a:gd name="T1" fmla="*/ 42 w 42"/>
                  <a:gd name="T2" fmla="*/ 0 w 42"/>
                  <a:gd name="T3" fmla="*/ 0 w 42"/>
                </a:gdLst>
                <a:ahLst/>
                <a:cxnLst>
                  <a:cxn ang="0">
                    <a:pos x="T0" y="0"/>
                  </a:cxn>
                  <a:cxn ang="0">
                    <a:pos x="T1" y="0"/>
                  </a:cxn>
                  <a:cxn ang="0">
                    <a:pos x="T2" y="0"/>
                  </a:cxn>
                  <a:cxn ang="0">
                    <a:pos x="T3" y="0"/>
                  </a:cxn>
                </a:cxnLst>
                <a:rect l="0" t="0" r="r" b="b"/>
                <a:pathLst>
                  <a:path w="42">
                    <a:moveTo>
                      <a:pt x="0" y="0"/>
                    </a:moveTo>
                    <a:lnTo>
                      <a:pt x="42"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5" name="Freeform 152"/>
              <p:cNvSpPr>
                <a:spLocks/>
              </p:cNvSpPr>
              <p:nvPr/>
            </p:nvSpPr>
            <p:spPr bwMode="auto">
              <a:xfrm>
                <a:off x="4764" y="1352"/>
                <a:ext cx="90" cy="180"/>
              </a:xfrm>
              <a:custGeom>
                <a:avLst/>
                <a:gdLst>
                  <a:gd name="T0" fmla="*/ 84 w 90"/>
                  <a:gd name="T1" fmla="*/ 132 h 180"/>
                  <a:gd name="T2" fmla="*/ 84 w 90"/>
                  <a:gd name="T3" fmla="*/ 78 h 180"/>
                  <a:gd name="T4" fmla="*/ 72 w 90"/>
                  <a:gd name="T5" fmla="*/ 54 h 180"/>
                  <a:gd name="T6" fmla="*/ 60 w 90"/>
                  <a:gd name="T7" fmla="*/ 30 h 180"/>
                  <a:gd name="T8" fmla="*/ 48 w 90"/>
                  <a:gd name="T9" fmla="*/ 18 h 180"/>
                  <a:gd name="T10" fmla="*/ 54 w 90"/>
                  <a:gd name="T11" fmla="*/ 0 h 180"/>
                  <a:gd name="T12" fmla="*/ 0 w 90"/>
                  <a:gd name="T13" fmla="*/ 0 h 180"/>
                  <a:gd name="T14" fmla="*/ 42 w 90"/>
                  <a:gd name="T15" fmla="*/ 36 h 180"/>
                  <a:gd name="T16" fmla="*/ 42 w 90"/>
                  <a:gd name="T17" fmla="*/ 150 h 180"/>
                  <a:gd name="T18" fmla="*/ 54 w 90"/>
                  <a:gd name="T19" fmla="*/ 168 h 180"/>
                  <a:gd name="T20" fmla="*/ 66 w 90"/>
                  <a:gd name="T21" fmla="*/ 180 h 180"/>
                  <a:gd name="T22" fmla="*/ 72 w 90"/>
                  <a:gd name="T23" fmla="*/ 180 h 180"/>
                  <a:gd name="T24" fmla="*/ 90 w 90"/>
                  <a:gd name="T25" fmla="*/ 174 h 180"/>
                  <a:gd name="T26" fmla="*/ 84 w 90"/>
                  <a:gd name="T27" fmla="*/ 168 h 180"/>
                  <a:gd name="T28" fmla="*/ 78 w 90"/>
                  <a:gd name="T29" fmla="*/ 156 h 180"/>
                  <a:gd name="T30" fmla="*/ 84 w 90"/>
                  <a:gd name="T31"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80">
                    <a:moveTo>
                      <a:pt x="84" y="132"/>
                    </a:moveTo>
                    <a:lnTo>
                      <a:pt x="84" y="78"/>
                    </a:lnTo>
                    <a:lnTo>
                      <a:pt x="72" y="54"/>
                    </a:lnTo>
                    <a:lnTo>
                      <a:pt x="60" y="30"/>
                    </a:lnTo>
                    <a:lnTo>
                      <a:pt x="48" y="18"/>
                    </a:lnTo>
                    <a:lnTo>
                      <a:pt x="54" y="0"/>
                    </a:lnTo>
                    <a:lnTo>
                      <a:pt x="0" y="0"/>
                    </a:lnTo>
                    <a:lnTo>
                      <a:pt x="42" y="36"/>
                    </a:lnTo>
                    <a:lnTo>
                      <a:pt x="42" y="150"/>
                    </a:lnTo>
                    <a:lnTo>
                      <a:pt x="54" y="168"/>
                    </a:lnTo>
                    <a:lnTo>
                      <a:pt x="66" y="180"/>
                    </a:lnTo>
                    <a:lnTo>
                      <a:pt x="72" y="180"/>
                    </a:lnTo>
                    <a:lnTo>
                      <a:pt x="90" y="174"/>
                    </a:lnTo>
                    <a:lnTo>
                      <a:pt x="84" y="168"/>
                    </a:lnTo>
                    <a:lnTo>
                      <a:pt x="78" y="156"/>
                    </a:lnTo>
                    <a:lnTo>
                      <a:pt x="84" y="13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6" name="Rectangle 153"/>
              <p:cNvSpPr>
                <a:spLocks noChangeArrowheads="1"/>
              </p:cNvSpPr>
              <p:nvPr/>
            </p:nvSpPr>
            <p:spPr bwMode="auto">
              <a:xfrm>
                <a:off x="4764" y="1352"/>
                <a:ext cx="54"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7" name="Freeform 154"/>
              <p:cNvSpPr>
                <a:spLocks/>
              </p:cNvSpPr>
              <p:nvPr/>
            </p:nvSpPr>
            <p:spPr bwMode="auto">
              <a:xfrm>
                <a:off x="4806" y="1388"/>
                <a:ext cx="12" cy="132"/>
              </a:xfrm>
              <a:custGeom>
                <a:avLst/>
                <a:gdLst>
                  <a:gd name="T0" fmla="*/ 0 w 12"/>
                  <a:gd name="T1" fmla="*/ 0 h 132"/>
                  <a:gd name="T2" fmla="*/ 0 w 12"/>
                  <a:gd name="T3" fmla="*/ 114 h 132"/>
                  <a:gd name="T4" fmla="*/ 12 w 12"/>
                  <a:gd name="T5" fmla="*/ 132 h 132"/>
                  <a:gd name="T6" fmla="*/ 0 w 12"/>
                  <a:gd name="T7" fmla="*/ 114 h 132"/>
                  <a:gd name="T8" fmla="*/ 0 w 12"/>
                  <a:gd name="T9" fmla="*/ 0 h 132"/>
                </a:gdLst>
                <a:ahLst/>
                <a:cxnLst>
                  <a:cxn ang="0">
                    <a:pos x="T0" y="T1"/>
                  </a:cxn>
                  <a:cxn ang="0">
                    <a:pos x="T2" y="T3"/>
                  </a:cxn>
                  <a:cxn ang="0">
                    <a:pos x="T4" y="T5"/>
                  </a:cxn>
                  <a:cxn ang="0">
                    <a:pos x="T6" y="T7"/>
                  </a:cxn>
                  <a:cxn ang="0">
                    <a:pos x="T8" y="T9"/>
                  </a:cxn>
                </a:cxnLst>
                <a:rect l="0" t="0" r="r" b="b"/>
                <a:pathLst>
                  <a:path w="12" h="132">
                    <a:moveTo>
                      <a:pt x="0" y="0"/>
                    </a:moveTo>
                    <a:lnTo>
                      <a:pt x="0" y="114"/>
                    </a:lnTo>
                    <a:lnTo>
                      <a:pt x="12" y="132"/>
                    </a:lnTo>
                    <a:lnTo>
                      <a:pt x="0" y="114"/>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8" name="Freeform 155"/>
              <p:cNvSpPr>
                <a:spLocks/>
              </p:cNvSpPr>
              <p:nvPr/>
            </p:nvSpPr>
            <p:spPr bwMode="auto">
              <a:xfrm>
                <a:off x="4812" y="1298"/>
                <a:ext cx="108" cy="228"/>
              </a:xfrm>
              <a:custGeom>
                <a:avLst/>
                <a:gdLst>
                  <a:gd name="T0" fmla="*/ 108 w 108"/>
                  <a:gd name="T1" fmla="*/ 66 h 228"/>
                  <a:gd name="T2" fmla="*/ 90 w 108"/>
                  <a:gd name="T3" fmla="*/ 18 h 228"/>
                  <a:gd name="T4" fmla="*/ 90 w 108"/>
                  <a:gd name="T5" fmla="*/ 18 h 228"/>
                  <a:gd name="T6" fmla="*/ 90 w 108"/>
                  <a:gd name="T7" fmla="*/ 18 h 228"/>
                  <a:gd name="T8" fmla="*/ 90 w 108"/>
                  <a:gd name="T9" fmla="*/ 18 h 228"/>
                  <a:gd name="T10" fmla="*/ 66 w 108"/>
                  <a:gd name="T11" fmla="*/ 0 h 228"/>
                  <a:gd name="T12" fmla="*/ 66 w 108"/>
                  <a:gd name="T13" fmla="*/ 0 h 228"/>
                  <a:gd name="T14" fmla="*/ 66 w 108"/>
                  <a:gd name="T15" fmla="*/ 0 h 228"/>
                  <a:gd name="T16" fmla="*/ 48 w 108"/>
                  <a:gd name="T17" fmla="*/ 36 h 228"/>
                  <a:gd name="T18" fmla="*/ 18 w 108"/>
                  <a:gd name="T19" fmla="*/ 42 h 228"/>
                  <a:gd name="T20" fmla="*/ 6 w 108"/>
                  <a:gd name="T21" fmla="*/ 54 h 228"/>
                  <a:gd name="T22" fmla="*/ 6 w 108"/>
                  <a:gd name="T23" fmla="*/ 54 h 228"/>
                  <a:gd name="T24" fmla="*/ 0 w 108"/>
                  <a:gd name="T25" fmla="*/ 72 h 228"/>
                  <a:gd name="T26" fmla="*/ 12 w 108"/>
                  <a:gd name="T27" fmla="*/ 84 h 228"/>
                  <a:gd name="T28" fmla="*/ 24 w 108"/>
                  <a:gd name="T29" fmla="*/ 108 h 228"/>
                  <a:gd name="T30" fmla="*/ 36 w 108"/>
                  <a:gd name="T31" fmla="*/ 132 h 228"/>
                  <a:gd name="T32" fmla="*/ 36 w 108"/>
                  <a:gd name="T33" fmla="*/ 186 h 228"/>
                  <a:gd name="T34" fmla="*/ 30 w 108"/>
                  <a:gd name="T35" fmla="*/ 210 h 228"/>
                  <a:gd name="T36" fmla="*/ 36 w 108"/>
                  <a:gd name="T37" fmla="*/ 222 h 228"/>
                  <a:gd name="T38" fmla="*/ 42 w 108"/>
                  <a:gd name="T39" fmla="*/ 228 h 228"/>
                  <a:gd name="T40" fmla="*/ 66 w 108"/>
                  <a:gd name="T41" fmla="*/ 228 h 228"/>
                  <a:gd name="T42" fmla="*/ 72 w 108"/>
                  <a:gd name="T43" fmla="*/ 132 h 228"/>
                  <a:gd name="T44" fmla="*/ 108 w 108"/>
                  <a:gd name="T45" fmla="*/ 6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228">
                    <a:moveTo>
                      <a:pt x="108" y="66"/>
                    </a:moveTo>
                    <a:lnTo>
                      <a:pt x="90" y="18"/>
                    </a:lnTo>
                    <a:lnTo>
                      <a:pt x="90" y="18"/>
                    </a:lnTo>
                    <a:lnTo>
                      <a:pt x="90" y="18"/>
                    </a:lnTo>
                    <a:lnTo>
                      <a:pt x="90" y="18"/>
                    </a:lnTo>
                    <a:lnTo>
                      <a:pt x="66" y="0"/>
                    </a:lnTo>
                    <a:lnTo>
                      <a:pt x="66" y="0"/>
                    </a:lnTo>
                    <a:lnTo>
                      <a:pt x="66" y="0"/>
                    </a:lnTo>
                    <a:lnTo>
                      <a:pt x="48" y="36"/>
                    </a:lnTo>
                    <a:lnTo>
                      <a:pt x="18" y="42"/>
                    </a:lnTo>
                    <a:lnTo>
                      <a:pt x="6" y="54"/>
                    </a:lnTo>
                    <a:lnTo>
                      <a:pt x="6" y="54"/>
                    </a:lnTo>
                    <a:lnTo>
                      <a:pt x="0" y="72"/>
                    </a:lnTo>
                    <a:lnTo>
                      <a:pt x="12" y="84"/>
                    </a:lnTo>
                    <a:lnTo>
                      <a:pt x="24" y="108"/>
                    </a:lnTo>
                    <a:lnTo>
                      <a:pt x="36" y="132"/>
                    </a:lnTo>
                    <a:lnTo>
                      <a:pt x="36" y="186"/>
                    </a:lnTo>
                    <a:lnTo>
                      <a:pt x="30" y="210"/>
                    </a:lnTo>
                    <a:lnTo>
                      <a:pt x="36" y="222"/>
                    </a:lnTo>
                    <a:lnTo>
                      <a:pt x="42" y="228"/>
                    </a:lnTo>
                    <a:lnTo>
                      <a:pt x="66" y="228"/>
                    </a:lnTo>
                    <a:lnTo>
                      <a:pt x="72" y="132"/>
                    </a:lnTo>
                    <a:lnTo>
                      <a:pt x="108"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59" name="Freeform 156"/>
              <p:cNvSpPr>
                <a:spLocks/>
              </p:cNvSpPr>
              <p:nvPr/>
            </p:nvSpPr>
            <p:spPr bwMode="auto">
              <a:xfrm>
                <a:off x="4818" y="1298"/>
                <a:ext cx="60" cy="54"/>
              </a:xfrm>
              <a:custGeom>
                <a:avLst/>
                <a:gdLst>
                  <a:gd name="T0" fmla="*/ 12 w 60"/>
                  <a:gd name="T1" fmla="*/ 42 h 54"/>
                  <a:gd name="T2" fmla="*/ 0 w 60"/>
                  <a:gd name="T3" fmla="*/ 54 h 54"/>
                  <a:gd name="T4" fmla="*/ 0 w 60"/>
                  <a:gd name="T5" fmla="*/ 54 h 54"/>
                  <a:gd name="T6" fmla="*/ 12 w 60"/>
                  <a:gd name="T7" fmla="*/ 42 h 54"/>
                  <a:gd name="T8" fmla="*/ 42 w 60"/>
                  <a:gd name="T9" fmla="*/ 36 h 54"/>
                  <a:gd name="T10" fmla="*/ 60 w 60"/>
                  <a:gd name="T11" fmla="*/ 0 h 54"/>
                  <a:gd name="T12" fmla="*/ 60 w 60"/>
                  <a:gd name="T13" fmla="*/ 0 h 54"/>
                  <a:gd name="T14" fmla="*/ 42 w 60"/>
                  <a:gd name="T15" fmla="*/ 36 h 54"/>
                  <a:gd name="T16" fmla="*/ 12 w 60"/>
                  <a:gd name="T17"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4">
                    <a:moveTo>
                      <a:pt x="12" y="42"/>
                    </a:moveTo>
                    <a:lnTo>
                      <a:pt x="0" y="54"/>
                    </a:lnTo>
                    <a:lnTo>
                      <a:pt x="0" y="54"/>
                    </a:lnTo>
                    <a:lnTo>
                      <a:pt x="12" y="42"/>
                    </a:lnTo>
                    <a:lnTo>
                      <a:pt x="42" y="36"/>
                    </a:lnTo>
                    <a:lnTo>
                      <a:pt x="60" y="0"/>
                    </a:lnTo>
                    <a:lnTo>
                      <a:pt x="60" y="0"/>
                    </a:lnTo>
                    <a:lnTo>
                      <a:pt x="42" y="36"/>
                    </a:lnTo>
                    <a:lnTo>
                      <a:pt x="12"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0" name="Freeform 157"/>
              <p:cNvSpPr>
                <a:spLocks/>
              </p:cNvSpPr>
              <p:nvPr/>
            </p:nvSpPr>
            <p:spPr bwMode="auto">
              <a:xfrm>
                <a:off x="4842" y="1484"/>
                <a:ext cx="6" cy="36"/>
              </a:xfrm>
              <a:custGeom>
                <a:avLst/>
                <a:gdLst>
                  <a:gd name="T0" fmla="*/ 6 w 6"/>
                  <a:gd name="T1" fmla="*/ 0 h 36"/>
                  <a:gd name="T2" fmla="*/ 0 w 6"/>
                  <a:gd name="T3" fmla="*/ 24 h 36"/>
                  <a:gd name="T4" fmla="*/ 6 w 6"/>
                  <a:gd name="T5" fmla="*/ 36 h 36"/>
                  <a:gd name="T6" fmla="*/ 0 w 6"/>
                  <a:gd name="T7" fmla="*/ 24 h 36"/>
                  <a:gd name="T8" fmla="*/ 6 w 6"/>
                  <a:gd name="T9" fmla="*/ 0 h 36"/>
                </a:gdLst>
                <a:ahLst/>
                <a:cxnLst>
                  <a:cxn ang="0">
                    <a:pos x="T0" y="T1"/>
                  </a:cxn>
                  <a:cxn ang="0">
                    <a:pos x="T2" y="T3"/>
                  </a:cxn>
                  <a:cxn ang="0">
                    <a:pos x="T4" y="T5"/>
                  </a:cxn>
                  <a:cxn ang="0">
                    <a:pos x="T6" y="T7"/>
                  </a:cxn>
                  <a:cxn ang="0">
                    <a:pos x="T8" y="T9"/>
                  </a:cxn>
                </a:cxnLst>
                <a:rect l="0" t="0" r="r" b="b"/>
                <a:pathLst>
                  <a:path w="6" h="36">
                    <a:moveTo>
                      <a:pt x="6" y="0"/>
                    </a:moveTo>
                    <a:lnTo>
                      <a:pt x="0" y="24"/>
                    </a:lnTo>
                    <a:lnTo>
                      <a:pt x="6" y="36"/>
                    </a:lnTo>
                    <a:lnTo>
                      <a:pt x="0" y="24"/>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1" name="Freeform 158"/>
              <p:cNvSpPr>
                <a:spLocks/>
              </p:cNvSpPr>
              <p:nvPr/>
            </p:nvSpPr>
            <p:spPr bwMode="auto">
              <a:xfrm>
                <a:off x="4812" y="1352"/>
                <a:ext cx="24" cy="54"/>
              </a:xfrm>
              <a:custGeom>
                <a:avLst/>
                <a:gdLst>
                  <a:gd name="T0" fmla="*/ 0 w 24"/>
                  <a:gd name="T1" fmla="*/ 18 h 54"/>
                  <a:gd name="T2" fmla="*/ 12 w 24"/>
                  <a:gd name="T3" fmla="*/ 30 h 54"/>
                  <a:gd name="T4" fmla="*/ 24 w 24"/>
                  <a:gd name="T5" fmla="*/ 54 h 54"/>
                  <a:gd name="T6" fmla="*/ 12 w 24"/>
                  <a:gd name="T7" fmla="*/ 30 h 54"/>
                  <a:gd name="T8" fmla="*/ 0 w 24"/>
                  <a:gd name="T9" fmla="*/ 18 h 54"/>
                  <a:gd name="T10" fmla="*/ 6 w 24"/>
                  <a:gd name="T11" fmla="*/ 0 h 54"/>
                  <a:gd name="T12" fmla="*/ 6 w 24"/>
                  <a:gd name="T13" fmla="*/ 0 h 54"/>
                  <a:gd name="T14" fmla="*/ 6 w 24"/>
                  <a:gd name="T15" fmla="*/ 0 h 54"/>
                  <a:gd name="T16" fmla="*/ 0 w 24"/>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54">
                    <a:moveTo>
                      <a:pt x="0" y="18"/>
                    </a:moveTo>
                    <a:lnTo>
                      <a:pt x="12" y="30"/>
                    </a:lnTo>
                    <a:lnTo>
                      <a:pt x="24" y="54"/>
                    </a:lnTo>
                    <a:lnTo>
                      <a:pt x="12" y="30"/>
                    </a:lnTo>
                    <a:lnTo>
                      <a:pt x="0" y="18"/>
                    </a:lnTo>
                    <a:lnTo>
                      <a:pt x="6" y="0"/>
                    </a:lnTo>
                    <a:lnTo>
                      <a:pt x="6" y="0"/>
                    </a:lnTo>
                    <a:lnTo>
                      <a:pt x="6"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2" name="Rectangle 159"/>
              <p:cNvSpPr>
                <a:spLocks noChangeArrowheads="1"/>
              </p:cNvSpPr>
              <p:nvPr/>
            </p:nvSpPr>
            <p:spPr bwMode="auto">
              <a:xfrm>
                <a:off x="4818" y="135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3" name="Freeform 160"/>
              <p:cNvSpPr>
                <a:spLocks/>
              </p:cNvSpPr>
              <p:nvPr/>
            </p:nvSpPr>
            <p:spPr bwMode="auto">
              <a:xfrm>
                <a:off x="4782" y="886"/>
                <a:ext cx="568" cy="430"/>
              </a:xfrm>
              <a:custGeom>
                <a:avLst/>
                <a:gdLst>
                  <a:gd name="T0" fmla="*/ 467 w 568"/>
                  <a:gd name="T1" fmla="*/ 347 h 430"/>
                  <a:gd name="T2" fmla="*/ 473 w 568"/>
                  <a:gd name="T3" fmla="*/ 347 h 430"/>
                  <a:gd name="T4" fmla="*/ 485 w 568"/>
                  <a:gd name="T5" fmla="*/ 311 h 430"/>
                  <a:gd name="T6" fmla="*/ 514 w 568"/>
                  <a:gd name="T7" fmla="*/ 281 h 430"/>
                  <a:gd name="T8" fmla="*/ 544 w 568"/>
                  <a:gd name="T9" fmla="*/ 251 h 430"/>
                  <a:gd name="T10" fmla="*/ 556 w 568"/>
                  <a:gd name="T11" fmla="*/ 137 h 430"/>
                  <a:gd name="T12" fmla="*/ 568 w 568"/>
                  <a:gd name="T13" fmla="*/ 113 h 430"/>
                  <a:gd name="T14" fmla="*/ 538 w 568"/>
                  <a:gd name="T15" fmla="*/ 95 h 430"/>
                  <a:gd name="T16" fmla="*/ 532 w 568"/>
                  <a:gd name="T17" fmla="*/ 30 h 430"/>
                  <a:gd name="T18" fmla="*/ 491 w 568"/>
                  <a:gd name="T19" fmla="*/ 0 h 430"/>
                  <a:gd name="T20" fmla="*/ 419 w 568"/>
                  <a:gd name="T21" fmla="*/ 0 h 430"/>
                  <a:gd name="T22" fmla="*/ 419 w 568"/>
                  <a:gd name="T23" fmla="*/ 0 h 430"/>
                  <a:gd name="T24" fmla="*/ 209 w 568"/>
                  <a:gd name="T25" fmla="*/ 149 h 430"/>
                  <a:gd name="T26" fmla="*/ 150 w 568"/>
                  <a:gd name="T27" fmla="*/ 167 h 430"/>
                  <a:gd name="T28" fmla="*/ 150 w 568"/>
                  <a:gd name="T29" fmla="*/ 281 h 430"/>
                  <a:gd name="T30" fmla="*/ 126 w 568"/>
                  <a:gd name="T31" fmla="*/ 305 h 430"/>
                  <a:gd name="T32" fmla="*/ 24 w 568"/>
                  <a:gd name="T33" fmla="*/ 323 h 430"/>
                  <a:gd name="T34" fmla="*/ 0 w 568"/>
                  <a:gd name="T35" fmla="*/ 323 h 430"/>
                  <a:gd name="T36" fmla="*/ 0 w 568"/>
                  <a:gd name="T37" fmla="*/ 323 h 430"/>
                  <a:gd name="T38" fmla="*/ 0 w 568"/>
                  <a:gd name="T39" fmla="*/ 323 h 430"/>
                  <a:gd name="T40" fmla="*/ 54 w 568"/>
                  <a:gd name="T41" fmla="*/ 406 h 430"/>
                  <a:gd name="T42" fmla="*/ 66 w 568"/>
                  <a:gd name="T43" fmla="*/ 406 h 430"/>
                  <a:gd name="T44" fmla="*/ 72 w 568"/>
                  <a:gd name="T45" fmla="*/ 400 h 430"/>
                  <a:gd name="T46" fmla="*/ 72 w 568"/>
                  <a:gd name="T47" fmla="*/ 400 h 430"/>
                  <a:gd name="T48" fmla="*/ 72 w 568"/>
                  <a:gd name="T49" fmla="*/ 400 h 430"/>
                  <a:gd name="T50" fmla="*/ 84 w 568"/>
                  <a:gd name="T51" fmla="*/ 412 h 430"/>
                  <a:gd name="T52" fmla="*/ 96 w 568"/>
                  <a:gd name="T53" fmla="*/ 412 h 430"/>
                  <a:gd name="T54" fmla="*/ 96 w 568"/>
                  <a:gd name="T55" fmla="*/ 412 h 430"/>
                  <a:gd name="T56" fmla="*/ 120 w 568"/>
                  <a:gd name="T57" fmla="*/ 430 h 430"/>
                  <a:gd name="T58" fmla="*/ 162 w 568"/>
                  <a:gd name="T59" fmla="*/ 371 h 430"/>
                  <a:gd name="T60" fmla="*/ 221 w 568"/>
                  <a:gd name="T61" fmla="*/ 371 h 430"/>
                  <a:gd name="T62" fmla="*/ 251 w 568"/>
                  <a:gd name="T63" fmla="*/ 400 h 430"/>
                  <a:gd name="T64" fmla="*/ 263 w 568"/>
                  <a:gd name="T65" fmla="*/ 389 h 430"/>
                  <a:gd name="T66" fmla="*/ 275 w 568"/>
                  <a:gd name="T67" fmla="*/ 377 h 430"/>
                  <a:gd name="T68" fmla="*/ 329 w 568"/>
                  <a:gd name="T69" fmla="*/ 400 h 430"/>
                  <a:gd name="T70" fmla="*/ 365 w 568"/>
                  <a:gd name="T71" fmla="*/ 383 h 430"/>
                  <a:gd name="T72" fmla="*/ 473 w 568"/>
                  <a:gd name="T73" fmla="*/ 377 h 430"/>
                  <a:gd name="T74" fmla="*/ 461 w 568"/>
                  <a:gd name="T75" fmla="*/ 353 h 430"/>
                  <a:gd name="T76" fmla="*/ 467 w 568"/>
                  <a:gd name="T77" fmla="*/ 34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8" h="430">
                    <a:moveTo>
                      <a:pt x="467" y="347"/>
                    </a:moveTo>
                    <a:lnTo>
                      <a:pt x="473" y="347"/>
                    </a:lnTo>
                    <a:lnTo>
                      <a:pt x="485" y="311"/>
                    </a:lnTo>
                    <a:lnTo>
                      <a:pt x="514" y="281"/>
                    </a:lnTo>
                    <a:lnTo>
                      <a:pt x="544" y="251"/>
                    </a:lnTo>
                    <a:lnTo>
                      <a:pt x="556" y="137"/>
                    </a:lnTo>
                    <a:lnTo>
                      <a:pt x="568" y="113"/>
                    </a:lnTo>
                    <a:lnTo>
                      <a:pt x="538" y="95"/>
                    </a:lnTo>
                    <a:lnTo>
                      <a:pt x="532" y="30"/>
                    </a:lnTo>
                    <a:lnTo>
                      <a:pt x="491" y="0"/>
                    </a:lnTo>
                    <a:lnTo>
                      <a:pt x="419" y="0"/>
                    </a:lnTo>
                    <a:lnTo>
                      <a:pt x="419" y="0"/>
                    </a:lnTo>
                    <a:lnTo>
                      <a:pt x="209" y="149"/>
                    </a:lnTo>
                    <a:lnTo>
                      <a:pt x="150" y="167"/>
                    </a:lnTo>
                    <a:lnTo>
                      <a:pt x="150" y="281"/>
                    </a:lnTo>
                    <a:lnTo>
                      <a:pt x="126" y="305"/>
                    </a:lnTo>
                    <a:lnTo>
                      <a:pt x="24" y="323"/>
                    </a:lnTo>
                    <a:lnTo>
                      <a:pt x="0" y="323"/>
                    </a:lnTo>
                    <a:lnTo>
                      <a:pt x="0" y="323"/>
                    </a:lnTo>
                    <a:lnTo>
                      <a:pt x="0" y="323"/>
                    </a:lnTo>
                    <a:lnTo>
                      <a:pt x="54" y="406"/>
                    </a:lnTo>
                    <a:lnTo>
                      <a:pt x="66" y="406"/>
                    </a:lnTo>
                    <a:lnTo>
                      <a:pt x="72" y="400"/>
                    </a:lnTo>
                    <a:lnTo>
                      <a:pt x="72" y="400"/>
                    </a:lnTo>
                    <a:lnTo>
                      <a:pt x="72" y="400"/>
                    </a:lnTo>
                    <a:lnTo>
                      <a:pt x="84" y="412"/>
                    </a:lnTo>
                    <a:lnTo>
                      <a:pt x="96" y="412"/>
                    </a:lnTo>
                    <a:lnTo>
                      <a:pt x="96" y="412"/>
                    </a:lnTo>
                    <a:lnTo>
                      <a:pt x="120" y="430"/>
                    </a:lnTo>
                    <a:lnTo>
                      <a:pt x="162" y="371"/>
                    </a:lnTo>
                    <a:lnTo>
                      <a:pt x="221" y="371"/>
                    </a:lnTo>
                    <a:lnTo>
                      <a:pt x="251" y="400"/>
                    </a:lnTo>
                    <a:lnTo>
                      <a:pt x="263" y="389"/>
                    </a:lnTo>
                    <a:lnTo>
                      <a:pt x="275" y="377"/>
                    </a:lnTo>
                    <a:lnTo>
                      <a:pt x="329" y="400"/>
                    </a:lnTo>
                    <a:lnTo>
                      <a:pt x="365" y="383"/>
                    </a:lnTo>
                    <a:lnTo>
                      <a:pt x="473" y="377"/>
                    </a:lnTo>
                    <a:lnTo>
                      <a:pt x="461" y="353"/>
                    </a:lnTo>
                    <a:lnTo>
                      <a:pt x="467" y="34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4" name="Freeform 161"/>
              <p:cNvSpPr>
                <a:spLocks/>
              </p:cNvSpPr>
              <p:nvPr/>
            </p:nvSpPr>
            <p:spPr bwMode="auto">
              <a:xfrm>
                <a:off x="4932" y="886"/>
                <a:ext cx="269" cy="167"/>
              </a:xfrm>
              <a:custGeom>
                <a:avLst/>
                <a:gdLst>
                  <a:gd name="T0" fmla="*/ 269 w 269"/>
                  <a:gd name="T1" fmla="*/ 0 h 167"/>
                  <a:gd name="T2" fmla="*/ 59 w 269"/>
                  <a:gd name="T3" fmla="*/ 149 h 167"/>
                  <a:gd name="T4" fmla="*/ 0 w 269"/>
                  <a:gd name="T5" fmla="*/ 167 h 167"/>
                  <a:gd name="T6" fmla="*/ 59 w 269"/>
                  <a:gd name="T7" fmla="*/ 149 h 167"/>
                  <a:gd name="T8" fmla="*/ 269 w 269"/>
                  <a:gd name="T9" fmla="*/ 0 h 167"/>
                </a:gdLst>
                <a:ahLst/>
                <a:cxnLst>
                  <a:cxn ang="0">
                    <a:pos x="T0" y="T1"/>
                  </a:cxn>
                  <a:cxn ang="0">
                    <a:pos x="T2" y="T3"/>
                  </a:cxn>
                  <a:cxn ang="0">
                    <a:pos x="T4" y="T5"/>
                  </a:cxn>
                  <a:cxn ang="0">
                    <a:pos x="T6" y="T7"/>
                  </a:cxn>
                  <a:cxn ang="0">
                    <a:pos x="T8" y="T9"/>
                  </a:cxn>
                </a:cxnLst>
                <a:rect l="0" t="0" r="r" b="b"/>
                <a:pathLst>
                  <a:path w="269" h="167">
                    <a:moveTo>
                      <a:pt x="269" y="0"/>
                    </a:moveTo>
                    <a:lnTo>
                      <a:pt x="59" y="149"/>
                    </a:lnTo>
                    <a:lnTo>
                      <a:pt x="0" y="167"/>
                    </a:lnTo>
                    <a:lnTo>
                      <a:pt x="59" y="149"/>
                    </a:lnTo>
                    <a:lnTo>
                      <a:pt x="269"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5" name="Freeform 162"/>
              <p:cNvSpPr>
                <a:spLocks/>
              </p:cNvSpPr>
              <p:nvPr/>
            </p:nvSpPr>
            <p:spPr bwMode="auto">
              <a:xfrm>
                <a:off x="4782" y="1209"/>
                <a:ext cx="24" cy="0"/>
              </a:xfrm>
              <a:custGeom>
                <a:avLst/>
                <a:gdLst>
                  <a:gd name="T0" fmla="*/ 0 w 24"/>
                  <a:gd name="T1" fmla="*/ 0 w 24"/>
                  <a:gd name="T2" fmla="*/ 0 w 24"/>
                  <a:gd name="T3" fmla="*/ 24 w 24"/>
                  <a:gd name="T4" fmla="*/ 0 w 24"/>
                  <a:gd name="T5" fmla="*/ 0 w 24"/>
                </a:gdLst>
                <a:ahLst/>
                <a:cxnLst>
                  <a:cxn ang="0">
                    <a:pos x="T0" y="0"/>
                  </a:cxn>
                  <a:cxn ang="0">
                    <a:pos x="T1" y="0"/>
                  </a:cxn>
                  <a:cxn ang="0">
                    <a:pos x="T2" y="0"/>
                  </a:cxn>
                  <a:cxn ang="0">
                    <a:pos x="T3" y="0"/>
                  </a:cxn>
                  <a:cxn ang="0">
                    <a:pos x="T4" y="0"/>
                  </a:cxn>
                  <a:cxn ang="0">
                    <a:pos x="T5" y="0"/>
                  </a:cxn>
                </a:cxnLst>
                <a:rect l="0" t="0" r="r" b="b"/>
                <a:pathLst>
                  <a:path w="24">
                    <a:moveTo>
                      <a:pt x="0" y="0"/>
                    </a:moveTo>
                    <a:lnTo>
                      <a:pt x="0" y="0"/>
                    </a:lnTo>
                    <a:lnTo>
                      <a:pt x="0" y="0"/>
                    </a:lnTo>
                    <a:lnTo>
                      <a:pt x="24"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6" name="Freeform 163"/>
              <p:cNvSpPr>
                <a:spLocks/>
              </p:cNvSpPr>
              <p:nvPr/>
            </p:nvSpPr>
            <p:spPr bwMode="auto">
              <a:xfrm>
                <a:off x="4782" y="1209"/>
                <a:ext cx="66" cy="83"/>
              </a:xfrm>
              <a:custGeom>
                <a:avLst/>
                <a:gdLst>
                  <a:gd name="T0" fmla="*/ 0 w 66"/>
                  <a:gd name="T1" fmla="*/ 0 h 83"/>
                  <a:gd name="T2" fmla="*/ 54 w 66"/>
                  <a:gd name="T3" fmla="*/ 83 h 83"/>
                  <a:gd name="T4" fmla="*/ 66 w 66"/>
                  <a:gd name="T5" fmla="*/ 83 h 83"/>
                  <a:gd name="T6" fmla="*/ 54 w 66"/>
                  <a:gd name="T7" fmla="*/ 83 h 83"/>
                  <a:gd name="T8" fmla="*/ 0 w 66"/>
                  <a:gd name="T9" fmla="*/ 0 h 83"/>
                  <a:gd name="T10" fmla="*/ 0 w 66"/>
                  <a:gd name="T11" fmla="*/ 0 h 83"/>
                  <a:gd name="T12" fmla="*/ 0 w 66"/>
                  <a:gd name="T13" fmla="*/ 0 h 83"/>
                  <a:gd name="T14" fmla="*/ 0 w 66"/>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83">
                    <a:moveTo>
                      <a:pt x="0" y="0"/>
                    </a:moveTo>
                    <a:lnTo>
                      <a:pt x="54" y="83"/>
                    </a:lnTo>
                    <a:lnTo>
                      <a:pt x="66" y="83"/>
                    </a:lnTo>
                    <a:lnTo>
                      <a:pt x="54" y="83"/>
                    </a:lnTo>
                    <a:lnTo>
                      <a:pt x="0"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7" name="Freeform 164"/>
              <p:cNvSpPr>
                <a:spLocks/>
              </p:cNvSpPr>
              <p:nvPr/>
            </p:nvSpPr>
            <p:spPr bwMode="auto">
              <a:xfrm>
                <a:off x="4854" y="1286"/>
                <a:ext cx="12" cy="12"/>
              </a:xfrm>
              <a:custGeom>
                <a:avLst/>
                <a:gdLst>
                  <a:gd name="T0" fmla="*/ 0 w 12"/>
                  <a:gd name="T1" fmla="*/ 0 h 12"/>
                  <a:gd name="T2" fmla="*/ 0 w 12"/>
                  <a:gd name="T3" fmla="*/ 0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lnTo>
                      <a:pt x="0" y="0"/>
                    </a:lnTo>
                    <a:lnTo>
                      <a:pt x="12" y="12"/>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8" name="Rectangle 165"/>
              <p:cNvSpPr>
                <a:spLocks noChangeArrowheads="1"/>
              </p:cNvSpPr>
              <p:nvPr/>
            </p:nvSpPr>
            <p:spPr bwMode="auto">
              <a:xfrm>
                <a:off x="4782" y="1209"/>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69" name="Freeform 166"/>
              <p:cNvSpPr>
                <a:spLocks/>
              </p:cNvSpPr>
              <p:nvPr/>
            </p:nvSpPr>
            <p:spPr bwMode="auto">
              <a:xfrm>
                <a:off x="4878" y="1298"/>
                <a:ext cx="24" cy="18"/>
              </a:xfrm>
              <a:custGeom>
                <a:avLst/>
                <a:gdLst>
                  <a:gd name="T0" fmla="*/ 0 w 24"/>
                  <a:gd name="T1" fmla="*/ 0 h 18"/>
                  <a:gd name="T2" fmla="*/ 24 w 24"/>
                  <a:gd name="T3" fmla="*/ 18 h 18"/>
                  <a:gd name="T4" fmla="*/ 0 w 24"/>
                  <a:gd name="T5" fmla="*/ 0 h 18"/>
                  <a:gd name="T6" fmla="*/ 0 w 24"/>
                  <a:gd name="T7" fmla="*/ 0 h 18"/>
                </a:gdLst>
                <a:ahLst/>
                <a:cxnLst>
                  <a:cxn ang="0">
                    <a:pos x="T0" y="T1"/>
                  </a:cxn>
                  <a:cxn ang="0">
                    <a:pos x="T2" y="T3"/>
                  </a:cxn>
                  <a:cxn ang="0">
                    <a:pos x="T4" y="T5"/>
                  </a:cxn>
                  <a:cxn ang="0">
                    <a:pos x="T6" y="T7"/>
                  </a:cxn>
                </a:cxnLst>
                <a:rect l="0" t="0" r="r" b="b"/>
                <a:pathLst>
                  <a:path w="24" h="18">
                    <a:moveTo>
                      <a:pt x="0" y="0"/>
                    </a:moveTo>
                    <a:lnTo>
                      <a:pt x="24" y="18"/>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0" name="Freeform 167"/>
              <p:cNvSpPr>
                <a:spLocks/>
              </p:cNvSpPr>
              <p:nvPr/>
            </p:nvSpPr>
            <p:spPr bwMode="auto">
              <a:xfrm>
                <a:off x="4878" y="1257"/>
                <a:ext cx="412" cy="341"/>
              </a:xfrm>
              <a:custGeom>
                <a:avLst/>
                <a:gdLst>
                  <a:gd name="T0" fmla="*/ 275 w 412"/>
                  <a:gd name="T1" fmla="*/ 239 h 341"/>
                  <a:gd name="T2" fmla="*/ 275 w 412"/>
                  <a:gd name="T3" fmla="*/ 239 h 341"/>
                  <a:gd name="T4" fmla="*/ 299 w 412"/>
                  <a:gd name="T5" fmla="*/ 263 h 341"/>
                  <a:gd name="T6" fmla="*/ 341 w 412"/>
                  <a:gd name="T7" fmla="*/ 185 h 341"/>
                  <a:gd name="T8" fmla="*/ 347 w 412"/>
                  <a:gd name="T9" fmla="*/ 179 h 341"/>
                  <a:gd name="T10" fmla="*/ 353 w 412"/>
                  <a:gd name="T11" fmla="*/ 173 h 341"/>
                  <a:gd name="T12" fmla="*/ 377 w 412"/>
                  <a:gd name="T13" fmla="*/ 89 h 341"/>
                  <a:gd name="T14" fmla="*/ 412 w 412"/>
                  <a:gd name="T15" fmla="*/ 65 h 341"/>
                  <a:gd name="T16" fmla="*/ 407 w 412"/>
                  <a:gd name="T17" fmla="*/ 41 h 341"/>
                  <a:gd name="T18" fmla="*/ 407 w 412"/>
                  <a:gd name="T19" fmla="*/ 41 h 341"/>
                  <a:gd name="T20" fmla="*/ 407 w 412"/>
                  <a:gd name="T21" fmla="*/ 41 h 341"/>
                  <a:gd name="T22" fmla="*/ 401 w 412"/>
                  <a:gd name="T23" fmla="*/ 47 h 341"/>
                  <a:gd name="T24" fmla="*/ 395 w 412"/>
                  <a:gd name="T25" fmla="*/ 18 h 341"/>
                  <a:gd name="T26" fmla="*/ 377 w 412"/>
                  <a:gd name="T27" fmla="*/ 18 h 341"/>
                  <a:gd name="T28" fmla="*/ 377 w 412"/>
                  <a:gd name="T29" fmla="*/ 6 h 341"/>
                  <a:gd name="T30" fmla="*/ 269 w 412"/>
                  <a:gd name="T31" fmla="*/ 12 h 341"/>
                  <a:gd name="T32" fmla="*/ 233 w 412"/>
                  <a:gd name="T33" fmla="*/ 29 h 341"/>
                  <a:gd name="T34" fmla="*/ 179 w 412"/>
                  <a:gd name="T35" fmla="*/ 6 h 341"/>
                  <a:gd name="T36" fmla="*/ 167 w 412"/>
                  <a:gd name="T37" fmla="*/ 18 h 341"/>
                  <a:gd name="T38" fmla="*/ 155 w 412"/>
                  <a:gd name="T39" fmla="*/ 29 h 341"/>
                  <a:gd name="T40" fmla="*/ 155 w 412"/>
                  <a:gd name="T41" fmla="*/ 29 h 341"/>
                  <a:gd name="T42" fmla="*/ 155 w 412"/>
                  <a:gd name="T43" fmla="*/ 29 h 341"/>
                  <a:gd name="T44" fmla="*/ 125 w 412"/>
                  <a:gd name="T45" fmla="*/ 0 h 341"/>
                  <a:gd name="T46" fmla="*/ 66 w 412"/>
                  <a:gd name="T47" fmla="*/ 0 h 341"/>
                  <a:gd name="T48" fmla="*/ 24 w 412"/>
                  <a:gd name="T49" fmla="*/ 59 h 341"/>
                  <a:gd name="T50" fmla="*/ 42 w 412"/>
                  <a:gd name="T51" fmla="*/ 107 h 341"/>
                  <a:gd name="T52" fmla="*/ 6 w 412"/>
                  <a:gd name="T53" fmla="*/ 173 h 341"/>
                  <a:gd name="T54" fmla="*/ 0 w 412"/>
                  <a:gd name="T55" fmla="*/ 269 h 341"/>
                  <a:gd name="T56" fmla="*/ 60 w 412"/>
                  <a:gd name="T57" fmla="*/ 263 h 341"/>
                  <a:gd name="T58" fmla="*/ 95 w 412"/>
                  <a:gd name="T59" fmla="*/ 299 h 341"/>
                  <a:gd name="T60" fmla="*/ 95 w 412"/>
                  <a:gd name="T61" fmla="*/ 317 h 341"/>
                  <a:gd name="T62" fmla="*/ 113 w 412"/>
                  <a:gd name="T63" fmla="*/ 335 h 341"/>
                  <a:gd name="T64" fmla="*/ 119 w 412"/>
                  <a:gd name="T65" fmla="*/ 335 h 341"/>
                  <a:gd name="T66" fmla="*/ 125 w 412"/>
                  <a:gd name="T67" fmla="*/ 341 h 341"/>
                  <a:gd name="T68" fmla="*/ 137 w 412"/>
                  <a:gd name="T69" fmla="*/ 335 h 341"/>
                  <a:gd name="T70" fmla="*/ 149 w 412"/>
                  <a:gd name="T71" fmla="*/ 335 h 341"/>
                  <a:gd name="T72" fmla="*/ 155 w 412"/>
                  <a:gd name="T73" fmla="*/ 329 h 341"/>
                  <a:gd name="T74" fmla="*/ 167 w 412"/>
                  <a:gd name="T75" fmla="*/ 329 h 341"/>
                  <a:gd name="T76" fmla="*/ 191 w 412"/>
                  <a:gd name="T77" fmla="*/ 329 h 341"/>
                  <a:gd name="T78" fmla="*/ 197 w 412"/>
                  <a:gd name="T79" fmla="*/ 317 h 341"/>
                  <a:gd name="T80" fmla="*/ 197 w 412"/>
                  <a:gd name="T81" fmla="*/ 317 h 341"/>
                  <a:gd name="T82" fmla="*/ 227 w 412"/>
                  <a:gd name="T83" fmla="*/ 263 h 341"/>
                  <a:gd name="T84" fmla="*/ 275 w 412"/>
                  <a:gd name="T85" fmla="*/ 239 h 341"/>
                  <a:gd name="T86" fmla="*/ 275 w 412"/>
                  <a:gd name="T87" fmla="*/ 23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2" h="341">
                    <a:moveTo>
                      <a:pt x="275" y="239"/>
                    </a:moveTo>
                    <a:lnTo>
                      <a:pt x="275" y="239"/>
                    </a:lnTo>
                    <a:lnTo>
                      <a:pt x="299" y="263"/>
                    </a:lnTo>
                    <a:lnTo>
                      <a:pt x="341" y="185"/>
                    </a:lnTo>
                    <a:lnTo>
                      <a:pt x="347" y="179"/>
                    </a:lnTo>
                    <a:lnTo>
                      <a:pt x="353" y="173"/>
                    </a:lnTo>
                    <a:lnTo>
                      <a:pt x="377" y="89"/>
                    </a:lnTo>
                    <a:lnTo>
                      <a:pt x="412" y="65"/>
                    </a:lnTo>
                    <a:lnTo>
                      <a:pt x="407" y="41"/>
                    </a:lnTo>
                    <a:lnTo>
                      <a:pt x="407" y="41"/>
                    </a:lnTo>
                    <a:lnTo>
                      <a:pt x="407" y="41"/>
                    </a:lnTo>
                    <a:lnTo>
                      <a:pt x="401" y="47"/>
                    </a:lnTo>
                    <a:lnTo>
                      <a:pt x="395" y="18"/>
                    </a:lnTo>
                    <a:lnTo>
                      <a:pt x="377" y="18"/>
                    </a:lnTo>
                    <a:lnTo>
                      <a:pt x="377" y="6"/>
                    </a:lnTo>
                    <a:lnTo>
                      <a:pt x="269" y="12"/>
                    </a:lnTo>
                    <a:lnTo>
                      <a:pt x="233" y="29"/>
                    </a:lnTo>
                    <a:lnTo>
                      <a:pt x="179" y="6"/>
                    </a:lnTo>
                    <a:lnTo>
                      <a:pt x="167" y="18"/>
                    </a:lnTo>
                    <a:lnTo>
                      <a:pt x="155" y="29"/>
                    </a:lnTo>
                    <a:lnTo>
                      <a:pt x="155" y="29"/>
                    </a:lnTo>
                    <a:lnTo>
                      <a:pt x="155" y="29"/>
                    </a:lnTo>
                    <a:lnTo>
                      <a:pt x="125" y="0"/>
                    </a:lnTo>
                    <a:lnTo>
                      <a:pt x="66" y="0"/>
                    </a:lnTo>
                    <a:lnTo>
                      <a:pt x="24" y="59"/>
                    </a:lnTo>
                    <a:lnTo>
                      <a:pt x="42" y="107"/>
                    </a:lnTo>
                    <a:lnTo>
                      <a:pt x="6" y="173"/>
                    </a:lnTo>
                    <a:lnTo>
                      <a:pt x="0" y="269"/>
                    </a:lnTo>
                    <a:lnTo>
                      <a:pt x="60" y="263"/>
                    </a:lnTo>
                    <a:lnTo>
                      <a:pt x="95" y="299"/>
                    </a:lnTo>
                    <a:lnTo>
                      <a:pt x="95" y="317"/>
                    </a:lnTo>
                    <a:lnTo>
                      <a:pt x="113" y="335"/>
                    </a:lnTo>
                    <a:lnTo>
                      <a:pt x="119" y="335"/>
                    </a:lnTo>
                    <a:lnTo>
                      <a:pt x="125" y="341"/>
                    </a:lnTo>
                    <a:lnTo>
                      <a:pt x="137" y="335"/>
                    </a:lnTo>
                    <a:lnTo>
                      <a:pt x="149" y="335"/>
                    </a:lnTo>
                    <a:lnTo>
                      <a:pt x="155" y="329"/>
                    </a:lnTo>
                    <a:lnTo>
                      <a:pt x="167" y="329"/>
                    </a:lnTo>
                    <a:lnTo>
                      <a:pt x="191" y="329"/>
                    </a:lnTo>
                    <a:lnTo>
                      <a:pt x="197" y="317"/>
                    </a:lnTo>
                    <a:lnTo>
                      <a:pt x="197" y="317"/>
                    </a:lnTo>
                    <a:lnTo>
                      <a:pt x="227" y="263"/>
                    </a:lnTo>
                    <a:lnTo>
                      <a:pt x="275" y="239"/>
                    </a:lnTo>
                    <a:lnTo>
                      <a:pt x="275" y="23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1" name="Freeform 168"/>
              <p:cNvSpPr>
                <a:spLocks/>
              </p:cNvSpPr>
              <p:nvPr/>
            </p:nvSpPr>
            <p:spPr bwMode="auto">
              <a:xfrm>
                <a:off x="4884" y="1316"/>
                <a:ext cx="36" cy="114"/>
              </a:xfrm>
              <a:custGeom>
                <a:avLst/>
                <a:gdLst>
                  <a:gd name="T0" fmla="*/ 36 w 36"/>
                  <a:gd name="T1" fmla="*/ 48 h 114"/>
                  <a:gd name="T2" fmla="*/ 0 w 36"/>
                  <a:gd name="T3" fmla="*/ 114 h 114"/>
                  <a:gd name="T4" fmla="*/ 36 w 36"/>
                  <a:gd name="T5" fmla="*/ 48 h 114"/>
                  <a:gd name="T6" fmla="*/ 18 w 36"/>
                  <a:gd name="T7" fmla="*/ 0 h 114"/>
                  <a:gd name="T8" fmla="*/ 18 w 36"/>
                  <a:gd name="T9" fmla="*/ 0 h 114"/>
                  <a:gd name="T10" fmla="*/ 36 w 36"/>
                  <a:gd name="T11" fmla="*/ 48 h 114"/>
                </a:gdLst>
                <a:ahLst/>
                <a:cxnLst>
                  <a:cxn ang="0">
                    <a:pos x="T0" y="T1"/>
                  </a:cxn>
                  <a:cxn ang="0">
                    <a:pos x="T2" y="T3"/>
                  </a:cxn>
                  <a:cxn ang="0">
                    <a:pos x="T4" y="T5"/>
                  </a:cxn>
                  <a:cxn ang="0">
                    <a:pos x="T6" y="T7"/>
                  </a:cxn>
                  <a:cxn ang="0">
                    <a:pos x="T8" y="T9"/>
                  </a:cxn>
                  <a:cxn ang="0">
                    <a:pos x="T10" y="T11"/>
                  </a:cxn>
                </a:cxnLst>
                <a:rect l="0" t="0" r="r" b="b"/>
                <a:pathLst>
                  <a:path w="36" h="114">
                    <a:moveTo>
                      <a:pt x="36" y="48"/>
                    </a:moveTo>
                    <a:lnTo>
                      <a:pt x="0" y="114"/>
                    </a:lnTo>
                    <a:lnTo>
                      <a:pt x="36" y="48"/>
                    </a:lnTo>
                    <a:lnTo>
                      <a:pt x="18" y="0"/>
                    </a:lnTo>
                    <a:lnTo>
                      <a:pt x="18" y="0"/>
                    </a:lnTo>
                    <a:lnTo>
                      <a:pt x="36"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2" name="Freeform 169"/>
              <p:cNvSpPr>
                <a:spLocks/>
              </p:cNvSpPr>
              <p:nvPr/>
            </p:nvSpPr>
            <p:spPr bwMode="auto">
              <a:xfrm>
                <a:off x="4944" y="1257"/>
                <a:ext cx="89" cy="29"/>
              </a:xfrm>
              <a:custGeom>
                <a:avLst/>
                <a:gdLst>
                  <a:gd name="T0" fmla="*/ 0 w 89"/>
                  <a:gd name="T1" fmla="*/ 0 h 29"/>
                  <a:gd name="T2" fmla="*/ 59 w 89"/>
                  <a:gd name="T3" fmla="*/ 0 h 29"/>
                  <a:gd name="T4" fmla="*/ 89 w 89"/>
                  <a:gd name="T5" fmla="*/ 29 h 29"/>
                  <a:gd name="T6" fmla="*/ 89 w 89"/>
                  <a:gd name="T7" fmla="*/ 29 h 29"/>
                  <a:gd name="T8" fmla="*/ 59 w 89"/>
                  <a:gd name="T9" fmla="*/ 0 h 29"/>
                  <a:gd name="T10" fmla="*/ 0 w 89"/>
                  <a:gd name="T11" fmla="*/ 0 h 29"/>
                </a:gdLst>
                <a:ahLst/>
                <a:cxnLst>
                  <a:cxn ang="0">
                    <a:pos x="T0" y="T1"/>
                  </a:cxn>
                  <a:cxn ang="0">
                    <a:pos x="T2" y="T3"/>
                  </a:cxn>
                  <a:cxn ang="0">
                    <a:pos x="T4" y="T5"/>
                  </a:cxn>
                  <a:cxn ang="0">
                    <a:pos x="T6" y="T7"/>
                  </a:cxn>
                  <a:cxn ang="0">
                    <a:pos x="T8" y="T9"/>
                  </a:cxn>
                  <a:cxn ang="0">
                    <a:pos x="T10" y="T11"/>
                  </a:cxn>
                </a:cxnLst>
                <a:rect l="0" t="0" r="r" b="b"/>
                <a:pathLst>
                  <a:path w="89" h="29">
                    <a:moveTo>
                      <a:pt x="0" y="0"/>
                    </a:moveTo>
                    <a:lnTo>
                      <a:pt x="59" y="0"/>
                    </a:lnTo>
                    <a:lnTo>
                      <a:pt x="89" y="29"/>
                    </a:lnTo>
                    <a:lnTo>
                      <a:pt x="89" y="29"/>
                    </a:lnTo>
                    <a:lnTo>
                      <a:pt x="59"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3" name="Freeform 170"/>
              <p:cNvSpPr>
                <a:spLocks/>
              </p:cNvSpPr>
              <p:nvPr/>
            </p:nvSpPr>
            <p:spPr bwMode="auto">
              <a:xfrm>
                <a:off x="5045" y="1263"/>
                <a:ext cx="102" cy="23"/>
              </a:xfrm>
              <a:custGeom>
                <a:avLst/>
                <a:gdLst>
                  <a:gd name="T0" fmla="*/ 12 w 102"/>
                  <a:gd name="T1" fmla="*/ 0 h 23"/>
                  <a:gd name="T2" fmla="*/ 0 w 102"/>
                  <a:gd name="T3" fmla="*/ 12 h 23"/>
                  <a:gd name="T4" fmla="*/ 12 w 102"/>
                  <a:gd name="T5" fmla="*/ 0 h 23"/>
                  <a:gd name="T6" fmla="*/ 66 w 102"/>
                  <a:gd name="T7" fmla="*/ 23 h 23"/>
                  <a:gd name="T8" fmla="*/ 102 w 102"/>
                  <a:gd name="T9" fmla="*/ 6 h 23"/>
                  <a:gd name="T10" fmla="*/ 66 w 102"/>
                  <a:gd name="T11" fmla="*/ 23 h 23"/>
                  <a:gd name="T12" fmla="*/ 12 w 102"/>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02" h="23">
                    <a:moveTo>
                      <a:pt x="12" y="0"/>
                    </a:moveTo>
                    <a:lnTo>
                      <a:pt x="0" y="12"/>
                    </a:lnTo>
                    <a:lnTo>
                      <a:pt x="12" y="0"/>
                    </a:lnTo>
                    <a:lnTo>
                      <a:pt x="66" y="23"/>
                    </a:lnTo>
                    <a:lnTo>
                      <a:pt x="102" y="6"/>
                    </a:lnTo>
                    <a:lnTo>
                      <a:pt x="66" y="23"/>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4" name="Freeform 171"/>
              <p:cNvSpPr>
                <a:spLocks/>
              </p:cNvSpPr>
              <p:nvPr/>
            </p:nvSpPr>
            <p:spPr bwMode="auto">
              <a:xfrm>
                <a:off x="5105" y="497"/>
                <a:ext cx="562" cy="544"/>
              </a:xfrm>
              <a:custGeom>
                <a:avLst/>
                <a:gdLst>
                  <a:gd name="T0" fmla="*/ 42 w 562"/>
                  <a:gd name="T1" fmla="*/ 66 h 544"/>
                  <a:gd name="T2" fmla="*/ 36 w 562"/>
                  <a:gd name="T3" fmla="*/ 101 h 544"/>
                  <a:gd name="T4" fmla="*/ 12 w 562"/>
                  <a:gd name="T5" fmla="*/ 119 h 544"/>
                  <a:gd name="T6" fmla="*/ 0 w 562"/>
                  <a:gd name="T7" fmla="*/ 125 h 544"/>
                  <a:gd name="T8" fmla="*/ 24 w 562"/>
                  <a:gd name="T9" fmla="*/ 173 h 544"/>
                  <a:gd name="T10" fmla="*/ 30 w 562"/>
                  <a:gd name="T11" fmla="*/ 335 h 544"/>
                  <a:gd name="T12" fmla="*/ 96 w 562"/>
                  <a:gd name="T13" fmla="*/ 389 h 544"/>
                  <a:gd name="T14" fmla="*/ 168 w 562"/>
                  <a:gd name="T15" fmla="*/ 389 h 544"/>
                  <a:gd name="T16" fmla="*/ 209 w 562"/>
                  <a:gd name="T17" fmla="*/ 419 h 544"/>
                  <a:gd name="T18" fmla="*/ 209 w 562"/>
                  <a:gd name="T19" fmla="*/ 413 h 544"/>
                  <a:gd name="T20" fmla="*/ 209 w 562"/>
                  <a:gd name="T21" fmla="*/ 413 h 544"/>
                  <a:gd name="T22" fmla="*/ 209 w 562"/>
                  <a:gd name="T23" fmla="*/ 413 h 544"/>
                  <a:gd name="T24" fmla="*/ 245 w 562"/>
                  <a:gd name="T25" fmla="*/ 395 h 544"/>
                  <a:gd name="T26" fmla="*/ 532 w 562"/>
                  <a:gd name="T27" fmla="*/ 544 h 544"/>
                  <a:gd name="T28" fmla="*/ 532 w 562"/>
                  <a:gd name="T29" fmla="*/ 520 h 544"/>
                  <a:gd name="T30" fmla="*/ 562 w 562"/>
                  <a:gd name="T31" fmla="*/ 520 h 544"/>
                  <a:gd name="T32" fmla="*/ 562 w 562"/>
                  <a:gd name="T33" fmla="*/ 448 h 544"/>
                  <a:gd name="T34" fmla="*/ 562 w 562"/>
                  <a:gd name="T35" fmla="*/ 173 h 544"/>
                  <a:gd name="T36" fmla="*/ 538 w 562"/>
                  <a:gd name="T37" fmla="*/ 131 h 544"/>
                  <a:gd name="T38" fmla="*/ 556 w 562"/>
                  <a:gd name="T39" fmla="*/ 119 h 544"/>
                  <a:gd name="T40" fmla="*/ 550 w 562"/>
                  <a:gd name="T41" fmla="*/ 83 h 544"/>
                  <a:gd name="T42" fmla="*/ 562 w 562"/>
                  <a:gd name="T43" fmla="*/ 72 h 544"/>
                  <a:gd name="T44" fmla="*/ 556 w 562"/>
                  <a:gd name="T45" fmla="*/ 54 h 544"/>
                  <a:gd name="T46" fmla="*/ 497 w 562"/>
                  <a:gd name="T47" fmla="*/ 48 h 544"/>
                  <a:gd name="T48" fmla="*/ 491 w 562"/>
                  <a:gd name="T49" fmla="*/ 30 h 544"/>
                  <a:gd name="T50" fmla="*/ 431 w 562"/>
                  <a:gd name="T51" fmla="*/ 12 h 544"/>
                  <a:gd name="T52" fmla="*/ 377 w 562"/>
                  <a:gd name="T53" fmla="*/ 54 h 544"/>
                  <a:gd name="T54" fmla="*/ 389 w 562"/>
                  <a:gd name="T55" fmla="*/ 89 h 544"/>
                  <a:gd name="T56" fmla="*/ 353 w 562"/>
                  <a:gd name="T57" fmla="*/ 125 h 544"/>
                  <a:gd name="T58" fmla="*/ 317 w 562"/>
                  <a:gd name="T59" fmla="*/ 101 h 544"/>
                  <a:gd name="T60" fmla="*/ 239 w 562"/>
                  <a:gd name="T61" fmla="*/ 83 h 544"/>
                  <a:gd name="T62" fmla="*/ 215 w 562"/>
                  <a:gd name="T63" fmla="*/ 42 h 544"/>
                  <a:gd name="T64" fmla="*/ 144 w 562"/>
                  <a:gd name="T65" fmla="*/ 12 h 544"/>
                  <a:gd name="T66" fmla="*/ 108 w 562"/>
                  <a:gd name="T67" fmla="*/ 18 h 544"/>
                  <a:gd name="T68" fmla="*/ 84 w 562"/>
                  <a:gd name="T69" fmla="*/ 0 h 544"/>
                  <a:gd name="T70" fmla="*/ 84 w 562"/>
                  <a:gd name="T71" fmla="*/ 36 h 544"/>
                  <a:gd name="T72" fmla="*/ 42 w 562"/>
                  <a:gd name="T73" fmla="*/ 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2" h="544">
                    <a:moveTo>
                      <a:pt x="42" y="66"/>
                    </a:moveTo>
                    <a:lnTo>
                      <a:pt x="36" y="101"/>
                    </a:lnTo>
                    <a:lnTo>
                      <a:pt x="12" y="119"/>
                    </a:lnTo>
                    <a:lnTo>
                      <a:pt x="0" y="125"/>
                    </a:lnTo>
                    <a:lnTo>
                      <a:pt x="24" y="173"/>
                    </a:lnTo>
                    <a:lnTo>
                      <a:pt x="30" y="335"/>
                    </a:lnTo>
                    <a:lnTo>
                      <a:pt x="96" y="389"/>
                    </a:lnTo>
                    <a:lnTo>
                      <a:pt x="168" y="389"/>
                    </a:lnTo>
                    <a:lnTo>
                      <a:pt x="209" y="419"/>
                    </a:lnTo>
                    <a:lnTo>
                      <a:pt x="209" y="413"/>
                    </a:lnTo>
                    <a:lnTo>
                      <a:pt x="209" y="413"/>
                    </a:lnTo>
                    <a:lnTo>
                      <a:pt x="209" y="413"/>
                    </a:lnTo>
                    <a:lnTo>
                      <a:pt x="245" y="395"/>
                    </a:lnTo>
                    <a:lnTo>
                      <a:pt x="532" y="544"/>
                    </a:lnTo>
                    <a:lnTo>
                      <a:pt x="532" y="520"/>
                    </a:lnTo>
                    <a:lnTo>
                      <a:pt x="562" y="520"/>
                    </a:lnTo>
                    <a:lnTo>
                      <a:pt x="562" y="448"/>
                    </a:lnTo>
                    <a:lnTo>
                      <a:pt x="562" y="173"/>
                    </a:lnTo>
                    <a:lnTo>
                      <a:pt x="538" y="131"/>
                    </a:lnTo>
                    <a:lnTo>
                      <a:pt x="556" y="119"/>
                    </a:lnTo>
                    <a:lnTo>
                      <a:pt x="550" y="83"/>
                    </a:lnTo>
                    <a:lnTo>
                      <a:pt x="562" y="72"/>
                    </a:lnTo>
                    <a:lnTo>
                      <a:pt x="556" y="54"/>
                    </a:lnTo>
                    <a:lnTo>
                      <a:pt x="497" y="48"/>
                    </a:lnTo>
                    <a:lnTo>
                      <a:pt x="491" y="30"/>
                    </a:lnTo>
                    <a:lnTo>
                      <a:pt x="431" y="12"/>
                    </a:lnTo>
                    <a:lnTo>
                      <a:pt x="377" y="54"/>
                    </a:lnTo>
                    <a:lnTo>
                      <a:pt x="389" y="89"/>
                    </a:lnTo>
                    <a:lnTo>
                      <a:pt x="353" y="125"/>
                    </a:lnTo>
                    <a:lnTo>
                      <a:pt x="317" y="101"/>
                    </a:lnTo>
                    <a:lnTo>
                      <a:pt x="239" y="83"/>
                    </a:lnTo>
                    <a:lnTo>
                      <a:pt x="215" y="42"/>
                    </a:lnTo>
                    <a:lnTo>
                      <a:pt x="144" y="12"/>
                    </a:lnTo>
                    <a:lnTo>
                      <a:pt x="108" y="18"/>
                    </a:lnTo>
                    <a:lnTo>
                      <a:pt x="84" y="0"/>
                    </a:lnTo>
                    <a:lnTo>
                      <a:pt x="84" y="36"/>
                    </a:lnTo>
                    <a:lnTo>
                      <a:pt x="42"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5" name="Freeform 172"/>
              <p:cNvSpPr>
                <a:spLocks/>
              </p:cNvSpPr>
              <p:nvPr/>
            </p:nvSpPr>
            <p:spPr bwMode="auto">
              <a:xfrm>
                <a:off x="5105" y="616"/>
                <a:ext cx="12" cy="6"/>
              </a:xfrm>
              <a:custGeom>
                <a:avLst/>
                <a:gdLst>
                  <a:gd name="T0" fmla="*/ 12 w 12"/>
                  <a:gd name="T1" fmla="*/ 0 h 6"/>
                  <a:gd name="T2" fmla="*/ 0 w 12"/>
                  <a:gd name="T3" fmla="*/ 6 h 6"/>
                  <a:gd name="T4" fmla="*/ 0 w 12"/>
                  <a:gd name="T5" fmla="*/ 6 h 6"/>
                  <a:gd name="T6" fmla="*/ 12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0" y="6"/>
                    </a:lnTo>
                    <a:lnTo>
                      <a:pt x="0" y="6"/>
                    </a:lnTo>
                    <a:lnTo>
                      <a:pt x="12" y="0"/>
                    </a:lnTo>
                    <a:lnTo>
                      <a:pt x="12"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6" name="Freeform 173"/>
              <p:cNvSpPr>
                <a:spLocks/>
              </p:cNvSpPr>
              <p:nvPr/>
            </p:nvSpPr>
            <p:spPr bwMode="auto">
              <a:xfrm>
                <a:off x="5117" y="598"/>
                <a:ext cx="24" cy="18"/>
              </a:xfrm>
              <a:custGeom>
                <a:avLst/>
                <a:gdLst>
                  <a:gd name="T0" fmla="*/ 24 w 24"/>
                  <a:gd name="T1" fmla="*/ 0 h 18"/>
                  <a:gd name="T2" fmla="*/ 0 w 24"/>
                  <a:gd name="T3" fmla="*/ 18 h 18"/>
                  <a:gd name="T4" fmla="*/ 0 w 24"/>
                  <a:gd name="T5" fmla="*/ 18 h 18"/>
                  <a:gd name="T6" fmla="*/ 24 w 24"/>
                  <a:gd name="T7" fmla="*/ 0 h 18"/>
                </a:gdLst>
                <a:ahLst/>
                <a:cxnLst>
                  <a:cxn ang="0">
                    <a:pos x="T0" y="T1"/>
                  </a:cxn>
                  <a:cxn ang="0">
                    <a:pos x="T2" y="T3"/>
                  </a:cxn>
                  <a:cxn ang="0">
                    <a:pos x="T4" y="T5"/>
                  </a:cxn>
                  <a:cxn ang="0">
                    <a:pos x="T6" y="T7"/>
                  </a:cxn>
                </a:cxnLst>
                <a:rect l="0" t="0" r="r" b="b"/>
                <a:pathLst>
                  <a:path w="24" h="18">
                    <a:moveTo>
                      <a:pt x="24" y="0"/>
                    </a:moveTo>
                    <a:lnTo>
                      <a:pt x="0" y="18"/>
                    </a:lnTo>
                    <a:lnTo>
                      <a:pt x="0" y="18"/>
                    </a:lnTo>
                    <a:lnTo>
                      <a:pt x="24"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7" name="Freeform 174"/>
              <p:cNvSpPr>
                <a:spLocks/>
              </p:cNvSpPr>
              <p:nvPr/>
            </p:nvSpPr>
            <p:spPr bwMode="auto">
              <a:xfrm>
                <a:off x="5255" y="892"/>
                <a:ext cx="382" cy="592"/>
              </a:xfrm>
              <a:custGeom>
                <a:avLst/>
                <a:gdLst>
                  <a:gd name="T0" fmla="*/ 65 w 382"/>
                  <a:gd name="T1" fmla="*/ 592 h 592"/>
                  <a:gd name="T2" fmla="*/ 113 w 382"/>
                  <a:gd name="T3" fmla="*/ 574 h 592"/>
                  <a:gd name="T4" fmla="*/ 125 w 382"/>
                  <a:gd name="T5" fmla="*/ 586 h 592"/>
                  <a:gd name="T6" fmla="*/ 197 w 382"/>
                  <a:gd name="T7" fmla="*/ 568 h 592"/>
                  <a:gd name="T8" fmla="*/ 203 w 382"/>
                  <a:gd name="T9" fmla="*/ 532 h 592"/>
                  <a:gd name="T10" fmla="*/ 251 w 382"/>
                  <a:gd name="T11" fmla="*/ 526 h 592"/>
                  <a:gd name="T12" fmla="*/ 293 w 382"/>
                  <a:gd name="T13" fmla="*/ 460 h 592"/>
                  <a:gd name="T14" fmla="*/ 329 w 382"/>
                  <a:gd name="T15" fmla="*/ 460 h 592"/>
                  <a:gd name="T16" fmla="*/ 335 w 382"/>
                  <a:gd name="T17" fmla="*/ 442 h 592"/>
                  <a:gd name="T18" fmla="*/ 317 w 382"/>
                  <a:gd name="T19" fmla="*/ 418 h 592"/>
                  <a:gd name="T20" fmla="*/ 305 w 382"/>
                  <a:gd name="T21" fmla="*/ 394 h 592"/>
                  <a:gd name="T22" fmla="*/ 341 w 382"/>
                  <a:gd name="T23" fmla="*/ 293 h 592"/>
                  <a:gd name="T24" fmla="*/ 382 w 382"/>
                  <a:gd name="T25" fmla="*/ 287 h 592"/>
                  <a:gd name="T26" fmla="*/ 382 w 382"/>
                  <a:gd name="T27" fmla="*/ 149 h 592"/>
                  <a:gd name="T28" fmla="*/ 95 w 382"/>
                  <a:gd name="T29" fmla="*/ 0 h 592"/>
                  <a:gd name="T30" fmla="*/ 59 w 382"/>
                  <a:gd name="T31" fmla="*/ 18 h 592"/>
                  <a:gd name="T32" fmla="*/ 59 w 382"/>
                  <a:gd name="T33" fmla="*/ 18 h 592"/>
                  <a:gd name="T34" fmla="*/ 59 w 382"/>
                  <a:gd name="T35" fmla="*/ 24 h 592"/>
                  <a:gd name="T36" fmla="*/ 65 w 382"/>
                  <a:gd name="T37" fmla="*/ 89 h 592"/>
                  <a:gd name="T38" fmla="*/ 95 w 382"/>
                  <a:gd name="T39" fmla="*/ 107 h 592"/>
                  <a:gd name="T40" fmla="*/ 83 w 382"/>
                  <a:gd name="T41" fmla="*/ 131 h 592"/>
                  <a:gd name="T42" fmla="*/ 71 w 382"/>
                  <a:gd name="T43" fmla="*/ 245 h 592"/>
                  <a:gd name="T44" fmla="*/ 41 w 382"/>
                  <a:gd name="T45" fmla="*/ 275 h 592"/>
                  <a:gd name="T46" fmla="*/ 12 w 382"/>
                  <a:gd name="T47" fmla="*/ 305 h 592"/>
                  <a:gd name="T48" fmla="*/ 0 w 382"/>
                  <a:gd name="T49" fmla="*/ 341 h 592"/>
                  <a:gd name="T50" fmla="*/ 18 w 382"/>
                  <a:gd name="T51" fmla="*/ 347 h 592"/>
                  <a:gd name="T52" fmla="*/ 24 w 382"/>
                  <a:gd name="T53" fmla="*/ 371 h 592"/>
                  <a:gd name="T54" fmla="*/ 59 w 382"/>
                  <a:gd name="T55" fmla="*/ 371 h 592"/>
                  <a:gd name="T56" fmla="*/ 59 w 382"/>
                  <a:gd name="T57" fmla="*/ 389 h 592"/>
                  <a:gd name="T58" fmla="*/ 41 w 382"/>
                  <a:gd name="T59" fmla="*/ 394 h 592"/>
                  <a:gd name="T60" fmla="*/ 53 w 382"/>
                  <a:gd name="T61" fmla="*/ 406 h 592"/>
                  <a:gd name="T62" fmla="*/ 53 w 382"/>
                  <a:gd name="T63" fmla="*/ 460 h 592"/>
                  <a:gd name="T64" fmla="*/ 71 w 382"/>
                  <a:gd name="T65" fmla="*/ 496 h 592"/>
                  <a:gd name="T66" fmla="*/ 71 w 382"/>
                  <a:gd name="T67" fmla="*/ 496 h 592"/>
                  <a:gd name="T68" fmla="*/ 71 w 382"/>
                  <a:gd name="T69" fmla="*/ 496 h 592"/>
                  <a:gd name="T70" fmla="*/ 41 w 382"/>
                  <a:gd name="T71" fmla="*/ 496 h 592"/>
                  <a:gd name="T72" fmla="*/ 30 w 382"/>
                  <a:gd name="T73" fmla="*/ 496 h 592"/>
                  <a:gd name="T74" fmla="*/ 30 w 382"/>
                  <a:gd name="T75" fmla="*/ 520 h 592"/>
                  <a:gd name="T76" fmla="*/ 59 w 382"/>
                  <a:gd name="T77" fmla="*/ 538 h 592"/>
                  <a:gd name="T78" fmla="*/ 65 w 382"/>
                  <a:gd name="T79" fmla="*/ 59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2" h="592">
                    <a:moveTo>
                      <a:pt x="65" y="592"/>
                    </a:moveTo>
                    <a:lnTo>
                      <a:pt x="113" y="574"/>
                    </a:lnTo>
                    <a:lnTo>
                      <a:pt x="125" y="586"/>
                    </a:lnTo>
                    <a:lnTo>
                      <a:pt x="197" y="568"/>
                    </a:lnTo>
                    <a:lnTo>
                      <a:pt x="203" y="532"/>
                    </a:lnTo>
                    <a:lnTo>
                      <a:pt x="251" y="526"/>
                    </a:lnTo>
                    <a:lnTo>
                      <a:pt x="293" y="460"/>
                    </a:lnTo>
                    <a:lnTo>
                      <a:pt x="329" y="460"/>
                    </a:lnTo>
                    <a:lnTo>
                      <a:pt x="335" y="442"/>
                    </a:lnTo>
                    <a:lnTo>
                      <a:pt x="317" y="418"/>
                    </a:lnTo>
                    <a:lnTo>
                      <a:pt x="305" y="394"/>
                    </a:lnTo>
                    <a:lnTo>
                      <a:pt x="341" y="293"/>
                    </a:lnTo>
                    <a:lnTo>
                      <a:pt x="382" y="287"/>
                    </a:lnTo>
                    <a:lnTo>
                      <a:pt x="382" y="149"/>
                    </a:lnTo>
                    <a:lnTo>
                      <a:pt x="95" y="0"/>
                    </a:lnTo>
                    <a:lnTo>
                      <a:pt x="59" y="18"/>
                    </a:lnTo>
                    <a:lnTo>
                      <a:pt x="59" y="18"/>
                    </a:lnTo>
                    <a:lnTo>
                      <a:pt x="59" y="24"/>
                    </a:lnTo>
                    <a:lnTo>
                      <a:pt x="65" y="89"/>
                    </a:lnTo>
                    <a:lnTo>
                      <a:pt x="95" y="107"/>
                    </a:lnTo>
                    <a:lnTo>
                      <a:pt x="83" y="131"/>
                    </a:lnTo>
                    <a:lnTo>
                      <a:pt x="71" y="245"/>
                    </a:lnTo>
                    <a:lnTo>
                      <a:pt x="41" y="275"/>
                    </a:lnTo>
                    <a:lnTo>
                      <a:pt x="12" y="305"/>
                    </a:lnTo>
                    <a:lnTo>
                      <a:pt x="0" y="341"/>
                    </a:lnTo>
                    <a:lnTo>
                      <a:pt x="18" y="347"/>
                    </a:lnTo>
                    <a:lnTo>
                      <a:pt x="24" y="371"/>
                    </a:lnTo>
                    <a:lnTo>
                      <a:pt x="59" y="371"/>
                    </a:lnTo>
                    <a:lnTo>
                      <a:pt x="59" y="389"/>
                    </a:lnTo>
                    <a:lnTo>
                      <a:pt x="41" y="394"/>
                    </a:lnTo>
                    <a:lnTo>
                      <a:pt x="53" y="406"/>
                    </a:lnTo>
                    <a:lnTo>
                      <a:pt x="53" y="460"/>
                    </a:lnTo>
                    <a:lnTo>
                      <a:pt x="71" y="496"/>
                    </a:lnTo>
                    <a:lnTo>
                      <a:pt x="71" y="496"/>
                    </a:lnTo>
                    <a:lnTo>
                      <a:pt x="71" y="496"/>
                    </a:lnTo>
                    <a:lnTo>
                      <a:pt x="41" y="496"/>
                    </a:lnTo>
                    <a:lnTo>
                      <a:pt x="30" y="496"/>
                    </a:lnTo>
                    <a:lnTo>
                      <a:pt x="30" y="520"/>
                    </a:lnTo>
                    <a:lnTo>
                      <a:pt x="59" y="538"/>
                    </a:lnTo>
                    <a:lnTo>
                      <a:pt x="65" y="59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8" name="Freeform 175"/>
              <p:cNvSpPr>
                <a:spLocks/>
              </p:cNvSpPr>
              <p:nvPr/>
            </p:nvSpPr>
            <p:spPr bwMode="auto">
              <a:xfrm>
                <a:off x="5314" y="916"/>
                <a:ext cx="6" cy="65"/>
              </a:xfrm>
              <a:custGeom>
                <a:avLst/>
                <a:gdLst>
                  <a:gd name="T0" fmla="*/ 0 w 6"/>
                  <a:gd name="T1" fmla="*/ 0 h 65"/>
                  <a:gd name="T2" fmla="*/ 0 w 6"/>
                  <a:gd name="T3" fmla="*/ 0 h 65"/>
                  <a:gd name="T4" fmla="*/ 6 w 6"/>
                  <a:gd name="T5" fmla="*/ 65 h 65"/>
                  <a:gd name="T6" fmla="*/ 0 w 6"/>
                  <a:gd name="T7" fmla="*/ 0 h 65"/>
                </a:gdLst>
                <a:ahLst/>
                <a:cxnLst>
                  <a:cxn ang="0">
                    <a:pos x="T0" y="T1"/>
                  </a:cxn>
                  <a:cxn ang="0">
                    <a:pos x="T2" y="T3"/>
                  </a:cxn>
                  <a:cxn ang="0">
                    <a:pos x="T4" y="T5"/>
                  </a:cxn>
                  <a:cxn ang="0">
                    <a:pos x="T6" y="T7"/>
                  </a:cxn>
                </a:cxnLst>
                <a:rect l="0" t="0" r="r" b="b"/>
                <a:pathLst>
                  <a:path w="6" h="65">
                    <a:moveTo>
                      <a:pt x="0" y="0"/>
                    </a:moveTo>
                    <a:lnTo>
                      <a:pt x="0" y="0"/>
                    </a:lnTo>
                    <a:lnTo>
                      <a:pt x="6" y="65"/>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79" name="Freeform 176"/>
              <p:cNvSpPr>
                <a:spLocks/>
              </p:cNvSpPr>
              <p:nvPr/>
            </p:nvSpPr>
            <p:spPr bwMode="auto">
              <a:xfrm>
                <a:off x="5255" y="1167"/>
                <a:ext cx="41" cy="66"/>
              </a:xfrm>
              <a:custGeom>
                <a:avLst/>
                <a:gdLst>
                  <a:gd name="T0" fmla="*/ 0 w 41"/>
                  <a:gd name="T1" fmla="*/ 66 h 66"/>
                  <a:gd name="T2" fmla="*/ 12 w 41"/>
                  <a:gd name="T3" fmla="*/ 30 h 66"/>
                  <a:gd name="T4" fmla="*/ 41 w 41"/>
                  <a:gd name="T5" fmla="*/ 0 h 66"/>
                  <a:gd name="T6" fmla="*/ 12 w 41"/>
                  <a:gd name="T7" fmla="*/ 30 h 66"/>
                  <a:gd name="T8" fmla="*/ 0 w 41"/>
                  <a:gd name="T9" fmla="*/ 66 h 66"/>
                </a:gdLst>
                <a:ahLst/>
                <a:cxnLst>
                  <a:cxn ang="0">
                    <a:pos x="T0" y="T1"/>
                  </a:cxn>
                  <a:cxn ang="0">
                    <a:pos x="T2" y="T3"/>
                  </a:cxn>
                  <a:cxn ang="0">
                    <a:pos x="T4" y="T5"/>
                  </a:cxn>
                  <a:cxn ang="0">
                    <a:pos x="T6" y="T7"/>
                  </a:cxn>
                  <a:cxn ang="0">
                    <a:pos x="T8" y="T9"/>
                  </a:cxn>
                </a:cxnLst>
                <a:rect l="0" t="0" r="r" b="b"/>
                <a:pathLst>
                  <a:path w="41" h="66">
                    <a:moveTo>
                      <a:pt x="0" y="66"/>
                    </a:moveTo>
                    <a:lnTo>
                      <a:pt x="12" y="30"/>
                    </a:lnTo>
                    <a:lnTo>
                      <a:pt x="41" y="0"/>
                    </a:lnTo>
                    <a:lnTo>
                      <a:pt x="12" y="30"/>
                    </a:lnTo>
                    <a:lnTo>
                      <a:pt x="0"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0" name="Rectangle 177"/>
              <p:cNvSpPr>
                <a:spLocks noChangeArrowheads="1"/>
              </p:cNvSpPr>
              <p:nvPr/>
            </p:nvSpPr>
            <p:spPr bwMode="auto">
              <a:xfrm>
                <a:off x="5314" y="910"/>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1" name="Freeform 178"/>
              <p:cNvSpPr>
                <a:spLocks/>
              </p:cNvSpPr>
              <p:nvPr/>
            </p:nvSpPr>
            <p:spPr bwMode="auto">
              <a:xfrm>
                <a:off x="5314" y="892"/>
                <a:ext cx="36" cy="18"/>
              </a:xfrm>
              <a:custGeom>
                <a:avLst/>
                <a:gdLst>
                  <a:gd name="T0" fmla="*/ 0 w 36"/>
                  <a:gd name="T1" fmla="*/ 18 h 18"/>
                  <a:gd name="T2" fmla="*/ 0 w 36"/>
                  <a:gd name="T3" fmla="*/ 18 h 18"/>
                  <a:gd name="T4" fmla="*/ 36 w 36"/>
                  <a:gd name="T5" fmla="*/ 0 h 18"/>
                  <a:gd name="T6" fmla="*/ 0 w 36"/>
                  <a:gd name="T7" fmla="*/ 18 h 18"/>
                </a:gdLst>
                <a:ahLst/>
                <a:cxnLst>
                  <a:cxn ang="0">
                    <a:pos x="T0" y="T1"/>
                  </a:cxn>
                  <a:cxn ang="0">
                    <a:pos x="T2" y="T3"/>
                  </a:cxn>
                  <a:cxn ang="0">
                    <a:pos x="T4" y="T5"/>
                  </a:cxn>
                  <a:cxn ang="0">
                    <a:pos x="T6" y="T7"/>
                  </a:cxn>
                </a:cxnLst>
                <a:rect l="0" t="0" r="r" b="b"/>
                <a:pathLst>
                  <a:path w="36" h="18">
                    <a:moveTo>
                      <a:pt x="0" y="18"/>
                    </a:moveTo>
                    <a:lnTo>
                      <a:pt x="0" y="18"/>
                    </a:lnTo>
                    <a:lnTo>
                      <a:pt x="36"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2" name="Freeform 179"/>
              <p:cNvSpPr>
                <a:spLocks/>
              </p:cNvSpPr>
              <p:nvPr/>
            </p:nvSpPr>
            <p:spPr bwMode="auto">
              <a:xfrm>
                <a:off x="5643" y="563"/>
                <a:ext cx="108" cy="382"/>
              </a:xfrm>
              <a:custGeom>
                <a:avLst/>
                <a:gdLst>
                  <a:gd name="T0" fmla="*/ 30 w 108"/>
                  <a:gd name="T1" fmla="*/ 11 h 382"/>
                  <a:gd name="T2" fmla="*/ 24 w 108"/>
                  <a:gd name="T3" fmla="*/ 6 h 382"/>
                  <a:gd name="T4" fmla="*/ 12 w 108"/>
                  <a:gd name="T5" fmla="*/ 17 h 382"/>
                  <a:gd name="T6" fmla="*/ 18 w 108"/>
                  <a:gd name="T7" fmla="*/ 53 h 382"/>
                  <a:gd name="T8" fmla="*/ 18 w 108"/>
                  <a:gd name="T9" fmla="*/ 53 h 382"/>
                  <a:gd name="T10" fmla="*/ 18 w 108"/>
                  <a:gd name="T11" fmla="*/ 53 h 382"/>
                  <a:gd name="T12" fmla="*/ 0 w 108"/>
                  <a:gd name="T13" fmla="*/ 65 h 382"/>
                  <a:gd name="T14" fmla="*/ 24 w 108"/>
                  <a:gd name="T15" fmla="*/ 107 h 382"/>
                  <a:gd name="T16" fmla="*/ 24 w 108"/>
                  <a:gd name="T17" fmla="*/ 382 h 382"/>
                  <a:gd name="T18" fmla="*/ 108 w 108"/>
                  <a:gd name="T19" fmla="*/ 382 h 382"/>
                  <a:gd name="T20" fmla="*/ 108 w 108"/>
                  <a:gd name="T21" fmla="*/ 17 h 382"/>
                  <a:gd name="T22" fmla="*/ 42 w 108"/>
                  <a:gd name="T23" fmla="*/ 0 h 382"/>
                  <a:gd name="T24" fmla="*/ 30 w 108"/>
                  <a:gd name="T25" fmla="*/ 1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382">
                    <a:moveTo>
                      <a:pt x="30" y="11"/>
                    </a:moveTo>
                    <a:lnTo>
                      <a:pt x="24" y="6"/>
                    </a:lnTo>
                    <a:lnTo>
                      <a:pt x="12" y="17"/>
                    </a:lnTo>
                    <a:lnTo>
                      <a:pt x="18" y="53"/>
                    </a:lnTo>
                    <a:lnTo>
                      <a:pt x="18" y="53"/>
                    </a:lnTo>
                    <a:lnTo>
                      <a:pt x="18" y="53"/>
                    </a:lnTo>
                    <a:lnTo>
                      <a:pt x="0" y="65"/>
                    </a:lnTo>
                    <a:lnTo>
                      <a:pt x="24" y="107"/>
                    </a:lnTo>
                    <a:lnTo>
                      <a:pt x="24" y="382"/>
                    </a:lnTo>
                    <a:lnTo>
                      <a:pt x="108" y="382"/>
                    </a:lnTo>
                    <a:lnTo>
                      <a:pt x="108" y="17"/>
                    </a:lnTo>
                    <a:lnTo>
                      <a:pt x="42" y="0"/>
                    </a:lnTo>
                    <a:lnTo>
                      <a:pt x="30" y="1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3" name="Freeform 180"/>
              <p:cNvSpPr>
                <a:spLocks/>
              </p:cNvSpPr>
              <p:nvPr/>
            </p:nvSpPr>
            <p:spPr bwMode="auto">
              <a:xfrm>
                <a:off x="5655" y="580"/>
                <a:ext cx="6" cy="36"/>
              </a:xfrm>
              <a:custGeom>
                <a:avLst/>
                <a:gdLst>
                  <a:gd name="T0" fmla="*/ 6 w 6"/>
                  <a:gd name="T1" fmla="*/ 36 h 36"/>
                  <a:gd name="T2" fmla="*/ 0 w 6"/>
                  <a:gd name="T3" fmla="*/ 0 h 36"/>
                  <a:gd name="T4" fmla="*/ 6 w 6"/>
                  <a:gd name="T5" fmla="*/ 36 h 36"/>
                  <a:gd name="T6" fmla="*/ 6 w 6"/>
                  <a:gd name="T7" fmla="*/ 36 h 36"/>
                </a:gdLst>
                <a:ahLst/>
                <a:cxnLst>
                  <a:cxn ang="0">
                    <a:pos x="T0" y="T1"/>
                  </a:cxn>
                  <a:cxn ang="0">
                    <a:pos x="T2" y="T3"/>
                  </a:cxn>
                  <a:cxn ang="0">
                    <a:pos x="T4" y="T5"/>
                  </a:cxn>
                  <a:cxn ang="0">
                    <a:pos x="T6" y="T7"/>
                  </a:cxn>
                </a:cxnLst>
                <a:rect l="0" t="0" r="r" b="b"/>
                <a:pathLst>
                  <a:path w="6" h="36">
                    <a:moveTo>
                      <a:pt x="6" y="36"/>
                    </a:moveTo>
                    <a:lnTo>
                      <a:pt x="0" y="0"/>
                    </a:lnTo>
                    <a:lnTo>
                      <a:pt x="6" y="36"/>
                    </a:lnTo>
                    <a:lnTo>
                      <a:pt x="6"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4" name="Freeform 181"/>
              <p:cNvSpPr>
                <a:spLocks/>
              </p:cNvSpPr>
              <p:nvPr/>
            </p:nvSpPr>
            <p:spPr bwMode="auto">
              <a:xfrm>
                <a:off x="5560" y="945"/>
                <a:ext cx="191" cy="617"/>
              </a:xfrm>
              <a:custGeom>
                <a:avLst/>
                <a:gdLst>
                  <a:gd name="T0" fmla="*/ 77 w 191"/>
                  <a:gd name="T1" fmla="*/ 72 h 617"/>
                  <a:gd name="T2" fmla="*/ 77 w 191"/>
                  <a:gd name="T3" fmla="*/ 96 h 617"/>
                  <a:gd name="T4" fmla="*/ 77 w 191"/>
                  <a:gd name="T5" fmla="*/ 234 h 617"/>
                  <a:gd name="T6" fmla="*/ 36 w 191"/>
                  <a:gd name="T7" fmla="*/ 240 h 617"/>
                  <a:gd name="T8" fmla="*/ 0 w 191"/>
                  <a:gd name="T9" fmla="*/ 341 h 617"/>
                  <a:gd name="T10" fmla="*/ 12 w 191"/>
                  <a:gd name="T11" fmla="*/ 365 h 617"/>
                  <a:gd name="T12" fmla="*/ 30 w 191"/>
                  <a:gd name="T13" fmla="*/ 389 h 617"/>
                  <a:gd name="T14" fmla="*/ 24 w 191"/>
                  <a:gd name="T15" fmla="*/ 407 h 617"/>
                  <a:gd name="T16" fmla="*/ 24 w 191"/>
                  <a:gd name="T17" fmla="*/ 407 h 617"/>
                  <a:gd name="T18" fmla="*/ 42 w 191"/>
                  <a:gd name="T19" fmla="*/ 431 h 617"/>
                  <a:gd name="T20" fmla="*/ 53 w 191"/>
                  <a:gd name="T21" fmla="*/ 449 h 617"/>
                  <a:gd name="T22" fmla="*/ 53 w 191"/>
                  <a:gd name="T23" fmla="*/ 449 h 617"/>
                  <a:gd name="T24" fmla="*/ 53 w 191"/>
                  <a:gd name="T25" fmla="*/ 449 h 617"/>
                  <a:gd name="T26" fmla="*/ 47 w 191"/>
                  <a:gd name="T27" fmla="*/ 485 h 617"/>
                  <a:gd name="T28" fmla="*/ 107 w 191"/>
                  <a:gd name="T29" fmla="*/ 509 h 617"/>
                  <a:gd name="T30" fmla="*/ 107 w 191"/>
                  <a:gd name="T31" fmla="*/ 509 h 617"/>
                  <a:gd name="T32" fmla="*/ 107 w 191"/>
                  <a:gd name="T33" fmla="*/ 509 h 617"/>
                  <a:gd name="T34" fmla="*/ 113 w 191"/>
                  <a:gd name="T35" fmla="*/ 527 h 617"/>
                  <a:gd name="T36" fmla="*/ 185 w 191"/>
                  <a:gd name="T37" fmla="*/ 593 h 617"/>
                  <a:gd name="T38" fmla="*/ 191 w 191"/>
                  <a:gd name="T39" fmla="*/ 611 h 617"/>
                  <a:gd name="T40" fmla="*/ 191 w 191"/>
                  <a:gd name="T41" fmla="*/ 617 h 617"/>
                  <a:gd name="T42" fmla="*/ 191 w 191"/>
                  <a:gd name="T43" fmla="*/ 617 h 617"/>
                  <a:gd name="T44" fmla="*/ 191 w 191"/>
                  <a:gd name="T45" fmla="*/ 617 h 617"/>
                  <a:gd name="T46" fmla="*/ 191 w 191"/>
                  <a:gd name="T47" fmla="*/ 617 h 617"/>
                  <a:gd name="T48" fmla="*/ 191 w 191"/>
                  <a:gd name="T49" fmla="*/ 0 h 617"/>
                  <a:gd name="T50" fmla="*/ 107 w 191"/>
                  <a:gd name="T51" fmla="*/ 0 h 617"/>
                  <a:gd name="T52" fmla="*/ 107 w 191"/>
                  <a:gd name="T53" fmla="*/ 72 h 617"/>
                  <a:gd name="T54" fmla="*/ 77 w 191"/>
                  <a:gd name="T55" fmla="*/ 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 h="617">
                    <a:moveTo>
                      <a:pt x="77" y="72"/>
                    </a:moveTo>
                    <a:lnTo>
                      <a:pt x="77" y="96"/>
                    </a:lnTo>
                    <a:lnTo>
                      <a:pt x="77" y="234"/>
                    </a:lnTo>
                    <a:lnTo>
                      <a:pt x="36" y="240"/>
                    </a:lnTo>
                    <a:lnTo>
                      <a:pt x="0" y="341"/>
                    </a:lnTo>
                    <a:lnTo>
                      <a:pt x="12" y="365"/>
                    </a:lnTo>
                    <a:lnTo>
                      <a:pt x="30" y="389"/>
                    </a:lnTo>
                    <a:lnTo>
                      <a:pt x="24" y="407"/>
                    </a:lnTo>
                    <a:lnTo>
                      <a:pt x="24" y="407"/>
                    </a:lnTo>
                    <a:lnTo>
                      <a:pt x="42" y="431"/>
                    </a:lnTo>
                    <a:lnTo>
                      <a:pt x="53" y="449"/>
                    </a:lnTo>
                    <a:lnTo>
                      <a:pt x="53" y="449"/>
                    </a:lnTo>
                    <a:lnTo>
                      <a:pt x="53" y="449"/>
                    </a:lnTo>
                    <a:lnTo>
                      <a:pt x="47" y="485"/>
                    </a:lnTo>
                    <a:lnTo>
                      <a:pt x="107" y="509"/>
                    </a:lnTo>
                    <a:lnTo>
                      <a:pt x="107" y="509"/>
                    </a:lnTo>
                    <a:lnTo>
                      <a:pt x="107" y="509"/>
                    </a:lnTo>
                    <a:lnTo>
                      <a:pt x="113" y="527"/>
                    </a:lnTo>
                    <a:lnTo>
                      <a:pt x="185" y="593"/>
                    </a:lnTo>
                    <a:lnTo>
                      <a:pt x="191" y="611"/>
                    </a:lnTo>
                    <a:lnTo>
                      <a:pt x="191" y="617"/>
                    </a:lnTo>
                    <a:lnTo>
                      <a:pt x="191" y="617"/>
                    </a:lnTo>
                    <a:lnTo>
                      <a:pt x="191" y="617"/>
                    </a:lnTo>
                    <a:lnTo>
                      <a:pt x="191" y="617"/>
                    </a:lnTo>
                    <a:lnTo>
                      <a:pt x="191" y="0"/>
                    </a:lnTo>
                    <a:lnTo>
                      <a:pt x="107" y="0"/>
                    </a:lnTo>
                    <a:lnTo>
                      <a:pt x="107" y="72"/>
                    </a:lnTo>
                    <a:lnTo>
                      <a:pt x="77" y="7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5" name="Freeform 182"/>
              <p:cNvSpPr>
                <a:spLocks/>
              </p:cNvSpPr>
              <p:nvPr/>
            </p:nvSpPr>
            <p:spPr bwMode="auto">
              <a:xfrm>
                <a:off x="5560" y="1179"/>
                <a:ext cx="77" cy="131"/>
              </a:xfrm>
              <a:custGeom>
                <a:avLst/>
                <a:gdLst>
                  <a:gd name="T0" fmla="*/ 0 w 77"/>
                  <a:gd name="T1" fmla="*/ 107 h 131"/>
                  <a:gd name="T2" fmla="*/ 12 w 77"/>
                  <a:gd name="T3" fmla="*/ 131 h 131"/>
                  <a:gd name="T4" fmla="*/ 0 w 77"/>
                  <a:gd name="T5" fmla="*/ 107 h 131"/>
                  <a:gd name="T6" fmla="*/ 36 w 77"/>
                  <a:gd name="T7" fmla="*/ 6 h 131"/>
                  <a:gd name="T8" fmla="*/ 77 w 77"/>
                  <a:gd name="T9" fmla="*/ 0 h 131"/>
                  <a:gd name="T10" fmla="*/ 36 w 77"/>
                  <a:gd name="T11" fmla="*/ 6 h 131"/>
                  <a:gd name="T12" fmla="*/ 0 w 77"/>
                  <a:gd name="T13" fmla="*/ 107 h 131"/>
                </a:gdLst>
                <a:ahLst/>
                <a:cxnLst>
                  <a:cxn ang="0">
                    <a:pos x="T0" y="T1"/>
                  </a:cxn>
                  <a:cxn ang="0">
                    <a:pos x="T2" y="T3"/>
                  </a:cxn>
                  <a:cxn ang="0">
                    <a:pos x="T4" y="T5"/>
                  </a:cxn>
                  <a:cxn ang="0">
                    <a:pos x="T6" y="T7"/>
                  </a:cxn>
                  <a:cxn ang="0">
                    <a:pos x="T8" y="T9"/>
                  </a:cxn>
                  <a:cxn ang="0">
                    <a:pos x="T10" y="T11"/>
                  </a:cxn>
                  <a:cxn ang="0">
                    <a:pos x="T12" y="T13"/>
                  </a:cxn>
                </a:cxnLst>
                <a:rect l="0" t="0" r="r" b="b"/>
                <a:pathLst>
                  <a:path w="77" h="131">
                    <a:moveTo>
                      <a:pt x="0" y="107"/>
                    </a:moveTo>
                    <a:lnTo>
                      <a:pt x="12" y="131"/>
                    </a:lnTo>
                    <a:lnTo>
                      <a:pt x="0" y="107"/>
                    </a:lnTo>
                    <a:lnTo>
                      <a:pt x="36" y="6"/>
                    </a:lnTo>
                    <a:lnTo>
                      <a:pt x="77" y="0"/>
                    </a:lnTo>
                    <a:lnTo>
                      <a:pt x="36" y="6"/>
                    </a:lnTo>
                    <a:lnTo>
                      <a:pt x="0" y="10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6" name="Freeform 183"/>
              <p:cNvSpPr>
                <a:spLocks/>
              </p:cNvSpPr>
              <p:nvPr/>
            </p:nvSpPr>
            <p:spPr bwMode="auto">
              <a:xfrm>
                <a:off x="5290" y="1352"/>
                <a:ext cx="461" cy="293"/>
              </a:xfrm>
              <a:custGeom>
                <a:avLst/>
                <a:gdLst>
                  <a:gd name="T0" fmla="*/ 461 w 461"/>
                  <a:gd name="T1" fmla="*/ 204 h 293"/>
                  <a:gd name="T2" fmla="*/ 455 w 461"/>
                  <a:gd name="T3" fmla="*/ 186 h 293"/>
                  <a:gd name="T4" fmla="*/ 383 w 461"/>
                  <a:gd name="T5" fmla="*/ 120 h 293"/>
                  <a:gd name="T6" fmla="*/ 377 w 461"/>
                  <a:gd name="T7" fmla="*/ 102 h 293"/>
                  <a:gd name="T8" fmla="*/ 317 w 461"/>
                  <a:gd name="T9" fmla="*/ 78 h 293"/>
                  <a:gd name="T10" fmla="*/ 323 w 461"/>
                  <a:gd name="T11" fmla="*/ 42 h 293"/>
                  <a:gd name="T12" fmla="*/ 312 w 461"/>
                  <a:gd name="T13" fmla="*/ 24 h 293"/>
                  <a:gd name="T14" fmla="*/ 294 w 461"/>
                  <a:gd name="T15" fmla="*/ 0 h 293"/>
                  <a:gd name="T16" fmla="*/ 294 w 461"/>
                  <a:gd name="T17" fmla="*/ 0 h 293"/>
                  <a:gd name="T18" fmla="*/ 294 w 461"/>
                  <a:gd name="T19" fmla="*/ 0 h 293"/>
                  <a:gd name="T20" fmla="*/ 258 w 461"/>
                  <a:gd name="T21" fmla="*/ 0 h 293"/>
                  <a:gd name="T22" fmla="*/ 216 w 461"/>
                  <a:gd name="T23" fmla="*/ 66 h 293"/>
                  <a:gd name="T24" fmla="*/ 168 w 461"/>
                  <a:gd name="T25" fmla="*/ 72 h 293"/>
                  <a:gd name="T26" fmla="*/ 162 w 461"/>
                  <a:gd name="T27" fmla="*/ 108 h 293"/>
                  <a:gd name="T28" fmla="*/ 90 w 461"/>
                  <a:gd name="T29" fmla="*/ 126 h 293"/>
                  <a:gd name="T30" fmla="*/ 90 w 461"/>
                  <a:gd name="T31" fmla="*/ 126 h 293"/>
                  <a:gd name="T32" fmla="*/ 90 w 461"/>
                  <a:gd name="T33" fmla="*/ 126 h 293"/>
                  <a:gd name="T34" fmla="*/ 78 w 461"/>
                  <a:gd name="T35" fmla="*/ 114 h 293"/>
                  <a:gd name="T36" fmla="*/ 30 w 461"/>
                  <a:gd name="T37" fmla="*/ 132 h 293"/>
                  <a:gd name="T38" fmla="*/ 30 w 461"/>
                  <a:gd name="T39" fmla="*/ 132 h 293"/>
                  <a:gd name="T40" fmla="*/ 0 w 461"/>
                  <a:gd name="T41" fmla="*/ 216 h 293"/>
                  <a:gd name="T42" fmla="*/ 60 w 461"/>
                  <a:gd name="T43" fmla="*/ 293 h 293"/>
                  <a:gd name="T44" fmla="*/ 60 w 461"/>
                  <a:gd name="T45" fmla="*/ 288 h 293"/>
                  <a:gd name="T46" fmla="*/ 72 w 461"/>
                  <a:gd name="T47" fmla="*/ 276 h 293"/>
                  <a:gd name="T48" fmla="*/ 96 w 461"/>
                  <a:gd name="T49" fmla="*/ 258 h 293"/>
                  <a:gd name="T50" fmla="*/ 96 w 461"/>
                  <a:gd name="T51" fmla="*/ 258 h 293"/>
                  <a:gd name="T52" fmla="*/ 96 w 461"/>
                  <a:gd name="T53" fmla="*/ 258 h 293"/>
                  <a:gd name="T54" fmla="*/ 132 w 461"/>
                  <a:gd name="T55" fmla="*/ 282 h 293"/>
                  <a:gd name="T56" fmla="*/ 162 w 461"/>
                  <a:gd name="T57" fmla="*/ 264 h 293"/>
                  <a:gd name="T58" fmla="*/ 174 w 461"/>
                  <a:gd name="T59" fmla="*/ 216 h 293"/>
                  <a:gd name="T60" fmla="*/ 294 w 461"/>
                  <a:gd name="T61" fmla="*/ 246 h 293"/>
                  <a:gd name="T62" fmla="*/ 312 w 461"/>
                  <a:gd name="T63" fmla="*/ 240 h 293"/>
                  <a:gd name="T64" fmla="*/ 461 w 461"/>
                  <a:gd name="T65" fmla="*/ 210 h 293"/>
                  <a:gd name="T66" fmla="*/ 461 w 461"/>
                  <a:gd name="T67" fmla="*/ 20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1" h="293">
                    <a:moveTo>
                      <a:pt x="461" y="204"/>
                    </a:moveTo>
                    <a:lnTo>
                      <a:pt x="455" y="186"/>
                    </a:lnTo>
                    <a:lnTo>
                      <a:pt x="383" y="120"/>
                    </a:lnTo>
                    <a:lnTo>
                      <a:pt x="377" y="102"/>
                    </a:lnTo>
                    <a:lnTo>
                      <a:pt x="317" y="78"/>
                    </a:lnTo>
                    <a:lnTo>
                      <a:pt x="323" y="42"/>
                    </a:lnTo>
                    <a:lnTo>
                      <a:pt x="312" y="24"/>
                    </a:lnTo>
                    <a:lnTo>
                      <a:pt x="294" y="0"/>
                    </a:lnTo>
                    <a:lnTo>
                      <a:pt x="294" y="0"/>
                    </a:lnTo>
                    <a:lnTo>
                      <a:pt x="294" y="0"/>
                    </a:lnTo>
                    <a:lnTo>
                      <a:pt x="258" y="0"/>
                    </a:lnTo>
                    <a:lnTo>
                      <a:pt x="216" y="66"/>
                    </a:lnTo>
                    <a:lnTo>
                      <a:pt x="168" y="72"/>
                    </a:lnTo>
                    <a:lnTo>
                      <a:pt x="162" y="108"/>
                    </a:lnTo>
                    <a:lnTo>
                      <a:pt x="90" y="126"/>
                    </a:lnTo>
                    <a:lnTo>
                      <a:pt x="90" y="126"/>
                    </a:lnTo>
                    <a:lnTo>
                      <a:pt x="90" y="126"/>
                    </a:lnTo>
                    <a:lnTo>
                      <a:pt x="78" y="114"/>
                    </a:lnTo>
                    <a:lnTo>
                      <a:pt x="30" y="132"/>
                    </a:lnTo>
                    <a:lnTo>
                      <a:pt x="30" y="132"/>
                    </a:lnTo>
                    <a:lnTo>
                      <a:pt x="0" y="216"/>
                    </a:lnTo>
                    <a:lnTo>
                      <a:pt x="60" y="293"/>
                    </a:lnTo>
                    <a:lnTo>
                      <a:pt x="60" y="288"/>
                    </a:lnTo>
                    <a:lnTo>
                      <a:pt x="72" y="276"/>
                    </a:lnTo>
                    <a:lnTo>
                      <a:pt x="96" y="258"/>
                    </a:lnTo>
                    <a:lnTo>
                      <a:pt x="96" y="258"/>
                    </a:lnTo>
                    <a:lnTo>
                      <a:pt x="96" y="258"/>
                    </a:lnTo>
                    <a:lnTo>
                      <a:pt x="132" y="282"/>
                    </a:lnTo>
                    <a:lnTo>
                      <a:pt x="162" y="264"/>
                    </a:lnTo>
                    <a:lnTo>
                      <a:pt x="174" y="216"/>
                    </a:lnTo>
                    <a:lnTo>
                      <a:pt x="294" y="246"/>
                    </a:lnTo>
                    <a:lnTo>
                      <a:pt x="312" y="240"/>
                    </a:lnTo>
                    <a:lnTo>
                      <a:pt x="461" y="210"/>
                    </a:lnTo>
                    <a:lnTo>
                      <a:pt x="461" y="20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7" name="Freeform 184"/>
              <p:cNvSpPr>
                <a:spLocks/>
              </p:cNvSpPr>
              <p:nvPr/>
            </p:nvSpPr>
            <p:spPr bwMode="auto">
              <a:xfrm>
                <a:off x="5380" y="1460"/>
                <a:ext cx="72" cy="18"/>
              </a:xfrm>
              <a:custGeom>
                <a:avLst/>
                <a:gdLst>
                  <a:gd name="T0" fmla="*/ 0 w 72"/>
                  <a:gd name="T1" fmla="*/ 18 h 18"/>
                  <a:gd name="T2" fmla="*/ 72 w 72"/>
                  <a:gd name="T3" fmla="*/ 0 h 18"/>
                  <a:gd name="T4" fmla="*/ 0 w 72"/>
                  <a:gd name="T5" fmla="*/ 18 h 18"/>
                  <a:gd name="T6" fmla="*/ 0 w 72"/>
                  <a:gd name="T7" fmla="*/ 18 h 18"/>
                </a:gdLst>
                <a:ahLst/>
                <a:cxnLst>
                  <a:cxn ang="0">
                    <a:pos x="T0" y="T1"/>
                  </a:cxn>
                  <a:cxn ang="0">
                    <a:pos x="T2" y="T3"/>
                  </a:cxn>
                  <a:cxn ang="0">
                    <a:pos x="T4" y="T5"/>
                  </a:cxn>
                  <a:cxn ang="0">
                    <a:pos x="T6" y="T7"/>
                  </a:cxn>
                </a:cxnLst>
                <a:rect l="0" t="0" r="r" b="b"/>
                <a:pathLst>
                  <a:path w="72" h="18">
                    <a:moveTo>
                      <a:pt x="0" y="18"/>
                    </a:moveTo>
                    <a:lnTo>
                      <a:pt x="72" y="0"/>
                    </a:lnTo>
                    <a:lnTo>
                      <a:pt x="0" y="18"/>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8" name="Freeform 185"/>
              <p:cNvSpPr>
                <a:spLocks/>
              </p:cNvSpPr>
              <p:nvPr/>
            </p:nvSpPr>
            <p:spPr bwMode="auto">
              <a:xfrm>
                <a:off x="5452" y="1418"/>
                <a:ext cx="54" cy="42"/>
              </a:xfrm>
              <a:custGeom>
                <a:avLst/>
                <a:gdLst>
                  <a:gd name="T0" fmla="*/ 0 w 54"/>
                  <a:gd name="T1" fmla="*/ 42 h 42"/>
                  <a:gd name="T2" fmla="*/ 6 w 54"/>
                  <a:gd name="T3" fmla="*/ 6 h 42"/>
                  <a:gd name="T4" fmla="*/ 54 w 54"/>
                  <a:gd name="T5" fmla="*/ 0 h 42"/>
                  <a:gd name="T6" fmla="*/ 6 w 54"/>
                  <a:gd name="T7" fmla="*/ 6 h 42"/>
                  <a:gd name="T8" fmla="*/ 0 w 54"/>
                  <a:gd name="T9" fmla="*/ 42 h 42"/>
                </a:gdLst>
                <a:ahLst/>
                <a:cxnLst>
                  <a:cxn ang="0">
                    <a:pos x="T0" y="T1"/>
                  </a:cxn>
                  <a:cxn ang="0">
                    <a:pos x="T2" y="T3"/>
                  </a:cxn>
                  <a:cxn ang="0">
                    <a:pos x="T4" y="T5"/>
                  </a:cxn>
                  <a:cxn ang="0">
                    <a:pos x="T6" y="T7"/>
                  </a:cxn>
                  <a:cxn ang="0">
                    <a:pos x="T8" y="T9"/>
                  </a:cxn>
                </a:cxnLst>
                <a:rect l="0" t="0" r="r" b="b"/>
                <a:pathLst>
                  <a:path w="54" h="42">
                    <a:moveTo>
                      <a:pt x="0" y="42"/>
                    </a:moveTo>
                    <a:lnTo>
                      <a:pt x="6" y="6"/>
                    </a:lnTo>
                    <a:lnTo>
                      <a:pt x="54" y="0"/>
                    </a:lnTo>
                    <a:lnTo>
                      <a:pt x="6" y="6"/>
                    </a:lnTo>
                    <a:lnTo>
                      <a:pt x="0"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89" name="Freeform 186"/>
              <p:cNvSpPr>
                <a:spLocks/>
              </p:cNvSpPr>
              <p:nvPr/>
            </p:nvSpPr>
            <p:spPr bwMode="auto">
              <a:xfrm>
                <a:off x="5607" y="1394"/>
                <a:ext cx="60" cy="60"/>
              </a:xfrm>
              <a:custGeom>
                <a:avLst/>
                <a:gdLst>
                  <a:gd name="T0" fmla="*/ 60 w 60"/>
                  <a:gd name="T1" fmla="*/ 60 h 60"/>
                  <a:gd name="T2" fmla="*/ 60 w 60"/>
                  <a:gd name="T3" fmla="*/ 60 h 60"/>
                  <a:gd name="T4" fmla="*/ 0 w 60"/>
                  <a:gd name="T5" fmla="*/ 36 h 60"/>
                  <a:gd name="T6" fmla="*/ 6 w 60"/>
                  <a:gd name="T7" fmla="*/ 0 h 60"/>
                  <a:gd name="T8" fmla="*/ 6 w 60"/>
                  <a:gd name="T9" fmla="*/ 0 h 60"/>
                  <a:gd name="T10" fmla="*/ 0 w 60"/>
                  <a:gd name="T11" fmla="*/ 36 h 60"/>
                  <a:gd name="T12" fmla="*/ 60 w 6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60" h="60">
                    <a:moveTo>
                      <a:pt x="60" y="60"/>
                    </a:moveTo>
                    <a:lnTo>
                      <a:pt x="60" y="60"/>
                    </a:lnTo>
                    <a:lnTo>
                      <a:pt x="0" y="36"/>
                    </a:lnTo>
                    <a:lnTo>
                      <a:pt x="6" y="0"/>
                    </a:lnTo>
                    <a:lnTo>
                      <a:pt x="6" y="0"/>
                    </a:lnTo>
                    <a:lnTo>
                      <a:pt x="0" y="36"/>
                    </a:lnTo>
                    <a:lnTo>
                      <a:pt x="60"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0" name="Freeform 187"/>
              <p:cNvSpPr>
                <a:spLocks/>
              </p:cNvSpPr>
              <p:nvPr/>
            </p:nvSpPr>
            <p:spPr bwMode="auto">
              <a:xfrm>
                <a:off x="5584" y="1352"/>
                <a:ext cx="18" cy="24"/>
              </a:xfrm>
              <a:custGeom>
                <a:avLst/>
                <a:gdLst>
                  <a:gd name="T0" fmla="*/ 0 w 18"/>
                  <a:gd name="T1" fmla="*/ 0 h 24"/>
                  <a:gd name="T2" fmla="*/ 18 w 18"/>
                  <a:gd name="T3" fmla="*/ 24 h 24"/>
                  <a:gd name="T4" fmla="*/ 0 w 18"/>
                  <a:gd name="T5" fmla="*/ 0 h 24"/>
                  <a:gd name="T6" fmla="*/ 0 w 18"/>
                  <a:gd name="T7" fmla="*/ 0 h 24"/>
                  <a:gd name="T8" fmla="*/ 0 w 18"/>
                  <a:gd name="T9" fmla="*/ 0 h 24"/>
                  <a:gd name="T10" fmla="*/ 0 w 18"/>
                  <a:gd name="T11" fmla="*/ 0 h 24"/>
                </a:gdLst>
                <a:ahLst/>
                <a:cxnLst>
                  <a:cxn ang="0">
                    <a:pos x="T0" y="T1"/>
                  </a:cxn>
                  <a:cxn ang="0">
                    <a:pos x="T2" y="T3"/>
                  </a:cxn>
                  <a:cxn ang="0">
                    <a:pos x="T4" y="T5"/>
                  </a:cxn>
                  <a:cxn ang="0">
                    <a:pos x="T6" y="T7"/>
                  </a:cxn>
                  <a:cxn ang="0">
                    <a:pos x="T8" y="T9"/>
                  </a:cxn>
                  <a:cxn ang="0">
                    <a:pos x="T10" y="T11"/>
                  </a:cxn>
                </a:cxnLst>
                <a:rect l="0" t="0" r="r" b="b"/>
                <a:pathLst>
                  <a:path w="18" h="24">
                    <a:moveTo>
                      <a:pt x="0" y="0"/>
                    </a:moveTo>
                    <a:lnTo>
                      <a:pt x="18" y="24"/>
                    </a:lnTo>
                    <a:lnTo>
                      <a:pt x="0" y="0"/>
                    </a:lnTo>
                    <a:lnTo>
                      <a:pt x="0" y="0"/>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1" name="Freeform 188"/>
              <p:cNvSpPr>
                <a:spLocks/>
              </p:cNvSpPr>
              <p:nvPr/>
            </p:nvSpPr>
            <p:spPr bwMode="auto">
              <a:xfrm>
                <a:off x="5751" y="1556"/>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2" name="Freeform 189"/>
              <p:cNvSpPr>
                <a:spLocks/>
              </p:cNvSpPr>
              <p:nvPr/>
            </p:nvSpPr>
            <p:spPr bwMode="auto">
              <a:xfrm>
                <a:off x="5075" y="1286"/>
                <a:ext cx="275" cy="425"/>
              </a:xfrm>
              <a:custGeom>
                <a:avLst/>
                <a:gdLst>
                  <a:gd name="T0" fmla="*/ 102 w 275"/>
                  <a:gd name="T1" fmla="*/ 395 h 425"/>
                  <a:gd name="T2" fmla="*/ 102 w 275"/>
                  <a:gd name="T3" fmla="*/ 383 h 425"/>
                  <a:gd name="T4" fmla="*/ 102 w 275"/>
                  <a:gd name="T5" fmla="*/ 383 h 425"/>
                  <a:gd name="T6" fmla="*/ 168 w 275"/>
                  <a:gd name="T7" fmla="*/ 383 h 425"/>
                  <a:gd name="T8" fmla="*/ 168 w 275"/>
                  <a:gd name="T9" fmla="*/ 383 h 425"/>
                  <a:gd name="T10" fmla="*/ 168 w 275"/>
                  <a:gd name="T11" fmla="*/ 383 h 425"/>
                  <a:gd name="T12" fmla="*/ 275 w 275"/>
                  <a:gd name="T13" fmla="*/ 401 h 425"/>
                  <a:gd name="T14" fmla="*/ 275 w 275"/>
                  <a:gd name="T15" fmla="*/ 359 h 425"/>
                  <a:gd name="T16" fmla="*/ 215 w 275"/>
                  <a:gd name="T17" fmla="*/ 282 h 425"/>
                  <a:gd name="T18" fmla="*/ 245 w 275"/>
                  <a:gd name="T19" fmla="*/ 198 h 425"/>
                  <a:gd name="T20" fmla="*/ 245 w 275"/>
                  <a:gd name="T21" fmla="*/ 198 h 425"/>
                  <a:gd name="T22" fmla="*/ 239 w 275"/>
                  <a:gd name="T23" fmla="*/ 144 h 425"/>
                  <a:gd name="T24" fmla="*/ 210 w 275"/>
                  <a:gd name="T25" fmla="*/ 126 h 425"/>
                  <a:gd name="T26" fmla="*/ 210 w 275"/>
                  <a:gd name="T27" fmla="*/ 102 h 425"/>
                  <a:gd name="T28" fmla="*/ 210 w 275"/>
                  <a:gd name="T29" fmla="*/ 102 h 425"/>
                  <a:gd name="T30" fmla="*/ 221 w 275"/>
                  <a:gd name="T31" fmla="*/ 102 h 425"/>
                  <a:gd name="T32" fmla="*/ 251 w 275"/>
                  <a:gd name="T33" fmla="*/ 102 h 425"/>
                  <a:gd name="T34" fmla="*/ 233 w 275"/>
                  <a:gd name="T35" fmla="*/ 66 h 425"/>
                  <a:gd name="T36" fmla="*/ 233 w 275"/>
                  <a:gd name="T37" fmla="*/ 12 h 425"/>
                  <a:gd name="T38" fmla="*/ 221 w 275"/>
                  <a:gd name="T39" fmla="*/ 0 h 425"/>
                  <a:gd name="T40" fmla="*/ 215 w 275"/>
                  <a:gd name="T41" fmla="*/ 0 h 425"/>
                  <a:gd name="T42" fmla="*/ 210 w 275"/>
                  <a:gd name="T43" fmla="*/ 12 h 425"/>
                  <a:gd name="T44" fmla="*/ 215 w 275"/>
                  <a:gd name="T45" fmla="*/ 36 h 425"/>
                  <a:gd name="T46" fmla="*/ 180 w 275"/>
                  <a:gd name="T47" fmla="*/ 60 h 425"/>
                  <a:gd name="T48" fmla="*/ 156 w 275"/>
                  <a:gd name="T49" fmla="*/ 144 h 425"/>
                  <a:gd name="T50" fmla="*/ 150 w 275"/>
                  <a:gd name="T51" fmla="*/ 150 h 425"/>
                  <a:gd name="T52" fmla="*/ 144 w 275"/>
                  <a:gd name="T53" fmla="*/ 156 h 425"/>
                  <a:gd name="T54" fmla="*/ 102 w 275"/>
                  <a:gd name="T55" fmla="*/ 234 h 425"/>
                  <a:gd name="T56" fmla="*/ 78 w 275"/>
                  <a:gd name="T57" fmla="*/ 210 h 425"/>
                  <a:gd name="T58" fmla="*/ 30 w 275"/>
                  <a:gd name="T59" fmla="*/ 234 h 425"/>
                  <a:gd name="T60" fmla="*/ 0 w 275"/>
                  <a:gd name="T61" fmla="*/ 288 h 425"/>
                  <a:gd name="T62" fmla="*/ 6 w 275"/>
                  <a:gd name="T63" fmla="*/ 300 h 425"/>
                  <a:gd name="T64" fmla="*/ 18 w 275"/>
                  <a:gd name="T65" fmla="*/ 300 h 425"/>
                  <a:gd name="T66" fmla="*/ 24 w 275"/>
                  <a:gd name="T67" fmla="*/ 312 h 425"/>
                  <a:gd name="T68" fmla="*/ 42 w 275"/>
                  <a:gd name="T69" fmla="*/ 324 h 425"/>
                  <a:gd name="T70" fmla="*/ 48 w 275"/>
                  <a:gd name="T71" fmla="*/ 318 h 425"/>
                  <a:gd name="T72" fmla="*/ 42 w 275"/>
                  <a:gd name="T73" fmla="*/ 330 h 425"/>
                  <a:gd name="T74" fmla="*/ 60 w 275"/>
                  <a:gd name="T75" fmla="*/ 348 h 425"/>
                  <a:gd name="T76" fmla="*/ 48 w 275"/>
                  <a:gd name="T77" fmla="*/ 389 h 425"/>
                  <a:gd name="T78" fmla="*/ 36 w 275"/>
                  <a:gd name="T79" fmla="*/ 413 h 425"/>
                  <a:gd name="T80" fmla="*/ 42 w 275"/>
                  <a:gd name="T81" fmla="*/ 425 h 425"/>
                  <a:gd name="T82" fmla="*/ 102 w 275"/>
                  <a:gd name="T83" fmla="*/ 425 h 425"/>
                  <a:gd name="T84" fmla="*/ 102 w 275"/>
                  <a:gd name="T85" fmla="*/ 39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5" h="425">
                    <a:moveTo>
                      <a:pt x="102" y="395"/>
                    </a:moveTo>
                    <a:lnTo>
                      <a:pt x="102" y="383"/>
                    </a:lnTo>
                    <a:lnTo>
                      <a:pt x="102" y="383"/>
                    </a:lnTo>
                    <a:lnTo>
                      <a:pt x="168" y="383"/>
                    </a:lnTo>
                    <a:lnTo>
                      <a:pt x="168" y="383"/>
                    </a:lnTo>
                    <a:lnTo>
                      <a:pt x="168" y="383"/>
                    </a:lnTo>
                    <a:lnTo>
                      <a:pt x="275" y="401"/>
                    </a:lnTo>
                    <a:lnTo>
                      <a:pt x="275" y="359"/>
                    </a:lnTo>
                    <a:lnTo>
                      <a:pt x="215" y="282"/>
                    </a:lnTo>
                    <a:lnTo>
                      <a:pt x="245" y="198"/>
                    </a:lnTo>
                    <a:lnTo>
                      <a:pt x="245" y="198"/>
                    </a:lnTo>
                    <a:lnTo>
                      <a:pt x="239" y="144"/>
                    </a:lnTo>
                    <a:lnTo>
                      <a:pt x="210" y="126"/>
                    </a:lnTo>
                    <a:lnTo>
                      <a:pt x="210" y="102"/>
                    </a:lnTo>
                    <a:lnTo>
                      <a:pt x="210" y="102"/>
                    </a:lnTo>
                    <a:lnTo>
                      <a:pt x="221" y="102"/>
                    </a:lnTo>
                    <a:lnTo>
                      <a:pt x="251" y="102"/>
                    </a:lnTo>
                    <a:lnTo>
                      <a:pt x="233" y="66"/>
                    </a:lnTo>
                    <a:lnTo>
                      <a:pt x="233" y="12"/>
                    </a:lnTo>
                    <a:lnTo>
                      <a:pt x="221" y="0"/>
                    </a:lnTo>
                    <a:lnTo>
                      <a:pt x="215" y="0"/>
                    </a:lnTo>
                    <a:lnTo>
                      <a:pt x="210" y="12"/>
                    </a:lnTo>
                    <a:lnTo>
                      <a:pt x="215" y="36"/>
                    </a:lnTo>
                    <a:lnTo>
                      <a:pt x="180" y="60"/>
                    </a:lnTo>
                    <a:lnTo>
                      <a:pt x="156" y="144"/>
                    </a:lnTo>
                    <a:lnTo>
                      <a:pt x="150" y="150"/>
                    </a:lnTo>
                    <a:lnTo>
                      <a:pt x="144" y="156"/>
                    </a:lnTo>
                    <a:lnTo>
                      <a:pt x="102" y="234"/>
                    </a:lnTo>
                    <a:lnTo>
                      <a:pt x="78" y="210"/>
                    </a:lnTo>
                    <a:lnTo>
                      <a:pt x="30" y="234"/>
                    </a:lnTo>
                    <a:lnTo>
                      <a:pt x="0" y="288"/>
                    </a:lnTo>
                    <a:lnTo>
                      <a:pt x="6" y="300"/>
                    </a:lnTo>
                    <a:lnTo>
                      <a:pt x="18" y="300"/>
                    </a:lnTo>
                    <a:lnTo>
                      <a:pt x="24" y="312"/>
                    </a:lnTo>
                    <a:lnTo>
                      <a:pt x="42" y="324"/>
                    </a:lnTo>
                    <a:lnTo>
                      <a:pt x="48" y="318"/>
                    </a:lnTo>
                    <a:lnTo>
                      <a:pt x="42" y="330"/>
                    </a:lnTo>
                    <a:lnTo>
                      <a:pt x="60" y="348"/>
                    </a:lnTo>
                    <a:lnTo>
                      <a:pt x="48" y="389"/>
                    </a:lnTo>
                    <a:lnTo>
                      <a:pt x="36" y="413"/>
                    </a:lnTo>
                    <a:lnTo>
                      <a:pt x="42" y="425"/>
                    </a:lnTo>
                    <a:lnTo>
                      <a:pt x="102" y="425"/>
                    </a:lnTo>
                    <a:lnTo>
                      <a:pt x="102" y="39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3" name="Freeform 190"/>
              <p:cNvSpPr>
                <a:spLocks/>
              </p:cNvSpPr>
              <p:nvPr/>
            </p:nvSpPr>
            <p:spPr bwMode="auto">
              <a:xfrm>
                <a:off x="5225" y="1298"/>
                <a:ext cx="65" cy="138"/>
              </a:xfrm>
              <a:custGeom>
                <a:avLst/>
                <a:gdLst>
                  <a:gd name="T0" fmla="*/ 65 w 65"/>
                  <a:gd name="T1" fmla="*/ 24 h 138"/>
                  <a:gd name="T2" fmla="*/ 30 w 65"/>
                  <a:gd name="T3" fmla="*/ 48 h 138"/>
                  <a:gd name="T4" fmla="*/ 6 w 65"/>
                  <a:gd name="T5" fmla="*/ 132 h 138"/>
                  <a:gd name="T6" fmla="*/ 0 w 65"/>
                  <a:gd name="T7" fmla="*/ 138 h 138"/>
                  <a:gd name="T8" fmla="*/ 6 w 65"/>
                  <a:gd name="T9" fmla="*/ 132 h 138"/>
                  <a:gd name="T10" fmla="*/ 30 w 65"/>
                  <a:gd name="T11" fmla="*/ 48 h 138"/>
                  <a:gd name="T12" fmla="*/ 65 w 65"/>
                  <a:gd name="T13" fmla="*/ 24 h 138"/>
                  <a:gd name="T14" fmla="*/ 60 w 65"/>
                  <a:gd name="T15" fmla="*/ 0 h 138"/>
                  <a:gd name="T16" fmla="*/ 60 w 65"/>
                  <a:gd name="T17" fmla="*/ 0 h 138"/>
                  <a:gd name="T18" fmla="*/ 65 w 65"/>
                  <a:gd name="T19" fmla="*/ 2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38">
                    <a:moveTo>
                      <a:pt x="65" y="24"/>
                    </a:moveTo>
                    <a:lnTo>
                      <a:pt x="30" y="48"/>
                    </a:lnTo>
                    <a:lnTo>
                      <a:pt x="6" y="132"/>
                    </a:lnTo>
                    <a:lnTo>
                      <a:pt x="0" y="138"/>
                    </a:lnTo>
                    <a:lnTo>
                      <a:pt x="6" y="132"/>
                    </a:lnTo>
                    <a:lnTo>
                      <a:pt x="30" y="48"/>
                    </a:lnTo>
                    <a:lnTo>
                      <a:pt x="65" y="24"/>
                    </a:lnTo>
                    <a:lnTo>
                      <a:pt x="60" y="0"/>
                    </a:lnTo>
                    <a:lnTo>
                      <a:pt x="60" y="0"/>
                    </a:lnTo>
                    <a:lnTo>
                      <a:pt x="65"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4" name="Freeform 191"/>
              <p:cNvSpPr>
                <a:spLocks/>
              </p:cNvSpPr>
              <p:nvPr/>
            </p:nvSpPr>
            <p:spPr bwMode="auto">
              <a:xfrm>
                <a:off x="5153" y="1496"/>
                <a:ext cx="24" cy="24"/>
              </a:xfrm>
              <a:custGeom>
                <a:avLst/>
                <a:gdLst>
                  <a:gd name="T0" fmla="*/ 0 w 24"/>
                  <a:gd name="T1" fmla="*/ 0 h 24"/>
                  <a:gd name="T2" fmla="*/ 24 w 24"/>
                  <a:gd name="T3" fmla="*/ 24 h 24"/>
                  <a:gd name="T4" fmla="*/ 0 w 24"/>
                  <a:gd name="T5" fmla="*/ 0 h 24"/>
                  <a:gd name="T6" fmla="*/ 0 w 24"/>
                  <a:gd name="T7" fmla="*/ 0 h 24"/>
                </a:gdLst>
                <a:ahLst/>
                <a:cxnLst>
                  <a:cxn ang="0">
                    <a:pos x="T0" y="T1"/>
                  </a:cxn>
                  <a:cxn ang="0">
                    <a:pos x="T2" y="T3"/>
                  </a:cxn>
                  <a:cxn ang="0">
                    <a:pos x="T4" y="T5"/>
                  </a:cxn>
                  <a:cxn ang="0">
                    <a:pos x="T6" y="T7"/>
                  </a:cxn>
                </a:cxnLst>
                <a:rect l="0" t="0" r="r" b="b"/>
                <a:pathLst>
                  <a:path w="24" h="24">
                    <a:moveTo>
                      <a:pt x="0" y="0"/>
                    </a:moveTo>
                    <a:lnTo>
                      <a:pt x="24" y="24"/>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5" name="Freeform 192"/>
              <p:cNvSpPr>
                <a:spLocks/>
              </p:cNvSpPr>
              <p:nvPr/>
            </p:nvSpPr>
            <p:spPr bwMode="auto">
              <a:xfrm>
                <a:off x="5296" y="1388"/>
                <a:ext cx="30" cy="0"/>
              </a:xfrm>
              <a:custGeom>
                <a:avLst/>
                <a:gdLst>
                  <a:gd name="T0" fmla="*/ 30 w 30"/>
                  <a:gd name="T1" fmla="*/ 0 w 30"/>
                  <a:gd name="T2" fmla="*/ 30 w 30"/>
                  <a:gd name="T3" fmla="*/ 30 w 30"/>
                </a:gdLst>
                <a:ahLst/>
                <a:cxnLst>
                  <a:cxn ang="0">
                    <a:pos x="T0" y="0"/>
                  </a:cxn>
                  <a:cxn ang="0">
                    <a:pos x="T1" y="0"/>
                  </a:cxn>
                  <a:cxn ang="0">
                    <a:pos x="T2" y="0"/>
                  </a:cxn>
                  <a:cxn ang="0">
                    <a:pos x="T3" y="0"/>
                  </a:cxn>
                </a:cxnLst>
                <a:rect l="0" t="0" r="r" b="b"/>
                <a:pathLst>
                  <a:path w="30">
                    <a:moveTo>
                      <a:pt x="30" y="0"/>
                    </a:moveTo>
                    <a:lnTo>
                      <a:pt x="0" y="0"/>
                    </a:lnTo>
                    <a:lnTo>
                      <a:pt x="30" y="0"/>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6" name="Freeform 193"/>
              <p:cNvSpPr>
                <a:spLocks/>
              </p:cNvSpPr>
              <p:nvPr/>
            </p:nvSpPr>
            <p:spPr bwMode="auto">
              <a:xfrm>
                <a:off x="5285" y="1412"/>
                <a:ext cx="35" cy="72"/>
              </a:xfrm>
              <a:custGeom>
                <a:avLst/>
                <a:gdLst>
                  <a:gd name="T0" fmla="*/ 29 w 35"/>
                  <a:gd name="T1" fmla="*/ 18 h 72"/>
                  <a:gd name="T2" fmla="*/ 0 w 35"/>
                  <a:gd name="T3" fmla="*/ 0 h 72"/>
                  <a:gd name="T4" fmla="*/ 29 w 35"/>
                  <a:gd name="T5" fmla="*/ 18 h 72"/>
                  <a:gd name="T6" fmla="*/ 35 w 35"/>
                  <a:gd name="T7" fmla="*/ 72 h 72"/>
                  <a:gd name="T8" fmla="*/ 35 w 35"/>
                  <a:gd name="T9" fmla="*/ 72 h 72"/>
                  <a:gd name="T10" fmla="*/ 29 w 35"/>
                  <a:gd name="T11" fmla="*/ 18 h 72"/>
                </a:gdLst>
                <a:ahLst/>
                <a:cxnLst>
                  <a:cxn ang="0">
                    <a:pos x="T0" y="T1"/>
                  </a:cxn>
                  <a:cxn ang="0">
                    <a:pos x="T2" y="T3"/>
                  </a:cxn>
                  <a:cxn ang="0">
                    <a:pos x="T4" y="T5"/>
                  </a:cxn>
                  <a:cxn ang="0">
                    <a:pos x="T6" y="T7"/>
                  </a:cxn>
                  <a:cxn ang="0">
                    <a:pos x="T8" y="T9"/>
                  </a:cxn>
                  <a:cxn ang="0">
                    <a:pos x="T10" y="T11"/>
                  </a:cxn>
                </a:cxnLst>
                <a:rect l="0" t="0" r="r" b="b"/>
                <a:pathLst>
                  <a:path w="35" h="72">
                    <a:moveTo>
                      <a:pt x="29" y="18"/>
                    </a:moveTo>
                    <a:lnTo>
                      <a:pt x="0" y="0"/>
                    </a:lnTo>
                    <a:lnTo>
                      <a:pt x="29" y="18"/>
                    </a:lnTo>
                    <a:lnTo>
                      <a:pt x="35" y="72"/>
                    </a:lnTo>
                    <a:lnTo>
                      <a:pt x="35" y="72"/>
                    </a:lnTo>
                    <a:lnTo>
                      <a:pt x="29"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7" name="Freeform 194"/>
              <p:cNvSpPr>
                <a:spLocks/>
              </p:cNvSpPr>
              <p:nvPr/>
            </p:nvSpPr>
            <p:spPr bwMode="auto">
              <a:xfrm>
                <a:off x="5285" y="1388"/>
                <a:ext cx="0" cy="24"/>
              </a:xfrm>
              <a:custGeom>
                <a:avLst/>
                <a:gdLst>
                  <a:gd name="T0" fmla="*/ 0 h 24"/>
                  <a:gd name="T1" fmla="*/ 24 h 24"/>
                  <a:gd name="T2" fmla="*/ 0 h 24"/>
                  <a:gd name="T3" fmla="*/ 0 h 24"/>
                </a:gdLst>
                <a:ahLst/>
                <a:cxnLst>
                  <a:cxn ang="0">
                    <a:pos x="0" y="T0"/>
                  </a:cxn>
                  <a:cxn ang="0">
                    <a:pos x="0" y="T1"/>
                  </a:cxn>
                  <a:cxn ang="0">
                    <a:pos x="0" y="T2"/>
                  </a:cxn>
                  <a:cxn ang="0">
                    <a:pos x="0" y="T3"/>
                  </a:cxn>
                </a:cxnLst>
                <a:rect l="0" t="0" r="r" b="b"/>
                <a:pathLst>
                  <a:path h="24">
                    <a:moveTo>
                      <a:pt x="0" y="0"/>
                    </a:moveTo>
                    <a:lnTo>
                      <a:pt x="0" y="24"/>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8" name="Rectangle 195"/>
              <p:cNvSpPr>
                <a:spLocks noChangeArrowheads="1"/>
              </p:cNvSpPr>
              <p:nvPr/>
            </p:nvSpPr>
            <p:spPr bwMode="auto">
              <a:xfrm>
                <a:off x="5320" y="1484"/>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199" name="Freeform 196"/>
              <p:cNvSpPr>
                <a:spLocks/>
              </p:cNvSpPr>
              <p:nvPr/>
            </p:nvSpPr>
            <p:spPr bwMode="auto">
              <a:xfrm>
                <a:off x="5093" y="1669"/>
                <a:ext cx="197" cy="210"/>
              </a:xfrm>
              <a:custGeom>
                <a:avLst/>
                <a:gdLst>
                  <a:gd name="T0" fmla="*/ 102 w 197"/>
                  <a:gd name="T1" fmla="*/ 198 h 210"/>
                  <a:gd name="T2" fmla="*/ 102 w 197"/>
                  <a:gd name="T3" fmla="*/ 192 h 210"/>
                  <a:gd name="T4" fmla="*/ 90 w 197"/>
                  <a:gd name="T5" fmla="*/ 168 h 210"/>
                  <a:gd name="T6" fmla="*/ 144 w 197"/>
                  <a:gd name="T7" fmla="*/ 144 h 210"/>
                  <a:gd name="T8" fmla="*/ 180 w 197"/>
                  <a:gd name="T9" fmla="*/ 162 h 210"/>
                  <a:gd name="T10" fmla="*/ 197 w 197"/>
                  <a:gd name="T11" fmla="*/ 36 h 210"/>
                  <a:gd name="T12" fmla="*/ 168 w 197"/>
                  <a:gd name="T13" fmla="*/ 18 h 210"/>
                  <a:gd name="T14" fmla="*/ 156 w 197"/>
                  <a:gd name="T15" fmla="*/ 42 h 210"/>
                  <a:gd name="T16" fmla="*/ 150 w 197"/>
                  <a:gd name="T17" fmla="*/ 0 h 210"/>
                  <a:gd name="T18" fmla="*/ 150 w 197"/>
                  <a:gd name="T19" fmla="*/ 0 h 210"/>
                  <a:gd name="T20" fmla="*/ 150 w 197"/>
                  <a:gd name="T21" fmla="*/ 0 h 210"/>
                  <a:gd name="T22" fmla="*/ 150 w 197"/>
                  <a:gd name="T23" fmla="*/ 0 h 210"/>
                  <a:gd name="T24" fmla="*/ 84 w 197"/>
                  <a:gd name="T25" fmla="*/ 0 h 210"/>
                  <a:gd name="T26" fmla="*/ 84 w 197"/>
                  <a:gd name="T27" fmla="*/ 12 h 210"/>
                  <a:gd name="T28" fmla="*/ 84 w 197"/>
                  <a:gd name="T29" fmla="*/ 42 h 210"/>
                  <a:gd name="T30" fmla="*/ 84 w 197"/>
                  <a:gd name="T31" fmla="*/ 42 h 210"/>
                  <a:gd name="T32" fmla="*/ 84 w 197"/>
                  <a:gd name="T33" fmla="*/ 42 h 210"/>
                  <a:gd name="T34" fmla="*/ 24 w 197"/>
                  <a:gd name="T35" fmla="*/ 42 h 210"/>
                  <a:gd name="T36" fmla="*/ 24 w 197"/>
                  <a:gd name="T37" fmla="*/ 42 h 210"/>
                  <a:gd name="T38" fmla="*/ 30 w 197"/>
                  <a:gd name="T39" fmla="*/ 42 h 210"/>
                  <a:gd name="T40" fmla="*/ 24 w 197"/>
                  <a:gd name="T41" fmla="*/ 66 h 210"/>
                  <a:gd name="T42" fmla="*/ 12 w 197"/>
                  <a:gd name="T43" fmla="*/ 66 h 210"/>
                  <a:gd name="T44" fmla="*/ 18 w 197"/>
                  <a:gd name="T45" fmla="*/ 90 h 210"/>
                  <a:gd name="T46" fmla="*/ 0 w 197"/>
                  <a:gd name="T47" fmla="*/ 108 h 210"/>
                  <a:gd name="T48" fmla="*/ 18 w 197"/>
                  <a:gd name="T49" fmla="*/ 144 h 210"/>
                  <a:gd name="T50" fmla="*/ 42 w 197"/>
                  <a:gd name="T51" fmla="*/ 180 h 210"/>
                  <a:gd name="T52" fmla="*/ 72 w 197"/>
                  <a:gd name="T53" fmla="*/ 204 h 210"/>
                  <a:gd name="T54" fmla="*/ 72 w 197"/>
                  <a:gd name="T55" fmla="*/ 210 h 210"/>
                  <a:gd name="T56" fmla="*/ 72 w 197"/>
                  <a:gd name="T57" fmla="*/ 210 h 210"/>
                  <a:gd name="T58" fmla="*/ 72 w 197"/>
                  <a:gd name="T59" fmla="*/ 210 h 210"/>
                  <a:gd name="T60" fmla="*/ 102 w 197"/>
                  <a:gd name="T61" fmla="*/ 19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10">
                    <a:moveTo>
                      <a:pt x="102" y="198"/>
                    </a:moveTo>
                    <a:lnTo>
                      <a:pt x="102" y="192"/>
                    </a:lnTo>
                    <a:lnTo>
                      <a:pt x="90" y="168"/>
                    </a:lnTo>
                    <a:lnTo>
                      <a:pt x="144" y="144"/>
                    </a:lnTo>
                    <a:lnTo>
                      <a:pt x="180" y="162"/>
                    </a:lnTo>
                    <a:lnTo>
                      <a:pt x="197" y="36"/>
                    </a:lnTo>
                    <a:lnTo>
                      <a:pt x="168" y="18"/>
                    </a:lnTo>
                    <a:lnTo>
                      <a:pt x="156" y="42"/>
                    </a:lnTo>
                    <a:lnTo>
                      <a:pt x="150" y="0"/>
                    </a:lnTo>
                    <a:lnTo>
                      <a:pt x="150" y="0"/>
                    </a:lnTo>
                    <a:lnTo>
                      <a:pt x="150" y="0"/>
                    </a:lnTo>
                    <a:lnTo>
                      <a:pt x="150" y="0"/>
                    </a:lnTo>
                    <a:lnTo>
                      <a:pt x="84" y="0"/>
                    </a:lnTo>
                    <a:lnTo>
                      <a:pt x="84" y="12"/>
                    </a:lnTo>
                    <a:lnTo>
                      <a:pt x="84" y="42"/>
                    </a:lnTo>
                    <a:lnTo>
                      <a:pt x="84" y="42"/>
                    </a:lnTo>
                    <a:lnTo>
                      <a:pt x="84" y="42"/>
                    </a:lnTo>
                    <a:lnTo>
                      <a:pt x="24" y="42"/>
                    </a:lnTo>
                    <a:lnTo>
                      <a:pt x="24" y="42"/>
                    </a:lnTo>
                    <a:lnTo>
                      <a:pt x="30" y="42"/>
                    </a:lnTo>
                    <a:lnTo>
                      <a:pt x="24" y="66"/>
                    </a:lnTo>
                    <a:lnTo>
                      <a:pt x="12" y="66"/>
                    </a:lnTo>
                    <a:lnTo>
                      <a:pt x="18" y="90"/>
                    </a:lnTo>
                    <a:lnTo>
                      <a:pt x="0" y="108"/>
                    </a:lnTo>
                    <a:lnTo>
                      <a:pt x="18" y="144"/>
                    </a:lnTo>
                    <a:lnTo>
                      <a:pt x="42" y="180"/>
                    </a:lnTo>
                    <a:lnTo>
                      <a:pt x="72" y="204"/>
                    </a:lnTo>
                    <a:lnTo>
                      <a:pt x="72" y="210"/>
                    </a:lnTo>
                    <a:lnTo>
                      <a:pt x="72" y="210"/>
                    </a:lnTo>
                    <a:lnTo>
                      <a:pt x="72" y="210"/>
                    </a:lnTo>
                    <a:lnTo>
                      <a:pt x="102" y="19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0" name="Freeform 197"/>
              <p:cNvSpPr>
                <a:spLocks/>
              </p:cNvSpPr>
              <p:nvPr/>
            </p:nvSpPr>
            <p:spPr bwMode="auto">
              <a:xfrm>
                <a:off x="5117" y="1711"/>
                <a:ext cx="60" cy="0"/>
              </a:xfrm>
              <a:custGeom>
                <a:avLst/>
                <a:gdLst>
                  <a:gd name="T0" fmla="*/ 60 w 60"/>
                  <a:gd name="T1" fmla="*/ 0 w 60"/>
                  <a:gd name="T2" fmla="*/ 60 w 60"/>
                  <a:gd name="T3" fmla="*/ 60 w 60"/>
                </a:gdLst>
                <a:ahLst/>
                <a:cxnLst>
                  <a:cxn ang="0">
                    <a:pos x="T0" y="0"/>
                  </a:cxn>
                  <a:cxn ang="0">
                    <a:pos x="T1" y="0"/>
                  </a:cxn>
                  <a:cxn ang="0">
                    <a:pos x="T2" y="0"/>
                  </a:cxn>
                  <a:cxn ang="0">
                    <a:pos x="T3" y="0"/>
                  </a:cxn>
                </a:cxnLst>
                <a:rect l="0" t="0" r="r" b="b"/>
                <a:pathLst>
                  <a:path w="60">
                    <a:moveTo>
                      <a:pt x="60" y="0"/>
                    </a:moveTo>
                    <a:lnTo>
                      <a:pt x="0" y="0"/>
                    </a:lnTo>
                    <a:lnTo>
                      <a:pt x="60" y="0"/>
                    </a:lnTo>
                    <a:lnTo>
                      <a:pt x="6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1" name="Rectangle 198"/>
              <p:cNvSpPr>
                <a:spLocks noChangeArrowheads="1"/>
              </p:cNvSpPr>
              <p:nvPr/>
            </p:nvSpPr>
            <p:spPr bwMode="auto">
              <a:xfrm>
                <a:off x="5177" y="1669"/>
                <a:ext cx="1" cy="12"/>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2" name="Freeform 199"/>
              <p:cNvSpPr>
                <a:spLocks/>
              </p:cNvSpPr>
              <p:nvPr/>
            </p:nvSpPr>
            <p:spPr bwMode="auto">
              <a:xfrm>
                <a:off x="5165" y="1610"/>
                <a:ext cx="287" cy="311"/>
              </a:xfrm>
              <a:custGeom>
                <a:avLst/>
                <a:gdLst>
                  <a:gd name="T0" fmla="*/ 90 w 287"/>
                  <a:gd name="T1" fmla="*/ 311 h 311"/>
                  <a:gd name="T2" fmla="*/ 120 w 287"/>
                  <a:gd name="T3" fmla="*/ 293 h 311"/>
                  <a:gd name="T4" fmla="*/ 137 w 287"/>
                  <a:gd name="T5" fmla="*/ 305 h 311"/>
                  <a:gd name="T6" fmla="*/ 161 w 287"/>
                  <a:gd name="T7" fmla="*/ 281 h 311"/>
                  <a:gd name="T8" fmla="*/ 191 w 287"/>
                  <a:gd name="T9" fmla="*/ 257 h 311"/>
                  <a:gd name="T10" fmla="*/ 209 w 287"/>
                  <a:gd name="T11" fmla="*/ 185 h 311"/>
                  <a:gd name="T12" fmla="*/ 245 w 287"/>
                  <a:gd name="T13" fmla="*/ 161 h 311"/>
                  <a:gd name="T14" fmla="*/ 287 w 287"/>
                  <a:gd name="T15" fmla="*/ 6 h 311"/>
                  <a:gd name="T16" fmla="*/ 257 w 287"/>
                  <a:gd name="T17" fmla="*/ 24 h 311"/>
                  <a:gd name="T18" fmla="*/ 257 w 287"/>
                  <a:gd name="T19" fmla="*/ 24 h 311"/>
                  <a:gd name="T20" fmla="*/ 257 w 287"/>
                  <a:gd name="T21" fmla="*/ 24 h 311"/>
                  <a:gd name="T22" fmla="*/ 221 w 287"/>
                  <a:gd name="T23" fmla="*/ 0 h 311"/>
                  <a:gd name="T24" fmla="*/ 197 w 287"/>
                  <a:gd name="T25" fmla="*/ 18 h 311"/>
                  <a:gd name="T26" fmla="*/ 185 w 287"/>
                  <a:gd name="T27" fmla="*/ 30 h 311"/>
                  <a:gd name="T28" fmla="*/ 185 w 287"/>
                  <a:gd name="T29" fmla="*/ 77 h 311"/>
                  <a:gd name="T30" fmla="*/ 78 w 287"/>
                  <a:gd name="T31" fmla="*/ 59 h 311"/>
                  <a:gd name="T32" fmla="*/ 78 w 287"/>
                  <a:gd name="T33" fmla="*/ 59 h 311"/>
                  <a:gd name="T34" fmla="*/ 78 w 287"/>
                  <a:gd name="T35" fmla="*/ 59 h 311"/>
                  <a:gd name="T36" fmla="*/ 78 w 287"/>
                  <a:gd name="T37" fmla="*/ 59 h 311"/>
                  <a:gd name="T38" fmla="*/ 78 w 287"/>
                  <a:gd name="T39" fmla="*/ 59 h 311"/>
                  <a:gd name="T40" fmla="*/ 78 w 287"/>
                  <a:gd name="T41" fmla="*/ 59 h 311"/>
                  <a:gd name="T42" fmla="*/ 84 w 287"/>
                  <a:gd name="T43" fmla="*/ 101 h 311"/>
                  <a:gd name="T44" fmla="*/ 96 w 287"/>
                  <a:gd name="T45" fmla="*/ 77 h 311"/>
                  <a:gd name="T46" fmla="*/ 125 w 287"/>
                  <a:gd name="T47" fmla="*/ 95 h 311"/>
                  <a:gd name="T48" fmla="*/ 108 w 287"/>
                  <a:gd name="T49" fmla="*/ 221 h 311"/>
                  <a:gd name="T50" fmla="*/ 72 w 287"/>
                  <a:gd name="T51" fmla="*/ 203 h 311"/>
                  <a:gd name="T52" fmla="*/ 18 w 287"/>
                  <a:gd name="T53" fmla="*/ 227 h 311"/>
                  <a:gd name="T54" fmla="*/ 30 w 287"/>
                  <a:gd name="T55" fmla="*/ 251 h 311"/>
                  <a:gd name="T56" fmla="*/ 30 w 287"/>
                  <a:gd name="T57" fmla="*/ 257 h 311"/>
                  <a:gd name="T58" fmla="*/ 30 w 287"/>
                  <a:gd name="T59" fmla="*/ 257 h 311"/>
                  <a:gd name="T60" fmla="*/ 30 w 287"/>
                  <a:gd name="T61" fmla="*/ 257 h 311"/>
                  <a:gd name="T62" fmla="*/ 0 w 287"/>
                  <a:gd name="T63" fmla="*/ 269 h 311"/>
                  <a:gd name="T64" fmla="*/ 6 w 287"/>
                  <a:gd name="T65" fmla="*/ 275 h 311"/>
                  <a:gd name="T66" fmla="*/ 36 w 287"/>
                  <a:gd name="T67" fmla="*/ 299 h 311"/>
                  <a:gd name="T68" fmla="*/ 36 w 287"/>
                  <a:gd name="T69" fmla="*/ 311 h 311"/>
                  <a:gd name="T70" fmla="*/ 66 w 287"/>
                  <a:gd name="T71" fmla="*/ 287 h 311"/>
                  <a:gd name="T72" fmla="*/ 90 w 287"/>
                  <a:gd name="T73"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311">
                    <a:moveTo>
                      <a:pt x="90" y="311"/>
                    </a:moveTo>
                    <a:lnTo>
                      <a:pt x="120" y="293"/>
                    </a:lnTo>
                    <a:lnTo>
                      <a:pt x="137" y="305"/>
                    </a:lnTo>
                    <a:lnTo>
                      <a:pt x="161" y="281"/>
                    </a:lnTo>
                    <a:lnTo>
                      <a:pt x="191" y="257"/>
                    </a:lnTo>
                    <a:lnTo>
                      <a:pt x="209" y="185"/>
                    </a:lnTo>
                    <a:lnTo>
                      <a:pt x="245" y="161"/>
                    </a:lnTo>
                    <a:lnTo>
                      <a:pt x="287" y="6"/>
                    </a:lnTo>
                    <a:lnTo>
                      <a:pt x="257" y="24"/>
                    </a:lnTo>
                    <a:lnTo>
                      <a:pt x="257" y="24"/>
                    </a:lnTo>
                    <a:lnTo>
                      <a:pt x="257" y="24"/>
                    </a:lnTo>
                    <a:lnTo>
                      <a:pt x="221" y="0"/>
                    </a:lnTo>
                    <a:lnTo>
                      <a:pt x="197" y="18"/>
                    </a:lnTo>
                    <a:lnTo>
                      <a:pt x="185" y="30"/>
                    </a:lnTo>
                    <a:lnTo>
                      <a:pt x="185" y="77"/>
                    </a:lnTo>
                    <a:lnTo>
                      <a:pt x="78" y="59"/>
                    </a:lnTo>
                    <a:lnTo>
                      <a:pt x="78" y="59"/>
                    </a:lnTo>
                    <a:lnTo>
                      <a:pt x="78" y="59"/>
                    </a:lnTo>
                    <a:lnTo>
                      <a:pt x="78" y="59"/>
                    </a:lnTo>
                    <a:lnTo>
                      <a:pt x="78" y="59"/>
                    </a:lnTo>
                    <a:lnTo>
                      <a:pt x="78" y="59"/>
                    </a:lnTo>
                    <a:lnTo>
                      <a:pt x="84" y="101"/>
                    </a:lnTo>
                    <a:lnTo>
                      <a:pt x="96" y="77"/>
                    </a:lnTo>
                    <a:lnTo>
                      <a:pt x="125" y="95"/>
                    </a:lnTo>
                    <a:lnTo>
                      <a:pt x="108" y="221"/>
                    </a:lnTo>
                    <a:lnTo>
                      <a:pt x="72" y="203"/>
                    </a:lnTo>
                    <a:lnTo>
                      <a:pt x="18" y="227"/>
                    </a:lnTo>
                    <a:lnTo>
                      <a:pt x="30" y="251"/>
                    </a:lnTo>
                    <a:lnTo>
                      <a:pt x="30" y="257"/>
                    </a:lnTo>
                    <a:lnTo>
                      <a:pt x="30" y="257"/>
                    </a:lnTo>
                    <a:lnTo>
                      <a:pt x="30" y="257"/>
                    </a:lnTo>
                    <a:lnTo>
                      <a:pt x="0" y="269"/>
                    </a:lnTo>
                    <a:lnTo>
                      <a:pt x="6" y="275"/>
                    </a:lnTo>
                    <a:lnTo>
                      <a:pt x="36" y="299"/>
                    </a:lnTo>
                    <a:lnTo>
                      <a:pt x="36" y="311"/>
                    </a:lnTo>
                    <a:lnTo>
                      <a:pt x="66" y="287"/>
                    </a:lnTo>
                    <a:lnTo>
                      <a:pt x="90" y="31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3" name="Freeform 200"/>
              <p:cNvSpPr>
                <a:spLocks/>
              </p:cNvSpPr>
              <p:nvPr/>
            </p:nvSpPr>
            <p:spPr bwMode="auto">
              <a:xfrm>
                <a:off x="5422" y="1616"/>
                <a:ext cx="30" cy="18"/>
              </a:xfrm>
              <a:custGeom>
                <a:avLst/>
                <a:gdLst>
                  <a:gd name="T0" fmla="*/ 0 w 30"/>
                  <a:gd name="T1" fmla="*/ 18 h 18"/>
                  <a:gd name="T2" fmla="*/ 30 w 30"/>
                  <a:gd name="T3" fmla="*/ 0 h 18"/>
                  <a:gd name="T4" fmla="*/ 0 w 30"/>
                  <a:gd name="T5" fmla="*/ 18 h 18"/>
                  <a:gd name="T6" fmla="*/ 0 w 30"/>
                  <a:gd name="T7" fmla="*/ 18 h 18"/>
                </a:gdLst>
                <a:ahLst/>
                <a:cxnLst>
                  <a:cxn ang="0">
                    <a:pos x="T0" y="T1"/>
                  </a:cxn>
                  <a:cxn ang="0">
                    <a:pos x="T2" y="T3"/>
                  </a:cxn>
                  <a:cxn ang="0">
                    <a:pos x="T4" y="T5"/>
                  </a:cxn>
                  <a:cxn ang="0">
                    <a:pos x="T6" y="T7"/>
                  </a:cxn>
                </a:cxnLst>
                <a:rect l="0" t="0" r="r" b="b"/>
                <a:pathLst>
                  <a:path w="30" h="18">
                    <a:moveTo>
                      <a:pt x="0" y="18"/>
                    </a:moveTo>
                    <a:lnTo>
                      <a:pt x="30" y="0"/>
                    </a:lnTo>
                    <a:lnTo>
                      <a:pt x="0" y="18"/>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4" name="Freeform 201"/>
              <p:cNvSpPr>
                <a:spLocks/>
              </p:cNvSpPr>
              <p:nvPr/>
            </p:nvSpPr>
            <p:spPr bwMode="auto">
              <a:xfrm>
                <a:off x="5362" y="1610"/>
                <a:ext cx="24" cy="18"/>
              </a:xfrm>
              <a:custGeom>
                <a:avLst/>
                <a:gdLst>
                  <a:gd name="T0" fmla="*/ 0 w 24"/>
                  <a:gd name="T1" fmla="*/ 18 h 18"/>
                  <a:gd name="T2" fmla="*/ 24 w 24"/>
                  <a:gd name="T3" fmla="*/ 0 h 18"/>
                  <a:gd name="T4" fmla="*/ 24 w 24"/>
                  <a:gd name="T5" fmla="*/ 0 h 18"/>
                  <a:gd name="T6" fmla="*/ 0 w 24"/>
                  <a:gd name="T7" fmla="*/ 18 h 18"/>
                </a:gdLst>
                <a:ahLst/>
                <a:cxnLst>
                  <a:cxn ang="0">
                    <a:pos x="T0" y="T1"/>
                  </a:cxn>
                  <a:cxn ang="0">
                    <a:pos x="T2" y="T3"/>
                  </a:cxn>
                  <a:cxn ang="0">
                    <a:pos x="T4" y="T5"/>
                  </a:cxn>
                  <a:cxn ang="0">
                    <a:pos x="T6" y="T7"/>
                  </a:cxn>
                </a:cxnLst>
                <a:rect l="0" t="0" r="r" b="b"/>
                <a:pathLst>
                  <a:path w="24" h="18">
                    <a:moveTo>
                      <a:pt x="0" y="18"/>
                    </a:moveTo>
                    <a:lnTo>
                      <a:pt x="24" y="0"/>
                    </a:lnTo>
                    <a:lnTo>
                      <a:pt x="24"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5" name="Freeform 202"/>
              <p:cNvSpPr>
                <a:spLocks/>
              </p:cNvSpPr>
              <p:nvPr/>
            </p:nvSpPr>
            <p:spPr bwMode="auto">
              <a:xfrm>
                <a:off x="5183" y="1813"/>
                <a:ext cx="54" cy="48"/>
              </a:xfrm>
              <a:custGeom>
                <a:avLst/>
                <a:gdLst>
                  <a:gd name="T0" fmla="*/ 12 w 54"/>
                  <a:gd name="T1" fmla="*/ 48 h 48"/>
                  <a:gd name="T2" fmla="*/ 0 w 54"/>
                  <a:gd name="T3" fmla="*/ 24 h 48"/>
                  <a:gd name="T4" fmla="*/ 54 w 54"/>
                  <a:gd name="T5" fmla="*/ 0 h 48"/>
                  <a:gd name="T6" fmla="*/ 0 w 54"/>
                  <a:gd name="T7" fmla="*/ 24 h 48"/>
                  <a:gd name="T8" fmla="*/ 12 w 54"/>
                  <a:gd name="T9" fmla="*/ 48 h 48"/>
                </a:gdLst>
                <a:ahLst/>
                <a:cxnLst>
                  <a:cxn ang="0">
                    <a:pos x="T0" y="T1"/>
                  </a:cxn>
                  <a:cxn ang="0">
                    <a:pos x="T2" y="T3"/>
                  </a:cxn>
                  <a:cxn ang="0">
                    <a:pos x="T4" y="T5"/>
                  </a:cxn>
                  <a:cxn ang="0">
                    <a:pos x="T6" y="T7"/>
                  </a:cxn>
                  <a:cxn ang="0">
                    <a:pos x="T8" y="T9"/>
                  </a:cxn>
                </a:cxnLst>
                <a:rect l="0" t="0" r="r" b="b"/>
                <a:pathLst>
                  <a:path w="54" h="48">
                    <a:moveTo>
                      <a:pt x="12" y="48"/>
                    </a:moveTo>
                    <a:lnTo>
                      <a:pt x="0" y="24"/>
                    </a:lnTo>
                    <a:lnTo>
                      <a:pt x="54" y="0"/>
                    </a:lnTo>
                    <a:lnTo>
                      <a:pt x="0" y="24"/>
                    </a:lnTo>
                    <a:lnTo>
                      <a:pt x="12"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6" name="Rectangle 203"/>
              <p:cNvSpPr>
                <a:spLocks noChangeArrowheads="1"/>
              </p:cNvSpPr>
              <p:nvPr/>
            </p:nvSpPr>
            <p:spPr bwMode="auto">
              <a:xfrm>
                <a:off x="5243" y="1669"/>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7" name="Freeform 204"/>
              <p:cNvSpPr>
                <a:spLocks/>
              </p:cNvSpPr>
              <p:nvPr/>
            </p:nvSpPr>
            <p:spPr bwMode="auto">
              <a:xfrm>
                <a:off x="5165" y="1867"/>
                <a:ext cx="30" cy="12"/>
              </a:xfrm>
              <a:custGeom>
                <a:avLst/>
                <a:gdLst>
                  <a:gd name="T0" fmla="*/ 30 w 30"/>
                  <a:gd name="T1" fmla="*/ 0 h 12"/>
                  <a:gd name="T2" fmla="*/ 0 w 30"/>
                  <a:gd name="T3" fmla="*/ 12 h 12"/>
                  <a:gd name="T4" fmla="*/ 0 w 30"/>
                  <a:gd name="T5" fmla="*/ 12 h 12"/>
                  <a:gd name="T6" fmla="*/ 30 w 30"/>
                  <a:gd name="T7" fmla="*/ 0 h 12"/>
                  <a:gd name="T8" fmla="*/ 30 w 30"/>
                  <a:gd name="T9" fmla="*/ 0 h 12"/>
                </a:gdLst>
                <a:ahLst/>
                <a:cxnLst>
                  <a:cxn ang="0">
                    <a:pos x="T0" y="T1"/>
                  </a:cxn>
                  <a:cxn ang="0">
                    <a:pos x="T2" y="T3"/>
                  </a:cxn>
                  <a:cxn ang="0">
                    <a:pos x="T4" y="T5"/>
                  </a:cxn>
                  <a:cxn ang="0">
                    <a:pos x="T6" y="T7"/>
                  </a:cxn>
                  <a:cxn ang="0">
                    <a:pos x="T8" y="T9"/>
                  </a:cxn>
                </a:cxnLst>
                <a:rect l="0" t="0" r="r" b="b"/>
                <a:pathLst>
                  <a:path w="30" h="12">
                    <a:moveTo>
                      <a:pt x="30" y="0"/>
                    </a:moveTo>
                    <a:lnTo>
                      <a:pt x="0" y="12"/>
                    </a:lnTo>
                    <a:lnTo>
                      <a:pt x="0" y="12"/>
                    </a:lnTo>
                    <a:lnTo>
                      <a:pt x="30" y="0"/>
                    </a:lnTo>
                    <a:lnTo>
                      <a:pt x="3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892" name="Freeform 206"/>
            <p:cNvSpPr>
              <a:spLocks/>
            </p:cNvSpPr>
            <p:nvPr/>
          </p:nvSpPr>
          <p:spPr bwMode="auto">
            <a:xfrm>
              <a:off x="5201" y="1562"/>
              <a:ext cx="550" cy="616"/>
            </a:xfrm>
            <a:custGeom>
              <a:avLst/>
              <a:gdLst>
                <a:gd name="T0" fmla="*/ 60 w 550"/>
                <a:gd name="T1" fmla="*/ 389 h 616"/>
                <a:gd name="T2" fmla="*/ 161 w 550"/>
                <a:gd name="T3" fmla="*/ 395 h 616"/>
                <a:gd name="T4" fmla="*/ 203 w 550"/>
                <a:gd name="T5" fmla="*/ 478 h 616"/>
                <a:gd name="T6" fmla="*/ 257 w 550"/>
                <a:gd name="T7" fmla="*/ 472 h 616"/>
                <a:gd name="T8" fmla="*/ 269 w 550"/>
                <a:gd name="T9" fmla="*/ 437 h 616"/>
                <a:gd name="T10" fmla="*/ 269 w 550"/>
                <a:gd name="T11" fmla="*/ 437 h 616"/>
                <a:gd name="T12" fmla="*/ 269 w 550"/>
                <a:gd name="T13" fmla="*/ 437 h 616"/>
                <a:gd name="T14" fmla="*/ 347 w 550"/>
                <a:gd name="T15" fmla="*/ 442 h 616"/>
                <a:gd name="T16" fmla="*/ 365 w 550"/>
                <a:gd name="T17" fmla="*/ 586 h 616"/>
                <a:gd name="T18" fmla="*/ 436 w 550"/>
                <a:gd name="T19" fmla="*/ 574 h 616"/>
                <a:gd name="T20" fmla="*/ 436 w 550"/>
                <a:gd name="T21" fmla="*/ 562 h 616"/>
                <a:gd name="T22" fmla="*/ 520 w 550"/>
                <a:gd name="T23" fmla="*/ 610 h 616"/>
                <a:gd name="T24" fmla="*/ 550 w 550"/>
                <a:gd name="T25" fmla="*/ 616 h 616"/>
                <a:gd name="T26" fmla="*/ 550 w 550"/>
                <a:gd name="T27" fmla="*/ 616 h 616"/>
                <a:gd name="T28" fmla="*/ 550 w 550"/>
                <a:gd name="T29" fmla="*/ 0 h 616"/>
                <a:gd name="T30" fmla="*/ 550 w 550"/>
                <a:gd name="T31" fmla="*/ 0 h 616"/>
                <a:gd name="T32" fmla="*/ 550 w 550"/>
                <a:gd name="T33" fmla="*/ 0 h 616"/>
                <a:gd name="T34" fmla="*/ 401 w 550"/>
                <a:gd name="T35" fmla="*/ 30 h 616"/>
                <a:gd name="T36" fmla="*/ 383 w 550"/>
                <a:gd name="T37" fmla="*/ 36 h 616"/>
                <a:gd name="T38" fmla="*/ 383 w 550"/>
                <a:gd name="T39" fmla="*/ 36 h 616"/>
                <a:gd name="T40" fmla="*/ 383 w 550"/>
                <a:gd name="T41" fmla="*/ 36 h 616"/>
                <a:gd name="T42" fmla="*/ 263 w 550"/>
                <a:gd name="T43" fmla="*/ 6 h 616"/>
                <a:gd name="T44" fmla="*/ 251 w 550"/>
                <a:gd name="T45" fmla="*/ 54 h 616"/>
                <a:gd name="T46" fmla="*/ 209 w 550"/>
                <a:gd name="T47" fmla="*/ 209 h 616"/>
                <a:gd name="T48" fmla="*/ 173 w 550"/>
                <a:gd name="T49" fmla="*/ 233 h 616"/>
                <a:gd name="T50" fmla="*/ 155 w 550"/>
                <a:gd name="T51" fmla="*/ 305 h 616"/>
                <a:gd name="T52" fmla="*/ 125 w 550"/>
                <a:gd name="T53" fmla="*/ 329 h 616"/>
                <a:gd name="T54" fmla="*/ 101 w 550"/>
                <a:gd name="T55" fmla="*/ 353 h 616"/>
                <a:gd name="T56" fmla="*/ 84 w 550"/>
                <a:gd name="T57" fmla="*/ 341 h 616"/>
                <a:gd name="T58" fmla="*/ 54 w 550"/>
                <a:gd name="T59" fmla="*/ 359 h 616"/>
                <a:gd name="T60" fmla="*/ 30 w 550"/>
                <a:gd name="T61" fmla="*/ 335 h 616"/>
                <a:gd name="T62" fmla="*/ 0 w 550"/>
                <a:gd name="T63" fmla="*/ 359 h 616"/>
                <a:gd name="T64" fmla="*/ 0 w 550"/>
                <a:gd name="T65" fmla="*/ 365 h 616"/>
                <a:gd name="T66" fmla="*/ 6 w 550"/>
                <a:gd name="T67" fmla="*/ 371 h 616"/>
                <a:gd name="T68" fmla="*/ 6 w 550"/>
                <a:gd name="T69" fmla="*/ 389 h 616"/>
                <a:gd name="T70" fmla="*/ 18 w 550"/>
                <a:gd name="T71" fmla="*/ 395 h 616"/>
                <a:gd name="T72" fmla="*/ 18 w 550"/>
                <a:gd name="T73" fmla="*/ 407 h 616"/>
                <a:gd name="T74" fmla="*/ 18 w 550"/>
                <a:gd name="T75" fmla="*/ 407 h 616"/>
                <a:gd name="T76" fmla="*/ 18 w 550"/>
                <a:gd name="T77" fmla="*/ 407 h 616"/>
                <a:gd name="T78" fmla="*/ 60 w 550"/>
                <a:gd name="T79" fmla="*/ 3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0" h="616">
                  <a:moveTo>
                    <a:pt x="60" y="389"/>
                  </a:moveTo>
                  <a:lnTo>
                    <a:pt x="161" y="395"/>
                  </a:lnTo>
                  <a:lnTo>
                    <a:pt x="203" y="478"/>
                  </a:lnTo>
                  <a:lnTo>
                    <a:pt x="257" y="472"/>
                  </a:lnTo>
                  <a:lnTo>
                    <a:pt x="269" y="437"/>
                  </a:lnTo>
                  <a:lnTo>
                    <a:pt x="269" y="437"/>
                  </a:lnTo>
                  <a:lnTo>
                    <a:pt x="269" y="437"/>
                  </a:lnTo>
                  <a:lnTo>
                    <a:pt x="347" y="442"/>
                  </a:lnTo>
                  <a:lnTo>
                    <a:pt x="365" y="586"/>
                  </a:lnTo>
                  <a:lnTo>
                    <a:pt x="436" y="574"/>
                  </a:lnTo>
                  <a:lnTo>
                    <a:pt x="436" y="562"/>
                  </a:lnTo>
                  <a:lnTo>
                    <a:pt x="520" y="610"/>
                  </a:lnTo>
                  <a:lnTo>
                    <a:pt x="550" y="616"/>
                  </a:lnTo>
                  <a:lnTo>
                    <a:pt x="550" y="616"/>
                  </a:lnTo>
                  <a:lnTo>
                    <a:pt x="550" y="0"/>
                  </a:lnTo>
                  <a:lnTo>
                    <a:pt x="550" y="0"/>
                  </a:lnTo>
                  <a:lnTo>
                    <a:pt x="550" y="0"/>
                  </a:lnTo>
                  <a:lnTo>
                    <a:pt x="401" y="30"/>
                  </a:lnTo>
                  <a:lnTo>
                    <a:pt x="383" y="36"/>
                  </a:lnTo>
                  <a:lnTo>
                    <a:pt x="383" y="36"/>
                  </a:lnTo>
                  <a:lnTo>
                    <a:pt x="383" y="36"/>
                  </a:lnTo>
                  <a:lnTo>
                    <a:pt x="263" y="6"/>
                  </a:lnTo>
                  <a:lnTo>
                    <a:pt x="251" y="54"/>
                  </a:lnTo>
                  <a:lnTo>
                    <a:pt x="209" y="209"/>
                  </a:lnTo>
                  <a:lnTo>
                    <a:pt x="173" y="233"/>
                  </a:lnTo>
                  <a:lnTo>
                    <a:pt x="155" y="305"/>
                  </a:lnTo>
                  <a:lnTo>
                    <a:pt x="125" y="329"/>
                  </a:lnTo>
                  <a:lnTo>
                    <a:pt x="101" y="353"/>
                  </a:lnTo>
                  <a:lnTo>
                    <a:pt x="84" y="341"/>
                  </a:lnTo>
                  <a:lnTo>
                    <a:pt x="54" y="359"/>
                  </a:lnTo>
                  <a:lnTo>
                    <a:pt x="30" y="335"/>
                  </a:lnTo>
                  <a:lnTo>
                    <a:pt x="0" y="359"/>
                  </a:lnTo>
                  <a:lnTo>
                    <a:pt x="0" y="365"/>
                  </a:lnTo>
                  <a:lnTo>
                    <a:pt x="6" y="371"/>
                  </a:lnTo>
                  <a:lnTo>
                    <a:pt x="6" y="389"/>
                  </a:lnTo>
                  <a:lnTo>
                    <a:pt x="18" y="395"/>
                  </a:lnTo>
                  <a:lnTo>
                    <a:pt x="18" y="407"/>
                  </a:lnTo>
                  <a:lnTo>
                    <a:pt x="18" y="407"/>
                  </a:lnTo>
                  <a:lnTo>
                    <a:pt x="18" y="407"/>
                  </a:lnTo>
                  <a:lnTo>
                    <a:pt x="60" y="38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3" name="Rectangle 207"/>
            <p:cNvSpPr>
              <a:spLocks noChangeArrowheads="1"/>
            </p:cNvSpPr>
            <p:nvPr/>
          </p:nvSpPr>
          <p:spPr bwMode="auto">
            <a:xfrm>
              <a:off x="5751" y="156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94" name="Freeform 208"/>
            <p:cNvSpPr>
              <a:spLocks/>
            </p:cNvSpPr>
            <p:nvPr/>
          </p:nvSpPr>
          <p:spPr bwMode="auto">
            <a:xfrm>
              <a:off x="5452" y="1568"/>
              <a:ext cx="12" cy="48"/>
            </a:xfrm>
            <a:custGeom>
              <a:avLst/>
              <a:gdLst>
                <a:gd name="T0" fmla="*/ 0 w 12"/>
                <a:gd name="T1" fmla="*/ 48 h 48"/>
                <a:gd name="T2" fmla="*/ 12 w 12"/>
                <a:gd name="T3" fmla="*/ 0 h 48"/>
                <a:gd name="T4" fmla="*/ 0 w 12"/>
                <a:gd name="T5" fmla="*/ 48 h 48"/>
                <a:gd name="T6" fmla="*/ 0 w 12"/>
                <a:gd name="T7" fmla="*/ 48 h 48"/>
              </a:gdLst>
              <a:ahLst/>
              <a:cxnLst>
                <a:cxn ang="0">
                  <a:pos x="T0" y="T1"/>
                </a:cxn>
                <a:cxn ang="0">
                  <a:pos x="T2" y="T3"/>
                </a:cxn>
                <a:cxn ang="0">
                  <a:pos x="T4" y="T5"/>
                </a:cxn>
                <a:cxn ang="0">
                  <a:pos x="T6" y="T7"/>
                </a:cxn>
              </a:cxnLst>
              <a:rect l="0" t="0" r="r" b="b"/>
              <a:pathLst>
                <a:path w="12" h="48">
                  <a:moveTo>
                    <a:pt x="0" y="48"/>
                  </a:moveTo>
                  <a:lnTo>
                    <a:pt x="12" y="0"/>
                  </a:lnTo>
                  <a:lnTo>
                    <a:pt x="0" y="48"/>
                  </a:lnTo>
                  <a:lnTo>
                    <a:pt x="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5" name="Freeform 209"/>
            <p:cNvSpPr>
              <a:spLocks/>
            </p:cNvSpPr>
            <p:nvPr/>
          </p:nvSpPr>
          <p:spPr bwMode="auto">
            <a:xfrm>
              <a:off x="5584" y="1592"/>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6" name="Freeform 210"/>
            <p:cNvSpPr>
              <a:spLocks/>
            </p:cNvSpPr>
            <p:nvPr/>
          </p:nvSpPr>
          <p:spPr bwMode="auto">
            <a:xfrm>
              <a:off x="5201" y="1897"/>
              <a:ext cx="54" cy="24"/>
            </a:xfrm>
            <a:custGeom>
              <a:avLst/>
              <a:gdLst>
                <a:gd name="T0" fmla="*/ 54 w 54"/>
                <a:gd name="T1" fmla="*/ 24 h 24"/>
                <a:gd name="T2" fmla="*/ 30 w 54"/>
                <a:gd name="T3" fmla="*/ 0 h 24"/>
                <a:gd name="T4" fmla="*/ 0 w 54"/>
                <a:gd name="T5" fmla="*/ 24 h 24"/>
                <a:gd name="T6" fmla="*/ 30 w 54"/>
                <a:gd name="T7" fmla="*/ 0 h 24"/>
                <a:gd name="T8" fmla="*/ 54 w 54"/>
                <a:gd name="T9" fmla="*/ 24 h 24"/>
              </a:gdLst>
              <a:ahLst/>
              <a:cxnLst>
                <a:cxn ang="0">
                  <a:pos x="T0" y="T1"/>
                </a:cxn>
                <a:cxn ang="0">
                  <a:pos x="T2" y="T3"/>
                </a:cxn>
                <a:cxn ang="0">
                  <a:pos x="T4" y="T5"/>
                </a:cxn>
                <a:cxn ang="0">
                  <a:pos x="T6" y="T7"/>
                </a:cxn>
                <a:cxn ang="0">
                  <a:pos x="T8" y="T9"/>
                </a:cxn>
              </a:cxnLst>
              <a:rect l="0" t="0" r="r" b="b"/>
              <a:pathLst>
                <a:path w="54" h="24">
                  <a:moveTo>
                    <a:pt x="54" y="24"/>
                  </a:moveTo>
                  <a:lnTo>
                    <a:pt x="30" y="0"/>
                  </a:lnTo>
                  <a:lnTo>
                    <a:pt x="0" y="24"/>
                  </a:lnTo>
                  <a:lnTo>
                    <a:pt x="30" y="0"/>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7" name="Freeform 211"/>
            <p:cNvSpPr>
              <a:spLocks/>
            </p:cNvSpPr>
            <p:nvPr/>
          </p:nvSpPr>
          <p:spPr bwMode="auto">
            <a:xfrm>
              <a:off x="5326" y="1795"/>
              <a:ext cx="48" cy="96"/>
            </a:xfrm>
            <a:custGeom>
              <a:avLst/>
              <a:gdLst>
                <a:gd name="T0" fmla="*/ 0 w 48"/>
                <a:gd name="T1" fmla="*/ 96 h 96"/>
                <a:gd name="T2" fmla="*/ 30 w 48"/>
                <a:gd name="T3" fmla="*/ 72 h 96"/>
                <a:gd name="T4" fmla="*/ 48 w 48"/>
                <a:gd name="T5" fmla="*/ 0 h 96"/>
                <a:gd name="T6" fmla="*/ 30 w 48"/>
                <a:gd name="T7" fmla="*/ 72 h 96"/>
                <a:gd name="T8" fmla="*/ 0 w 48"/>
                <a:gd name="T9" fmla="*/ 96 h 96"/>
              </a:gdLst>
              <a:ahLst/>
              <a:cxnLst>
                <a:cxn ang="0">
                  <a:pos x="T0" y="T1"/>
                </a:cxn>
                <a:cxn ang="0">
                  <a:pos x="T2" y="T3"/>
                </a:cxn>
                <a:cxn ang="0">
                  <a:pos x="T4" y="T5"/>
                </a:cxn>
                <a:cxn ang="0">
                  <a:pos x="T6" y="T7"/>
                </a:cxn>
                <a:cxn ang="0">
                  <a:pos x="T8" y="T9"/>
                </a:cxn>
              </a:cxnLst>
              <a:rect l="0" t="0" r="r" b="b"/>
              <a:pathLst>
                <a:path w="48" h="96">
                  <a:moveTo>
                    <a:pt x="0" y="96"/>
                  </a:moveTo>
                  <a:lnTo>
                    <a:pt x="30" y="72"/>
                  </a:lnTo>
                  <a:lnTo>
                    <a:pt x="48" y="0"/>
                  </a:lnTo>
                  <a:lnTo>
                    <a:pt x="30" y="72"/>
                  </a:lnTo>
                  <a:lnTo>
                    <a:pt x="0" y="9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8" name="Freeform 212"/>
            <p:cNvSpPr>
              <a:spLocks/>
            </p:cNvSpPr>
            <p:nvPr/>
          </p:nvSpPr>
          <p:spPr bwMode="auto">
            <a:xfrm>
              <a:off x="5410" y="1616"/>
              <a:ext cx="42" cy="155"/>
            </a:xfrm>
            <a:custGeom>
              <a:avLst/>
              <a:gdLst>
                <a:gd name="T0" fmla="*/ 0 w 42"/>
                <a:gd name="T1" fmla="*/ 155 h 155"/>
                <a:gd name="T2" fmla="*/ 42 w 42"/>
                <a:gd name="T3" fmla="*/ 0 h 155"/>
                <a:gd name="T4" fmla="*/ 42 w 42"/>
                <a:gd name="T5" fmla="*/ 0 h 155"/>
                <a:gd name="T6" fmla="*/ 0 w 42"/>
                <a:gd name="T7" fmla="*/ 155 h 155"/>
              </a:gdLst>
              <a:ahLst/>
              <a:cxnLst>
                <a:cxn ang="0">
                  <a:pos x="T0" y="T1"/>
                </a:cxn>
                <a:cxn ang="0">
                  <a:pos x="T2" y="T3"/>
                </a:cxn>
                <a:cxn ang="0">
                  <a:pos x="T4" y="T5"/>
                </a:cxn>
                <a:cxn ang="0">
                  <a:pos x="T6" y="T7"/>
                </a:cxn>
              </a:cxnLst>
              <a:rect l="0" t="0" r="r" b="b"/>
              <a:pathLst>
                <a:path w="42" h="155">
                  <a:moveTo>
                    <a:pt x="0" y="155"/>
                  </a:moveTo>
                  <a:lnTo>
                    <a:pt x="42" y="0"/>
                  </a:lnTo>
                  <a:lnTo>
                    <a:pt x="42" y="0"/>
                  </a:lnTo>
                  <a:lnTo>
                    <a:pt x="0" y="15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99" name="Freeform 213"/>
            <p:cNvSpPr>
              <a:spLocks/>
            </p:cNvSpPr>
            <p:nvPr/>
          </p:nvSpPr>
          <p:spPr bwMode="auto">
            <a:xfrm>
              <a:off x="5189" y="1951"/>
              <a:ext cx="448" cy="442"/>
            </a:xfrm>
            <a:custGeom>
              <a:avLst/>
              <a:gdLst>
                <a:gd name="T0" fmla="*/ 18 w 448"/>
                <a:gd name="T1" fmla="*/ 412 h 442"/>
                <a:gd name="T2" fmla="*/ 42 w 448"/>
                <a:gd name="T3" fmla="*/ 401 h 442"/>
                <a:gd name="T4" fmla="*/ 48 w 448"/>
                <a:gd name="T5" fmla="*/ 395 h 442"/>
                <a:gd name="T6" fmla="*/ 48 w 448"/>
                <a:gd name="T7" fmla="*/ 395 h 442"/>
                <a:gd name="T8" fmla="*/ 48 w 448"/>
                <a:gd name="T9" fmla="*/ 395 h 442"/>
                <a:gd name="T10" fmla="*/ 60 w 448"/>
                <a:gd name="T11" fmla="*/ 401 h 442"/>
                <a:gd name="T12" fmla="*/ 78 w 448"/>
                <a:gd name="T13" fmla="*/ 418 h 442"/>
                <a:gd name="T14" fmla="*/ 239 w 448"/>
                <a:gd name="T15" fmla="*/ 418 h 442"/>
                <a:gd name="T16" fmla="*/ 239 w 448"/>
                <a:gd name="T17" fmla="*/ 418 h 442"/>
                <a:gd name="T18" fmla="*/ 239 w 448"/>
                <a:gd name="T19" fmla="*/ 418 h 442"/>
                <a:gd name="T20" fmla="*/ 251 w 448"/>
                <a:gd name="T21" fmla="*/ 436 h 442"/>
                <a:gd name="T22" fmla="*/ 353 w 448"/>
                <a:gd name="T23" fmla="*/ 442 h 442"/>
                <a:gd name="T24" fmla="*/ 413 w 448"/>
                <a:gd name="T25" fmla="*/ 424 h 442"/>
                <a:gd name="T26" fmla="*/ 413 w 448"/>
                <a:gd name="T27" fmla="*/ 424 h 442"/>
                <a:gd name="T28" fmla="*/ 413 w 448"/>
                <a:gd name="T29" fmla="*/ 424 h 442"/>
                <a:gd name="T30" fmla="*/ 389 w 448"/>
                <a:gd name="T31" fmla="*/ 406 h 442"/>
                <a:gd name="T32" fmla="*/ 365 w 448"/>
                <a:gd name="T33" fmla="*/ 389 h 442"/>
                <a:gd name="T34" fmla="*/ 371 w 448"/>
                <a:gd name="T35" fmla="*/ 323 h 442"/>
                <a:gd name="T36" fmla="*/ 371 w 448"/>
                <a:gd name="T37" fmla="*/ 257 h 442"/>
                <a:gd name="T38" fmla="*/ 371 w 448"/>
                <a:gd name="T39" fmla="*/ 257 h 442"/>
                <a:gd name="T40" fmla="*/ 407 w 448"/>
                <a:gd name="T41" fmla="*/ 257 h 442"/>
                <a:gd name="T42" fmla="*/ 436 w 448"/>
                <a:gd name="T43" fmla="*/ 257 h 442"/>
                <a:gd name="T44" fmla="*/ 442 w 448"/>
                <a:gd name="T45" fmla="*/ 221 h 442"/>
                <a:gd name="T46" fmla="*/ 448 w 448"/>
                <a:gd name="T47" fmla="*/ 185 h 442"/>
                <a:gd name="T48" fmla="*/ 377 w 448"/>
                <a:gd name="T49" fmla="*/ 197 h 442"/>
                <a:gd name="T50" fmla="*/ 359 w 448"/>
                <a:gd name="T51" fmla="*/ 53 h 442"/>
                <a:gd name="T52" fmla="*/ 281 w 448"/>
                <a:gd name="T53" fmla="*/ 48 h 442"/>
                <a:gd name="T54" fmla="*/ 269 w 448"/>
                <a:gd name="T55" fmla="*/ 83 h 442"/>
                <a:gd name="T56" fmla="*/ 215 w 448"/>
                <a:gd name="T57" fmla="*/ 89 h 442"/>
                <a:gd name="T58" fmla="*/ 173 w 448"/>
                <a:gd name="T59" fmla="*/ 6 h 442"/>
                <a:gd name="T60" fmla="*/ 72 w 448"/>
                <a:gd name="T61" fmla="*/ 0 h 442"/>
                <a:gd name="T62" fmla="*/ 30 w 448"/>
                <a:gd name="T63" fmla="*/ 18 h 442"/>
                <a:gd name="T64" fmla="*/ 30 w 448"/>
                <a:gd name="T65" fmla="*/ 18 h 442"/>
                <a:gd name="T66" fmla="*/ 42 w 448"/>
                <a:gd name="T67" fmla="*/ 48 h 442"/>
                <a:gd name="T68" fmla="*/ 60 w 448"/>
                <a:gd name="T69" fmla="*/ 101 h 442"/>
                <a:gd name="T70" fmla="*/ 54 w 448"/>
                <a:gd name="T71" fmla="*/ 119 h 442"/>
                <a:gd name="T72" fmla="*/ 60 w 448"/>
                <a:gd name="T73" fmla="*/ 149 h 442"/>
                <a:gd name="T74" fmla="*/ 72 w 448"/>
                <a:gd name="T75" fmla="*/ 167 h 442"/>
                <a:gd name="T76" fmla="*/ 78 w 448"/>
                <a:gd name="T77" fmla="*/ 167 h 442"/>
                <a:gd name="T78" fmla="*/ 78 w 448"/>
                <a:gd name="T79" fmla="*/ 185 h 442"/>
                <a:gd name="T80" fmla="*/ 78 w 448"/>
                <a:gd name="T81" fmla="*/ 191 h 442"/>
                <a:gd name="T82" fmla="*/ 72 w 448"/>
                <a:gd name="T83" fmla="*/ 221 h 442"/>
                <a:gd name="T84" fmla="*/ 54 w 448"/>
                <a:gd name="T85" fmla="*/ 245 h 442"/>
                <a:gd name="T86" fmla="*/ 48 w 448"/>
                <a:gd name="T87" fmla="*/ 251 h 442"/>
                <a:gd name="T88" fmla="*/ 42 w 448"/>
                <a:gd name="T89" fmla="*/ 263 h 442"/>
                <a:gd name="T90" fmla="*/ 36 w 448"/>
                <a:gd name="T91" fmla="*/ 275 h 442"/>
                <a:gd name="T92" fmla="*/ 12 w 448"/>
                <a:gd name="T93" fmla="*/ 359 h 442"/>
                <a:gd name="T94" fmla="*/ 0 w 448"/>
                <a:gd name="T95" fmla="*/ 371 h 442"/>
                <a:gd name="T96" fmla="*/ 0 w 448"/>
                <a:gd name="T97" fmla="*/ 418 h 442"/>
                <a:gd name="T98" fmla="*/ 12 w 448"/>
                <a:gd name="T99" fmla="*/ 406 h 442"/>
                <a:gd name="T100" fmla="*/ 18 w 448"/>
                <a:gd name="T101" fmla="*/ 41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8" h="442">
                  <a:moveTo>
                    <a:pt x="18" y="412"/>
                  </a:moveTo>
                  <a:lnTo>
                    <a:pt x="42" y="401"/>
                  </a:lnTo>
                  <a:lnTo>
                    <a:pt x="48" y="395"/>
                  </a:lnTo>
                  <a:lnTo>
                    <a:pt x="48" y="395"/>
                  </a:lnTo>
                  <a:lnTo>
                    <a:pt x="48" y="395"/>
                  </a:lnTo>
                  <a:lnTo>
                    <a:pt x="60" y="401"/>
                  </a:lnTo>
                  <a:lnTo>
                    <a:pt x="78" y="418"/>
                  </a:lnTo>
                  <a:lnTo>
                    <a:pt x="239" y="418"/>
                  </a:lnTo>
                  <a:lnTo>
                    <a:pt x="239" y="418"/>
                  </a:lnTo>
                  <a:lnTo>
                    <a:pt x="239" y="418"/>
                  </a:lnTo>
                  <a:lnTo>
                    <a:pt x="251" y="436"/>
                  </a:lnTo>
                  <a:lnTo>
                    <a:pt x="353" y="442"/>
                  </a:lnTo>
                  <a:lnTo>
                    <a:pt x="413" y="424"/>
                  </a:lnTo>
                  <a:lnTo>
                    <a:pt x="413" y="424"/>
                  </a:lnTo>
                  <a:lnTo>
                    <a:pt x="413" y="424"/>
                  </a:lnTo>
                  <a:lnTo>
                    <a:pt x="389" y="406"/>
                  </a:lnTo>
                  <a:lnTo>
                    <a:pt x="365" y="389"/>
                  </a:lnTo>
                  <a:lnTo>
                    <a:pt x="371" y="323"/>
                  </a:lnTo>
                  <a:lnTo>
                    <a:pt x="371" y="257"/>
                  </a:lnTo>
                  <a:lnTo>
                    <a:pt x="371" y="257"/>
                  </a:lnTo>
                  <a:lnTo>
                    <a:pt x="407" y="257"/>
                  </a:lnTo>
                  <a:lnTo>
                    <a:pt x="436" y="257"/>
                  </a:lnTo>
                  <a:lnTo>
                    <a:pt x="442" y="221"/>
                  </a:lnTo>
                  <a:lnTo>
                    <a:pt x="448" y="185"/>
                  </a:lnTo>
                  <a:lnTo>
                    <a:pt x="377" y="197"/>
                  </a:lnTo>
                  <a:lnTo>
                    <a:pt x="359" y="53"/>
                  </a:lnTo>
                  <a:lnTo>
                    <a:pt x="281" y="48"/>
                  </a:lnTo>
                  <a:lnTo>
                    <a:pt x="269" y="83"/>
                  </a:lnTo>
                  <a:lnTo>
                    <a:pt x="215" y="89"/>
                  </a:lnTo>
                  <a:lnTo>
                    <a:pt x="173" y="6"/>
                  </a:lnTo>
                  <a:lnTo>
                    <a:pt x="72" y="0"/>
                  </a:lnTo>
                  <a:lnTo>
                    <a:pt x="30" y="18"/>
                  </a:lnTo>
                  <a:lnTo>
                    <a:pt x="30" y="18"/>
                  </a:lnTo>
                  <a:lnTo>
                    <a:pt x="42" y="48"/>
                  </a:lnTo>
                  <a:lnTo>
                    <a:pt x="60" y="101"/>
                  </a:lnTo>
                  <a:lnTo>
                    <a:pt x="54" y="119"/>
                  </a:lnTo>
                  <a:lnTo>
                    <a:pt x="60" y="149"/>
                  </a:lnTo>
                  <a:lnTo>
                    <a:pt x="72" y="167"/>
                  </a:lnTo>
                  <a:lnTo>
                    <a:pt x="78" y="167"/>
                  </a:lnTo>
                  <a:lnTo>
                    <a:pt x="78" y="185"/>
                  </a:lnTo>
                  <a:lnTo>
                    <a:pt x="78" y="191"/>
                  </a:lnTo>
                  <a:lnTo>
                    <a:pt x="72" y="221"/>
                  </a:lnTo>
                  <a:lnTo>
                    <a:pt x="54" y="245"/>
                  </a:lnTo>
                  <a:lnTo>
                    <a:pt x="48" y="251"/>
                  </a:lnTo>
                  <a:lnTo>
                    <a:pt x="42" y="263"/>
                  </a:lnTo>
                  <a:lnTo>
                    <a:pt x="36" y="275"/>
                  </a:lnTo>
                  <a:lnTo>
                    <a:pt x="12" y="359"/>
                  </a:lnTo>
                  <a:lnTo>
                    <a:pt x="0" y="371"/>
                  </a:lnTo>
                  <a:lnTo>
                    <a:pt x="0" y="418"/>
                  </a:lnTo>
                  <a:lnTo>
                    <a:pt x="12" y="406"/>
                  </a:lnTo>
                  <a:lnTo>
                    <a:pt x="18" y="4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0" name="Freeform 214"/>
            <p:cNvSpPr>
              <a:spLocks/>
            </p:cNvSpPr>
            <p:nvPr/>
          </p:nvSpPr>
          <p:spPr bwMode="auto">
            <a:xfrm>
              <a:off x="5404" y="1999"/>
              <a:ext cx="66" cy="41"/>
            </a:xfrm>
            <a:custGeom>
              <a:avLst/>
              <a:gdLst>
                <a:gd name="T0" fmla="*/ 54 w 66"/>
                <a:gd name="T1" fmla="*/ 35 h 41"/>
                <a:gd name="T2" fmla="*/ 0 w 66"/>
                <a:gd name="T3" fmla="*/ 41 h 41"/>
                <a:gd name="T4" fmla="*/ 54 w 66"/>
                <a:gd name="T5" fmla="*/ 35 h 41"/>
                <a:gd name="T6" fmla="*/ 66 w 66"/>
                <a:gd name="T7" fmla="*/ 0 h 41"/>
                <a:gd name="T8" fmla="*/ 66 w 66"/>
                <a:gd name="T9" fmla="*/ 0 h 41"/>
                <a:gd name="T10" fmla="*/ 54 w 66"/>
                <a:gd name="T11" fmla="*/ 35 h 41"/>
              </a:gdLst>
              <a:ahLst/>
              <a:cxnLst>
                <a:cxn ang="0">
                  <a:pos x="T0" y="T1"/>
                </a:cxn>
                <a:cxn ang="0">
                  <a:pos x="T2" y="T3"/>
                </a:cxn>
                <a:cxn ang="0">
                  <a:pos x="T4" y="T5"/>
                </a:cxn>
                <a:cxn ang="0">
                  <a:pos x="T6" y="T7"/>
                </a:cxn>
                <a:cxn ang="0">
                  <a:pos x="T8" y="T9"/>
                </a:cxn>
                <a:cxn ang="0">
                  <a:pos x="T10" y="T11"/>
                </a:cxn>
              </a:cxnLst>
              <a:rect l="0" t="0" r="r" b="b"/>
              <a:pathLst>
                <a:path w="66" h="41">
                  <a:moveTo>
                    <a:pt x="54" y="35"/>
                  </a:moveTo>
                  <a:lnTo>
                    <a:pt x="0" y="41"/>
                  </a:lnTo>
                  <a:lnTo>
                    <a:pt x="54" y="35"/>
                  </a:lnTo>
                  <a:lnTo>
                    <a:pt x="66" y="0"/>
                  </a:lnTo>
                  <a:lnTo>
                    <a:pt x="66" y="0"/>
                  </a:lnTo>
                  <a:lnTo>
                    <a:pt x="54" y="3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1" name="Freeform 215"/>
            <p:cNvSpPr>
              <a:spLocks/>
            </p:cNvSpPr>
            <p:nvPr/>
          </p:nvSpPr>
          <p:spPr bwMode="auto">
            <a:xfrm>
              <a:off x="5219" y="1951"/>
              <a:ext cx="42" cy="18"/>
            </a:xfrm>
            <a:custGeom>
              <a:avLst/>
              <a:gdLst>
                <a:gd name="T0" fmla="*/ 0 w 42"/>
                <a:gd name="T1" fmla="*/ 18 h 18"/>
                <a:gd name="T2" fmla="*/ 0 w 42"/>
                <a:gd name="T3" fmla="*/ 18 h 18"/>
                <a:gd name="T4" fmla="*/ 42 w 42"/>
                <a:gd name="T5" fmla="*/ 0 h 18"/>
                <a:gd name="T6" fmla="*/ 0 w 42"/>
                <a:gd name="T7" fmla="*/ 18 h 18"/>
              </a:gdLst>
              <a:ahLst/>
              <a:cxnLst>
                <a:cxn ang="0">
                  <a:pos x="T0" y="T1"/>
                </a:cxn>
                <a:cxn ang="0">
                  <a:pos x="T2" y="T3"/>
                </a:cxn>
                <a:cxn ang="0">
                  <a:pos x="T4" y="T5"/>
                </a:cxn>
                <a:cxn ang="0">
                  <a:pos x="T6" y="T7"/>
                </a:cxn>
              </a:cxnLst>
              <a:rect l="0" t="0" r="r" b="b"/>
              <a:pathLst>
                <a:path w="42" h="18">
                  <a:moveTo>
                    <a:pt x="0" y="18"/>
                  </a:moveTo>
                  <a:lnTo>
                    <a:pt x="0" y="18"/>
                  </a:lnTo>
                  <a:lnTo>
                    <a:pt x="42"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2" name="Freeform 216"/>
            <p:cNvSpPr>
              <a:spLocks/>
            </p:cNvSpPr>
            <p:nvPr/>
          </p:nvSpPr>
          <p:spPr bwMode="auto">
            <a:xfrm>
              <a:off x="5554" y="2124"/>
              <a:ext cx="197" cy="275"/>
            </a:xfrm>
            <a:custGeom>
              <a:avLst/>
              <a:gdLst>
                <a:gd name="T0" fmla="*/ 167 w 197"/>
                <a:gd name="T1" fmla="*/ 48 h 275"/>
                <a:gd name="T2" fmla="*/ 83 w 197"/>
                <a:gd name="T3" fmla="*/ 0 h 275"/>
                <a:gd name="T4" fmla="*/ 83 w 197"/>
                <a:gd name="T5" fmla="*/ 12 h 275"/>
                <a:gd name="T6" fmla="*/ 83 w 197"/>
                <a:gd name="T7" fmla="*/ 12 h 275"/>
                <a:gd name="T8" fmla="*/ 77 w 197"/>
                <a:gd name="T9" fmla="*/ 48 h 275"/>
                <a:gd name="T10" fmla="*/ 71 w 197"/>
                <a:gd name="T11" fmla="*/ 84 h 275"/>
                <a:gd name="T12" fmla="*/ 71 w 197"/>
                <a:gd name="T13" fmla="*/ 84 h 275"/>
                <a:gd name="T14" fmla="*/ 42 w 197"/>
                <a:gd name="T15" fmla="*/ 84 h 275"/>
                <a:gd name="T16" fmla="*/ 6 w 197"/>
                <a:gd name="T17" fmla="*/ 84 h 275"/>
                <a:gd name="T18" fmla="*/ 6 w 197"/>
                <a:gd name="T19" fmla="*/ 150 h 275"/>
                <a:gd name="T20" fmla="*/ 0 w 197"/>
                <a:gd name="T21" fmla="*/ 216 h 275"/>
                <a:gd name="T22" fmla="*/ 24 w 197"/>
                <a:gd name="T23" fmla="*/ 233 h 275"/>
                <a:gd name="T24" fmla="*/ 48 w 197"/>
                <a:gd name="T25" fmla="*/ 251 h 275"/>
                <a:gd name="T26" fmla="*/ 77 w 197"/>
                <a:gd name="T27" fmla="*/ 245 h 275"/>
                <a:gd name="T28" fmla="*/ 113 w 197"/>
                <a:gd name="T29" fmla="*/ 257 h 275"/>
                <a:gd name="T30" fmla="*/ 113 w 197"/>
                <a:gd name="T31" fmla="*/ 257 h 275"/>
                <a:gd name="T32" fmla="*/ 113 w 197"/>
                <a:gd name="T33" fmla="*/ 257 h 275"/>
                <a:gd name="T34" fmla="*/ 119 w 197"/>
                <a:gd name="T35" fmla="*/ 263 h 275"/>
                <a:gd name="T36" fmla="*/ 173 w 197"/>
                <a:gd name="T37" fmla="*/ 275 h 275"/>
                <a:gd name="T38" fmla="*/ 173 w 197"/>
                <a:gd name="T39" fmla="*/ 269 h 275"/>
                <a:gd name="T40" fmla="*/ 197 w 197"/>
                <a:gd name="T41" fmla="*/ 233 h 275"/>
                <a:gd name="T42" fmla="*/ 197 w 197"/>
                <a:gd name="T43" fmla="*/ 54 h 275"/>
                <a:gd name="T44" fmla="*/ 197 w 197"/>
                <a:gd name="T45" fmla="*/ 54 h 275"/>
                <a:gd name="T46" fmla="*/ 167 w 197"/>
                <a:gd name="T47" fmla="*/ 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75">
                  <a:moveTo>
                    <a:pt x="167" y="48"/>
                  </a:moveTo>
                  <a:lnTo>
                    <a:pt x="83" y="0"/>
                  </a:lnTo>
                  <a:lnTo>
                    <a:pt x="83" y="12"/>
                  </a:lnTo>
                  <a:lnTo>
                    <a:pt x="83" y="12"/>
                  </a:lnTo>
                  <a:lnTo>
                    <a:pt x="77" y="48"/>
                  </a:lnTo>
                  <a:lnTo>
                    <a:pt x="71" y="84"/>
                  </a:lnTo>
                  <a:lnTo>
                    <a:pt x="71" y="84"/>
                  </a:lnTo>
                  <a:lnTo>
                    <a:pt x="42" y="84"/>
                  </a:lnTo>
                  <a:lnTo>
                    <a:pt x="6" y="84"/>
                  </a:lnTo>
                  <a:lnTo>
                    <a:pt x="6" y="150"/>
                  </a:lnTo>
                  <a:lnTo>
                    <a:pt x="0" y="216"/>
                  </a:lnTo>
                  <a:lnTo>
                    <a:pt x="24" y="233"/>
                  </a:lnTo>
                  <a:lnTo>
                    <a:pt x="48" y="251"/>
                  </a:lnTo>
                  <a:lnTo>
                    <a:pt x="77" y="245"/>
                  </a:lnTo>
                  <a:lnTo>
                    <a:pt x="113" y="257"/>
                  </a:lnTo>
                  <a:lnTo>
                    <a:pt x="113" y="257"/>
                  </a:lnTo>
                  <a:lnTo>
                    <a:pt x="113" y="257"/>
                  </a:lnTo>
                  <a:lnTo>
                    <a:pt x="119" y="263"/>
                  </a:lnTo>
                  <a:lnTo>
                    <a:pt x="173" y="275"/>
                  </a:lnTo>
                  <a:lnTo>
                    <a:pt x="173" y="269"/>
                  </a:lnTo>
                  <a:lnTo>
                    <a:pt x="197" y="233"/>
                  </a:lnTo>
                  <a:lnTo>
                    <a:pt x="197" y="54"/>
                  </a:lnTo>
                  <a:lnTo>
                    <a:pt x="197" y="54"/>
                  </a:lnTo>
                  <a:lnTo>
                    <a:pt x="167"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3" name="Freeform 217"/>
            <p:cNvSpPr>
              <a:spLocks/>
            </p:cNvSpPr>
            <p:nvPr/>
          </p:nvSpPr>
          <p:spPr bwMode="auto">
            <a:xfrm>
              <a:off x="5637" y="2124"/>
              <a:ext cx="114" cy="54"/>
            </a:xfrm>
            <a:custGeom>
              <a:avLst/>
              <a:gdLst>
                <a:gd name="T0" fmla="*/ 114 w 114"/>
                <a:gd name="T1" fmla="*/ 54 h 54"/>
                <a:gd name="T2" fmla="*/ 84 w 114"/>
                <a:gd name="T3" fmla="*/ 48 h 54"/>
                <a:gd name="T4" fmla="*/ 0 w 114"/>
                <a:gd name="T5" fmla="*/ 0 h 54"/>
                <a:gd name="T6" fmla="*/ 84 w 114"/>
                <a:gd name="T7" fmla="*/ 48 h 54"/>
                <a:gd name="T8" fmla="*/ 114 w 114"/>
                <a:gd name="T9" fmla="*/ 54 h 54"/>
              </a:gdLst>
              <a:ahLst/>
              <a:cxnLst>
                <a:cxn ang="0">
                  <a:pos x="T0" y="T1"/>
                </a:cxn>
                <a:cxn ang="0">
                  <a:pos x="T2" y="T3"/>
                </a:cxn>
                <a:cxn ang="0">
                  <a:pos x="T4" y="T5"/>
                </a:cxn>
                <a:cxn ang="0">
                  <a:pos x="T6" y="T7"/>
                </a:cxn>
                <a:cxn ang="0">
                  <a:pos x="T8" y="T9"/>
                </a:cxn>
              </a:cxnLst>
              <a:rect l="0" t="0" r="r" b="b"/>
              <a:pathLst>
                <a:path w="114" h="54">
                  <a:moveTo>
                    <a:pt x="114" y="54"/>
                  </a:moveTo>
                  <a:lnTo>
                    <a:pt x="84" y="48"/>
                  </a:lnTo>
                  <a:lnTo>
                    <a:pt x="0" y="0"/>
                  </a:lnTo>
                  <a:lnTo>
                    <a:pt x="84" y="48"/>
                  </a:lnTo>
                  <a:lnTo>
                    <a:pt x="114"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4" name="Freeform 218"/>
            <p:cNvSpPr>
              <a:spLocks/>
            </p:cNvSpPr>
            <p:nvPr/>
          </p:nvSpPr>
          <p:spPr bwMode="auto">
            <a:xfrm>
              <a:off x="5631" y="2136"/>
              <a:ext cx="6" cy="36"/>
            </a:xfrm>
            <a:custGeom>
              <a:avLst/>
              <a:gdLst>
                <a:gd name="T0" fmla="*/ 6 w 6"/>
                <a:gd name="T1" fmla="*/ 0 h 36"/>
                <a:gd name="T2" fmla="*/ 0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lnTo>
                    <a:pt x="0" y="36"/>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5" name="Freeform 219"/>
            <p:cNvSpPr>
              <a:spLocks/>
            </p:cNvSpPr>
            <p:nvPr/>
          </p:nvSpPr>
          <p:spPr bwMode="auto">
            <a:xfrm>
              <a:off x="5560" y="2208"/>
              <a:ext cx="0" cy="66"/>
            </a:xfrm>
            <a:custGeom>
              <a:avLst/>
              <a:gdLst>
                <a:gd name="T0" fmla="*/ 0 h 66"/>
                <a:gd name="T1" fmla="*/ 66 h 66"/>
                <a:gd name="T2" fmla="*/ 0 h 66"/>
                <a:gd name="T3" fmla="*/ 0 h 66"/>
              </a:gdLst>
              <a:ahLst/>
              <a:cxnLst>
                <a:cxn ang="0">
                  <a:pos x="0" y="T0"/>
                </a:cxn>
                <a:cxn ang="0">
                  <a:pos x="0" y="T1"/>
                </a:cxn>
                <a:cxn ang="0">
                  <a:pos x="0" y="T2"/>
                </a:cxn>
                <a:cxn ang="0">
                  <a:pos x="0" y="T3"/>
                </a:cxn>
              </a:cxnLst>
              <a:rect l="0" t="0" r="r" b="b"/>
              <a:pathLst>
                <a:path h="66">
                  <a:moveTo>
                    <a:pt x="0" y="0"/>
                  </a:moveTo>
                  <a:lnTo>
                    <a:pt x="0" y="6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6" name="Freeform 220"/>
            <p:cNvSpPr>
              <a:spLocks/>
            </p:cNvSpPr>
            <p:nvPr/>
          </p:nvSpPr>
          <p:spPr bwMode="auto">
            <a:xfrm>
              <a:off x="5578" y="2357"/>
              <a:ext cx="24" cy="18"/>
            </a:xfrm>
            <a:custGeom>
              <a:avLst/>
              <a:gdLst>
                <a:gd name="T0" fmla="*/ 24 w 24"/>
                <a:gd name="T1" fmla="*/ 18 h 18"/>
                <a:gd name="T2" fmla="*/ 24 w 24"/>
                <a:gd name="T3" fmla="*/ 18 h 18"/>
                <a:gd name="T4" fmla="*/ 0 w 24"/>
                <a:gd name="T5" fmla="*/ 0 h 18"/>
                <a:gd name="T6" fmla="*/ 24 w 24"/>
                <a:gd name="T7" fmla="*/ 18 h 18"/>
              </a:gdLst>
              <a:ahLst/>
              <a:cxnLst>
                <a:cxn ang="0">
                  <a:pos x="T0" y="T1"/>
                </a:cxn>
                <a:cxn ang="0">
                  <a:pos x="T2" y="T3"/>
                </a:cxn>
                <a:cxn ang="0">
                  <a:pos x="T4" y="T5"/>
                </a:cxn>
                <a:cxn ang="0">
                  <a:pos x="T6" y="T7"/>
                </a:cxn>
              </a:cxnLst>
              <a:rect l="0" t="0" r="r" b="b"/>
              <a:pathLst>
                <a:path w="24" h="18">
                  <a:moveTo>
                    <a:pt x="24" y="18"/>
                  </a:moveTo>
                  <a:lnTo>
                    <a:pt x="24" y="18"/>
                  </a:lnTo>
                  <a:lnTo>
                    <a:pt x="0" y="0"/>
                  </a:lnTo>
                  <a:lnTo>
                    <a:pt x="24"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7" name="Freeform 221"/>
            <p:cNvSpPr>
              <a:spLocks/>
            </p:cNvSpPr>
            <p:nvPr/>
          </p:nvSpPr>
          <p:spPr bwMode="auto">
            <a:xfrm>
              <a:off x="5673" y="2369"/>
              <a:ext cx="78" cy="114"/>
            </a:xfrm>
            <a:custGeom>
              <a:avLst/>
              <a:gdLst>
                <a:gd name="T0" fmla="*/ 54 w 78"/>
                <a:gd name="T1" fmla="*/ 24 h 114"/>
                <a:gd name="T2" fmla="*/ 60 w 78"/>
                <a:gd name="T3" fmla="*/ 24 h 114"/>
                <a:gd name="T4" fmla="*/ 54 w 78"/>
                <a:gd name="T5" fmla="*/ 30 h 114"/>
                <a:gd name="T6" fmla="*/ 0 w 78"/>
                <a:gd name="T7" fmla="*/ 18 h 114"/>
                <a:gd name="T8" fmla="*/ 6 w 78"/>
                <a:gd name="T9" fmla="*/ 30 h 114"/>
                <a:gd name="T10" fmla="*/ 18 w 78"/>
                <a:gd name="T11" fmla="*/ 66 h 114"/>
                <a:gd name="T12" fmla="*/ 78 w 78"/>
                <a:gd name="T13" fmla="*/ 114 h 114"/>
                <a:gd name="T14" fmla="*/ 78 w 78"/>
                <a:gd name="T15" fmla="*/ 0 h 114"/>
                <a:gd name="T16" fmla="*/ 66 w 78"/>
                <a:gd name="T17" fmla="*/ 24 h 114"/>
                <a:gd name="T18" fmla="*/ 54 w 78"/>
                <a:gd name="T19" fmla="*/ 2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4">
                  <a:moveTo>
                    <a:pt x="54" y="24"/>
                  </a:moveTo>
                  <a:lnTo>
                    <a:pt x="60" y="24"/>
                  </a:lnTo>
                  <a:lnTo>
                    <a:pt x="54" y="30"/>
                  </a:lnTo>
                  <a:lnTo>
                    <a:pt x="0" y="18"/>
                  </a:lnTo>
                  <a:lnTo>
                    <a:pt x="6" y="30"/>
                  </a:lnTo>
                  <a:lnTo>
                    <a:pt x="18" y="66"/>
                  </a:lnTo>
                  <a:lnTo>
                    <a:pt x="78" y="114"/>
                  </a:lnTo>
                  <a:lnTo>
                    <a:pt x="78" y="0"/>
                  </a:lnTo>
                  <a:lnTo>
                    <a:pt x="66" y="24"/>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8" name="Freeform 222"/>
            <p:cNvSpPr>
              <a:spLocks noEditPoints="1"/>
            </p:cNvSpPr>
            <p:nvPr/>
          </p:nvSpPr>
          <p:spPr bwMode="auto">
            <a:xfrm>
              <a:off x="5482" y="2381"/>
              <a:ext cx="269" cy="353"/>
            </a:xfrm>
            <a:custGeom>
              <a:avLst/>
              <a:gdLst>
                <a:gd name="T0" fmla="*/ 269 w 269"/>
                <a:gd name="T1" fmla="*/ 102 h 353"/>
                <a:gd name="T2" fmla="*/ 209 w 269"/>
                <a:gd name="T3" fmla="*/ 54 h 353"/>
                <a:gd name="T4" fmla="*/ 197 w 269"/>
                <a:gd name="T5" fmla="*/ 18 h 353"/>
                <a:gd name="T6" fmla="*/ 191 w 269"/>
                <a:gd name="T7" fmla="*/ 6 h 353"/>
                <a:gd name="T8" fmla="*/ 191 w 269"/>
                <a:gd name="T9" fmla="*/ 6 h 353"/>
                <a:gd name="T10" fmla="*/ 185 w 269"/>
                <a:gd name="T11" fmla="*/ 0 h 353"/>
                <a:gd name="T12" fmla="*/ 185 w 269"/>
                <a:gd name="T13" fmla="*/ 0 h 353"/>
                <a:gd name="T14" fmla="*/ 185 w 269"/>
                <a:gd name="T15" fmla="*/ 6 h 353"/>
                <a:gd name="T16" fmla="*/ 131 w 269"/>
                <a:gd name="T17" fmla="*/ 36 h 353"/>
                <a:gd name="T18" fmla="*/ 131 w 269"/>
                <a:gd name="T19" fmla="*/ 36 h 353"/>
                <a:gd name="T20" fmla="*/ 131 w 269"/>
                <a:gd name="T21" fmla="*/ 36 h 353"/>
                <a:gd name="T22" fmla="*/ 114 w 269"/>
                <a:gd name="T23" fmla="*/ 12 h 353"/>
                <a:gd name="T24" fmla="*/ 36 w 269"/>
                <a:gd name="T25" fmla="*/ 30 h 353"/>
                <a:gd name="T26" fmla="*/ 36 w 269"/>
                <a:gd name="T27" fmla="*/ 162 h 353"/>
                <a:gd name="T28" fmla="*/ 0 w 269"/>
                <a:gd name="T29" fmla="*/ 168 h 353"/>
                <a:gd name="T30" fmla="*/ 0 w 269"/>
                <a:gd name="T31" fmla="*/ 264 h 353"/>
                <a:gd name="T32" fmla="*/ 0 w 269"/>
                <a:gd name="T33" fmla="*/ 264 h 353"/>
                <a:gd name="T34" fmla="*/ 0 w 269"/>
                <a:gd name="T35" fmla="*/ 264 h 353"/>
                <a:gd name="T36" fmla="*/ 36 w 269"/>
                <a:gd name="T37" fmla="*/ 306 h 353"/>
                <a:gd name="T38" fmla="*/ 36 w 269"/>
                <a:gd name="T39" fmla="*/ 318 h 353"/>
                <a:gd name="T40" fmla="*/ 36 w 269"/>
                <a:gd name="T41" fmla="*/ 330 h 353"/>
                <a:gd name="T42" fmla="*/ 24 w 269"/>
                <a:gd name="T43" fmla="*/ 347 h 353"/>
                <a:gd name="T44" fmla="*/ 48 w 269"/>
                <a:gd name="T45" fmla="*/ 353 h 353"/>
                <a:gd name="T46" fmla="*/ 90 w 269"/>
                <a:gd name="T47" fmla="*/ 341 h 353"/>
                <a:gd name="T48" fmla="*/ 125 w 269"/>
                <a:gd name="T49" fmla="*/ 294 h 353"/>
                <a:gd name="T50" fmla="*/ 125 w 269"/>
                <a:gd name="T51" fmla="*/ 294 h 353"/>
                <a:gd name="T52" fmla="*/ 125 w 269"/>
                <a:gd name="T53" fmla="*/ 294 h 353"/>
                <a:gd name="T54" fmla="*/ 173 w 269"/>
                <a:gd name="T55" fmla="*/ 312 h 353"/>
                <a:gd name="T56" fmla="*/ 203 w 269"/>
                <a:gd name="T57" fmla="*/ 300 h 353"/>
                <a:gd name="T58" fmla="*/ 221 w 269"/>
                <a:gd name="T59" fmla="*/ 264 h 353"/>
                <a:gd name="T60" fmla="*/ 269 w 269"/>
                <a:gd name="T61" fmla="*/ 210 h 353"/>
                <a:gd name="T62" fmla="*/ 269 w 269"/>
                <a:gd name="T63" fmla="*/ 102 h 353"/>
                <a:gd name="T64" fmla="*/ 215 w 269"/>
                <a:gd name="T65" fmla="*/ 138 h 353"/>
                <a:gd name="T66" fmla="*/ 203 w 269"/>
                <a:gd name="T67" fmla="*/ 126 h 353"/>
                <a:gd name="T68" fmla="*/ 179 w 269"/>
                <a:gd name="T69" fmla="*/ 126 h 353"/>
                <a:gd name="T70" fmla="*/ 173 w 269"/>
                <a:gd name="T71" fmla="*/ 108 h 353"/>
                <a:gd name="T72" fmla="*/ 191 w 269"/>
                <a:gd name="T73" fmla="*/ 108 h 353"/>
                <a:gd name="T74" fmla="*/ 209 w 269"/>
                <a:gd name="T75" fmla="*/ 84 h 353"/>
                <a:gd name="T76" fmla="*/ 197 w 269"/>
                <a:gd name="T77" fmla="*/ 108 h 353"/>
                <a:gd name="T78" fmla="*/ 203 w 269"/>
                <a:gd name="T79" fmla="*/ 120 h 353"/>
                <a:gd name="T80" fmla="*/ 215 w 269"/>
                <a:gd name="T81" fmla="*/ 96 h 353"/>
                <a:gd name="T82" fmla="*/ 215 w 269"/>
                <a:gd name="T83" fmla="*/ 120 h 353"/>
                <a:gd name="T84" fmla="*/ 227 w 269"/>
                <a:gd name="T85" fmla="*/ 132 h 353"/>
                <a:gd name="T86" fmla="*/ 215 w 269"/>
                <a:gd name="T87" fmla="*/ 13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9" h="353">
                  <a:moveTo>
                    <a:pt x="269" y="102"/>
                  </a:moveTo>
                  <a:lnTo>
                    <a:pt x="209" y="54"/>
                  </a:lnTo>
                  <a:lnTo>
                    <a:pt x="197" y="18"/>
                  </a:lnTo>
                  <a:lnTo>
                    <a:pt x="191" y="6"/>
                  </a:lnTo>
                  <a:lnTo>
                    <a:pt x="191" y="6"/>
                  </a:lnTo>
                  <a:lnTo>
                    <a:pt x="185" y="0"/>
                  </a:lnTo>
                  <a:lnTo>
                    <a:pt x="185" y="0"/>
                  </a:lnTo>
                  <a:lnTo>
                    <a:pt x="185" y="6"/>
                  </a:lnTo>
                  <a:lnTo>
                    <a:pt x="131" y="36"/>
                  </a:lnTo>
                  <a:lnTo>
                    <a:pt x="131" y="36"/>
                  </a:lnTo>
                  <a:lnTo>
                    <a:pt x="131" y="36"/>
                  </a:lnTo>
                  <a:lnTo>
                    <a:pt x="114" y="12"/>
                  </a:lnTo>
                  <a:lnTo>
                    <a:pt x="36" y="30"/>
                  </a:lnTo>
                  <a:lnTo>
                    <a:pt x="36" y="162"/>
                  </a:lnTo>
                  <a:lnTo>
                    <a:pt x="0" y="168"/>
                  </a:lnTo>
                  <a:lnTo>
                    <a:pt x="0" y="264"/>
                  </a:lnTo>
                  <a:lnTo>
                    <a:pt x="0" y="264"/>
                  </a:lnTo>
                  <a:lnTo>
                    <a:pt x="0" y="264"/>
                  </a:lnTo>
                  <a:lnTo>
                    <a:pt x="36" y="306"/>
                  </a:lnTo>
                  <a:lnTo>
                    <a:pt x="36" y="318"/>
                  </a:lnTo>
                  <a:lnTo>
                    <a:pt x="36" y="330"/>
                  </a:lnTo>
                  <a:lnTo>
                    <a:pt x="24" y="347"/>
                  </a:lnTo>
                  <a:lnTo>
                    <a:pt x="48" y="353"/>
                  </a:lnTo>
                  <a:lnTo>
                    <a:pt x="90" y="341"/>
                  </a:lnTo>
                  <a:lnTo>
                    <a:pt x="125" y="294"/>
                  </a:lnTo>
                  <a:lnTo>
                    <a:pt x="125" y="294"/>
                  </a:lnTo>
                  <a:lnTo>
                    <a:pt x="125" y="294"/>
                  </a:lnTo>
                  <a:lnTo>
                    <a:pt x="173" y="312"/>
                  </a:lnTo>
                  <a:lnTo>
                    <a:pt x="203" y="300"/>
                  </a:lnTo>
                  <a:lnTo>
                    <a:pt x="221" y="264"/>
                  </a:lnTo>
                  <a:lnTo>
                    <a:pt x="269" y="210"/>
                  </a:lnTo>
                  <a:lnTo>
                    <a:pt x="269" y="102"/>
                  </a:lnTo>
                  <a:close/>
                  <a:moveTo>
                    <a:pt x="215" y="138"/>
                  </a:moveTo>
                  <a:lnTo>
                    <a:pt x="203" y="126"/>
                  </a:lnTo>
                  <a:lnTo>
                    <a:pt x="179" y="126"/>
                  </a:lnTo>
                  <a:lnTo>
                    <a:pt x="173" y="108"/>
                  </a:lnTo>
                  <a:lnTo>
                    <a:pt x="191" y="108"/>
                  </a:lnTo>
                  <a:lnTo>
                    <a:pt x="209" y="84"/>
                  </a:lnTo>
                  <a:lnTo>
                    <a:pt x="197" y="108"/>
                  </a:lnTo>
                  <a:lnTo>
                    <a:pt x="203" y="120"/>
                  </a:lnTo>
                  <a:lnTo>
                    <a:pt x="215" y="96"/>
                  </a:lnTo>
                  <a:lnTo>
                    <a:pt x="215" y="120"/>
                  </a:lnTo>
                  <a:lnTo>
                    <a:pt x="227" y="132"/>
                  </a:lnTo>
                  <a:lnTo>
                    <a:pt x="215" y="13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09" name="Freeform 223"/>
            <p:cNvSpPr>
              <a:spLocks/>
            </p:cNvSpPr>
            <p:nvPr/>
          </p:nvSpPr>
          <p:spPr bwMode="auto">
            <a:xfrm>
              <a:off x="5673" y="2387"/>
              <a:ext cx="6" cy="12"/>
            </a:xfrm>
            <a:custGeom>
              <a:avLst/>
              <a:gdLst>
                <a:gd name="T0" fmla="*/ 6 w 6"/>
                <a:gd name="T1" fmla="*/ 12 h 12"/>
                <a:gd name="T2" fmla="*/ 0 w 6"/>
                <a:gd name="T3" fmla="*/ 0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0"/>
                  </a:lnTo>
                  <a:lnTo>
                    <a:pt x="6"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0" name="Freeform 224"/>
            <p:cNvSpPr>
              <a:spLocks noEditPoints="1"/>
            </p:cNvSpPr>
            <p:nvPr/>
          </p:nvSpPr>
          <p:spPr bwMode="auto">
            <a:xfrm>
              <a:off x="5189" y="2346"/>
              <a:ext cx="478" cy="484"/>
            </a:xfrm>
            <a:custGeom>
              <a:avLst/>
              <a:gdLst>
                <a:gd name="T0" fmla="*/ 191 w 478"/>
                <a:gd name="T1" fmla="*/ 448 h 484"/>
                <a:gd name="T2" fmla="*/ 221 w 478"/>
                <a:gd name="T3" fmla="*/ 484 h 484"/>
                <a:gd name="T4" fmla="*/ 263 w 478"/>
                <a:gd name="T5" fmla="*/ 478 h 484"/>
                <a:gd name="T6" fmla="*/ 293 w 478"/>
                <a:gd name="T7" fmla="*/ 454 h 484"/>
                <a:gd name="T8" fmla="*/ 293 w 478"/>
                <a:gd name="T9" fmla="*/ 299 h 484"/>
                <a:gd name="T10" fmla="*/ 293 w 478"/>
                <a:gd name="T11" fmla="*/ 299 h 484"/>
                <a:gd name="T12" fmla="*/ 293 w 478"/>
                <a:gd name="T13" fmla="*/ 203 h 484"/>
                <a:gd name="T14" fmla="*/ 329 w 478"/>
                <a:gd name="T15" fmla="*/ 197 h 484"/>
                <a:gd name="T16" fmla="*/ 329 w 478"/>
                <a:gd name="T17" fmla="*/ 65 h 484"/>
                <a:gd name="T18" fmla="*/ 407 w 478"/>
                <a:gd name="T19" fmla="*/ 47 h 484"/>
                <a:gd name="T20" fmla="*/ 424 w 478"/>
                <a:gd name="T21" fmla="*/ 71 h 484"/>
                <a:gd name="T22" fmla="*/ 478 w 478"/>
                <a:gd name="T23" fmla="*/ 41 h 484"/>
                <a:gd name="T24" fmla="*/ 478 w 478"/>
                <a:gd name="T25" fmla="*/ 35 h 484"/>
                <a:gd name="T26" fmla="*/ 478 w 478"/>
                <a:gd name="T27" fmla="*/ 35 h 484"/>
                <a:gd name="T28" fmla="*/ 478 w 478"/>
                <a:gd name="T29" fmla="*/ 35 h 484"/>
                <a:gd name="T30" fmla="*/ 478 w 478"/>
                <a:gd name="T31" fmla="*/ 35 h 484"/>
                <a:gd name="T32" fmla="*/ 478 w 478"/>
                <a:gd name="T33" fmla="*/ 35 h 484"/>
                <a:gd name="T34" fmla="*/ 442 w 478"/>
                <a:gd name="T35" fmla="*/ 23 h 484"/>
                <a:gd name="T36" fmla="*/ 353 w 478"/>
                <a:gd name="T37" fmla="*/ 47 h 484"/>
                <a:gd name="T38" fmla="*/ 251 w 478"/>
                <a:gd name="T39" fmla="*/ 41 h 484"/>
                <a:gd name="T40" fmla="*/ 239 w 478"/>
                <a:gd name="T41" fmla="*/ 23 h 484"/>
                <a:gd name="T42" fmla="*/ 239 w 478"/>
                <a:gd name="T43" fmla="*/ 23 h 484"/>
                <a:gd name="T44" fmla="*/ 78 w 478"/>
                <a:gd name="T45" fmla="*/ 23 h 484"/>
                <a:gd name="T46" fmla="*/ 60 w 478"/>
                <a:gd name="T47" fmla="*/ 6 h 484"/>
                <a:gd name="T48" fmla="*/ 48 w 478"/>
                <a:gd name="T49" fmla="*/ 0 h 484"/>
                <a:gd name="T50" fmla="*/ 42 w 478"/>
                <a:gd name="T51" fmla="*/ 6 h 484"/>
                <a:gd name="T52" fmla="*/ 18 w 478"/>
                <a:gd name="T53" fmla="*/ 17 h 484"/>
                <a:gd name="T54" fmla="*/ 12 w 478"/>
                <a:gd name="T55" fmla="*/ 11 h 484"/>
                <a:gd name="T56" fmla="*/ 0 w 478"/>
                <a:gd name="T57" fmla="*/ 23 h 484"/>
                <a:gd name="T58" fmla="*/ 0 w 478"/>
                <a:gd name="T59" fmla="*/ 41 h 484"/>
                <a:gd name="T60" fmla="*/ 6 w 478"/>
                <a:gd name="T61" fmla="*/ 59 h 484"/>
                <a:gd name="T62" fmla="*/ 24 w 478"/>
                <a:gd name="T63" fmla="*/ 77 h 484"/>
                <a:gd name="T64" fmla="*/ 78 w 478"/>
                <a:gd name="T65" fmla="*/ 191 h 484"/>
                <a:gd name="T66" fmla="*/ 96 w 478"/>
                <a:gd name="T67" fmla="*/ 221 h 484"/>
                <a:gd name="T68" fmla="*/ 96 w 478"/>
                <a:gd name="T69" fmla="*/ 287 h 484"/>
                <a:gd name="T70" fmla="*/ 113 w 478"/>
                <a:gd name="T71" fmla="*/ 317 h 484"/>
                <a:gd name="T72" fmla="*/ 107 w 478"/>
                <a:gd name="T73" fmla="*/ 335 h 484"/>
                <a:gd name="T74" fmla="*/ 125 w 478"/>
                <a:gd name="T75" fmla="*/ 412 h 484"/>
                <a:gd name="T76" fmla="*/ 137 w 478"/>
                <a:gd name="T77" fmla="*/ 424 h 484"/>
                <a:gd name="T78" fmla="*/ 143 w 478"/>
                <a:gd name="T79" fmla="*/ 442 h 484"/>
                <a:gd name="T80" fmla="*/ 167 w 478"/>
                <a:gd name="T81" fmla="*/ 460 h 484"/>
                <a:gd name="T82" fmla="*/ 167 w 478"/>
                <a:gd name="T83" fmla="*/ 466 h 484"/>
                <a:gd name="T84" fmla="*/ 167 w 478"/>
                <a:gd name="T85" fmla="*/ 466 h 484"/>
                <a:gd name="T86" fmla="*/ 167 w 478"/>
                <a:gd name="T87" fmla="*/ 466 h 484"/>
                <a:gd name="T88" fmla="*/ 191 w 478"/>
                <a:gd name="T89" fmla="*/ 448 h 484"/>
                <a:gd name="T90" fmla="*/ 167 w 478"/>
                <a:gd name="T91" fmla="*/ 83 h 484"/>
                <a:gd name="T92" fmla="*/ 155 w 478"/>
                <a:gd name="T93" fmla="*/ 89 h 484"/>
                <a:gd name="T94" fmla="*/ 149 w 478"/>
                <a:gd name="T95" fmla="*/ 83 h 484"/>
                <a:gd name="T96" fmla="*/ 155 w 478"/>
                <a:gd name="T97" fmla="*/ 71 h 484"/>
                <a:gd name="T98" fmla="*/ 161 w 478"/>
                <a:gd name="T99" fmla="*/ 71 h 484"/>
                <a:gd name="T100" fmla="*/ 173 w 478"/>
                <a:gd name="T101" fmla="*/ 65 h 484"/>
                <a:gd name="T102" fmla="*/ 191 w 478"/>
                <a:gd name="T103" fmla="*/ 77 h 484"/>
                <a:gd name="T104" fmla="*/ 167 w 478"/>
                <a:gd name="T105" fmla="*/ 8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8" h="484">
                  <a:moveTo>
                    <a:pt x="191" y="448"/>
                  </a:moveTo>
                  <a:lnTo>
                    <a:pt x="221" y="484"/>
                  </a:lnTo>
                  <a:lnTo>
                    <a:pt x="263" y="478"/>
                  </a:lnTo>
                  <a:lnTo>
                    <a:pt x="293" y="454"/>
                  </a:lnTo>
                  <a:lnTo>
                    <a:pt x="293" y="299"/>
                  </a:lnTo>
                  <a:lnTo>
                    <a:pt x="293" y="299"/>
                  </a:lnTo>
                  <a:lnTo>
                    <a:pt x="293" y="203"/>
                  </a:lnTo>
                  <a:lnTo>
                    <a:pt x="329" y="197"/>
                  </a:lnTo>
                  <a:lnTo>
                    <a:pt x="329" y="65"/>
                  </a:lnTo>
                  <a:lnTo>
                    <a:pt x="407" y="47"/>
                  </a:lnTo>
                  <a:lnTo>
                    <a:pt x="424" y="71"/>
                  </a:lnTo>
                  <a:lnTo>
                    <a:pt x="478" y="41"/>
                  </a:lnTo>
                  <a:lnTo>
                    <a:pt x="478" y="35"/>
                  </a:lnTo>
                  <a:lnTo>
                    <a:pt x="478" y="35"/>
                  </a:lnTo>
                  <a:lnTo>
                    <a:pt x="478" y="35"/>
                  </a:lnTo>
                  <a:lnTo>
                    <a:pt x="478" y="35"/>
                  </a:lnTo>
                  <a:lnTo>
                    <a:pt x="478" y="35"/>
                  </a:lnTo>
                  <a:lnTo>
                    <a:pt x="442" y="23"/>
                  </a:lnTo>
                  <a:lnTo>
                    <a:pt x="353" y="47"/>
                  </a:lnTo>
                  <a:lnTo>
                    <a:pt x="251" y="41"/>
                  </a:lnTo>
                  <a:lnTo>
                    <a:pt x="239" y="23"/>
                  </a:lnTo>
                  <a:lnTo>
                    <a:pt x="239" y="23"/>
                  </a:lnTo>
                  <a:lnTo>
                    <a:pt x="78" y="23"/>
                  </a:lnTo>
                  <a:lnTo>
                    <a:pt x="60" y="6"/>
                  </a:lnTo>
                  <a:lnTo>
                    <a:pt x="48" y="0"/>
                  </a:lnTo>
                  <a:lnTo>
                    <a:pt x="42" y="6"/>
                  </a:lnTo>
                  <a:lnTo>
                    <a:pt x="18" y="17"/>
                  </a:lnTo>
                  <a:lnTo>
                    <a:pt x="12" y="11"/>
                  </a:lnTo>
                  <a:lnTo>
                    <a:pt x="0" y="23"/>
                  </a:lnTo>
                  <a:lnTo>
                    <a:pt x="0" y="41"/>
                  </a:lnTo>
                  <a:lnTo>
                    <a:pt x="6" y="59"/>
                  </a:lnTo>
                  <a:lnTo>
                    <a:pt x="24" y="77"/>
                  </a:lnTo>
                  <a:lnTo>
                    <a:pt x="78" y="191"/>
                  </a:lnTo>
                  <a:lnTo>
                    <a:pt x="96" y="221"/>
                  </a:lnTo>
                  <a:lnTo>
                    <a:pt x="96" y="287"/>
                  </a:lnTo>
                  <a:lnTo>
                    <a:pt x="113" y="317"/>
                  </a:lnTo>
                  <a:lnTo>
                    <a:pt x="107" y="335"/>
                  </a:lnTo>
                  <a:lnTo>
                    <a:pt x="125" y="412"/>
                  </a:lnTo>
                  <a:lnTo>
                    <a:pt x="137" y="424"/>
                  </a:lnTo>
                  <a:lnTo>
                    <a:pt x="143" y="442"/>
                  </a:lnTo>
                  <a:lnTo>
                    <a:pt x="167" y="460"/>
                  </a:lnTo>
                  <a:lnTo>
                    <a:pt x="167" y="466"/>
                  </a:lnTo>
                  <a:lnTo>
                    <a:pt x="167" y="466"/>
                  </a:lnTo>
                  <a:lnTo>
                    <a:pt x="167" y="466"/>
                  </a:lnTo>
                  <a:lnTo>
                    <a:pt x="191" y="448"/>
                  </a:lnTo>
                  <a:close/>
                  <a:moveTo>
                    <a:pt x="167" y="83"/>
                  </a:moveTo>
                  <a:lnTo>
                    <a:pt x="155" y="89"/>
                  </a:lnTo>
                  <a:lnTo>
                    <a:pt x="149" y="83"/>
                  </a:lnTo>
                  <a:lnTo>
                    <a:pt x="155" y="71"/>
                  </a:lnTo>
                  <a:lnTo>
                    <a:pt x="161" y="71"/>
                  </a:lnTo>
                  <a:lnTo>
                    <a:pt x="173" y="65"/>
                  </a:lnTo>
                  <a:lnTo>
                    <a:pt x="191" y="77"/>
                  </a:lnTo>
                  <a:lnTo>
                    <a:pt x="167" y="8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1" name="Freeform 225"/>
            <p:cNvSpPr>
              <a:spLocks/>
            </p:cNvSpPr>
            <p:nvPr/>
          </p:nvSpPr>
          <p:spPr bwMode="auto">
            <a:xfrm>
              <a:off x="5667" y="2381"/>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2" name="Freeform 226"/>
            <p:cNvSpPr>
              <a:spLocks/>
            </p:cNvSpPr>
            <p:nvPr/>
          </p:nvSpPr>
          <p:spPr bwMode="auto">
            <a:xfrm>
              <a:off x="5249" y="2352"/>
              <a:ext cx="179" cy="17"/>
            </a:xfrm>
            <a:custGeom>
              <a:avLst/>
              <a:gdLst>
                <a:gd name="T0" fmla="*/ 0 w 179"/>
                <a:gd name="T1" fmla="*/ 0 h 17"/>
                <a:gd name="T2" fmla="*/ 18 w 179"/>
                <a:gd name="T3" fmla="*/ 17 h 17"/>
                <a:gd name="T4" fmla="*/ 179 w 179"/>
                <a:gd name="T5" fmla="*/ 17 h 17"/>
                <a:gd name="T6" fmla="*/ 18 w 179"/>
                <a:gd name="T7" fmla="*/ 17 h 17"/>
                <a:gd name="T8" fmla="*/ 0 w 179"/>
                <a:gd name="T9" fmla="*/ 0 h 17"/>
              </a:gdLst>
              <a:ahLst/>
              <a:cxnLst>
                <a:cxn ang="0">
                  <a:pos x="T0" y="T1"/>
                </a:cxn>
                <a:cxn ang="0">
                  <a:pos x="T2" y="T3"/>
                </a:cxn>
                <a:cxn ang="0">
                  <a:pos x="T4" y="T5"/>
                </a:cxn>
                <a:cxn ang="0">
                  <a:pos x="T6" y="T7"/>
                </a:cxn>
                <a:cxn ang="0">
                  <a:pos x="T8" y="T9"/>
                </a:cxn>
              </a:cxnLst>
              <a:rect l="0" t="0" r="r" b="b"/>
              <a:pathLst>
                <a:path w="179" h="17">
                  <a:moveTo>
                    <a:pt x="0" y="0"/>
                  </a:moveTo>
                  <a:lnTo>
                    <a:pt x="18" y="17"/>
                  </a:lnTo>
                  <a:lnTo>
                    <a:pt x="179" y="17"/>
                  </a:lnTo>
                  <a:lnTo>
                    <a:pt x="18" y="17"/>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3" name="Freeform 227"/>
            <p:cNvSpPr>
              <a:spLocks/>
            </p:cNvSpPr>
            <p:nvPr/>
          </p:nvSpPr>
          <p:spPr bwMode="auto">
            <a:xfrm>
              <a:off x="5231" y="234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4" name="Rectangle 228"/>
            <p:cNvSpPr>
              <a:spLocks noChangeArrowheads="1"/>
            </p:cNvSpPr>
            <p:nvPr/>
          </p:nvSpPr>
          <p:spPr bwMode="auto">
            <a:xfrm>
              <a:off x="5667" y="2381"/>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15" name="Freeform 229"/>
            <p:cNvSpPr>
              <a:spLocks/>
            </p:cNvSpPr>
            <p:nvPr/>
          </p:nvSpPr>
          <p:spPr bwMode="auto">
            <a:xfrm>
              <a:off x="5596" y="2393"/>
              <a:ext cx="17" cy="24"/>
            </a:xfrm>
            <a:custGeom>
              <a:avLst/>
              <a:gdLst>
                <a:gd name="T0" fmla="*/ 17 w 17"/>
                <a:gd name="T1" fmla="*/ 24 h 24"/>
                <a:gd name="T2" fmla="*/ 0 w 17"/>
                <a:gd name="T3" fmla="*/ 0 h 24"/>
                <a:gd name="T4" fmla="*/ 17 w 17"/>
                <a:gd name="T5" fmla="*/ 24 h 24"/>
                <a:gd name="T6" fmla="*/ 17 w 17"/>
                <a:gd name="T7" fmla="*/ 24 h 24"/>
              </a:gdLst>
              <a:ahLst/>
              <a:cxnLst>
                <a:cxn ang="0">
                  <a:pos x="T0" y="T1"/>
                </a:cxn>
                <a:cxn ang="0">
                  <a:pos x="T2" y="T3"/>
                </a:cxn>
                <a:cxn ang="0">
                  <a:pos x="T4" y="T5"/>
                </a:cxn>
                <a:cxn ang="0">
                  <a:pos x="T6" y="T7"/>
                </a:cxn>
              </a:cxnLst>
              <a:rect l="0" t="0" r="r" b="b"/>
              <a:pathLst>
                <a:path w="17" h="24">
                  <a:moveTo>
                    <a:pt x="17" y="24"/>
                  </a:moveTo>
                  <a:lnTo>
                    <a:pt x="0" y="0"/>
                  </a:lnTo>
                  <a:lnTo>
                    <a:pt x="17" y="24"/>
                  </a:lnTo>
                  <a:lnTo>
                    <a:pt x="17"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6" name="Freeform 230"/>
            <p:cNvSpPr>
              <a:spLocks/>
            </p:cNvSpPr>
            <p:nvPr/>
          </p:nvSpPr>
          <p:spPr bwMode="auto">
            <a:xfrm>
              <a:off x="5482" y="2549"/>
              <a:ext cx="0" cy="96"/>
            </a:xfrm>
            <a:custGeom>
              <a:avLst/>
              <a:gdLst>
                <a:gd name="T0" fmla="*/ 0 h 96"/>
                <a:gd name="T1" fmla="*/ 96 h 96"/>
                <a:gd name="T2" fmla="*/ 96 h 96"/>
                <a:gd name="T3" fmla="*/ 96 h 96"/>
                <a:gd name="T4" fmla="*/ 0 h 96"/>
              </a:gdLst>
              <a:ahLst/>
              <a:cxnLst>
                <a:cxn ang="0">
                  <a:pos x="0" y="T0"/>
                </a:cxn>
                <a:cxn ang="0">
                  <a:pos x="0" y="T1"/>
                </a:cxn>
                <a:cxn ang="0">
                  <a:pos x="0" y="T2"/>
                </a:cxn>
                <a:cxn ang="0">
                  <a:pos x="0" y="T3"/>
                </a:cxn>
                <a:cxn ang="0">
                  <a:pos x="0" y="T4"/>
                </a:cxn>
              </a:cxnLst>
              <a:rect l="0" t="0" r="r" b="b"/>
              <a:pathLst>
                <a:path h="96">
                  <a:moveTo>
                    <a:pt x="0" y="0"/>
                  </a:moveTo>
                  <a:lnTo>
                    <a:pt x="0" y="96"/>
                  </a:lnTo>
                  <a:lnTo>
                    <a:pt x="0" y="96"/>
                  </a:lnTo>
                  <a:lnTo>
                    <a:pt x="0" y="9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7" name="Freeform 231"/>
            <p:cNvSpPr>
              <a:spLocks/>
            </p:cNvSpPr>
            <p:nvPr/>
          </p:nvSpPr>
          <p:spPr bwMode="auto">
            <a:xfrm>
              <a:off x="5356" y="2591"/>
              <a:ext cx="395" cy="473"/>
            </a:xfrm>
            <a:custGeom>
              <a:avLst/>
              <a:gdLst>
                <a:gd name="T0" fmla="*/ 377 w 395"/>
                <a:gd name="T1" fmla="*/ 257 h 473"/>
                <a:gd name="T2" fmla="*/ 395 w 395"/>
                <a:gd name="T3" fmla="*/ 239 h 473"/>
                <a:gd name="T4" fmla="*/ 395 w 395"/>
                <a:gd name="T5" fmla="*/ 239 h 473"/>
                <a:gd name="T6" fmla="*/ 395 w 395"/>
                <a:gd name="T7" fmla="*/ 0 h 473"/>
                <a:gd name="T8" fmla="*/ 347 w 395"/>
                <a:gd name="T9" fmla="*/ 54 h 473"/>
                <a:gd name="T10" fmla="*/ 329 w 395"/>
                <a:gd name="T11" fmla="*/ 90 h 473"/>
                <a:gd name="T12" fmla="*/ 299 w 395"/>
                <a:gd name="T13" fmla="*/ 102 h 473"/>
                <a:gd name="T14" fmla="*/ 251 w 395"/>
                <a:gd name="T15" fmla="*/ 84 h 473"/>
                <a:gd name="T16" fmla="*/ 216 w 395"/>
                <a:gd name="T17" fmla="*/ 131 h 473"/>
                <a:gd name="T18" fmla="*/ 174 w 395"/>
                <a:gd name="T19" fmla="*/ 143 h 473"/>
                <a:gd name="T20" fmla="*/ 150 w 395"/>
                <a:gd name="T21" fmla="*/ 137 h 473"/>
                <a:gd name="T22" fmla="*/ 162 w 395"/>
                <a:gd name="T23" fmla="*/ 120 h 473"/>
                <a:gd name="T24" fmla="*/ 162 w 395"/>
                <a:gd name="T25" fmla="*/ 108 h 473"/>
                <a:gd name="T26" fmla="*/ 162 w 395"/>
                <a:gd name="T27" fmla="*/ 96 h 473"/>
                <a:gd name="T28" fmla="*/ 126 w 395"/>
                <a:gd name="T29" fmla="*/ 54 h 473"/>
                <a:gd name="T30" fmla="*/ 126 w 395"/>
                <a:gd name="T31" fmla="*/ 209 h 473"/>
                <a:gd name="T32" fmla="*/ 96 w 395"/>
                <a:gd name="T33" fmla="*/ 233 h 473"/>
                <a:gd name="T34" fmla="*/ 54 w 395"/>
                <a:gd name="T35" fmla="*/ 239 h 473"/>
                <a:gd name="T36" fmla="*/ 24 w 395"/>
                <a:gd name="T37" fmla="*/ 203 h 473"/>
                <a:gd name="T38" fmla="*/ 0 w 395"/>
                <a:gd name="T39" fmla="*/ 221 h 473"/>
                <a:gd name="T40" fmla="*/ 6 w 395"/>
                <a:gd name="T41" fmla="*/ 221 h 473"/>
                <a:gd name="T42" fmla="*/ 0 w 395"/>
                <a:gd name="T43" fmla="*/ 227 h 473"/>
                <a:gd name="T44" fmla="*/ 12 w 395"/>
                <a:gd name="T45" fmla="*/ 233 h 473"/>
                <a:gd name="T46" fmla="*/ 48 w 395"/>
                <a:gd name="T47" fmla="*/ 323 h 473"/>
                <a:gd name="T48" fmla="*/ 66 w 395"/>
                <a:gd name="T49" fmla="*/ 347 h 473"/>
                <a:gd name="T50" fmla="*/ 66 w 395"/>
                <a:gd name="T51" fmla="*/ 377 h 473"/>
                <a:gd name="T52" fmla="*/ 60 w 395"/>
                <a:gd name="T53" fmla="*/ 389 h 473"/>
                <a:gd name="T54" fmla="*/ 54 w 395"/>
                <a:gd name="T55" fmla="*/ 389 h 473"/>
                <a:gd name="T56" fmla="*/ 54 w 395"/>
                <a:gd name="T57" fmla="*/ 401 h 473"/>
                <a:gd name="T58" fmla="*/ 60 w 395"/>
                <a:gd name="T59" fmla="*/ 401 h 473"/>
                <a:gd name="T60" fmla="*/ 60 w 395"/>
                <a:gd name="T61" fmla="*/ 407 h 473"/>
                <a:gd name="T62" fmla="*/ 72 w 395"/>
                <a:gd name="T63" fmla="*/ 431 h 473"/>
                <a:gd name="T64" fmla="*/ 66 w 395"/>
                <a:gd name="T65" fmla="*/ 449 h 473"/>
                <a:gd name="T66" fmla="*/ 72 w 395"/>
                <a:gd name="T67" fmla="*/ 461 h 473"/>
                <a:gd name="T68" fmla="*/ 72 w 395"/>
                <a:gd name="T69" fmla="*/ 449 h 473"/>
                <a:gd name="T70" fmla="*/ 84 w 395"/>
                <a:gd name="T71" fmla="*/ 449 h 473"/>
                <a:gd name="T72" fmla="*/ 84 w 395"/>
                <a:gd name="T73" fmla="*/ 461 h 473"/>
                <a:gd name="T74" fmla="*/ 102 w 395"/>
                <a:gd name="T75" fmla="*/ 461 h 473"/>
                <a:gd name="T76" fmla="*/ 102 w 395"/>
                <a:gd name="T77" fmla="*/ 467 h 473"/>
                <a:gd name="T78" fmla="*/ 132 w 395"/>
                <a:gd name="T79" fmla="*/ 473 h 473"/>
                <a:gd name="T80" fmla="*/ 144 w 395"/>
                <a:gd name="T81" fmla="*/ 461 h 473"/>
                <a:gd name="T82" fmla="*/ 156 w 395"/>
                <a:gd name="T83" fmla="*/ 455 h 473"/>
                <a:gd name="T84" fmla="*/ 174 w 395"/>
                <a:gd name="T85" fmla="*/ 461 h 473"/>
                <a:gd name="T86" fmla="*/ 174 w 395"/>
                <a:gd name="T87" fmla="*/ 455 h 473"/>
                <a:gd name="T88" fmla="*/ 192 w 395"/>
                <a:gd name="T89" fmla="*/ 461 h 473"/>
                <a:gd name="T90" fmla="*/ 204 w 395"/>
                <a:gd name="T91" fmla="*/ 443 h 473"/>
                <a:gd name="T92" fmla="*/ 228 w 395"/>
                <a:gd name="T93" fmla="*/ 443 h 473"/>
                <a:gd name="T94" fmla="*/ 240 w 395"/>
                <a:gd name="T95" fmla="*/ 449 h 473"/>
                <a:gd name="T96" fmla="*/ 257 w 395"/>
                <a:gd name="T97" fmla="*/ 443 h 473"/>
                <a:gd name="T98" fmla="*/ 299 w 395"/>
                <a:gd name="T99" fmla="*/ 449 h 473"/>
                <a:gd name="T100" fmla="*/ 305 w 395"/>
                <a:gd name="T101" fmla="*/ 443 h 473"/>
                <a:gd name="T102" fmla="*/ 329 w 395"/>
                <a:gd name="T103" fmla="*/ 449 h 473"/>
                <a:gd name="T104" fmla="*/ 329 w 395"/>
                <a:gd name="T105" fmla="*/ 431 h 473"/>
                <a:gd name="T106" fmla="*/ 365 w 395"/>
                <a:gd name="T107" fmla="*/ 431 h 473"/>
                <a:gd name="T108" fmla="*/ 395 w 395"/>
                <a:gd name="T109" fmla="*/ 407 h 473"/>
                <a:gd name="T110" fmla="*/ 395 w 395"/>
                <a:gd name="T111" fmla="*/ 281 h 473"/>
                <a:gd name="T112" fmla="*/ 377 w 395"/>
                <a:gd name="T113" fmla="*/ 25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5" h="473">
                  <a:moveTo>
                    <a:pt x="377" y="257"/>
                  </a:moveTo>
                  <a:lnTo>
                    <a:pt x="395" y="239"/>
                  </a:lnTo>
                  <a:lnTo>
                    <a:pt x="395" y="239"/>
                  </a:lnTo>
                  <a:lnTo>
                    <a:pt x="395" y="0"/>
                  </a:lnTo>
                  <a:lnTo>
                    <a:pt x="347" y="54"/>
                  </a:lnTo>
                  <a:lnTo>
                    <a:pt x="329" y="90"/>
                  </a:lnTo>
                  <a:lnTo>
                    <a:pt x="299" y="102"/>
                  </a:lnTo>
                  <a:lnTo>
                    <a:pt x="251" y="84"/>
                  </a:lnTo>
                  <a:lnTo>
                    <a:pt x="216" y="131"/>
                  </a:lnTo>
                  <a:lnTo>
                    <a:pt x="174" y="143"/>
                  </a:lnTo>
                  <a:lnTo>
                    <a:pt x="150" y="137"/>
                  </a:lnTo>
                  <a:lnTo>
                    <a:pt x="162" y="120"/>
                  </a:lnTo>
                  <a:lnTo>
                    <a:pt x="162" y="108"/>
                  </a:lnTo>
                  <a:lnTo>
                    <a:pt x="162" y="96"/>
                  </a:lnTo>
                  <a:lnTo>
                    <a:pt x="126" y="54"/>
                  </a:lnTo>
                  <a:lnTo>
                    <a:pt x="126" y="209"/>
                  </a:lnTo>
                  <a:lnTo>
                    <a:pt x="96" y="233"/>
                  </a:lnTo>
                  <a:lnTo>
                    <a:pt x="54" y="239"/>
                  </a:lnTo>
                  <a:lnTo>
                    <a:pt x="24" y="203"/>
                  </a:lnTo>
                  <a:lnTo>
                    <a:pt x="0" y="221"/>
                  </a:lnTo>
                  <a:lnTo>
                    <a:pt x="6" y="221"/>
                  </a:lnTo>
                  <a:lnTo>
                    <a:pt x="0" y="227"/>
                  </a:lnTo>
                  <a:lnTo>
                    <a:pt x="12" y="233"/>
                  </a:lnTo>
                  <a:lnTo>
                    <a:pt x="48" y="323"/>
                  </a:lnTo>
                  <a:lnTo>
                    <a:pt x="66" y="347"/>
                  </a:lnTo>
                  <a:lnTo>
                    <a:pt x="66" y="377"/>
                  </a:lnTo>
                  <a:lnTo>
                    <a:pt x="60" y="389"/>
                  </a:lnTo>
                  <a:lnTo>
                    <a:pt x="54" y="389"/>
                  </a:lnTo>
                  <a:lnTo>
                    <a:pt x="54" y="401"/>
                  </a:lnTo>
                  <a:lnTo>
                    <a:pt x="60" y="401"/>
                  </a:lnTo>
                  <a:lnTo>
                    <a:pt x="60" y="407"/>
                  </a:lnTo>
                  <a:lnTo>
                    <a:pt x="72" y="431"/>
                  </a:lnTo>
                  <a:lnTo>
                    <a:pt x="66" y="449"/>
                  </a:lnTo>
                  <a:lnTo>
                    <a:pt x="72" y="461"/>
                  </a:lnTo>
                  <a:lnTo>
                    <a:pt x="72" y="449"/>
                  </a:lnTo>
                  <a:lnTo>
                    <a:pt x="84" y="449"/>
                  </a:lnTo>
                  <a:lnTo>
                    <a:pt x="84" y="461"/>
                  </a:lnTo>
                  <a:lnTo>
                    <a:pt x="102" y="461"/>
                  </a:lnTo>
                  <a:lnTo>
                    <a:pt x="102" y="467"/>
                  </a:lnTo>
                  <a:lnTo>
                    <a:pt x="132" y="473"/>
                  </a:lnTo>
                  <a:lnTo>
                    <a:pt x="144" y="461"/>
                  </a:lnTo>
                  <a:lnTo>
                    <a:pt x="156" y="455"/>
                  </a:lnTo>
                  <a:lnTo>
                    <a:pt x="174" y="461"/>
                  </a:lnTo>
                  <a:lnTo>
                    <a:pt x="174" y="455"/>
                  </a:lnTo>
                  <a:lnTo>
                    <a:pt x="192" y="461"/>
                  </a:lnTo>
                  <a:lnTo>
                    <a:pt x="204" y="443"/>
                  </a:lnTo>
                  <a:lnTo>
                    <a:pt x="228" y="443"/>
                  </a:lnTo>
                  <a:lnTo>
                    <a:pt x="240" y="449"/>
                  </a:lnTo>
                  <a:lnTo>
                    <a:pt x="257" y="443"/>
                  </a:lnTo>
                  <a:lnTo>
                    <a:pt x="299" y="449"/>
                  </a:lnTo>
                  <a:lnTo>
                    <a:pt x="305" y="443"/>
                  </a:lnTo>
                  <a:lnTo>
                    <a:pt x="329" y="449"/>
                  </a:lnTo>
                  <a:lnTo>
                    <a:pt x="329" y="431"/>
                  </a:lnTo>
                  <a:lnTo>
                    <a:pt x="365" y="431"/>
                  </a:lnTo>
                  <a:lnTo>
                    <a:pt x="395" y="407"/>
                  </a:lnTo>
                  <a:lnTo>
                    <a:pt x="395" y="281"/>
                  </a:lnTo>
                  <a:lnTo>
                    <a:pt x="377" y="25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8" name="Freeform 232"/>
            <p:cNvSpPr>
              <a:spLocks/>
            </p:cNvSpPr>
            <p:nvPr/>
          </p:nvSpPr>
          <p:spPr bwMode="auto">
            <a:xfrm>
              <a:off x="5482" y="2645"/>
              <a:ext cx="36" cy="54"/>
            </a:xfrm>
            <a:custGeom>
              <a:avLst/>
              <a:gdLst>
                <a:gd name="T0" fmla="*/ 0 w 36"/>
                <a:gd name="T1" fmla="*/ 0 h 54"/>
                <a:gd name="T2" fmla="*/ 36 w 36"/>
                <a:gd name="T3" fmla="*/ 42 h 54"/>
                <a:gd name="T4" fmla="*/ 36 w 36"/>
                <a:gd name="T5" fmla="*/ 54 h 54"/>
                <a:gd name="T6" fmla="*/ 36 w 36"/>
                <a:gd name="T7" fmla="*/ 42 h 54"/>
                <a:gd name="T8" fmla="*/ 0 w 36"/>
                <a:gd name="T9" fmla="*/ 0 h 54"/>
              </a:gdLst>
              <a:ahLst/>
              <a:cxnLst>
                <a:cxn ang="0">
                  <a:pos x="T0" y="T1"/>
                </a:cxn>
                <a:cxn ang="0">
                  <a:pos x="T2" y="T3"/>
                </a:cxn>
                <a:cxn ang="0">
                  <a:pos x="T4" y="T5"/>
                </a:cxn>
                <a:cxn ang="0">
                  <a:pos x="T6" y="T7"/>
                </a:cxn>
                <a:cxn ang="0">
                  <a:pos x="T8" y="T9"/>
                </a:cxn>
              </a:cxnLst>
              <a:rect l="0" t="0" r="r" b="b"/>
              <a:pathLst>
                <a:path w="36" h="54">
                  <a:moveTo>
                    <a:pt x="0" y="0"/>
                  </a:moveTo>
                  <a:lnTo>
                    <a:pt x="36" y="42"/>
                  </a:lnTo>
                  <a:lnTo>
                    <a:pt x="36" y="54"/>
                  </a:lnTo>
                  <a:lnTo>
                    <a:pt x="36" y="42"/>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19" name="Freeform 233"/>
            <p:cNvSpPr>
              <a:spLocks/>
            </p:cNvSpPr>
            <p:nvPr/>
          </p:nvSpPr>
          <p:spPr bwMode="auto">
            <a:xfrm>
              <a:off x="5607" y="2675"/>
              <a:ext cx="48" cy="18"/>
            </a:xfrm>
            <a:custGeom>
              <a:avLst/>
              <a:gdLst>
                <a:gd name="T0" fmla="*/ 0 w 48"/>
                <a:gd name="T1" fmla="*/ 0 h 18"/>
                <a:gd name="T2" fmla="*/ 48 w 48"/>
                <a:gd name="T3" fmla="*/ 18 h 18"/>
                <a:gd name="T4" fmla="*/ 0 w 48"/>
                <a:gd name="T5" fmla="*/ 0 h 18"/>
                <a:gd name="T6" fmla="*/ 0 w 48"/>
                <a:gd name="T7" fmla="*/ 0 h 18"/>
              </a:gdLst>
              <a:ahLst/>
              <a:cxnLst>
                <a:cxn ang="0">
                  <a:pos x="T0" y="T1"/>
                </a:cxn>
                <a:cxn ang="0">
                  <a:pos x="T2" y="T3"/>
                </a:cxn>
                <a:cxn ang="0">
                  <a:pos x="T4" y="T5"/>
                </a:cxn>
                <a:cxn ang="0">
                  <a:pos x="T6" y="T7"/>
                </a:cxn>
              </a:cxnLst>
              <a:rect l="0" t="0" r="r" b="b"/>
              <a:pathLst>
                <a:path w="48" h="18">
                  <a:moveTo>
                    <a:pt x="0" y="0"/>
                  </a:moveTo>
                  <a:lnTo>
                    <a:pt x="48" y="18"/>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0" name="Freeform 234"/>
            <p:cNvSpPr>
              <a:spLocks/>
            </p:cNvSpPr>
            <p:nvPr/>
          </p:nvSpPr>
          <p:spPr bwMode="auto">
            <a:xfrm>
              <a:off x="5356" y="2794"/>
              <a:ext cx="24" cy="18"/>
            </a:xfrm>
            <a:custGeom>
              <a:avLst/>
              <a:gdLst>
                <a:gd name="T0" fmla="*/ 0 w 24"/>
                <a:gd name="T1" fmla="*/ 18 h 18"/>
                <a:gd name="T2" fmla="*/ 0 w 24"/>
                <a:gd name="T3" fmla="*/ 18 h 18"/>
                <a:gd name="T4" fmla="*/ 24 w 24"/>
                <a:gd name="T5" fmla="*/ 0 h 18"/>
                <a:gd name="T6" fmla="*/ 0 w 24"/>
                <a:gd name="T7" fmla="*/ 18 h 18"/>
              </a:gdLst>
              <a:ahLst/>
              <a:cxnLst>
                <a:cxn ang="0">
                  <a:pos x="T0" y="T1"/>
                </a:cxn>
                <a:cxn ang="0">
                  <a:pos x="T2" y="T3"/>
                </a:cxn>
                <a:cxn ang="0">
                  <a:pos x="T4" y="T5"/>
                </a:cxn>
                <a:cxn ang="0">
                  <a:pos x="T6" y="T7"/>
                </a:cxn>
              </a:cxnLst>
              <a:rect l="0" t="0" r="r" b="b"/>
              <a:pathLst>
                <a:path w="24" h="18">
                  <a:moveTo>
                    <a:pt x="0" y="18"/>
                  </a:moveTo>
                  <a:lnTo>
                    <a:pt x="0" y="18"/>
                  </a:lnTo>
                  <a:lnTo>
                    <a:pt x="24"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1" name="Freeform 235"/>
            <p:cNvSpPr>
              <a:spLocks/>
            </p:cNvSpPr>
            <p:nvPr/>
          </p:nvSpPr>
          <p:spPr bwMode="auto">
            <a:xfrm>
              <a:off x="5733" y="2830"/>
              <a:ext cx="18" cy="42"/>
            </a:xfrm>
            <a:custGeom>
              <a:avLst/>
              <a:gdLst>
                <a:gd name="T0" fmla="*/ 0 w 18"/>
                <a:gd name="T1" fmla="*/ 18 h 42"/>
                <a:gd name="T2" fmla="*/ 18 w 18"/>
                <a:gd name="T3" fmla="*/ 42 h 42"/>
                <a:gd name="T4" fmla="*/ 18 w 18"/>
                <a:gd name="T5" fmla="*/ 0 h 42"/>
                <a:gd name="T6" fmla="*/ 18 w 18"/>
                <a:gd name="T7" fmla="*/ 0 h 42"/>
                <a:gd name="T8" fmla="*/ 0 w 18"/>
                <a:gd name="T9" fmla="*/ 18 h 42"/>
              </a:gdLst>
              <a:ahLst/>
              <a:cxnLst>
                <a:cxn ang="0">
                  <a:pos x="T0" y="T1"/>
                </a:cxn>
                <a:cxn ang="0">
                  <a:pos x="T2" y="T3"/>
                </a:cxn>
                <a:cxn ang="0">
                  <a:pos x="T4" y="T5"/>
                </a:cxn>
                <a:cxn ang="0">
                  <a:pos x="T6" y="T7"/>
                </a:cxn>
                <a:cxn ang="0">
                  <a:pos x="T8" y="T9"/>
                </a:cxn>
              </a:cxnLst>
              <a:rect l="0" t="0" r="r" b="b"/>
              <a:pathLst>
                <a:path w="18" h="42">
                  <a:moveTo>
                    <a:pt x="0" y="18"/>
                  </a:moveTo>
                  <a:lnTo>
                    <a:pt x="18" y="42"/>
                  </a:lnTo>
                  <a:lnTo>
                    <a:pt x="18" y="0"/>
                  </a:lnTo>
                  <a:lnTo>
                    <a:pt x="18"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2" name="Freeform 236"/>
            <p:cNvSpPr>
              <a:spLocks/>
            </p:cNvSpPr>
            <p:nvPr/>
          </p:nvSpPr>
          <p:spPr bwMode="auto">
            <a:xfrm>
              <a:off x="2001" y="1304"/>
              <a:ext cx="407" cy="593"/>
            </a:xfrm>
            <a:custGeom>
              <a:avLst/>
              <a:gdLst>
                <a:gd name="T0" fmla="*/ 48 w 407"/>
                <a:gd name="T1" fmla="*/ 210 h 593"/>
                <a:gd name="T2" fmla="*/ 66 w 407"/>
                <a:gd name="T3" fmla="*/ 300 h 593"/>
                <a:gd name="T4" fmla="*/ 42 w 407"/>
                <a:gd name="T5" fmla="*/ 347 h 593"/>
                <a:gd name="T6" fmla="*/ 12 w 407"/>
                <a:gd name="T7" fmla="*/ 383 h 593"/>
                <a:gd name="T8" fmla="*/ 0 w 407"/>
                <a:gd name="T9" fmla="*/ 395 h 593"/>
                <a:gd name="T10" fmla="*/ 54 w 407"/>
                <a:gd name="T11" fmla="*/ 437 h 593"/>
                <a:gd name="T12" fmla="*/ 113 w 407"/>
                <a:gd name="T13" fmla="*/ 449 h 593"/>
                <a:gd name="T14" fmla="*/ 155 w 407"/>
                <a:gd name="T15" fmla="*/ 461 h 593"/>
                <a:gd name="T16" fmla="*/ 203 w 407"/>
                <a:gd name="T17" fmla="*/ 527 h 593"/>
                <a:gd name="T18" fmla="*/ 275 w 407"/>
                <a:gd name="T19" fmla="*/ 521 h 593"/>
                <a:gd name="T20" fmla="*/ 311 w 407"/>
                <a:gd name="T21" fmla="*/ 539 h 593"/>
                <a:gd name="T22" fmla="*/ 287 w 407"/>
                <a:gd name="T23" fmla="*/ 575 h 593"/>
                <a:gd name="T24" fmla="*/ 311 w 407"/>
                <a:gd name="T25" fmla="*/ 593 h 593"/>
                <a:gd name="T26" fmla="*/ 335 w 407"/>
                <a:gd name="T27" fmla="*/ 479 h 593"/>
                <a:gd name="T28" fmla="*/ 341 w 407"/>
                <a:gd name="T29" fmla="*/ 407 h 593"/>
                <a:gd name="T30" fmla="*/ 353 w 407"/>
                <a:gd name="T31" fmla="*/ 377 h 593"/>
                <a:gd name="T32" fmla="*/ 401 w 407"/>
                <a:gd name="T33" fmla="*/ 371 h 593"/>
                <a:gd name="T34" fmla="*/ 401 w 407"/>
                <a:gd name="T35" fmla="*/ 371 h 593"/>
                <a:gd name="T36" fmla="*/ 389 w 407"/>
                <a:gd name="T37" fmla="*/ 341 h 593"/>
                <a:gd name="T38" fmla="*/ 383 w 407"/>
                <a:gd name="T39" fmla="*/ 282 h 593"/>
                <a:gd name="T40" fmla="*/ 383 w 407"/>
                <a:gd name="T41" fmla="*/ 282 h 593"/>
                <a:gd name="T42" fmla="*/ 329 w 407"/>
                <a:gd name="T43" fmla="*/ 222 h 593"/>
                <a:gd name="T44" fmla="*/ 245 w 407"/>
                <a:gd name="T45" fmla="*/ 192 h 593"/>
                <a:gd name="T46" fmla="*/ 245 w 407"/>
                <a:gd name="T47" fmla="*/ 192 h 593"/>
                <a:gd name="T48" fmla="*/ 245 w 407"/>
                <a:gd name="T49" fmla="*/ 24 h 593"/>
                <a:gd name="T50" fmla="*/ 275 w 407"/>
                <a:gd name="T51" fmla="*/ 12 h 593"/>
                <a:gd name="T52" fmla="*/ 239 w 407"/>
                <a:gd name="T53" fmla="*/ 12 h 593"/>
                <a:gd name="T54" fmla="*/ 185 w 407"/>
                <a:gd name="T55" fmla="*/ 42 h 593"/>
                <a:gd name="T56" fmla="*/ 155 w 407"/>
                <a:gd name="T57" fmla="*/ 60 h 593"/>
                <a:gd name="T58" fmla="*/ 113 w 407"/>
                <a:gd name="T59" fmla="*/ 66 h 593"/>
                <a:gd name="T60" fmla="*/ 96 w 407"/>
                <a:gd name="T61" fmla="*/ 108 h 593"/>
                <a:gd name="T62" fmla="*/ 72 w 407"/>
                <a:gd name="T63" fmla="*/ 132 h 593"/>
                <a:gd name="T64" fmla="*/ 54 w 407"/>
                <a:gd name="T65" fmla="*/ 144 h 593"/>
                <a:gd name="T66" fmla="*/ 36 w 407"/>
                <a:gd name="T67" fmla="*/ 186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593">
                  <a:moveTo>
                    <a:pt x="36" y="186"/>
                  </a:moveTo>
                  <a:lnTo>
                    <a:pt x="48" y="210"/>
                  </a:lnTo>
                  <a:lnTo>
                    <a:pt x="48" y="300"/>
                  </a:lnTo>
                  <a:lnTo>
                    <a:pt x="66" y="300"/>
                  </a:lnTo>
                  <a:lnTo>
                    <a:pt x="48" y="330"/>
                  </a:lnTo>
                  <a:lnTo>
                    <a:pt x="42" y="347"/>
                  </a:lnTo>
                  <a:lnTo>
                    <a:pt x="12" y="353"/>
                  </a:lnTo>
                  <a:lnTo>
                    <a:pt x="12" y="383"/>
                  </a:lnTo>
                  <a:lnTo>
                    <a:pt x="0" y="383"/>
                  </a:lnTo>
                  <a:lnTo>
                    <a:pt x="0" y="395"/>
                  </a:lnTo>
                  <a:lnTo>
                    <a:pt x="54" y="419"/>
                  </a:lnTo>
                  <a:lnTo>
                    <a:pt x="54" y="437"/>
                  </a:lnTo>
                  <a:lnTo>
                    <a:pt x="96" y="437"/>
                  </a:lnTo>
                  <a:lnTo>
                    <a:pt x="113" y="449"/>
                  </a:lnTo>
                  <a:lnTo>
                    <a:pt x="113" y="449"/>
                  </a:lnTo>
                  <a:lnTo>
                    <a:pt x="155" y="461"/>
                  </a:lnTo>
                  <a:lnTo>
                    <a:pt x="185" y="503"/>
                  </a:lnTo>
                  <a:lnTo>
                    <a:pt x="203" y="527"/>
                  </a:lnTo>
                  <a:lnTo>
                    <a:pt x="227" y="533"/>
                  </a:lnTo>
                  <a:lnTo>
                    <a:pt x="275" y="521"/>
                  </a:lnTo>
                  <a:lnTo>
                    <a:pt x="311" y="539"/>
                  </a:lnTo>
                  <a:lnTo>
                    <a:pt x="311" y="539"/>
                  </a:lnTo>
                  <a:lnTo>
                    <a:pt x="311" y="539"/>
                  </a:lnTo>
                  <a:lnTo>
                    <a:pt x="287" y="575"/>
                  </a:lnTo>
                  <a:lnTo>
                    <a:pt x="299" y="587"/>
                  </a:lnTo>
                  <a:lnTo>
                    <a:pt x="311" y="593"/>
                  </a:lnTo>
                  <a:lnTo>
                    <a:pt x="311" y="593"/>
                  </a:lnTo>
                  <a:lnTo>
                    <a:pt x="335" y="479"/>
                  </a:lnTo>
                  <a:lnTo>
                    <a:pt x="311" y="425"/>
                  </a:lnTo>
                  <a:lnTo>
                    <a:pt x="341" y="407"/>
                  </a:lnTo>
                  <a:lnTo>
                    <a:pt x="317" y="383"/>
                  </a:lnTo>
                  <a:lnTo>
                    <a:pt x="353" y="377"/>
                  </a:lnTo>
                  <a:lnTo>
                    <a:pt x="401" y="371"/>
                  </a:lnTo>
                  <a:lnTo>
                    <a:pt x="401" y="371"/>
                  </a:lnTo>
                  <a:lnTo>
                    <a:pt x="401" y="371"/>
                  </a:lnTo>
                  <a:lnTo>
                    <a:pt x="401" y="371"/>
                  </a:lnTo>
                  <a:lnTo>
                    <a:pt x="407" y="371"/>
                  </a:lnTo>
                  <a:lnTo>
                    <a:pt x="389" y="341"/>
                  </a:lnTo>
                  <a:lnTo>
                    <a:pt x="407" y="324"/>
                  </a:lnTo>
                  <a:lnTo>
                    <a:pt x="383" y="282"/>
                  </a:lnTo>
                  <a:lnTo>
                    <a:pt x="383" y="282"/>
                  </a:lnTo>
                  <a:lnTo>
                    <a:pt x="383" y="282"/>
                  </a:lnTo>
                  <a:lnTo>
                    <a:pt x="401" y="210"/>
                  </a:lnTo>
                  <a:lnTo>
                    <a:pt x="329" y="222"/>
                  </a:lnTo>
                  <a:lnTo>
                    <a:pt x="293" y="186"/>
                  </a:lnTo>
                  <a:lnTo>
                    <a:pt x="245" y="192"/>
                  </a:lnTo>
                  <a:lnTo>
                    <a:pt x="245" y="192"/>
                  </a:lnTo>
                  <a:lnTo>
                    <a:pt x="245" y="192"/>
                  </a:lnTo>
                  <a:lnTo>
                    <a:pt x="203" y="108"/>
                  </a:lnTo>
                  <a:lnTo>
                    <a:pt x="245" y="24"/>
                  </a:lnTo>
                  <a:lnTo>
                    <a:pt x="263" y="18"/>
                  </a:lnTo>
                  <a:lnTo>
                    <a:pt x="275" y="12"/>
                  </a:lnTo>
                  <a:lnTo>
                    <a:pt x="257" y="0"/>
                  </a:lnTo>
                  <a:lnTo>
                    <a:pt x="239" y="12"/>
                  </a:lnTo>
                  <a:lnTo>
                    <a:pt x="233" y="24"/>
                  </a:lnTo>
                  <a:lnTo>
                    <a:pt x="185" y="42"/>
                  </a:lnTo>
                  <a:lnTo>
                    <a:pt x="167" y="42"/>
                  </a:lnTo>
                  <a:lnTo>
                    <a:pt x="155" y="60"/>
                  </a:lnTo>
                  <a:lnTo>
                    <a:pt x="143" y="48"/>
                  </a:lnTo>
                  <a:lnTo>
                    <a:pt x="113" y="66"/>
                  </a:lnTo>
                  <a:lnTo>
                    <a:pt x="113" y="102"/>
                  </a:lnTo>
                  <a:lnTo>
                    <a:pt x="96" y="108"/>
                  </a:lnTo>
                  <a:lnTo>
                    <a:pt x="90" y="126"/>
                  </a:lnTo>
                  <a:lnTo>
                    <a:pt x="72" y="132"/>
                  </a:lnTo>
                  <a:lnTo>
                    <a:pt x="72" y="162"/>
                  </a:lnTo>
                  <a:lnTo>
                    <a:pt x="54" y="144"/>
                  </a:lnTo>
                  <a:lnTo>
                    <a:pt x="54" y="162"/>
                  </a:lnTo>
                  <a:lnTo>
                    <a:pt x="36" y="18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3" name="Rectangle 237"/>
            <p:cNvSpPr>
              <a:spLocks noChangeArrowheads="1"/>
            </p:cNvSpPr>
            <p:nvPr/>
          </p:nvSpPr>
          <p:spPr bwMode="auto">
            <a:xfrm>
              <a:off x="2055" y="1448"/>
              <a:ext cx="1" cy="18"/>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24" name="Freeform 238"/>
            <p:cNvSpPr>
              <a:spLocks/>
            </p:cNvSpPr>
            <p:nvPr/>
          </p:nvSpPr>
          <p:spPr bwMode="auto">
            <a:xfrm>
              <a:off x="2204" y="1304"/>
              <a:ext cx="473" cy="425"/>
            </a:xfrm>
            <a:custGeom>
              <a:avLst/>
              <a:gdLst>
                <a:gd name="T0" fmla="*/ 0 w 473"/>
                <a:gd name="T1" fmla="*/ 108 h 425"/>
                <a:gd name="T2" fmla="*/ 42 w 473"/>
                <a:gd name="T3" fmla="*/ 192 h 425"/>
                <a:gd name="T4" fmla="*/ 90 w 473"/>
                <a:gd name="T5" fmla="*/ 186 h 425"/>
                <a:gd name="T6" fmla="*/ 126 w 473"/>
                <a:gd name="T7" fmla="*/ 222 h 425"/>
                <a:gd name="T8" fmla="*/ 198 w 473"/>
                <a:gd name="T9" fmla="*/ 210 h 425"/>
                <a:gd name="T10" fmla="*/ 180 w 473"/>
                <a:gd name="T11" fmla="*/ 282 h 425"/>
                <a:gd name="T12" fmla="*/ 204 w 473"/>
                <a:gd name="T13" fmla="*/ 324 h 425"/>
                <a:gd name="T14" fmla="*/ 186 w 473"/>
                <a:gd name="T15" fmla="*/ 341 h 425"/>
                <a:gd name="T16" fmla="*/ 204 w 473"/>
                <a:gd name="T17" fmla="*/ 371 h 425"/>
                <a:gd name="T18" fmla="*/ 257 w 473"/>
                <a:gd name="T19" fmla="*/ 425 h 425"/>
                <a:gd name="T20" fmla="*/ 353 w 473"/>
                <a:gd name="T21" fmla="*/ 359 h 425"/>
                <a:gd name="T22" fmla="*/ 311 w 473"/>
                <a:gd name="T23" fmla="*/ 347 h 425"/>
                <a:gd name="T24" fmla="*/ 311 w 473"/>
                <a:gd name="T25" fmla="*/ 347 h 425"/>
                <a:gd name="T26" fmla="*/ 311 w 473"/>
                <a:gd name="T27" fmla="*/ 347 h 425"/>
                <a:gd name="T28" fmla="*/ 299 w 473"/>
                <a:gd name="T29" fmla="*/ 288 h 425"/>
                <a:gd name="T30" fmla="*/ 359 w 473"/>
                <a:gd name="T31" fmla="*/ 312 h 425"/>
                <a:gd name="T32" fmla="*/ 377 w 473"/>
                <a:gd name="T33" fmla="*/ 300 h 425"/>
                <a:gd name="T34" fmla="*/ 467 w 473"/>
                <a:gd name="T35" fmla="*/ 258 h 425"/>
                <a:gd name="T36" fmla="*/ 443 w 473"/>
                <a:gd name="T37" fmla="*/ 258 h 425"/>
                <a:gd name="T38" fmla="*/ 419 w 473"/>
                <a:gd name="T39" fmla="*/ 228 h 425"/>
                <a:gd name="T40" fmla="*/ 449 w 473"/>
                <a:gd name="T41" fmla="*/ 192 h 425"/>
                <a:gd name="T42" fmla="*/ 437 w 473"/>
                <a:gd name="T43" fmla="*/ 180 h 425"/>
                <a:gd name="T44" fmla="*/ 473 w 473"/>
                <a:gd name="T45" fmla="*/ 150 h 425"/>
                <a:gd name="T46" fmla="*/ 455 w 473"/>
                <a:gd name="T47" fmla="*/ 138 h 425"/>
                <a:gd name="T48" fmla="*/ 425 w 473"/>
                <a:gd name="T49" fmla="*/ 138 h 425"/>
                <a:gd name="T50" fmla="*/ 437 w 473"/>
                <a:gd name="T51" fmla="*/ 132 h 425"/>
                <a:gd name="T52" fmla="*/ 425 w 473"/>
                <a:gd name="T53" fmla="*/ 102 h 425"/>
                <a:gd name="T54" fmla="*/ 359 w 473"/>
                <a:gd name="T55" fmla="*/ 72 h 425"/>
                <a:gd name="T56" fmla="*/ 389 w 473"/>
                <a:gd name="T57" fmla="*/ 60 h 425"/>
                <a:gd name="T58" fmla="*/ 317 w 473"/>
                <a:gd name="T59" fmla="*/ 60 h 425"/>
                <a:gd name="T60" fmla="*/ 329 w 473"/>
                <a:gd name="T61" fmla="*/ 66 h 425"/>
                <a:gd name="T62" fmla="*/ 311 w 473"/>
                <a:gd name="T63" fmla="*/ 72 h 425"/>
                <a:gd name="T64" fmla="*/ 281 w 473"/>
                <a:gd name="T65" fmla="*/ 84 h 425"/>
                <a:gd name="T66" fmla="*/ 257 w 473"/>
                <a:gd name="T67" fmla="*/ 78 h 425"/>
                <a:gd name="T68" fmla="*/ 245 w 473"/>
                <a:gd name="T69" fmla="*/ 60 h 425"/>
                <a:gd name="T70" fmla="*/ 174 w 473"/>
                <a:gd name="T71" fmla="*/ 66 h 425"/>
                <a:gd name="T72" fmla="*/ 168 w 473"/>
                <a:gd name="T73" fmla="*/ 42 h 425"/>
                <a:gd name="T74" fmla="*/ 132 w 473"/>
                <a:gd name="T75" fmla="*/ 36 h 425"/>
                <a:gd name="T76" fmla="*/ 114 w 473"/>
                <a:gd name="T77" fmla="*/ 0 h 425"/>
                <a:gd name="T78" fmla="*/ 102 w 473"/>
                <a:gd name="T79" fmla="*/ 24 h 425"/>
                <a:gd name="T80" fmla="*/ 120 w 473"/>
                <a:gd name="T81" fmla="*/ 30 h 425"/>
                <a:gd name="T82" fmla="*/ 84 w 473"/>
                <a:gd name="T83" fmla="*/ 42 h 425"/>
                <a:gd name="T84" fmla="*/ 60 w 473"/>
                <a:gd name="T85" fmla="*/ 60 h 425"/>
                <a:gd name="T86" fmla="*/ 72 w 473"/>
                <a:gd name="T87" fmla="*/ 96 h 425"/>
                <a:gd name="T88" fmla="*/ 60 w 473"/>
                <a:gd name="T89" fmla="*/ 120 h 425"/>
                <a:gd name="T90" fmla="*/ 48 w 473"/>
                <a:gd name="T91" fmla="*/ 108 h 425"/>
                <a:gd name="T92" fmla="*/ 36 w 473"/>
                <a:gd name="T93" fmla="*/ 96 h 425"/>
                <a:gd name="T94" fmla="*/ 42 w 473"/>
                <a:gd name="T95" fmla="*/ 78 h 425"/>
                <a:gd name="T96" fmla="*/ 54 w 473"/>
                <a:gd name="T97" fmla="*/ 66 h 425"/>
                <a:gd name="T98" fmla="*/ 54 w 473"/>
                <a:gd name="T99" fmla="*/ 48 h 425"/>
                <a:gd name="T100" fmla="*/ 48 w 473"/>
                <a:gd name="T101" fmla="*/ 30 h 425"/>
                <a:gd name="T102" fmla="*/ 60 w 473"/>
                <a:gd name="T103" fmla="*/ 18 h 425"/>
                <a:gd name="T104" fmla="*/ 42 w 473"/>
                <a:gd name="T105" fmla="*/ 24 h 425"/>
                <a:gd name="T106" fmla="*/ 0 w 473"/>
                <a:gd name="T107" fmla="*/ 10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3" h="425">
                  <a:moveTo>
                    <a:pt x="0" y="108"/>
                  </a:moveTo>
                  <a:lnTo>
                    <a:pt x="42" y="192"/>
                  </a:lnTo>
                  <a:lnTo>
                    <a:pt x="90" y="186"/>
                  </a:lnTo>
                  <a:lnTo>
                    <a:pt x="126" y="222"/>
                  </a:lnTo>
                  <a:lnTo>
                    <a:pt x="198" y="210"/>
                  </a:lnTo>
                  <a:lnTo>
                    <a:pt x="180" y="282"/>
                  </a:lnTo>
                  <a:lnTo>
                    <a:pt x="204" y="324"/>
                  </a:lnTo>
                  <a:lnTo>
                    <a:pt x="186" y="341"/>
                  </a:lnTo>
                  <a:lnTo>
                    <a:pt x="204" y="371"/>
                  </a:lnTo>
                  <a:lnTo>
                    <a:pt x="257" y="425"/>
                  </a:lnTo>
                  <a:lnTo>
                    <a:pt x="353" y="359"/>
                  </a:lnTo>
                  <a:lnTo>
                    <a:pt x="311" y="347"/>
                  </a:lnTo>
                  <a:lnTo>
                    <a:pt x="311" y="347"/>
                  </a:lnTo>
                  <a:lnTo>
                    <a:pt x="311" y="347"/>
                  </a:lnTo>
                  <a:lnTo>
                    <a:pt x="299" y="288"/>
                  </a:lnTo>
                  <a:lnTo>
                    <a:pt x="359" y="312"/>
                  </a:lnTo>
                  <a:lnTo>
                    <a:pt x="377" y="300"/>
                  </a:lnTo>
                  <a:lnTo>
                    <a:pt x="467" y="258"/>
                  </a:lnTo>
                  <a:lnTo>
                    <a:pt x="443" y="258"/>
                  </a:lnTo>
                  <a:lnTo>
                    <a:pt x="419" y="228"/>
                  </a:lnTo>
                  <a:lnTo>
                    <a:pt x="449" y="192"/>
                  </a:lnTo>
                  <a:lnTo>
                    <a:pt x="437" y="180"/>
                  </a:lnTo>
                  <a:lnTo>
                    <a:pt x="473" y="150"/>
                  </a:lnTo>
                  <a:lnTo>
                    <a:pt x="455" y="138"/>
                  </a:lnTo>
                  <a:lnTo>
                    <a:pt x="425" y="138"/>
                  </a:lnTo>
                  <a:lnTo>
                    <a:pt x="437" y="132"/>
                  </a:lnTo>
                  <a:lnTo>
                    <a:pt x="425" y="102"/>
                  </a:lnTo>
                  <a:lnTo>
                    <a:pt x="359" y="72"/>
                  </a:lnTo>
                  <a:lnTo>
                    <a:pt x="389" y="60"/>
                  </a:lnTo>
                  <a:lnTo>
                    <a:pt x="317" y="60"/>
                  </a:lnTo>
                  <a:lnTo>
                    <a:pt x="329" y="66"/>
                  </a:lnTo>
                  <a:lnTo>
                    <a:pt x="311" y="72"/>
                  </a:lnTo>
                  <a:lnTo>
                    <a:pt x="281" y="84"/>
                  </a:lnTo>
                  <a:lnTo>
                    <a:pt x="257" y="78"/>
                  </a:lnTo>
                  <a:lnTo>
                    <a:pt x="245" y="60"/>
                  </a:lnTo>
                  <a:lnTo>
                    <a:pt x="174" y="66"/>
                  </a:lnTo>
                  <a:lnTo>
                    <a:pt x="168" y="42"/>
                  </a:lnTo>
                  <a:lnTo>
                    <a:pt x="132" y="36"/>
                  </a:lnTo>
                  <a:lnTo>
                    <a:pt x="114" y="0"/>
                  </a:lnTo>
                  <a:lnTo>
                    <a:pt x="102" y="24"/>
                  </a:lnTo>
                  <a:lnTo>
                    <a:pt x="120" y="30"/>
                  </a:lnTo>
                  <a:lnTo>
                    <a:pt x="84" y="42"/>
                  </a:lnTo>
                  <a:lnTo>
                    <a:pt x="60" y="60"/>
                  </a:lnTo>
                  <a:lnTo>
                    <a:pt x="72" y="96"/>
                  </a:lnTo>
                  <a:lnTo>
                    <a:pt x="60" y="120"/>
                  </a:lnTo>
                  <a:lnTo>
                    <a:pt x="48" y="108"/>
                  </a:lnTo>
                  <a:lnTo>
                    <a:pt x="36" y="96"/>
                  </a:lnTo>
                  <a:lnTo>
                    <a:pt x="42" y="78"/>
                  </a:lnTo>
                  <a:lnTo>
                    <a:pt x="54" y="66"/>
                  </a:lnTo>
                  <a:lnTo>
                    <a:pt x="54" y="48"/>
                  </a:lnTo>
                  <a:lnTo>
                    <a:pt x="48" y="30"/>
                  </a:lnTo>
                  <a:lnTo>
                    <a:pt x="60" y="18"/>
                  </a:lnTo>
                  <a:lnTo>
                    <a:pt x="42" y="24"/>
                  </a:lnTo>
                  <a:lnTo>
                    <a:pt x="0" y="10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5" name="Freeform 239"/>
            <p:cNvSpPr>
              <a:spLocks/>
            </p:cNvSpPr>
            <p:nvPr/>
          </p:nvSpPr>
          <p:spPr bwMode="auto">
            <a:xfrm>
              <a:off x="2384" y="1586"/>
              <a:ext cx="24" cy="42"/>
            </a:xfrm>
            <a:custGeom>
              <a:avLst/>
              <a:gdLst>
                <a:gd name="T0" fmla="*/ 0 w 24"/>
                <a:gd name="T1" fmla="*/ 0 h 42"/>
                <a:gd name="T2" fmla="*/ 24 w 24"/>
                <a:gd name="T3" fmla="*/ 42 h 42"/>
                <a:gd name="T4" fmla="*/ 0 w 24"/>
                <a:gd name="T5" fmla="*/ 0 h 42"/>
                <a:gd name="T6" fmla="*/ 0 w 24"/>
                <a:gd name="T7" fmla="*/ 0 h 42"/>
              </a:gdLst>
              <a:ahLst/>
              <a:cxnLst>
                <a:cxn ang="0">
                  <a:pos x="T0" y="T1"/>
                </a:cxn>
                <a:cxn ang="0">
                  <a:pos x="T2" y="T3"/>
                </a:cxn>
                <a:cxn ang="0">
                  <a:pos x="T4" y="T5"/>
                </a:cxn>
                <a:cxn ang="0">
                  <a:pos x="T6" y="T7"/>
                </a:cxn>
              </a:cxnLst>
              <a:rect l="0" t="0" r="r" b="b"/>
              <a:pathLst>
                <a:path w="24" h="42">
                  <a:moveTo>
                    <a:pt x="0" y="0"/>
                  </a:moveTo>
                  <a:lnTo>
                    <a:pt x="24" y="4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6" name="Freeform 240"/>
            <p:cNvSpPr>
              <a:spLocks/>
            </p:cNvSpPr>
            <p:nvPr/>
          </p:nvSpPr>
          <p:spPr bwMode="auto">
            <a:xfrm>
              <a:off x="2246" y="1490"/>
              <a:ext cx="48" cy="6"/>
            </a:xfrm>
            <a:custGeom>
              <a:avLst/>
              <a:gdLst>
                <a:gd name="T0" fmla="*/ 0 w 48"/>
                <a:gd name="T1" fmla="*/ 6 h 6"/>
                <a:gd name="T2" fmla="*/ 48 w 48"/>
                <a:gd name="T3" fmla="*/ 0 h 6"/>
                <a:gd name="T4" fmla="*/ 0 w 48"/>
                <a:gd name="T5" fmla="*/ 6 h 6"/>
                <a:gd name="T6" fmla="*/ 0 w 48"/>
                <a:gd name="T7" fmla="*/ 6 h 6"/>
              </a:gdLst>
              <a:ahLst/>
              <a:cxnLst>
                <a:cxn ang="0">
                  <a:pos x="T0" y="T1"/>
                </a:cxn>
                <a:cxn ang="0">
                  <a:pos x="T2" y="T3"/>
                </a:cxn>
                <a:cxn ang="0">
                  <a:pos x="T4" y="T5"/>
                </a:cxn>
                <a:cxn ang="0">
                  <a:pos x="T6" y="T7"/>
                </a:cxn>
              </a:cxnLst>
              <a:rect l="0" t="0" r="r" b="b"/>
              <a:pathLst>
                <a:path w="48" h="6">
                  <a:moveTo>
                    <a:pt x="0" y="6"/>
                  </a:moveTo>
                  <a:lnTo>
                    <a:pt x="48" y="0"/>
                  </a:lnTo>
                  <a:lnTo>
                    <a:pt x="0" y="6"/>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7" name="Freeform 241"/>
            <p:cNvSpPr>
              <a:spLocks/>
            </p:cNvSpPr>
            <p:nvPr/>
          </p:nvSpPr>
          <p:spPr bwMode="auto">
            <a:xfrm>
              <a:off x="2623" y="1454"/>
              <a:ext cx="161" cy="251"/>
            </a:xfrm>
            <a:custGeom>
              <a:avLst/>
              <a:gdLst>
                <a:gd name="T0" fmla="*/ 30 w 161"/>
                <a:gd name="T1" fmla="*/ 42 h 251"/>
                <a:gd name="T2" fmla="*/ 0 w 161"/>
                <a:gd name="T3" fmla="*/ 78 h 251"/>
                <a:gd name="T4" fmla="*/ 24 w 161"/>
                <a:gd name="T5" fmla="*/ 108 h 251"/>
                <a:gd name="T6" fmla="*/ 48 w 161"/>
                <a:gd name="T7" fmla="*/ 108 h 251"/>
                <a:gd name="T8" fmla="*/ 48 w 161"/>
                <a:gd name="T9" fmla="*/ 108 h 251"/>
                <a:gd name="T10" fmla="*/ 60 w 161"/>
                <a:gd name="T11" fmla="*/ 233 h 251"/>
                <a:gd name="T12" fmla="*/ 96 w 161"/>
                <a:gd name="T13" fmla="*/ 251 h 251"/>
                <a:gd name="T14" fmla="*/ 161 w 161"/>
                <a:gd name="T15" fmla="*/ 221 h 251"/>
                <a:gd name="T16" fmla="*/ 108 w 161"/>
                <a:gd name="T17" fmla="*/ 144 h 251"/>
                <a:gd name="T18" fmla="*/ 108 w 161"/>
                <a:gd name="T19" fmla="*/ 144 h 251"/>
                <a:gd name="T20" fmla="*/ 108 w 161"/>
                <a:gd name="T21" fmla="*/ 144 h 251"/>
                <a:gd name="T22" fmla="*/ 113 w 161"/>
                <a:gd name="T23" fmla="*/ 132 h 251"/>
                <a:gd name="T24" fmla="*/ 119 w 161"/>
                <a:gd name="T25" fmla="*/ 114 h 251"/>
                <a:gd name="T26" fmla="*/ 137 w 161"/>
                <a:gd name="T27" fmla="*/ 114 h 251"/>
                <a:gd name="T28" fmla="*/ 143 w 161"/>
                <a:gd name="T29" fmla="*/ 84 h 251"/>
                <a:gd name="T30" fmla="*/ 143 w 161"/>
                <a:gd name="T31" fmla="*/ 84 h 251"/>
                <a:gd name="T32" fmla="*/ 113 w 161"/>
                <a:gd name="T33" fmla="*/ 54 h 251"/>
                <a:gd name="T34" fmla="*/ 96 w 161"/>
                <a:gd name="T35" fmla="*/ 48 h 251"/>
                <a:gd name="T36" fmla="*/ 96 w 161"/>
                <a:gd name="T37" fmla="*/ 30 h 251"/>
                <a:gd name="T38" fmla="*/ 54 w 161"/>
                <a:gd name="T39" fmla="*/ 0 h 251"/>
                <a:gd name="T40" fmla="*/ 18 w 161"/>
                <a:gd name="T41" fmla="*/ 30 h 251"/>
                <a:gd name="T42" fmla="*/ 30 w 161"/>
                <a:gd name="T43" fmla="*/ 42 h 251"/>
                <a:gd name="T44" fmla="*/ 30 w 161"/>
                <a:gd name="T45" fmla="*/ 4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251">
                  <a:moveTo>
                    <a:pt x="30" y="42"/>
                  </a:moveTo>
                  <a:lnTo>
                    <a:pt x="0" y="78"/>
                  </a:lnTo>
                  <a:lnTo>
                    <a:pt x="24" y="108"/>
                  </a:lnTo>
                  <a:lnTo>
                    <a:pt x="48" y="108"/>
                  </a:lnTo>
                  <a:lnTo>
                    <a:pt x="48" y="108"/>
                  </a:lnTo>
                  <a:lnTo>
                    <a:pt x="60" y="233"/>
                  </a:lnTo>
                  <a:lnTo>
                    <a:pt x="96" y="251"/>
                  </a:lnTo>
                  <a:lnTo>
                    <a:pt x="161" y="221"/>
                  </a:lnTo>
                  <a:lnTo>
                    <a:pt x="108" y="144"/>
                  </a:lnTo>
                  <a:lnTo>
                    <a:pt x="108" y="144"/>
                  </a:lnTo>
                  <a:lnTo>
                    <a:pt x="108" y="144"/>
                  </a:lnTo>
                  <a:lnTo>
                    <a:pt x="113" y="132"/>
                  </a:lnTo>
                  <a:lnTo>
                    <a:pt x="119" y="114"/>
                  </a:lnTo>
                  <a:lnTo>
                    <a:pt x="137" y="114"/>
                  </a:lnTo>
                  <a:lnTo>
                    <a:pt x="143" y="84"/>
                  </a:lnTo>
                  <a:lnTo>
                    <a:pt x="143" y="84"/>
                  </a:lnTo>
                  <a:lnTo>
                    <a:pt x="113" y="54"/>
                  </a:lnTo>
                  <a:lnTo>
                    <a:pt x="96" y="48"/>
                  </a:lnTo>
                  <a:lnTo>
                    <a:pt x="96" y="30"/>
                  </a:lnTo>
                  <a:lnTo>
                    <a:pt x="54" y="0"/>
                  </a:lnTo>
                  <a:lnTo>
                    <a:pt x="18" y="30"/>
                  </a:lnTo>
                  <a:lnTo>
                    <a:pt x="30" y="42"/>
                  </a:lnTo>
                  <a:lnTo>
                    <a:pt x="30"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8" name="Freeform 242"/>
            <p:cNvSpPr>
              <a:spLocks/>
            </p:cNvSpPr>
            <p:nvPr/>
          </p:nvSpPr>
          <p:spPr bwMode="auto">
            <a:xfrm>
              <a:off x="2731" y="1538"/>
              <a:ext cx="149" cy="137"/>
            </a:xfrm>
            <a:custGeom>
              <a:avLst/>
              <a:gdLst>
                <a:gd name="T0" fmla="*/ 5 w 149"/>
                <a:gd name="T1" fmla="*/ 48 h 137"/>
                <a:gd name="T2" fmla="*/ 0 w 149"/>
                <a:gd name="T3" fmla="*/ 60 h 137"/>
                <a:gd name="T4" fmla="*/ 53 w 149"/>
                <a:gd name="T5" fmla="*/ 137 h 137"/>
                <a:gd name="T6" fmla="*/ 119 w 149"/>
                <a:gd name="T7" fmla="*/ 113 h 137"/>
                <a:gd name="T8" fmla="*/ 119 w 149"/>
                <a:gd name="T9" fmla="*/ 113 h 137"/>
                <a:gd name="T10" fmla="*/ 119 w 149"/>
                <a:gd name="T11" fmla="*/ 113 h 137"/>
                <a:gd name="T12" fmla="*/ 143 w 149"/>
                <a:gd name="T13" fmla="*/ 125 h 137"/>
                <a:gd name="T14" fmla="*/ 149 w 149"/>
                <a:gd name="T15" fmla="*/ 78 h 137"/>
                <a:gd name="T16" fmla="*/ 143 w 149"/>
                <a:gd name="T17" fmla="*/ 72 h 137"/>
                <a:gd name="T18" fmla="*/ 131 w 149"/>
                <a:gd name="T19" fmla="*/ 60 h 137"/>
                <a:gd name="T20" fmla="*/ 131 w 149"/>
                <a:gd name="T21" fmla="*/ 60 h 137"/>
                <a:gd name="T22" fmla="*/ 131 w 149"/>
                <a:gd name="T23" fmla="*/ 60 h 137"/>
                <a:gd name="T24" fmla="*/ 131 w 149"/>
                <a:gd name="T25" fmla="*/ 54 h 137"/>
                <a:gd name="T26" fmla="*/ 131 w 149"/>
                <a:gd name="T27" fmla="*/ 30 h 137"/>
                <a:gd name="T28" fmla="*/ 143 w 149"/>
                <a:gd name="T29" fmla="*/ 18 h 137"/>
                <a:gd name="T30" fmla="*/ 149 w 149"/>
                <a:gd name="T31" fmla="*/ 12 h 137"/>
                <a:gd name="T32" fmla="*/ 149 w 149"/>
                <a:gd name="T33" fmla="*/ 12 h 137"/>
                <a:gd name="T34" fmla="*/ 149 w 149"/>
                <a:gd name="T35" fmla="*/ 12 h 137"/>
                <a:gd name="T36" fmla="*/ 113 w 149"/>
                <a:gd name="T37" fmla="*/ 0 h 137"/>
                <a:gd name="T38" fmla="*/ 71 w 149"/>
                <a:gd name="T39" fmla="*/ 6 h 137"/>
                <a:gd name="T40" fmla="*/ 47 w 149"/>
                <a:gd name="T41" fmla="*/ 0 h 137"/>
                <a:gd name="T42" fmla="*/ 35 w 149"/>
                <a:gd name="T43" fmla="*/ 0 h 137"/>
                <a:gd name="T44" fmla="*/ 29 w 149"/>
                <a:gd name="T45" fmla="*/ 30 h 137"/>
                <a:gd name="T46" fmla="*/ 11 w 149"/>
                <a:gd name="T47" fmla="*/ 30 h 137"/>
                <a:gd name="T48" fmla="*/ 5 w 149"/>
                <a:gd name="T49" fmla="*/ 4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137">
                  <a:moveTo>
                    <a:pt x="5" y="48"/>
                  </a:moveTo>
                  <a:lnTo>
                    <a:pt x="0" y="60"/>
                  </a:lnTo>
                  <a:lnTo>
                    <a:pt x="53" y="137"/>
                  </a:lnTo>
                  <a:lnTo>
                    <a:pt x="119" y="113"/>
                  </a:lnTo>
                  <a:lnTo>
                    <a:pt x="119" y="113"/>
                  </a:lnTo>
                  <a:lnTo>
                    <a:pt x="119" y="113"/>
                  </a:lnTo>
                  <a:lnTo>
                    <a:pt x="143" y="125"/>
                  </a:lnTo>
                  <a:lnTo>
                    <a:pt x="149" y="78"/>
                  </a:lnTo>
                  <a:lnTo>
                    <a:pt x="143" y="72"/>
                  </a:lnTo>
                  <a:lnTo>
                    <a:pt x="131" y="60"/>
                  </a:lnTo>
                  <a:lnTo>
                    <a:pt x="131" y="60"/>
                  </a:lnTo>
                  <a:lnTo>
                    <a:pt x="131" y="60"/>
                  </a:lnTo>
                  <a:lnTo>
                    <a:pt x="131" y="54"/>
                  </a:lnTo>
                  <a:lnTo>
                    <a:pt x="131" y="30"/>
                  </a:lnTo>
                  <a:lnTo>
                    <a:pt x="143" y="18"/>
                  </a:lnTo>
                  <a:lnTo>
                    <a:pt x="149" y="12"/>
                  </a:lnTo>
                  <a:lnTo>
                    <a:pt x="149" y="12"/>
                  </a:lnTo>
                  <a:lnTo>
                    <a:pt x="149" y="12"/>
                  </a:lnTo>
                  <a:lnTo>
                    <a:pt x="113" y="0"/>
                  </a:lnTo>
                  <a:lnTo>
                    <a:pt x="71" y="6"/>
                  </a:lnTo>
                  <a:lnTo>
                    <a:pt x="47" y="0"/>
                  </a:lnTo>
                  <a:lnTo>
                    <a:pt x="35" y="0"/>
                  </a:lnTo>
                  <a:lnTo>
                    <a:pt x="29" y="30"/>
                  </a:lnTo>
                  <a:lnTo>
                    <a:pt x="11" y="30"/>
                  </a:lnTo>
                  <a:lnTo>
                    <a:pt x="5"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29" name="Freeform 243"/>
            <p:cNvSpPr>
              <a:spLocks/>
            </p:cNvSpPr>
            <p:nvPr/>
          </p:nvSpPr>
          <p:spPr bwMode="auto">
            <a:xfrm>
              <a:off x="2731" y="1586"/>
              <a:ext cx="5" cy="12"/>
            </a:xfrm>
            <a:custGeom>
              <a:avLst/>
              <a:gdLst>
                <a:gd name="T0" fmla="*/ 0 w 5"/>
                <a:gd name="T1" fmla="*/ 12 h 12"/>
                <a:gd name="T2" fmla="*/ 0 w 5"/>
                <a:gd name="T3" fmla="*/ 12 h 12"/>
                <a:gd name="T4" fmla="*/ 5 w 5"/>
                <a:gd name="T5" fmla="*/ 0 h 12"/>
                <a:gd name="T6" fmla="*/ 0 w 5"/>
                <a:gd name="T7" fmla="*/ 12 h 12"/>
              </a:gdLst>
              <a:ahLst/>
              <a:cxnLst>
                <a:cxn ang="0">
                  <a:pos x="T0" y="T1"/>
                </a:cxn>
                <a:cxn ang="0">
                  <a:pos x="T2" y="T3"/>
                </a:cxn>
                <a:cxn ang="0">
                  <a:pos x="T4" y="T5"/>
                </a:cxn>
                <a:cxn ang="0">
                  <a:pos x="T6" y="T7"/>
                </a:cxn>
              </a:cxnLst>
              <a:rect l="0" t="0" r="r" b="b"/>
              <a:pathLst>
                <a:path w="5" h="12">
                  <a:moveTo>
                    <a:pt x="0" y="12"/>
                  </a:moveTo>
                  <a:lnTo>
                    <a:pt x="0" y="12"/>
                  </a:lnTo>
                  <a:lnTo>
                    <a:pt x="5" y="0"/>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0" name="Freeform 244"/>
            <p:cNvSpPr>
              <a:spLocks/>
            </p:cNvSpPr>
            <p:nvPr/>
          </p:nvSpPr>
          <p:spPr bwMode="auto">
            <a:xfrm>
              <a:off x="2862" y="1550"/>
              <a:ext cx="108" cy="125"/>
            </a:xfrm>
            <a:custGeom>
              <a:avLst/>
              <a:gdLst>
                <a:gd name="T0" fmla="*/ 0 w 108"/>
                <a:gd name="T1" fmla="*/ 18 h 125"/>
                <a:gd name="T2" fmla="*/ 0 w 108"/>
                <a:gd name="T3" fmla="*/ 42 h 125"/>
                <a:gd name="T4" fmla="*/ 0 w 108"/>
                <a:gd name="T5" fmla="*/ 48 h 125"/>
                <a:gd name="T6" fmla="*/ 12 w 108"/>
                <a:gd name="T7" fmla="*/ 60 h 125"/>
                <a:gd name="T8" fmla="*/ 18 w 108"/>
                <a:gd name="T9" fmla="*/ 66 h 125"/>
                <a:gd name="T10" fmla="*/ 12 w 108"/>
                <a:gd name="T11" fmla="*/ 113 h 125"/>
                <a:gd name="T12" fmla="*/ 42 w 108"/>
                <a:gd name="T13" fmla="*/ 125 h 125"/>
                <a:gd name="T14" fmla="*/ 102 w 108"/>
                <a:gd name="T15" fmla="*/ 60 h 125"/>
                <a:gd name="T16" fmla="*/ 108 w 108"/>
                <a:gd name="T17" fmla="*/ 54 h 125"/>
                <a:gd name="T18" fmla="*/ 54 w 108"/>
                <a:gd name="T19" fmla="*/ 12 h 125"/>
                <a:gd name="T20" fmla="*/ 18 w 108"/>
                <a:gd name="T21" fmla="*/ 0 h 125"/>
                <a:gd name="T22" fmla="*/ 12 w 108"/>
                <a:gd name="T23" fmla="*/ 6 h 125"/>
                <a:gd name="T24" fmla="*/ 0 w 108"/>
                <a:gd name="T25"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5">
                  <a:moveTo>
                    <a:pt x="0" y="18"/>
                  </a:moveTo>
                  <a:lnTo>
                    <a:pt x="0" y="42"/>
                  </a:lnTo>
                  <a:lnTo>
                    <a:pt x="0" y="48"/>
                  </a:lnTo>
                  <a:lnTo>
                    <a:pt x="12" y="60"/>
                  </a:lnTo>
                  <a:lnTo>
                    <a:pt x="18" y="66"/>
                  </a:lnTo>
                  <a:lnTo>
                    <a:pt x="12" y="113"/>
                  </a:lnTo>
                  <a:lnTo>
                    <a:pt x="42" y="125"/>
                  </a:lnTo>
                  <a:lnTo>
                    <a:pt x="102" y="60"/>
                  </a:lnTo>
                  <a:lnTo>
                    <a:pt x="108" y="54"/>
                  </a:lnTo>
                  <a:lnTo>
                    <a:pt x="54" y="12"/>
                  </a:lnTo>
                  <a:lnTo>
                    <a:pt x="18" y="0"/>
                  </a:lnTo>
                  <a:lnTo>
                    <a:pt x="12" y="6"/>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1" name="Freeform 245"/>
            <p:cNvSpPr>
              <a:spLocks/>
            </p:cNvSpPr>
            <p:nvPr/>
          </p:nvSpPr>
          <p:spPr bwMode="auto">
            <a:xfrm>
              <a:off x="2874" y="1550"/>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2" name="Freeform 246"/>
            <p:cNvSpPr>
              <a:spLocks/>
            </p:cNvSpPr>
            <p:nvPr/>
          </p:nvSpPr>
          <p:spPr bwMode="auto">
            <a:xfrm>
              <a:off x="2862" y="159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3" name="Freeform 247"/>
            <p:cNvSpPr>
              <a:spLocks/>
            </p:cNvSpPr>
            <p:nvPr/>
          </p:nvSpPr>
          <p:spPr bwMode="auto">
            <a:xfrm>
              <a:off x="2874" y="1610"/>
              <a:ext cx="6" cy="53"/>
            </a:xfrm>
            <a:custGeom>
              <a:avLst/>
              <a:gdLst>
                <a:gd name="T0" fmla="*/ 0 w 6"/>
                <a:gd name="T1" fmla="*/ 0 h 53"/>
                <a:gd name="T2" fmla="*/ 6 w 6"/>
                <a:gd name="T3" fmla="*/ 6 h 53"/>
                <a:gd name="T4" fmla="*/ 0 w 6"/>
                <a:gd name="T5" fmla="*/ 53 h 53"/>
                <a:gd name="T6" fmla="*/ 6 w 6"/>
                <a:gd name="T7" fmla="*/ 6 h 53"/>
                <a:gd name="T8" fmla="*/ 0 w 6"/>
                <a:gd name="T9" fmla="*/ 0 h 53"/>
              </a:gdLst>
              <a:ahLst/>
              <a:cxnLst>
                <a:cxn ang="0">
                  <a:pos x="T0" y="T1"/>
                </a:cxn>
                <a:cxn ang="0">
                  <a:pos x="T2" y="T3"/>
                </a:cxn>
                <a:cxn ang="0">
                  <a:pos x="T4" y="T5"/>
                </a:cxn>
                <a:cxn ang="0">
                  <a:pos x="T6" y="T7"/>
                </a:cxn>
                <a:cxn ang="0">
                  <a:pos x="T8" y="T9"/>
                </a:cxn>
              </a:cxnLst>
              <a:rect l="0" t="0" r="r" b="b"/>
              <a:pathLst>
                <a:path w="6" h="53">
                  <a:moveTo>
                    <a:pt x="0" y="0"/>
                  </a:moveTo>
                  <a:lnTo>
                    <a:pt x="6" y="6"/>
                  </a:lnTo>
                  <a:lnTo>
                    <a:pt x="0" y="53"/>
                  </a:lnTo>
                  <a:lnTo>
                    <a:pt x="6" y="6"/>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4" name="Freeform 248"/>
            <p:cNvSpPr>
              <a:spLocks/>
            </p:cNvSpPr>
            <p:nvPr/>
          </p:nvSpPr>
          <p:spPr bwMode="auto">
            <a:xfrm>
              <a:off x="1552" y="1735"/>
              <a:ext cx="24" cy="48"/>
            </a:xfrm>
            <a:custGeom>
              <a:avLst/>
              <a:gdLst>
                <a:gd name="T0" fmla="*/ 0 w 24"/>
                <a:gd name="T1" fmla="*/ 6 h 48"/>
                <a:gd name="T2" fmla="*/ 12 w 24"/>
                <a:gd name="T3" fmla="*/ 18 h 48"/>
                <a:gd name="T4" fmla="*/ 0 w 24"/>
                <a:gd name="T5" fmla="*/ 36 h 48"/>
                <a:gd name="T6" fmla="*/ 12 w 24"/>
                <a:gd name="T7" fmla="*/ 48 h 48"/>
                <a:gd name="T8" fmla="*/ 24 w 24"/>
                <a:gd name="T9" fmla="*/ 36 h 48"/>
                <a:gd name="T10" fmla="*/ 6 w 24"/>
                <a:gd name="T11" fmla="*/ 0 h 48"/>
                <a:gd name="T12" fmla="*/ 0 w 24"/>
                <a:gd name="T13" fmla="*/ 6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6"/>
                  </a:moveTo>
                  <a:lnTo>
                    <a:pt x="12" y="18"/>
                  </a:lnTo>
                  <a:lnTo>
                    <a:pt x="0" y="36"/>
                  </a:lnTo>
                  <a:lnTo>
                    <a:pt x="12" y="48"/>
                  </a:lnTo>
                  <a:lnTo>
                    <a:pt x="24" y="36"/>
                  </a:lnTo>
                  <a:lnTo>
                    <a:pt x="6" y="0"/>
                  </a:lnTo>
                  <a:lnTo>
                    <a:pt x="0"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5" name="Freeform 249"/>
            <p:cNvSpPr>
              <a:spLocks/>
            </p:cNvSpPr>
            <p:nvPr/>
          </p:nvSpPr>
          <p:spPr bwMode="auto">
            <a:xfrm>
              <a:off x="1929" y="1699"/>
              <a:ext cx="203" cy="228"/>
            </a:xfrm>
            <a:custGeom>
              <a:avLst/>
              <a:gdLst>
                <a:gd name="T0" fmla="*/ 48 w 203"/>
                <a:gd name="T1" fmla="*/ 228 h 228"/>
                <a:gd name="T2" fmla="*/ 78 w 203"/>
                <a:gd name="T3" fmla="*/ 210 h 228"/>
                <a:gd name="T4" fmla="*/ 78 w 203"/>
                <a:gd name="T5" fmla="*/ 192 h 228"/>
                <a:gd name="T6" fmla="*/ 78 w 203"/>
                <a:gd name="T7" fmla="*/ 192 h 228"/>
                <a:gd name="T8" fmla="*/ 78 w 203"/>
                <a:gd name="T9" fmla="*/ 192 h 228"/>
                <a:gd name="T10" fmla="*/ 102 w 203"/>
                <a:gd name="T11" fmla="*/ 156 h 228"/>
                <a:gd name="T12" fmla="*/ 150 w 203"/>
                <a:gd name="T13" fmla="*/ 138 h 228"/>
                <a:gd name="T14" fmla="*/ 203 w 203"/>
                <a:gd name="T15" fmla="*/ 90 h 228"/>
                <a:gd name="T16" fmla="*/ 185 w 203"/>
                <a:gd name="T17" fmla="*/ 54 h 228"/>
                <a:gd name="T18" fmla="*/ 185 w 203"/>
                <a:gd name="T19" fmla="*/ 54 h 228"/>
                <a:gd name="T20" fmla="*/ 185 w 203"/>
                <a:gd name="T21" fmla="*/ 54 h 228"/>
                <a:gd name="T22" fmla="*/ 185 w 203"/>
                <a:gd name="T23" fmla="*/ 54 h 228"/>
                <a:gd name="T24" fmla="*/ 168 w 203"/>
                <a:gd name="T25" fmla="*/ 42 h 228"/>
                <a:gd name="T26" fmla="*/ 126 w 203"/>
                <a:gd name="T27" fmla="*/ 42 h 228"/>
                <a:gd name="T28" fmla="*/ 126 w 203"/>
                <a:gd name="T29" fmla="*/ 24 h 228"/>
                <a:gd name="T30" fmla="*/ 72 w 203"/>
                <a:gd name="T31" fmla="*/ 0 h 228"/>
                <a:gd name="T32" fmla="*/ 72 w 203"/>
                <a:gd name="T33" fmla="*/ 6 h 228"/>
                <a:gd name="T34" fmla="*/ 30 w 203"/>
                <a:gd name="T35" fmla="*/ 18 h 228"/>
                <a:gd name="T36" fmla="*/ 30 w 203"/>
                <a:gd name="T37" fmla="*/ 48 h 228"/>
                <a:gd name="T38" fmla="*/ 12 w 203"/>
                <a:gd name="T39" fmla="*/ 78 h 228"/>
                <a:gd name="T40" fmla="*/ 0 w 203"/>
                <a:gd name="T41" fmla="*/ 84 h 228"/>
                <a:gd name="T42" fmla="*/ 6 w 203"/>
                <a:gd name="T43" fmla="*/ 126 h 228"/>
                <a:gd name="T44" fmla="*/ 18 w 203"/>
                <a:gd name="T45" fmla="*/ 144 h 228"/>
                <a:gd name="T46" fmla="*/ 30 w 203"/>
                <a:gd name="T47" fmla="*/ 132 h 228"/>
                <a:gd name="T48" fmla="*/ 36 w 203"/>
                <a:gd name="T49" fmla="*/ 144 h 228"/>
                <a:gd name="T50" fmla="*/ 18 w 203"/>
                <a:gd name="T51" fmla="*/ 168 h 228"/>
                <a:gd name="T52" fmla="*/ 18 w 203"/>
                <a:gd name="T53" fmla="*/ 186 h 228"/>
                <a:gd name="T54" fmla="*/ 12 w 203"/>
                <a:gd name="T55" fmla="*/ 198 h 228"/>
                <a:gd name="T56" fmla="*/ 48 w 203"/>
                <a:gd name="T5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3" h="228">
                  <a:moveTo>
                    <a:pt x="48" y="228"/>
                  </a:moveTo>
                  <a:lnTo>
                    <a:pt x="78" y="210"/>
                  </a:lnTo>
                  <a:lnTo>
                    <a:pt x="78" y="192"/>
                  </a:lnTo>
                  <a:lnTo>
                    <a:pt x="78" y="192"/>
                  </a:lnTo>
                  <a:lnTo>
                    <a:pt x="78" y="192"/>
                  </a:lnTo>
                  <a:lnTo>
                    <a:pt x="102" y="156"/>
                  </a:lnTo>
                  <a:lnTo>
                    <a:pt x="150" y="138"/>
                  </a:lnTo>
                  <a:lnTo>
                    <a:pt x="203" y="90"/>
                  </a:lnTo>
                  <a:lnTo>
                    <a:pt x="185" y="54"/>
                  </a:lnTo>
                  <a:lnTo>
                    <a:pt x="185" y="54"/>
                  </a:lnTo>
                  <a:lnTo>
                    <a:pt x="185" y="54"/>
                  </a:lnTo>
                  <a:lnTo>
                    <a:pt x="185" y="54"/>
                  </a:lnTo>
                  <a:lnTo>
                    <a:pt x="168" y="42"/>
                  </a:lnTo>
                  <a:lnTo>
                    <a:pt x="126" y="42"/>
                  </a:lnTo>
                  <a:lnTo>
                    <a:pt x="126" y="24"/>
                  </a:lnTo>
                  <a:lnTo>
                    <a:pt x="72" y="0"/>
                  </a:lnTo>
                  <a:lnTo>
                    <a:pt x="72" y="6"/>
                  </a:lnTo>
                  <a:lnTo>
                    <a:pt x="30" y="18"/>
                  </a:lnTo>
                  <a:lnTo>
                    <a:pt x="30" y="48"/>
                  </a:lnTo>
                  <a:lnTo>
                    <a:pt x="12" y="78"/>
                  </a:lnTo>
                  <a:lnTo>
                    <a:pt x="0" y="84"/>
                  </a:lnTo>
                  <a:lnTo>
                    <a:pt x="6" y="126"/>
                  </a:lnTo>
                  <a:lnTo>
                    <a:pt x="18" y="144"/>
                  </a:lnTo>
                  <a:lnTo>
                    <a:pt x="30" y="132"/>
                  </a:lnTo>
                  <a:lnTo>
                    <a:pt x="36" y="144"/>
                  </a:lnTo>
                  <a:lnTo>
                    <a:pt x="18" y="168"/>
                  </a:lnTo>
                  <a:lnTo>
                    <a:pt x="18" y="186"/>
                  </a:lnTo>
                  <a:lnTo>
                    <a:pt x="12" y="198"/>
                  </a:lnTo>
                  <a:lnTo>
                    <a:pt x="48" y="22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6" name="Freeform 250"/>
            <p:cNvSpPr>
              <a:spLocks/>
            </p:cNvSpPr>
            <p:nvPr/>
          </p:nvSpPr>
          <p:spPr bwMode="auto">
            <a:xfrm>
              <a:off x="2097" y="1741"/>
              <a:ext cx="17" cy="12"/>
            </a:xfrm>
            <a:custGeom>
              <a:avLst/>
              <a:gdLst>
                <a:gd name="T0" fmla="*/ 17 w 17"/>
                <a:gd name="T1" fmla="*/ 12 h 12"/>
                <a:gd name="T2" fmla="*/ 0 w 17"/>
                <a:gd name="T3" fmla="*/ 0 h 12"/>
                <a:gd name="T4" fmla="*/ 17 w 17"/>
                <a:gd name="T5" fmla="*/ 12 h 12"/>
                <a:gd name="T6" fmla="*/ 17 w 17"/>
                <a:gd name="T7" fmla="*/ 12 h 12"/>
              </a:gdLst>
              <a:ahLst/>
              <a:cxnLst>
                <a:cxn ang="0">
                  <a:pos x="T0" y="T1"/>
                </a:cxn>
                <a:cxn ang="0">
                  <a:pos x="T2" y="T3"/>
                </a:cxn>
                <a:cxn ang="0">
                  <a:pos x="T4" y="T5"/>
                </a:cxn>
                <a:cxn ang="0">
                  <a:pos x="T6" y="T7"/>
                </a:cxn>
              </a:cxnLst>
              <a:rect l="0" t="0" r="r" b="b"/>
              <a:pathLst>
                <a:path w="17" h="12">
                  <a:moveTo>
                    <a:pt x="17" y="12"/>
                  </a:moveTo>
                  <a:lnTo>
                    <a:pt x="0" y="0"/>
                  </a:lnTo>
                  <a:lnTo>
                    <a:pt x="17" y="12"/>
                  </a:lnTo>
                  <a:lnTo>
                    <a:pt x="17"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7" name="Freeform 251"/>
            <p:cNvSpPr>
              <a:spLocks/>
            </p:cNvSpPr>
            <p:nvPr/>
          </p:nvSpPr>
          <p:spPr bwMode="auto">
            <a:xfrm>
              <a:off x="1911" y="1753"/>
              <a:ext cx="443" cy="658"/>
            </a:xfrm>
            <a:custGeom>
              <a:avLst/>
              <a:gdLst>
                <a:gd name="T0" fmla="*/ 419 w 443"/>
                <a:gd name="T1" fmla="*/ 634 h 658"/>
                <a:gd name="T2" fmla="*/ 413 w 443"/>
                <a:gd name="T3" fmla="*/ 616 h 658"/>
                <a:gd name="T4" fmla="*/ 437 w 443"/>
                <a:gd name="T5" fmla="*/ 575 h 658"/>
                <a:gd name="T6" fmla="*/ 431 w 443"/>
                <a:gd name="T7" fmla="*/ 575 h 658"/>
                <a:gd name="T8" fmla="*/ 401 w 443"/>
                <a:gd name="T9" fmla="*/ 557 h 658"/>
                <a:gd name="T10" fmla="*/ 401 w 443"/>
                <a:gd name="T11" fmla="*/ 545 h 658"/>
                <a:gd name="T12" fmla="*/ 407 w 443"/>
                <a:gd name="T13" fmla="*/ 539 h 658"/>
                <a:gd name="T14" fmla="*/ 419 w 443"/>
                <a:gd name="T15" fmla="*/ 551 h 658"/>
                <a:gd name="T16" fmla="*/ 443 w 443"/>
                <a:gd name="T17" fmla="*/ 443 h 658"/>
                <a:gd name="T18" fmla="*/ 431 w 443"/>
                <a:gd name="T19" fmla="*/ 419 h 658"/>
                <a:gd name="T20" fmla="*/ 413 w 443"/>
                <a:gd name="T21" fmla="*/ 383 h 658"/>
                <a:gd name="T22" fmla="*/ 389 w 443"/>
                <a:gd name="T23" fmla="*/ 383 h 658"/>
                <a:gd name="T24" fmla="*/ 383 w 443"/>
                <a:gd name="T25" fmla="*/ 317 h 658"/>
                <a:gd name="T26" fmla="*/ 335 w 443"/>
                <a:gd name="T27" fmla="*/ 347 h 658"/>
                <a:gd name="T28" fmla="*/ 263 w 443"/>
                <a:gd name="T29" fmla="*/ 263 h 658"/>
                <a:gd name="T30" fmla="*/ 317 w 443"/>
                <a:gd name="T31" fmla="*/ 174 h 658"/>
                <a:gd name="T32" fmla="*/ 401 w 443"/>
                <a:gd name="T33" fmla="*/ 144 h 658"/>
                <a:gd name="T34" fmla="*/ 389 w 443"/>
                <a:gd name="T35" fmla="*/ 138 h 658"/>
                <a:gd name="T36" fmla="*/ 377 w 443"/>
                <a:gd name="T37" fmla="*/ 126 h 658"/>
                <a:gd name="T38" fmla="*/ 377 w 443"/>
                <a:gd name="T39" fmla="*/ 126 h 658"/>
                <a:gd name="T40" fmla="*/ 377 w 443"/>
                <a:gd name="T41" fmla="*/ 126 h 658"/>
                <a:gd name="T42" fmla="*/ 401 w 443"/>
                <a:gd name="T43" fmla="*/ 90 h 658"/>
                <a:gd name="T44" fmla="*/ 365 w 443"/>
                <a:gd name="T45" fmla="*/ 72 h 658"/>
                <a:gd name="T46" fmla="*/ 317 w 443"/>
                <a:gd name="T47" fmla="*/ 84 h 658"/>
                <a:gd name="T48" fmla="*/ 293 w 443"/>
                <a:gd name="T49" fmla="*/ 78 h 658"/>
                <a:gd name="T50" fmla="*/ 293 w 443"/>
                <a:gd name="T51" fmla="*/ 78 h 658"/>
                <a:gd name="T52" fmla="*/ 293 w 443"/>
                <a:gd name="T53" fmla="*/ 78 h 658"/>
                <a:gd name="T54" fmla="*/ 275 w 443"/>
                <a:gd name="T55" fmla="*/ 54 h 658"/>
                <a:gd name="T56" fmla="*/ 245 w 443"/>
                <a:gd name="T57" fmla="*/ 12 h 658"/>
                <a:gd name="T58" fmla="*/ 203 w 443"/>
                <a:gd name="T59" fmla="*/ 0 h 658"/>
                <a:gd name="T60" fmla="*/ 203 w 443"/>
                <a:gd name="T61" fmla="*/ 0 h 658"/>
                <a:gd name="T62" fmla="*/ 221 w 443"/>
                <a:gd name="T63" fmla="*/ 36 h 658"/>
                <a:gd name="T64" fmla="*/ 221 w 443"/>
                <a:gd name="T65" fmla="*/ 36 h 658"/>
                <a:gd name="T66" fmla="*/ 221 w 443"/>
                <a:gd name="T67" fmla="*/ 36 h 658"/>
                <a:gd name="T68" fmla="*/ 168 w 443"/>
                <a:gd name="T69" fmla="*/ 84 h 658"/>
                <a:gd name="T70" fmla="*/ 120 w 443"/>
                <a:gd name="T71" fmla="*/ 102 h 658"/>
                <a:gd name="T72" fmla="*/ 96 w 443"/>
                <a:gd name="T73" fmla="*/ 138 h 658"/>
                <a:gd name="T74" fmla="*/ 96 w 443"/>
                <a:gd name="T75" fmla="*/ 156 h 658"/>
                <a:gd name="T76" fmla="*/ 66 w 443"/>
                <a:gd name="T77" fmla="*/ 174 h 658"/>
                <a:gd name="T78" fmla="*/ 30 w 443"/>
                <a:gd name="T79" fmla="*/ 144 h 658"/>
                <a:gd name="T80" fmla="*/ 30 w 443"/>
                <a:gd name="T81" fmla="*/ 144 h 658"/>
                <a:gd name="T82" fmla="*/ 30 w 443"/>
                <a:gd name="T83" fmla="*/ 144 h 658"/>
                <a:gd name="T84" fmla="*/ 36 w 443"/>
                <a:gd name="T85" fmla="*/ 132 h 658"/>
                <a:gd name="T86" fmla="*/ 36 w 443"/>
                <a:gd name="T87" fmla="*/ 114 h 658"/>
                <a:gd name="T88" fmla="*/ 36 w 443"/>
                <a:gd name="T89" fmla="*/ 120 h 658"/>
                <a:gd name="T90" fmla="*/ 0 w 443"/>
                <a:gd name="T91" fmla="*/ 150 h 658"/>
                <a:gd name="T92" fmla="*/ 18 w 443"/>
                <a:gd name="T93" fmla="*/ 192 h 658"/>
                <a:gd name="T94" fmla="*/ 12 w 443"/>
                <a:gd name="T95" fmla="*/ 198 h 658"/>
                <a:gd name="T96" fmla="*/ 66 w 443"/>
                <a:gd name="T97" fmla="*/ 240 h 658"/>
                <a:gd name="T98" fmla="*/ 66 w 443"/>
                <a:gd name="T99" fmla="*/ 269 h 658"/>
                <a:gd name="T100" fmla="*/ 90 w 443"/>
                <a:gd name="T101" fmla="*/ 287 h 658"/>
                <a:gd name="T102" fmla="*/ 132 w 443"/>
                <a:gd name="T103" fmla="*/ 407 h 658"/>
                <a:gd name="T104" fmla="*/ 180 w 443"/>
                <a:gd name="T105" fmla="*/ 485 h 658"/>
                <a:gd name="T106" fmla="*/ 168 w 443"/>
                <a:gd name="T107" fmla="*/ 497 h 658"/>
                <a:gd name="T108" fmla="*/ 329 w 443"/>
                <a:gd name="T109" fmla="*/ 604 h 658"/>
                <a:gd name="T110" fmla="*/ 371 w 443"/>
                <a:gd name="T111" fmla="*/ 658 h 658"/>
                <a:gd name="T112" fmla="*/ 407 w 443"/>
                <a:gd name="T113" fmla="*/ 634 h 658"/>
                <a:gd name="T114" fmla="*/ 419 w 443"/>
                <a:gd name="T115" fmla="*/ 63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3" h="658">
                  <a:moveTo>
                    <a:pt x="419" y="634"/>
                  </a:moveTo>
                  <a:lnTo>
                    <a:pt x="413" y="616"/>
                  </a:lnTo>
                  <a:lnTo>
                    <a:pt x="437" y="575"/>
                  </a:lnTo>
                  <a:lnTo>
                    <a:pt x="431" y="575"/>
                  </a:lnTo>
                  <a:lnTo>
                    <a:pt x="401" y="557"/>
                  </a:lnTo>
                  <a:lnTo>
                    <a:pt x="401" y="545"/>
                  </a:lnTo>
                  <a:lnTo>
                    <a:pt x="407" y="539"/>
                  </a:lnTo>
                  <a:lnTo>
                    <a:pt x="419" y="551"/>
                  </a:lnTo>
                  <a:lnTo>
                    <a:pt x="443" y="443"/>
                  </a:lnTo>
                  <a:lnTo>
                    <a:pt x="431" y="419"/>
                  </a:lnTo>
                  <a:lnTo>
                    <a:pt x="413" y="383"/>
                  </a:lnTo>
                  <a:lnTo>
                    <a:pt x="389" y="383"/>
                  </a:lnTo>
                  <a:lnTo>
                    <a:pt x="383" y="317"/>
                  </a:lnTo>
                  <a:lnTo>
                    <a:pt x="335" y="347"/>
                  </a:lnTo>
                  <a:lnTo>
                    <a:pt x="263" y="263"/>
                  </a:lnTo>
                  <a:lnTo>
                    <a:pt x="317" y="174"/>
                  </a:lnTo>
                  <a:lnTo>
                    <a:pt x="401" y="144"/>
                  </a:lnTo>
                  <a:lnTo>
                    <a:pt x="389" y="138"/>
                  </a:lnTo>
                  <a:lnTo>
                    <a:pt x="377" y="126"/>
                  </a:lnTo>
                  <a:lnTo>
                    <a:pt x="377" y="126"/>
                  </a:lnTo>
                  <a:lnTo>
                    <a:pt x="377" y="126"/>
                  </a:lnTo>
                  <a:lnTo>
                    <a:pt x="401" y="90"/>
                  </a:lnTo>
                  <a:lnTo>
                    <a:pt x="365" y="72"/>
                  </a:lnTo>
                  <a:lnTo>
                    <a:pt x="317" y="84"/>
                  </a:lnTo>
                  <a:lnTo>
                    <a:pt x="293" y="78"/>
                  </a:lnTo>
                  <a:lnTo>
                    <a:pt x="293" y="78"/>
                  </a:lnTo>
                  <a:lnTo>
                    <a:pt x="293" y="78"/>
                  </a:lnTo>
                  <a:lnTo>
                    <a:pt x="275" y="54"/>
                  </a:lnTo>
                  <a:lnTo>
                    <a:pt x="245" y="12"/>
                  </a:lnTo>
                  <a:lnTo>
                    <a:pt x="203" y="0"/>
                  </a:lnTo>
                  <a:lnTo>
                    <a:pt x="203" y="0"/>
                  </a:lnTo>
                  <a:lnTo>
                    <a:pt x="221" y="36"/>
                  </a:lnTo>
                  <a:lnTo>
                    <a:pt x="221" y="36"/>
                  </a:lnTo>
                  <a:lnTo>
                    <a:pt x="221" y="36"/>
                  </a:lnTo>
                  <a:lnTo>
                    <a:pt x="168" y="84"/>
                  </a:lnTo>
                  <a:lnTo>
                    <a:pt x="120" y="102"/>
                  </a:lnTo>
                  <a:lnTo>
                    <a:pt x="96" y="138"/>
                  </a:lnTo>
                  <a:lnTo>
                    <a:pt x="96" y="156"/>
                  </a:lnTo>
                  <a:lnTo>
                    <a:pt x="66" y="174"/>
                  </a:lnTo>
                  <a:lnTo>
                    <a:pt x="30" y="144"/>
                  </a:lnTo>
                  <a:lnTo>
                    <a:pt x="30" y="144"/>
                  </a:lnTo>
                  <a:lnTo>
                    <a:pt x="30" y="144"/>
                  </a:lnTo>
                  <a:lnTo>
                    <a:pt x="36" y="132"/>
                  </a:lnTo>
                  <a:lnTo>
                    <a:pt x="36" y="114"/>
                  </a:lnTo>
                  <a:lnTo>
                    <a:pt x="36" y="120"/>
                  </a:lnTo>
                  <a:lnTo>
                    <a:pt x="0" y="150"/>
                  </a:lnTo>
                  <a:lnTo>
                    <a:pt x="18" y="192"/>
                  </a:lnTo>
                  <a:lnTo>
                    <a:pt x="12" y="198"/>
                  </a:lnTo>
                  <a:lnTo>
                    <a:pt x="66" y="240"/>
                  </a:lnTo>
                  <a:lnTo>
                    <a:pt x="66" y="269"/>
                  </a:lnTo>
                  <a:lnTo>
                    <a:pt x="90" y="287"/>
                  </a:lnTo>
                  <a:lnTo>
                    <a:pt x="132" y="407"/>
                  </a:lnTo>
                  <a:lnTo>
                    <a:pt x="180" y="485"/>
                  </a:lnTo>
                  <a:lnTo>
                    <a:pt x="168" y="497"/>
                  </a:lnTo>
                  <a:lnTo>
                    <a:pt x="329" y="604"/>
                  </a:lnTo>
                  <a:lnTo>
                    <a:pt x="371" y="658"/>
                  </a:lnTo>
                  <a:lnTo>
                    <a:pt x="407" y="634"/>
                  </a:lnTo>
                  <a:lnTo>
                    <a:pt x="419" y="63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8" name="Freeform 252"/>
            <p:cNvSpPr>
              <a:spLocks/>
            </p:cNvSpPr>
            <p:nvPr/>
          </p:nvSpPr>
          <p:spPr bwMode="auto">
            <a:xfrm>
              <a:off x="2288" y="1843"/>
              <a:ext cx="24" cy="36"/>
            </a:xfrm>
            <a:custGeom>
              <a:avLst/>
              <a:gdLst>
                <a:gd name="T0" fmla="*/ 0 w 24"/>
                <a:gd name="T1" fmla="*/ 36 h 36"/>
                <a:gd name="T2" fmla="*/ 24 w 24"/>
                <a:gd name="T3" fmla="*/ 0 h 36"/>
                <a:gd name="T4" fmla="*/ 24 w 24"/>
                <a:gd name="T5" fmla="*/ 0 h 36"/>
                <a:gd name="T6" fmla="*/ 0 w 24"/>
                <a:gd name="T7" fmla="*/ 36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0"/>
                  </a:lnTo>
                  <a:lnTo>
                    <a:pt x="24" y="0"/>
                  </a:lnTo>
                  <a:lnTo>
                    <a:pt x="0" y="36"/>
                  </a:lnTo>
                  <a:lnTo>
                    <a:pt x="0"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39" name="Freeform 253"/>
            <p:cNvSpPr>
              <a:spLocks/>
            </p:cNvSpPr>
            <p:nvPr/>
          </p:nvSpPr>
          <p:spPr bwMode="auto">
            <a:xfrm>
              <a:off x="2114" y="1753"/>
              <a:ext cx="72" cy="54"/>
            </a:xfrm>
            <a:custGeom>
              <a:avLst/>
              <a:gdLst>
                <a:gd name="T0" fmla="*/ 72 w 72"/>
                <a:gd name="T1" fmla="*/ 54 h 54"/>
                <a:gd name="T2" fmla="*/ 42 w 72"/>
                <a:gd name="T3" fmla="*/ 12 h 54"/>
                <a:gd name="T4" fmla="*/ 0 w 72"/>
                <a:gd name="T5" fmla="*/ 0 h 54"/>
                <a:gd name="T6" fmla="*/ 42 w 72"/>
                <a:gd name="T7" fmla="*/ 12 h 54"/>
                <a:gd name="T8" fmla="*/ 72 w 72"/>
                <a:gd name="T9" fmla="*/ 54 h 54"/>
              </a:gdLst>
              <a:ahLst/>
              <a:cxnLst>
                <a:cxn ang="0">
                  <a:pos x="T0" y="T1"/>
                </a:cxn>
                <a:cxn ang="0">
                  <a:pos x="T2" y="T3"/>
                </a:cxn>
                <a:cxn ang="0">
                  <a:pos x="T4" y="T5"/>
                </a:cxn>
                <a:cxn ang="0">
                  <a:pos x="T6" y="T7"/>
                </a:cxn>
                <a:cxn ang="0">
                  <a:pos x="T8" y="T9"/>
                </a:cxn>
              </a:cxnLst>
              <a:rect l="0" t="0" r="r" b="b"/>
              <a:pathLst>
                <a:path w="72" h="54">
                  <a:moveTo>
                    <a:pt x="72" y="54"/>
                  </a:moveTo>
                  <a:lnTo>
                    <a:pt x="42" y="12"/>
                  </a:lnTo>
                  <a:lnTo>
                    <a:pt x="0" y="0"/>
                  </a:lnTo>
                  <a:lnTo>
                    <a:pt x="42" y="12"/>
                  </a:lnTo>
                  <a:lnTo>
                    <a:pt x="72"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0" name="Freeform 254"/>
            <p:cNvSpPr>
              <a:spLocks/>
            </p:cNvSpPr>
            <p:nvPr/>
          </p:nvSpPr>
          <p:spPr bwMode="auto">
            <a:xfrm>
              <a:off x="2204" y="1831"/>
              <a:ext cx="24" cy="6"/>
            </a:xfrm>
            <a:custGeom>
              <a:avLst/>
              <a:gdLst>
                <a:gd name="T0" fmla="*/ 24 w 24"/>
                <a:gd name="T1" fmla="*/ 6 h 6"/>
                <a:gd name="T2" fmla="*/ 0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0" y="0"/>
                  </a:lnTo>
                  <a:lnTo>
                    <a:pt x="24"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1" name="Freeform 255"/>
            <p:cNvSpPr>
              <a:spLocks/>
            </p:cNvSpPr>
            <p:nvPr/>
          </p:nvSpPr>
          <p:spPr bwMode="auto">
            <a:xfrm>
              <a:off x="2300" y="1891"/>
              <a:ext cx="12" cy="6"/>
            </a:xfrm>
            <a:custGeom>
              <a:avLst/>
              <a:gdLst>
                <a:gd name="T0" fmla="*/ 12 w 12"/>
                <a:gd name="T1" fmla="*/ 6 h 6"/>
                <a:gd name="T2" fmla="*/ 0 w 12"/>
                <a:gd name="T3" fmla="*/ 0 h 6"/>
                <a:gd name="T4" fmla="*/ 12 w 12"/>
                <a:gd name="T5" fmla="*/ 6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12" y="6"/>
                  </a:lnTo>
                  <a:lnTo>
                    <a:pt x="12"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2" name="Freeform 256"/>
            <p:cNvSpPr>
              <a:spLocks/>
            </p:cNvSpPr>
            <p:nvPr/>
          </p:nvSpPr>
          <p:spPr bwMode="auto">
            <a:xfrm>
              <a:off x="2114" y="1753"/>
              <a:ext cx="18" cy="36"/>
            </a:xfrm>
            <a:custGeom>
              <a:avLst/>
              <a:gdLst>
                <a:gd name="T0" fmla="*/ 18 w 18"/>
                <a:gd name="T1" fmla="*/ 36 h 36"/>
                <a:gd name="T2" fmla="*/ 0 w 18"/>
                <a:gd name="T3" fmla="*/ 0 h 36"/>
                <a:gd name="T4" fmla="*/ 18 w 18"/>
                <a:gd name="T5" fmla="*/ 36 h 36"/>
                <a:gd name="T6" fmla="*/ 18 w 18"/>
                <a:gd name="T7" fmla="*/ 36 h 36"/>
              </a:gdLst>
              <a:ahLst/>
              <a:cxnLst>
                <a:cxn ang="0">
                  <a:pos x="T0" y="T1"/>
                </a:cxn>
                <a:cxn ang="0">
                  <a:pos x="T2" y="T3"/>
                </a:cxn>
                <a:cxn ang="0">
                  <a:pos x="T4" y="T5"/>
                </a:cxn>
                <a:cxn ang="0">
                  <a:pos x="T6" y="T7"/>
                </a:cxn>
              </a:cxnLst>
              <a:rect l="0" t="0" r="r" b="b"/>
              <a:pathLst>
                <a:path w="18" h="36">
                  <a:moveTo>
                    <a:pt x="18" y="36"/>
                  </a:moveTo>
                  <a:lnTo>
                    <a:pt x="0" y="0"/>
                  </a:lnTo>
                  <a:lnTo>
                    <a:pt x="18" y="36"/>
                  </a:lnTo>
                  <a:lnTo>
                    <a:pt x="18" y="3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3" name="Freeform 257"/>
            <p:cNvSpPr>
              <a:spLocks/>
            </p:cNvSpPr>
            <p:nvPr/>
          </p:nvSpPr>
          <p:spPr bwMode="auto">
            <a:xfrm>
              <a:off x="1977" y="1891"/>
              <a:ext cx="30" cy="36"/>
            </a:xfrm>
            <a:custGeom>
              <a:avLst/>
              <a:gdLst>
                <a:gd name="T0" fmla="*/ 30 w 30"/>
                <a:gd name="T1" fmla="*/ 18 h 36"/>
                <a:gd name="T2" fmla="*/ 0 w 30"/>
                <a:gd name="T3" fmla="*/ 36 h 36"/>
                <a:gd name="T4" fmla="*/ 30 w 30"/>
                <a:gd name="T5" fmla="*/ 18 h 36"/>
                <a:gd name="T6" fmla="*/ 30 w 30"/>
                <a:gd name="T7" fmla="*/ 0 h 36"/>
                <a:gd name="T8" fmla="*/ 30 w 30"/>
                <a:gd name="T9" fmla="*/ 0 h 36"/>
                <a:gd name="T10" fmla="*/ 30 w 30"/>
                <a:gd name="T11" fmla="*/ 18 h 36"/>
              </a:gdLst>
              <a:ahLst/>
              <a:cxnLst>
                <a:cxn ang="0">
                  <a:pos x="T0" y="T1"/>
                </a:cxn>
                <a:cxn ang="0">
                  <a:pos x="T2" y="T3"/>
                </a:cxn>
                <a:cxn ang="0">
                  <a:pos x="T4" y="T5"/>
                </a:cxn>
                <a:cxn ang="0">
                  <a:pos x="T6" y="T7"/>
                </a:cxn>
                <a:cxn ang="0">
                  <a:pos x="T8" y="T9"/>
                </a:cxn>
                <a:cxn ang="0">
                  <a:pos x="T10" y="T11"/>
                </a:cxn>
              </a:cxnLst>
              <a:rect l="0" t="0" r="r" b="b"/>
              <a:pathLst>
                <a:path w="30" h="36">
                  <a:moveTo>
                    <a:pt x="30" y="18"/>
                  </a:moveTo>
                  <a:lnTo>
                    <a:pt x="0" y="36"/>
                  </a:lnTo>
                  <a:lnTo>
                    <a:pt x="30" y="18"/>
                  </a:lnTo>
                  <a:lnTo>
                    <a:pt x="30" y="0"/>
                  </a:lnTo>
                  <a:lnTo>
                    <a:pt x="30" y="0"/>
                  </a:lnTo>
                  <a:lnTo>
                    <a:pt x="3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4" name="Freeform 258"/>
            <p:cNvSpPr>
              <a:spLocks/>
            </p:cNvSpPr>
            <p:nvPr/>
          </p:nvSpPr>
          <p:spPr bwMode="auto">
            <a:xfrm>
              <a:off x="1941" y="1885"/>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5" name="Freeform 259"/>
            <p:cNvSpPr>
              <a:spLocks/>
            </p:cNvSpPr>
            <p:nvPr/>
          </p:nvSpPr>
          <p:spPr bwMode="auto">
            <a:xfrm>
              <a:off x="3006" y="1729"/>
              <a:ext cx="24" cy="18"/>
            </a:xfrm>
            <a:custGeom>
              <a:avLst/>
              <a:gdLst>
                <a:gd name="T0" fmla="*/ 6 w 24"/>
                <a:gd name="T1" fmla="*/ 0 h 18"/>
                <a:gd name="T2" fmla="*/ 0 w 24"/>
                <a:gd name="T3" fmla="*/ 12 h 18"/>
                <a:gd name="T4" fmla="*/ 24 w 24"/>
                <a:gd name="T5" fmla="*/ 18 h 18"/>
                <a:gd name="T6" fmla="*/ 6 w 24"/>
                <a:gd name="T7" fmla="*/ 0 h 18"/>
              </a:gdLst>
              <a:ahLst/>
              <a:cxnLst>
                <a:cxn ang="0">
                  <a:pos x="T0" y="T1"/>
                </a:cxn>
                <a:cxn ang="0">
                  <a:pos x="T2" y="T3"/>
                </a:cxn>
                <a:cxn ang="0">
                  <a:pos x="T4" y="T5"/>
                </a:cxn>
                <a:cxn ang="0">
                  <a:pos x="T6" y="T7"/>
                </a:cxn>
              </a:cxnLst>
              <a:rect l="0" t="0" r="r" b="b"/>
              <a:pathLst>
                <a:path w="24" h="18">
                  <a:moveTo>
                    <a:pt x="6" y="0"/>
                  </a:moveTo>
                  <a:lnTo>
                    <a:pt x="0" y="12"/>
                  </a:lnTo>
                  <a:lnTo>
                    <a:pt x="24" y="18"/>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6" name="Freeform 260"/>
            <p:cNvSpPr>
              <a:spLocks/>
            </p:cNvSpPr>
            <p:nvPr/>
          </p:nvSpPr>
          <p:spPr bwMode="auto">
            <a:xfrm>
              <a:off x="2982" y="1747"/>
              <a:ext cx="18" cy="24"/>
            </a:xfrm>
            <a:custGeom>
              <a:avLst/>
              <a:gdLst>
                <a:gd name="T0" fmla="*/ 0 w 3"/>
                <a:gd name="T1" fmla="*/ 3 h 4"/>
                <a:gd name="T2" fmla="*/ 1 w 3"/>
                <a:gd name="T3" fmla="*/ 4 h 4"/>
                <a:gd name="T4" fmla="*/ 3 w 3"/>
                <a:gd name="T5" fmla="*/ 2 h 4"/>
                <a:gd name="T6" fmla="*/ 1 w 3"/>
                <a:gd name="T7" fmla="*/ 0 h 4"/>
                <a:gd name="T8" fmla="*/ 0 w 3"/>
                <a:gd name="T9" fmla="*/ 3 h 4"/>
              </a:gdLst>
              <a:ahLst/>
              <a:cxnLst>
                <a:cxn ang="0">
                  <a:pos x="T0" y="T1"/>
                </a:cxn>
                <a:cxn ang="0">
                  <a:pos x="T2" y="T3"/>
                </a:cxn>
                <a:cxn ang="0">
                  <a:pos x="T4" y="T5"/>
                </a:cxn>
                <a:cxn ang="0">
                  <a:pos x="T6" y="T7"/>
                </a:cxn>
                <a:cxn ang="0">
                  <a:pos x="T8" y="T9"/>
                </a:cxn>
              </a:cxnLst>
              <a:rect l="0" t="0" r="r" b="b"/>
              <a:pathLst>
                <a:path w="3" h="4">
                  <a:moveTo>
                    <a:pt x="0" y="3"/>
                  </a:moveTo>
                  <a:cubicBezTo>
                    <a:pt x="0" y="3"/>
                    <a:pt x="1" y="4"/>
                    <a:pt x="1" y="4"/>
                  </a:cubicBezTo>
                  <a:cubicBezTo>
                    <a:pt x="3" y="2"/>
                    <a:pt x="3" y="2"/>
                    <a:pt x="3" y="2"/>
                  </a:cubicBezTo>
                  <a:cubicBezTo>
                    <a:pt x="1" y="0"/>
                    <a:pt x="1" y="0"/>
                    <a:pt x="1" y="0"/>
                  </a:cubicBezTo>
                  <a:lnTo>
                    <a:pt x="0" y="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7" name="Freeform 261"/>
            <p:cNvSpPr>
              <a:spLocks noEditPoints="1"/>
            </p:cNvSpPr>
            <p:nvPr/>
          </p:nvSpPr>
          <p:spPr bwMode="auto">
            <a:xfrm>
              <a:off x="2174" y="1562"/>
              <a:ext cx="1382" cy="1448"/>
            </a:xfrm>
            <a:custGeom>
              <a:avLst/>
              <a:gdLst>
                <a:gd name="T0" fmla="*/ 113 w 231"/>
                <a:gd name="T1" fmla="*/ 15 h 242"/>
                <a:gd name="T2" fmla="*/ 83 w 231"/>
                <a:gd name="T3" fmla="*/ 0 h 242"/>
                <a:gd name="T4" fmla="*/ 65 w 231"/>
                <a:gd name="T5" fmla="*/ 9 h 242"/>
                <a:gd name="T6" fmla="*/ 57 w 231"/>
                <a:gd name="T7" fmla="*/ 15 h 242"/>
                <a:gd name="T8" fmla="*/ 39 w 231"/>
                <a:gd name="T9" fmla="*/ 19 h 242"/>
                <a:gd name="T10" fmla="*/ 30 w 231"/>
                <a:gd name="T11" fmla="*/ 20 h 242"/>
                <a:gd name="T12" fmla="*/ 23 w 231"/>
                <a:gd name="T13" fmla="*/ 28 h 242"/>
                <a:gd name="T14" fmla="*/ 23 w 231"/>
                <a:gd name="T15" fmla="*/ 56 h 242"/>
                <a:gd name="T16" fmla="*/ 0 w 231"/>
                <a:gd name="T17" fmla="*/ 76 h 242"/>
                <a:gd name="T18" fmla="*/ 21 w 231"/>
                <a:gd name="T19" fmla="*/ 96 h 242"/>
                <a:gd name="T20" fmla="*/ 33 w 231"/>
                <a:gd name="T21" fmla="*/ 96 h 242"/>
                <a:gd name="T22" fmla="*/ 50 w 231"/>
                <a:gd name="T23" fmla="*/ 97 h 242"/>
                <a:gd name="T24" fmla="*/ 76 w 231"/>
                <a:gd name="T25" fmla="*/ 111 h 242"/>
                <a:gd name="T26" fmla="*/ 81 w 231"/>
                <a:gd name="T27" fmla="*/ 127 h 242"/>
                <a:gd name="T28" fmla="*/ 96 w 231"/>
                <a:gd name="T29" fmla="*/ 143 h 242"/>
                <a:gd name="T30" fmla="*/ 93 w 231"/>
                <a:gd name="T31" fmla="*/ 154 h 242"/>
                <a:gd name="T32" fmla="*/ 94 w 231"/>
                <a:gd name="T33" fmla="*/ 165 h 242"/>
                <a:gd name="T34" fmla="*/ 108 w 231"/>
                <a:gd name="T35" fmla="*/ 168 h 242"/>
                <a:gd name="T36" fmla="*/ 115 w 231"/>
                <a:gd name="T37" fmla="*/ 177 h 242"/>
                <a:gd name="T38" fmla="*/ 114 w 231"/>
                <a:gd name="T39" fmla="*/ 187 h 242"/>
                <a:gd name="T40" fmla="*/ 118 w 231"/>
                <a:gd name="T41" fmla="*/ 187 h 242"/>
                <a:gd name="T42" fmla="*/ 96 w 231"/>
                <a:gd name="T43" fmla="*/ 219 h 242"/>
                <a:gd name="T44" fmla="*/ 100 w 231"/>
                <a:gd name="T45" fmla="*/ 218 h 242"/>
                <a:gd name="T46" fmla="*/ 122 w 231"/>
                <a:gd name="T47" fmla="*/ 237 h 242"/>
                <a:gd name="T48" fmla="*/ 129 w 231"/>
                <a:gd name="T49" fmla="*/ 232 h 242"/>
                <a:gd name="T50" fmla="*/ 148 w 231"/>
                <a:gd name="T51" fmla="*/ 206 h 242"/>
                <a:gd name="T52" fmla="*/ 148 w 231"/>
                <a:gd name="T53" fmla="*/ 192 h 242"/>
                <a:gd name="T54" fmla="*/ 168 w 231"/>
                <a:gd name="T55" fmla="*/ 176 h 242"/>
                <a:gd name="T56" fmla="*/ 187 w 231"/>
                <a:gd name="T57" fmla="*/ 170 h 242"/>
                <a:gd name="T58" fmla="*/ 194 w 231"/>
                <a:gd name="T59" fmla="*/ 159 h 242"/>
                <a:gd name="T60" fmla="*/ 201 w 231"/>
                <a:gd name="T61" fmla="*/ 149 h 242"/>
                <a:gd name="T62" fmla="*/ 205 w 231"/>
                <a:gd name="T63" fmla="*/ 125 h 242"/>
                <a:gd name="T64" fmla="*/ 209 w 231"/>
                <a:gd name="T65" fmla="*/ 109 h 242"/>
                <a:gd name="T66" fmla="*/ 229 w 231"/>
                <a:gd name="T67" fmla="*/ 83 h 242"/>
                <a:gd name="T68" fmla="*/ 219 w 231"/>
                <a:gd name="T69" fmla="*/ 62 h 242"/>
                <a:gd name="T70" fmla="*/ 189 w 231"/>
                <a:gd name="T71" fmla="*/ 49 h 242"/>
                <a:gd name="T72" fmla="*/ 171 w 231"/>
                <a:gd name="T73" fmla="*/ 40 h 242"/>
                <a:gd name="T74" fmla="*/ 154 w 231"/>
                <a:gd name="T75" fmla="*/ 34 h 242"/>
                <a:gd name="T76" fmla="*/ 145 w 231"/>
                <a:gd name="T77" fmla="*/ 46 h 242"/>
                <a:gd name="T78" fmla="*/ 137 w 231"/>
                <a:gd name="T79" fmla="*/ 40 h 242"/>
                <a:gd name="T80" fmla="*/ 143 w 231"/>
                <a:gd name="T81" fmla="*/ 22 h 242"/>
                <a:gd name="T82" fmla="*/ 133 w 231"/>
                <a:gd name="T83" fmla="*/ 7 h 242"/>
                <a:gd name="T84" fmla="*/ 122 w 231"/>
                <a:gd name="T85" fmla="*/ 19 h 242"/>
                <a:gd name="T86" fmla="*/ 137 w 231"/>
                <a:gd name="T87" fmla="*/ 219 h 242"/>
                <a:gd name="T88" fmla="*/ 129 w 231"/>
                <a:gd name="T89" fmla="*/ 231 h 242"/>
                <a:gd name="T90" fmla="*/ 131 w 231"/>
                <a:gd name="T91" fmla="*/ 22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1" h="242">
                  <a:moveTo>
                    <a:pt x="122" y="19"/>
                  </a:moveTo>
                  <a:cubicBezTo>
                    <a:pt x="117" y="17"/>
                    <a:pt x="117" y="17"/>
                    <a:pt x="117" y="17"/>
                  </a:cubicBezTo>
                  <a:cubicBezTo>
                    <a:pt x="113" y="15"/>
                    <a:pt x="113" y="15"/>
                    <a:pt x="113" y="15"/>
                  </a:cubicBezTo>
                  <a:cubicBezTo>
                    <a:pt x="91" y="24"/>
                    <a:pt x="91" y="24"/>
                    <a:pt x="91" y="24"/>
                  </a:cubicBezTo>
                  <a:cubicBezTo>
                    <a:pt x="85" y="21"/>
                    <a:pt x="85" y="21"/>
                    <a:pt x="85" y="21"/>
                  </a:cubicBezTo>
                  <a:cubicBezTo>
                    <a:pt x="83" y="0"/>
                    <a:pt x="83" y="0"/>
                    <a:pt x="83" y="0"/>
                  </a:cubicBezTo>
                  <a:cubicBezTo>
                    <a:pt x="68" y="7"/>
                    <a:pt x="68" y="7"/>
                    <a:pt x="68" y="7"/>
                  </a:cubicBezTo>
                  <a:cubicBezTo>
                    <a:pt x="65" y="9"/>
                    <a:pt x="65" y="9"/>
                    <a:pt x="65" y="9"/>
                  </a:cubicBezTo>
                  <a:cubicBezTo>
                    <a:pt x="65" y="9"/>
                    <a:pt x="65" y="9"/>
                    <a:pt x="65" y="9"/>
                  </a:cubicBezTo>
                  <a:cubicBezTo>
                    <a:pt x="65" y="9"/>
                    <a:pt x="65" y="9"/>
                    <a:pt x="65" y="9"/>
                  </a:cubicBezTo>
                  <a:cubicBezTo>
                    <a:pt x="55" y="5"/>
                    <a:pt x="55" y="5"/>
                    <a:pt x="55" y="5"/>
                  </a:cubicBezTo>
                  <a:cubicBezTo>
                    <a:pt x="57" y="15"/>
                    <a:pt x="57" y="15"/>
                    <a:pt x="57" y="15"/>
                  </a:cubicBezTo>
                  <a:cubicBezTo>
                    <a:pt x="64" y="17"/>
                    <a:pt x="64" y="17"/>
                    <a:pt x="64" y="17"/>
                  </a:cubicBezTo>
                  <a:cubicBezTo>
                    <a:pt x="48" y="28"/>
                    <a:pt x="48" y="28"/>
                    <a:pt x="48" y="28"/>
                  </a:cubicBezTo>
                  <a:cubicBezTo>
                    <a:pt x="39" y="19"/>
                    <a:pt x="39" y="19"/>
                    <a:pt x="39" y="19"/>
                  </a:cubicBezTo>
                  <a:cubicBezTo>
                    <a:pt x="38" y="19"/>
                    <a:pt x="38" y="19"/>
                    <a:pt x="38" y="19"/>
                  </a:cubicBezTo>
                  <a:cubicBezTo>
                    <a:pt x="38" y="19"/>
                    <a:pt x="38" y="19"/>
                    <a:pt x="38" y="19"/>
                  </a:cubicBezTo>
                  <a:cubicBezTo>
                    <a:pt x="30" y="20"/>
                    <a:pt x="30" y="20"/>
                    <a:pt x="30" y="20"/>
                  </a:cubicBezTo>
                  <a:cubicBezTo>
                    <a:pt x="24" y="21"/>
                    <a:pt x="24" y="21"/>
                    <a:pt x="24" y="21"/>
                  </a:cubicBezTo>
                  <a:cubicBezTo>
                    <a:pt x="28" y="25"/>
                    <a:pt x="28" y="25"/>
                    <a:pt x="28" y="25"/>
                  </a:cubicBezTo>
                  <a:cubicBezTo>
                    <a:pt x="23" y="28"/>
                    <a:pt x="23" y="28"/>
                    <a:pt x="23" y="28"/>
                  </a:cubicBezTo>
                  <a:cubicBezTo>
                    <a:pt x="27" y="37"/>
                    <a:pt x="27" y="37"/>
                    <a:pt x="27" y="37"/>
                  </a:cubicBezTo>
                  <a:cubicBezTo>
                    <a:pt x="23" y="56"/>
                    <a:pt x="23" y="56"/>
                    <a:pt x="23" y="56"/>
                  </a:cubicBezTo>
                  <a:cubicBezTo>
                    <a:pt x="23" y="56"/>
                    <a:pt x="23" y="56"/>
                    <a:pt x="23" y="56"/>
                  </a:cubicBezTo>
                  <a:cubicBezTo>
                    <a:pt x="23" y="56"/>
                    <a:pt x="23" y="56"/>
                    <a:pt x="23" y="56"/>
                  </a:cubicBezTo>
                  <a:cubicBezTo>
                    <a:pt x="9" y="61"/>
                    <a:pt x="9" y="61"/>
                    <a:pt x="9" y="61"/>
                  </a:cubicBezTo>
                  <a:cubicBezTo>
                    <a:pt x="0" y="76"/>
                    <a:pt x="0" y="76"/>
                    <a:pt x="0" y="76"/>
                  </a:cubicBezTo>
                  <a:cubicBezTo>
                    <a:pt x="12" y="90"/>
                    <a:pt x="12" y="90"/>
                    <a:pt x="12" y="90"/>
                  </a:cubicBezTo>
                  <a:cubicBezTo>
                    <a:pt x="20" y="85"/>
                    <a:pt x="20" y="85"/>
                    <a:pt x="20" y="85"/>
                  </a:cubicBezTo>
                  <a:cubicBezTo>
                    <a:pt x="21" y="96"/>
                    <a:pt x="21" y="96"/>
                    <a:pt x="21" y="96"/>
                  </a:cubicBezTo>
                  <a:cubicBezTo>
                    <a:pt x="25" y="96"/>
                    <a:pt x="25" y="96"/>
                    <a:pt x="25" y="96"/>
                  </a:cubicBezTo>
                  <a:cubicBezTo>
                    <a:pt x="25" y="95"/>
                    <a:pt x="25" y="95"/>
                    <a:pt x="25" y="95"/>
                  </a:cubicBezTo>
                  <a:cubicBezTo>
                    <a:pt x="33" y="96"/>
                    <a:pt x="33" y="96"/>
                    <a:pt x="33" y="96"/>
                  </a:cubicBezTo>
                  <a:cubicBezTo>
                    <a:pt x="42" y="88"/>
                    <a:pt x="42" y="88"/>
                    <a:pt x="42" y="88"/>
                  </a:cubicBezTo>
                  <a:cubicBezTo>
                    <a:pt x="51" y="89"/>
                    <a:pt x="51" y="89"/>
                    <a:pt x="51" y="89"/>
                  </a:cubicBezTo>
                  <a:cubicBezTo>
                    <a:pt x="50" y="97"/>
                    <a:pt x="50" y="97"/>
                    <a:pt x="50" y="97"/>
                  </a:cubicBezTo>
                  <a:cubicBezTo>
                    <a:pt x="55" y="104"/>
                    <a:pt x="55" y="104"/>
                    <a:pt x="55" y="104"/>
                  </a:cubicBezTo>
                  <a:cubicBezTo>
                    <a:pt x="61" y="105"/>
                    <a:pt x="61" y="105"/>
                    <a:pt x="61" y="105"/>
                  </a:cubicBezTo>
                  <a:cubicBezTo>
                    <a:pt x="76" y="111"/>
                    <a:pt x="76" y="111"/>
                    <a:pt x="76" y="111"/>
                  </a:cubicBezTo>
                  <a:cubicBezTo>
                    <a:pt x="81" y="120"/>
                    <a:pt x="81" y="120"/>
                    <a:pt x="81" y="120"/>
                  </a:cubicBezTo>
                  <a:cubicBezTo>
                    <a:pt x="78" y="123"/>
                    <a:pt x="78" y="123"/>
                    <a:pt x="78" y="123"/>
                  </a:cubicBezTo>
                  <a:cubicBezTo>
                    <a:pt x="81" y="127"/>
                    <a:pt x="81" y="127"/>
                    <a:pt x="81" y="127"/>
                  </a:cubicBezTo>
                  <a:cubicBezTo>
                    <a:pt x="91" y="128"/>
                    <a:pt x="91" y="128"/>
                    <a:pt x="91" y="128"/>
                  </a:cubicBezTo>
                  <a:cubicBezTo>
                    <a:pt x="91" y="133"/>
                    <a:pt x="91" y="133"/>
                    <a:pt x="91" y="133"/>
                  </a:cubicBezTo>
                  <a:cubicBezTo>
                    <a:pt x="96" y="143"/>
                    <a:pt x="96" y="143"/>
                    <a:pt x="96" y="143"/>
                  </a:cubicBezTo>
                  <a:cubicBezTo>
                    <a:pt x="94" y="147"/>
                    <a:pt x="94" y="147"/>
                    <a:pt x="94" y="147"/>
                  </a:cubicBezTo>
                  <a:cubicBezTo>
                    <a:pt x="93" y="153"/>
                    <a:pt x="93" y="153"/>
                    <a:pt x="93" y="153"/>
                  </a:cubicBezTo>
                  <a:cubicBezTo>
                    <a:pt x="93" y="154"/>
                    <a:pt x="93" y="154"/>
                    <a:pt x="93" y="154"/>
                  </a:cubicBezTo>
                  <a:cubicBezTo>
                    <a:pt x="94" y="156"/>
                    <a:pt x="94" y="156"/>
                    <a:pt x="94" y="156"/>
                  </a:cubicBezTo>
                  <a:cubicBezTo>
                    <a:pt x="94" y="160"/>
                    <a:pt x="94" y="160"/>
                    <a:pt x="94" y="160"/>
                  </a:cubicBezTo>
                  <a:cubicBezTo>
                    <a:pt x="94" y="165"/>
                    <a:pt x="94" y="165"/>
                    <a:pt x="94" y="165"/>
                  </a:cubicBezTo>
                  <a:cubicBezTo>
                    <a:pt x="100" y="167"/>
                    <a:pt x="100" y="167"/>
                    <a:pt x="100" y="167"/>
                  </a:cubicBezTo>
                  <a:cubicBezTo>
                    <a:pt x="104" y="165"/>
                    <a:pt x="104" y="165"/>
                    <a:pt x="104" y="165"/>
                  </a:cubicBezTo>
                  <a:cubicBezTo>
                    <a:pt x="108" y="168"/>
                    <a:pt x="108" y="168"/>
                    <a:pt x="108" y="168"/>
                  </a:cubicBezTo>
                  <a:cubicBezTo>
                    <a:pt x="109" y="177"/>
                    <a:pt x="109" y="177"/>
                    <a:pt x="109" y="177"/>
                  </a:cubicBezTo>
                  <a:cubicBezTo>
                    <a:pt x="112" y="177"/>
                    <a:pt x="112" y="177"/>
                    <a:pt x="112" y="177"/>
                  </a:cubicBezTo>
                  <a:cubicBezTo>
                    <a:pt x="115" y="177"/>
                    <a:pt x="115" y="177"/>
                    <a:pt x="115" y="177"/>
                  </a:cubicBezTo>
                  <a:cubicBezTo>
                    <a:pt x="115" y="177"/>
                    <a:pt x="115" y="177"/>
                    <a:pt x="115" y="177"/>
                  </a:cubicBezTo>
                  <a:cubicBezTo>
                    <a:pt x="115" y="177"/>
                    <a:pt x="115" y="177"/>
                    <a:pt x="115" y="177"/>
                  </a:cubicBezTo>
                  <a:cubicBezTo>
                    <a:pt x="114" y="187"/>
                    <a:pt x="114" y="187"/>
                    <a:pt x="114" y="187"/>
                  </a:cubicBezTo>
                  <a:cubicBezTo>
                    <a:pt x="114" y="187"/>
                    <a:pt x="114" y="187"/>
                    <a:pt x="114" y="187"/>
                  </a:cubicBezTo>
                  <a:cubicBezTo>
                    <a:pt x="114" y="187"/>
                    <a:pt x="114" y="187"/>
                    <a:pt x="114" y="187"/>
                  </a:cubicBezTo>
                  <a:cubicBezTo>
                    <a:pt x="118" y="187"/>
                    <a:pt x="118" y="187"/>
                    <a:pt x="118" y="187"/>
                  </a:cubicBezTo>
                  <a:cubicBezTo>
                    <a:pt x="119" y="197"/>
                    <a:pt x="119" y="197"/>
                    <a:pt x="119" y="197"/>
                  </a:cubicBezTo>
                  <a:cubicBezTo>
                    <a:pt x="112" y="200"/>
                    <a:pt x="112" y="200"/>
                    <a:pt x="112" y="200"/>
                  </a:cubicBezTo>
                  <a:cubicBezTo>
                    <a:pt x="96" y="219"/>
                    <a:pt x="96" y="219"/>
                    <a:pt x="96" y="219"/>
                  </a:cubicBezTo>
                  <a:cubicBezTo>
                    <a:pt x="96" y="219"/>
                    <a:pt x="96" y="219"/>
                    <a:pt x="96" y="219"/>
                  </a:cubicBezTo>
                  <a:cubicBezTo>
                    <a:pt x="98" y="219"/>
                    <a:pt x="98" y="219"/>
                    <a:pt x="98" y="219"/>
                  </a:cubicBezTo>
                  <a:cubicBezTo>
                    <a:pt x="100" y="218"/>
                    <a:pt x="100" y="218"/>
                    <a:pt x="100" y="218"/>
                  </a:cubicBezTo>
                  <a:cubicBezTo>
                    <a:pt x="107" y="226"/>
                    <a:pt x="107" y="226"/>
                    <a:pt x="107" y="226"/>
                  </a:cubicBezTo>
                  <a:cubicBezTo>
                    <a:pt x="119" y="231"/>
                    <a:pt x="119" y="231"/>
                    <a:pt x="119" y="231"/>
                  </a:cubicBezTo>
                  <a:cubicBezTo>
                    <a:pt x="122" y="237"/>
                    <a:pt x="122" y="237"/>
                    <a:pt x="122" y="237"/>
                  </a:cubicBezTo>
                  <a:cubicBezTo>
                    <a:pt x="121" y="242"/>
                    <a:pt x="121" y="242"/>
                    <a:pt x="121" y="242"/>
                  </a:cubicBezTo>
                  <a:cubicBezTo>
                    <a:pt x="124" y="240"/>
                    <a:pt x="124" y="240"/>
                    <a:pt x="124" y="240"/>
                  </a:cubicBezTo>
                  <a:cubicBezTo>
                    <a:pt x="129" y="232"/>
                    <a:pt x="129" y="232"/>
                    <a:pt x="129" y="232"/>
                  </a:cubicBezTo>
                  <a:cubicBezTo>
                    <a:pt x="135" y="227"/>
                    <a:pt x="135" y="227"/>
                    <a:pt x="135" y="227"/>
                  </a:cubicBezTo>
                  <a:cubicBezTo>
                    <a:pt x="144" y="209"/>
                    <a:pt x="144" y="209"/>
                    <a:pt x="144" y="209"/>
                  </a:cubicBezTo>
                  <a:cubicBezTo>
                    <a:pt x="148" y="206"/>
                    <a:pt x="148" y="206"/>
                    <a:pt x="148" y="206"/>
                  </a:cubicBezTo>
                  <a:cubicBezTo>
                    <a:pt x="149" y="200"/>
                    <a:pt x="149" y="200"/>
                    <a:pt x="149" y="200"/>
                  </a:cubicBezTo>
                  <a:cubicBezTo>
                    <a:pt x="150" y="199"/>
                    <a:pt x="150" y="199"/>
                    <a:pt x="150" y="199"/>
                  </a:cubicBezTo>
                  <a:cubicBezTo>
                    <a:pt x="148" y="192"/>
                    <a:pt x="148" y="192"/>
                    <a:pt x="148" y="192"/>
                  </a:cubicBezTo>
                  <a:cubicBezTo>
                    <a:pt x="150" y="188"/>
                    <a:pt x="150" y="188"/>
                    <a:pt x="150" y="188"/>
                  </a:cubicBezTo>
                  <a:cubicBezTo>
                    <a:pt x="162" y="177"/>
                    <a:pt x="162" y="177"/>
                    <a:pt x="162" y="177"/>
                  </a:cubicBezTo>
                  <a:cubicBezTo>
                    <a:pt x="168" y="176"/>
                    <a:pt x="168" y="176"/>
                    <a:pt x="168" y="176"/>
                  </a:cubicBezTo>
                  <a:cubicBezTo>
                    <a:pt x="172" y="172"/>
                    <a:pt x="172" y="172"/>
                    <a:pt x="172" y="172"/>
                  </a:cubicBezTo>
                  <a:cubicBezTo>
                    <a:pt x="173" y="170"/>
                    <a:pt x="173" y="170"/>
                    <a:pt x="173" y="170"/>
                  </a:cubicBezTo>
                  <a:cubicBezTo>
                    <a:pt x="187" y="170"/>
                    <a:pt x="187" y="170"/>
                    <a:pt x="187" y="170"/>
                  </a:cubicBezTo>
                  <a:cubicBezTo>
                    <a:pt x="188" y="167"/>
                    <a:pt x="188" y="167"/>
                    <a:pt x="188" y="167"/>
                  </a:cubicBezTo>
                  <a:cubicBezTo>
                    <a:pt x="193" y="164"/>
                    <a:pt x="193" y="164"/>
                    <a:pt x="193" y="164"/>
                  </a:cubicBezTo>
                  <a:cubicBezTo>
                    <a:pt x="194" y="159"/>
                    <a:pt x="194" y="159"/>
                    <a:pt x="194" y="159"/>
                  </a:cubicBezTo>
                  <a:cubicBezTo>
                    <a:pt x="197" y="155"/>
                    <a:pt x="197" y="155"/>
                    <a:pt x="197" y="155"/>
                  </a:cubicBezTo>
                  <a:cubicBezTo>
                    <a:pt x="199" y="151"/>
                    <a:pt x="199" y="151"/>
                    <a:pt x="199" y="151"/>
                  </a:cubicBezTo>
                  <a:cubicBezTo>
                    <a:pt x="201" y="149"/>
                    <a:pt x="201" y="149"/>
                    <a:pt x="201" y="149"/>
                  </a:cubicBezTo>
                  <a:cubicBezTo>
                    <a:pt x="202" y="141"/>
                    <a:pt x="202" y="141"/>
                    <a:pt x="202" y="141"/>
                  </a:cubicBezTo>
                  <a:cubicBezTo>
                    <a:pt x="204" y="137"/>
                    <a:pt x="204" y="137"/>
                    <a:pt x="204" y="137"/>
                  </a:cubicBezTo>
                  <a:cubicBezTo>
                    <a:pt x="205" y="125"/>
                    <a:pt x="205" y="125"/>
                    <a:pt x="205" y="125"/>
                  </a:cubicBezTo>
                  <a:cubicBezTo>
                    <a:pt x="205" y="122"/>
                    <a:pt x="205" y="122"/>
                    <a:pt x="205" y="122"/>
                  </a:cubicBezTo>
                  <a:cubicBezTo>
                    <a:pt x="206" y="109"/>
                    <a:pt x="206" y="109"/>
                    <a:pt x="206" y="109"/>
                  </a:cubicBezTo>
                  <a:cubicBezTo>
                    <a:pt x="209" y="109"/>
                    <a:pt x="209" y="109"/>
                    <a:pt x="209" y="109"/>
                  </a:cubicBezTo>
                  <a:cubicBezTo>
                    <a:pt x="215" y="98"/>
                    <a:pt x="215" y="98"/>
                    <a:pt x="215" y="98"/>
                  </a:cubicBezTo>
                  <a:cubicBezTo>
                    <a:pt x="222" y="93"/>
                    <a:pt x="222" y="93"/>
                    <a:pt x="222" y="93"/>
                  </a:cubicBezTo>
                  <a:cubicBezTo>
                    <a:pt x="229" y="83"/>
                    <a:pt x="229" y="83"/>
                    <a:pt x="229" y="83"/>
                  </a:cubicBezTo>
                  <a:cubicBezTo>
                    <a:pt x="231" y="71"/>
                    <a:pt x="231" y="71"/>
                    <a:pt x="231" y="71"/>
                  </a:cubicBezTo>
                  <a:cubicBezTo>
                    <a:pt x="226" y="61"/>
                    <a:pt x="226" y="61"/>
                    <a:pt x="226" y="61"/>
                  </a:cubicBezTo>
                  <a:cubicBezTo>
                    <a:pt x="219" y="62"/>
                    <a:pt x="219" y="62"/>
                    <a:pt x="219" y="62"/>
                  </a:cubicBezTo>
                  <a:cubicBezTo>
                    <a:pt x="208" y="52"/>
                    <a:pt x="208" y="52"/>
                    <a:pt x="208" y="52"/>
                  </a:cubicBezTo>
                  <a:cubicBezTo>
                    <a:pt x="200" y="48"/>
                    <a:pt x="200" y="48"/>
                    <a:pt x="200" y="48"/>
                  </a:cubicBezTo>
                  <a:cubicBezTo>
                    <a:pt x="189" y="49"/>
                    <a:pt x="189" y="49"/>
                    <a:pt x="189" y="49"/>
                  </a:cubicBezTo>
                  <a:cubicBezTo>
                    <a:pt x="179" y="45"/>
                    <a:pt x="179" y="45"/>
                    <a:pt x="179" y="45"/>
                  </a:cubicBezTo>
                  <a:cubicBezTo>
                    <a:pt x="174" y="48"/>
                    <a:pt x="174" y="48"/>
                    <a:pt x="174" y="48"/>
                  </a:cubicBezTo>
                  <a:cubicBezTo>
                    <a:pt x="171" y="40"/>
                    <a:pt x="171" y="40"/>
                    <a:pt x="171" y="40"/>
                  </a:cubicBezTo>
                  <a:cubicBezTo>
                    <a:pt x="169" y="41"/>
                    <a:pt x="169" y="41"/>
                    <a:pt x="169" y="41"/>
                  </a:cubicBezTo>
                  <a:cubicBezTo>
                    <a:pt x="168" y="39"/>
                    <a:pt x="168" y="39"/>
                    <a:pt x="168" y="39"/>
                  </a:cubicBezTo>
                  <a:cubicBezTo>
                    <a:pt x="154" y="34"/>
                    <a:pt x="154" y="34"/>
                    <a:pt x="154" y="34"/>
                  </a:cubicBezTo>
                  <a:cubicBezTo>
                    <a:pt x="150" y="41"/>
                    <a:pt x="150" y="41"/>
                    <a:pt x="150" y="41"/>
                  </a:cubicBezTo>
                  <a:cubicBezTo>
                    <a:pt x="148" y="41"/>
                    <a:pt x="148" y="41"/>
                    <a:pt x="148" y="41"/>
                  </a:cubicBezTo>
                  <a:cubicBezTo>
                    <a:pt x="145" y="46"/>
                    <a:pt x="145" y="46"/>
                    <a:pt x="145" y="46"/>
                  </a:cubicBezTo>
                  <a:cubicBezTo>
                    <a:pt x="145" y="42"/>
                    <a:pt x="145" y="42"/>
                    <a:pt x="145" y="42"/>
                  </a:cubicBezTo>
                  <a:cubicBezTo>
                    <a:pt x="133" y="43"/>
                    <a:pt x="133" y="43"/>
                    <a:pt x="133" y="43"/>
                  </a:cubicBezTo>
                  <a:cubicBezTo>
                    <a:pt x="137" y="40"/>
                    <a:pt x="137" y="40"/>
                    <a:pt x="137" y="40"/>
                  </a:cubicBezTo>
                  <a:cubicBezTo>
                    <a:pt x="134" y="37"/>
                    <a:pt x="134" y="37"/>
                    <a:pt x="134" y="37"/>
                  </a:cubicBezTo>
                  <a:cubicBezTo>
                    <a:pt x="133" y="33"/>
                    <a:pt x="133" y="33"/>
                    <a:pt x="133" y="33"/>
                  </a:cubicBezTo>
                  <a:cubicBezTo>
                    <a:pt x="143" y="22"/>
                    <a:pt x="143" y="22"/>
                    <a:pt x="143" y="22"/>
                  </a:cubicBezTo>
                  <a:cubicBezTo>
                    <a:pt x="139" y="21"/>
                    <a:pt x="139" y="21"/>
                    <a:pt x="139" y="21"/>
                  </a:cubicBezTo>
                  <a:cubicBezTo>
                    <a:pt x="134" y="6"/>
                    <a:pt x="134" y="6"/>
                    <a:pt x="134" y="6"/>
                  </a:cubicBezTo>
                  <a:cubicBezTo>
                    <a:pt x="133" y="7"/>
                    <a:pt x="133" y="7"/>
                    <a:pt x="133" y="7"/>
                  </a:cubicBezTo>
                  <a:cubicBezTo>
                    <a:pt x="133" y="7"/>
                    <a:pt x="133" y="7"/>
                    <a:pt x="133" y="7"/>
                  </a:cubicBezTo>
                  <a:cubicBezTo>
                    <a:pt x="132" y="8"/>
                    <a:pt x="132" y="8"/>
                    <a:pt x="132" y="8"/>
                  </a:cubicBezTo>
                  <a:lnTo>
                    <a:pt x="122" y="19"/>
                  </a:lnTo>
                  <a:close/>
                  <a:moveTo>
                    <a:pt x="133" y="219"/>
                  </a:moveTo>
                  <a:cubicBezTo>
                    <a:pt x="133" y="219"/>
                    <a:pt x="134" y="221"/>
                    <a:pt x="135" y="221"/>
                  </a:cubicBezTo>
                  <a:cubicBezTo>
                    <a:pt x="135" y="221"/>
                    <a:pt x="137" y="219"/>
                    <a:pt x="137" y="219"/>
                  </a:cubicBezTo>
                  <a:cubicBezTo>
                    <a:pt x="133" y="227"/>
                    <a:pt x="133" y="227"/>
                    <a:pt x="133" y="227"/>
                  </a:cubicBezTo>
                  <a:cubicBezTo>
                    <a:pt x="133" y="228"/>
                    <a:pt x="133" y="228"/>
                    <a:pt x="133" y="228"/>
                  </a:cubicBezTo>
                  <a:cubicBezTo>
                    <a:pt x="129" y="231"/>
                    <a:pt x="129" y="231"/>
                    <a:pt x="129" y="231"/>
                  </a:cubicBezTo>
                  <a:cubicBezTo>
                    <a:pt x="127" y="231"/>
                    <a:pt x="127" y="231"/>
                    <a:pt x="127" y="231"/>
                  </a:cubicBezTo>
                  <a:cubicBezTo>
                    <a:pt x="129" y="226"/>
                    <a:pt x="129" y="226"/>
                    <a:pt x="129" y="226"/>
                  </a:cubicBezTo>
                  <a:cubicBezTo>
                    <a:pt x="131" y="226"/>
                    <a:pt x="131" y="226"/>
                    <a:pt x="131" y="226"/>
                  </a:cubicBezTo>
                  <a:lnTo>
                    <a:pt x="133" y="219"/>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8" name="Freeform 262"/>
            <p:cNvSpPr>
              <a:spLocks/>
            </p:cNvSpPr>
            <p:nvPr/>
          </p:nvSpPr>
          <p:spPr bwMode="auto">
            <a:xfrm>
              <a:off x="3000" y="1753"/>
              <a:ext cx="77" cy="54"/>
            </a:xfrm>
            <a:custGeom>
              <a:avLst/>
              <a:gdLst>
                <a:gd name="T0" fmla="*/ 7 w 13"/>
                <a:gd name="T1" fmla="*/ 1 h 9"/>
                <a:gd name="T2" fmla="*/ 3 w 13"/>
                <a:gd name="T3" fmla="*/ 0 h 9"/>
                <a:gd name="T4" fmla="*/ 0 w 13"/>
                <a:gd name="T5" fmla="*/ 2 h 9"/>
                <a:gd name="T6" fmla="*/ 1 w 13"/>
                <a:gd name="T7" fmla="*/ 9 h 9"/>
                <a:gd name="T8" fmla="*/ 8 w 13"/>
                <a:gd name="T9" fmla="*/ 9 h 9"/>
                <a:gd name="T10" fmla="*/ 13 w 13"/>
                <a:gd name="T11" fmla="*/ 4 h 9"/>
                <a:gd name="T12" fmla="*/ 12 w 13"/>
                <a:gd name="T13" fmla="*/ 1 h 9"/>
                <a:gd name="T14" fmla="*/ 7 w 13"/>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9">
                  <a:moveTo>
                    <a:pt x="7" y="1"/>
                  </a:moveTo>
                  <a:cubicBezTo>
                    <a:pt x="6" y="1"/>
                    <a:pt x="3" y="0"/>
                    <a:pt x="3" y="0"/>
                  </a:cubicBezTo>
                  <a:cubicBezTo>
                    <a:pt x="0" y="2"/>
                    <a:pt x="0" y="2"/>
                    <a:pt x="0" y="2"/>
                  </a:cubicBezTo>
                  <a:cubicBezTo>
                    <a:pt x="1" y="9"/>
                    <a:pt x="1" y="9"/>
                    <a:pt x="1" y="9"/>
                  </a:cubicBezTo>
                  <a:cubicBezTo>
                    <a:pt x="8" y="9"/>
                    <a:pt x="8" y="9"/>
                    <a:pt x="8" y="9"/>
                  </a:cubicBezTo>
                  <a:cubicBezTo>
                    <a:pt x="13" y="4"/>
                    <a:pt x="13" y="4"/>
                    <a:pt x="13" y="4"/>
                  </a:cubicBezTo>
                  <a:cubicBezTo>
                    <a:pt x="12" y="1"/>
                    <a:pt x="12" y="1"/>
                    <a:pt x="12" y="1"/>
                  </a:cubicBezTo>
                  <a:cubicBezTo>
                    <a:pt x="12" y="1"/>
                    <a:pt x="7" y="1"/>
                    <a:pt x="7" y="1"/>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49" name="Freeform 263"/>
            <p:cNvSpPr>
              <a:spLocks/>
            </p:cNvSpPr>
            <p:nvPr/>
          </p:nvSpPr>
          <p:spPr bwMode="auto">
            <a:xfrm>
              <a:off x="2402" y="1675"/>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0" name="Freeform 264"/>
            <p:cNvSpPr>
              <a:spLocks/>
            </p:cNvSpPr>
            <p:nvPr/>
          </p:nvSpPr>
          <p:spPr bwMode="auto">
            <a:xfrm>
              <a:off x="2354" y="1675"/>
              <a:ext cx="48" cy="6"/>
            </a:xfrm>
            <a:custGeom>
              <a:avLst/>
              <a:gdLst>
                <a:gd name="T0" fmla="*/ 48 w 48"/>
                <a:gd name="T1" fmla="*/ 0 h 6"/>
                <a:gd name="T2" fmla="*/ 0 w 48"/>
                <a:gd name="T3" fmla="*/ 6 h 6"/>
                <a:gd name="T4" fmla="*/ 48 w 48"/>
                <a:gd name="T5" fmla="*/ 0 h 6"/>
                <a:gd name="T6" fmla="*/ 48 w 48"/>
                <a:gd name="T7" fmla="*/ 0 h 6"/>
              </a:gdLst>
              <a:ahLst/>
              <a:cxnLst>
                <a:cxn ang="0">
                  <a:pos x="T0" y="T1"/>
                </a:cxn>
                <a:cxn ang="0">
                  <a:pos x="T2" y="T3"/>
                </a:cxn>
                <a:cxn ang="0">
                  <a:pos x="T4" y="T5"/>
                </a:cxn>
                <a:cxn ang="0">
                  <a:pos x="T6" y="T7"/>
                </a:cxn>
              </a:cxnLst>
              <a:rect l="0" t="0" r="r" b="b"/>
              <a:pathLst>
                <a:path w="48" h="6">
                  <a:moveTo>
                    <a:pt x="48" y="0"/>
                  </a:moveTo>
                  <a:lnTo>
                    <a:pt x="0" y="6"/>
                  </a:lnTo>
                  <a:lnTo>
                    <a:pt x="48" y="0"/>
                  </a:lnTo>
                  <a:lnTo>
                    <a:pt x="4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1" name="Rectangle 265"/>
            <p:cNvSpPr>
              <a:spLocks noChangeArrowheads="1"/>
            </p:cNvSpPr>
            <p:nvPr/>
          </p:nvSpPr>
          <p:spPr bwMode="auto">
            <a:xfrm>
              <a:off x="2312" y="1897"/>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52" name="Freeform 266"/>
            <p:cNvSpPr>
              <a:spLocks/>
            </p:cNvSpPr>
            <p:nvPr/>
          </p:nvSpPr>
          <p:spPr bwMode="auto">
            <a:xfrm>
              <a:off x="2312" y="1729"/>
              <a:ext cx="24" cy="168"/>
            </a:xfrm>
            <a:custGeom>
              <a:avLst/>
              <a:gdLst>
                <a:gd name="T0" fmla="*/ 0 w 24"/>
                <a:gd name="T1" fmla="*/ 0 h 168"/>
                <a:gd name="T2" fmla="*/ 24 w 24"/>
                <a:gd name="T3" fmla="*/ 54 h 168"/>
                <a:gd name="T4" fmla="*/ 0 w 24"/>
                <a:gd name="T5" fmla="*/ 168 h 168"/>
                <a:gd name="T6" fmla="*/ 24 w 24"/>
                <a:gd name="T7" fmla="*/ 54 h 168"/>
                <a:gd name="T8" fmla="*/ 0 w 24"/>
                <a:gd name="T9" fmla="*/ 0 h 168"/>
              </a:gdLst>
              <a:ahLst/>
              <a:cxnLst>
                <a:cxn ang="0">
                  <a:pos x="T0" y="T1"/>
                </a:cxn>
                <a:cxn ang="0">
                  <a:pos x="T2" y="T3"/>
                </a:cxn>
                <a:cxn ang="0">
                  <a:pos x="T4" y="T5"/>
                </a:cxn>
                <a:cxn ang="0">
                  <a:pos x="T6" y="T7"/>
                </a:cxn>
                <a:cxn ang="0">
                  <a:pos x="T8" y="T9"/>
                </a:cxn>
              </a:cxnLst>
              <a:rect l="0" t="0" r="r" b="b"/>
              <a:pathLst>
                <a:path w="24" h="168">
                  <a:moveTo>
                    <a:pt x="0" y="0"/>
                  </a:moveTo>
                  <a:lnTo>
                    <a:pt x="24" y="54"/>
                  </a:lnTo>
                  <a:lnTo>
                    <a:pt x="0" y="168"/>
                  </a:lnTo>
                  <a:lnTo>
                    <a:pt x="24" y="54"/>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3" name="Freeform 267"/>
            <p:cNvSpPr>
              <a:spLocks/>
            </p:cNvSpPr>
            <p:nvPr/>
          </p:nvSpPr>
          <p:spPr bwMode="auto">
            <a:xfrm>
              <a:off x="2515" y="1651"/>
              <a:ext cx="42" cy="12"/>
            </a:xfrm>
            <a:custGeom>
              <a:avLst/>
              <a:gdLst>
                <a:gd name="T0" fmla="*/ 0 w 42"/>
                <a:gd name="T1" fmla="*/ 0 h 12"/>
                <a:gd name="T2" fmla="*/ 42 w 42"/>
                <a:gd name="T3" fmla="*/ 12 h 12"/>
                <a:gd name="T4" fmla="*/ 0 w 42"/>
                <a:gd name="T5" fmla="*/ 0 h 12"/>
                <a:gd name="T6" fmla="*/ 0 w 42"/>
                <a:gd name="T7" fmla="*/ 0 h 12"/>
              </a:gdLst>
              <a:ahLst/>
              <a:cxnLst>
                <a:cxn ang="0">
                  <a:pos x="T0" y="T1"/>
                </a:cxn>
                <a:cxn ang="0">
                  <a:pos x="T2" y="T3"/>
                </a:cxn>
                <a:cxn ang="0">
                  <a:pos x="T4" y="T5"/>
                </a:cxn>
                <a:cxn ang="0">
                  <a:pos x="T6" y="T7"/>
                </a:cxn>
              </a:cxnLst>
              <a:rect l="0" t="0" r="r" b="b"/>
              <a:pathLst>
                <a:path w="42" h="12">
                  <a:moveTo>
                    <a:pt x="0" y="0"/>
                  </a:moveTo>
                  <a:lnTo>
                    <a:pt x="42" y="12"/>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4" name="Freeform 268"/>
            <p:cNvSpPr>
              <a:spLocks/>
            </p:cNvSpPr>
            <p:nvPr/>
          </p:nvSpPr>
          <p:spPr bwMode="auto">
            <a:xfrm>
              <a:off x="2563" y="1604"/>
              <a:ext cx="18" cy="12"/>
            </a:xfrm>
            <a:custGeom>
              <a:avLst/>
              <a:gdLst>
                <a:gd name="T0" fmla="*/ 18 w 18"/>
                <a:gd name="T1" fmla="*/ 0 h 12"/>
                <a:gd name="T2" fmla="*/ 0 w 18"/>
                <a:gd name="T3" fmla="*/ 12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12"/>
                  </a:lnTo>
                  <a:lnTo>
                    <a:pt x="0" y="12"/>
                  </a:lnTo>
                  <a:lnTo>
                    <a:pt x="18"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5" name="Freeform 269"/>
            <p:cNvSpPr>
              <a:spLocks/>
            </p:cNvSpPr>
            <p:nvPr/>
          </p:nvSpPr>
          <p:spPr bwMode="auto">
            <a:xfrm>
              <a:off x="2408" y="1663"/>
              <a:ext cx="149" cy="66"/>
            </a:xfrm>
            <a:custGeom>
              <a:avLst/>
              <a:gdLst>
                <a:gd name="T0" fmla="*/ 53 w 149"/>
                <a:gd name="T1" fmla="*/ 66 h 66"/>
                <a:gd name="T2" fmla="*/ 149 w 149"/>
                <a:gd name="T3" fmla="*/ 0 h 66"/>
                <a:gd name="T4" fmla="*/ 53 w 149"/>
                <a:gd name="T5" fmla="*/ 66 h 66"/>
                <a:gd name="T6" fmla="*/ 0 w 149"/>
                <a:gd name="T7" fmla="*/ 12 h 66"/>
                <a:gd name="T8" fmla="*/ 0 w 149"/>
                <a:gd name="T9" fmla="*/ 12 h 66"/>
                <a:gd name="T10" fmla="*/ 53 w 149"/>
                <a:gd name="T11" fmla="*/ 66 h 66"/>
              </a:gdLst>
              <a:ahLst/>
              <a:cxnLst>
                <a:cxn ang="0">
                  <a:pos x="T0" y="T1"/>
                </a:cxn>
                <a:cxn ang="0">
                  <a:pos x="T2" y="T3"/>
                </a:cxn>
                <a:cxn ang="0">
                  <a:pos x="T4" y="T5"/>
                </a:cxn>
                <a:cxn ang="0">
                  <a:pos x="T6" y="T7"/>
                </a:cxn>
                <a:cxn ang="0">
                  <a:pos x="T8" y="T9"/>
                </a:cxn>
                <a:cxn ang="0">
                  <a:pos x="T10" y="T11"/>
                </a:cxn>
              </a:cxnLst>
              <a:rect l="0" t="0" r="r" b="b"/>
              <a:pathLst>
                <a:path w="149" h="66">
                  <a:moveTo>
                    <a:pt x="53" y="66"/>
                  </a:moveTo>
                  <a:lnTo>
                    <a:pt x="149" y="0"/>
                  </a:lnTo>
                  <a:lnTo>
                    <a:pt x="53" y="66"/>
                  </a:lnTo>
                  <a:lnTo>
                    <a:pt x="0" y="12"/>
                  </a:lnTo>
                  <a:lnTo>
                    <a:pt x="0" y="12"/>
                  </a:lnTo>
                  <a:lnTo>
                    <a:pt x="53"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6" name="Freeform 270"/>
            <p:cNvSpPr>
              <a:spLocks/>
            </p:cNvSpPr>
            <p:nvPr/>
          </p:nvSpPr>
          <p:spPr bwMode="auto">
            <a:xfrm>
              <a:off x="2850" y="1651"/>
              <a:ext cx="24" cy="12"/>
            </a:xfrm>
            <a:custGeom>
              <a:avLst/>
              <a:gdLst>
                <a:gd name="T0" fmla="*/ 24 w 24"/>
                <a:gd name="T1" fmla="*/ 12 h 12"/>
                <a:gd name="T2" fmla="*/ 0 w 24"/>
                <a:gd name="T3" fmla="*/ 0 h 12"/>
                <a:gd name="T4" fmla="*/ 0 w 24"/>
                <a:gd name="T5" fmla="*/ 0 h 12"/>
                <a:gd name="T6" fmla="*/ 24 w 24"/>
                <a:gd name="T7" fmla="*/ 12 h 12"/>
                <a:gd name="T8" fmla="*/ 24 w 24"/>
                <a:gd name="T9" fmla="*/ 12 h 12"/>
              </a:gdLst>
              <a:ahLst/>
              <a:cxnLst>
                <a:cxn ang="0">
                  <a:pos x="T0" y="T1"/>
                </a:cxn>
                <a:cxn ang="0">
                  <a:pos x="T2" y="T3"/>
                </a:cxn>
                <a:cxn ang="0">
                  <a:pos x="T4" y="T5"/>
                </a:cxn>
                <a:cxn ang="0">
                  <a:pos x="T6" y="T7"/>
                </a:cxn>
                <a:cxn ang="0">
                  <a:pos x="T8" y="T9"/>
                </a:cxn>
              </a:cxnLst>
              <a:rect l="0" t="0" r="r" b="b"/>
              <a:pathLst>
                <a:path w="24" h="12">
                  <a:moveTo>
                    <a:pt x="24" y="12"/>
                  </a:moveTo>
                  <a:lnTo>
                    <a:pt x="0" y="0"/>
                  </a:lnTo>
                  <a:lnTo>
                    <a:pt x="0" y="0"/>
                  </a:lnTo>
                  <a:lnTo>
                    <a:pt x="24" y="12"/>
                  </a:lnTo>
                  <a:lnTo>
                    <a:pt x="24"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7" name="Freeform 271"/>
            <p:cNvSpPr>
              <a:spLocks/>
            </p:cNvSpPr>
            <p:nvPr/>
          </p:nvSpPr>
          <p:spPr bwMode="auto">
            <a:xfrm>
              <a:off x="2874" y="1610"/>
              <a:ext cx="90" cy="65"/>
            </a:xfrm>
            <a:custGeom>
              <a:avLst/>
              <a:gdLst>
                <a:gd name="T0" fmla="*/ 30 w 90"/>
                <a:gd name="T1" fmla="*/ 65 h 65"/>
                <a:gd name="T2" fmla="*/ 90 w 90"/>
                <a:gd name="T3" fmla="*/ 0 h 65"/>
                <a:gd name="T4" fmla="*/ 30 w 90"/>
                <a:gd name="T5" fmla="*/ 65 h 65"/>
                <a:gd name="T6" fmla="*/ 0 w 90"/>
                <a:gd name="T7" fmla="*/ 53 h 65"/>
                <a:gd name="T8" fmla="*/ 0 w 90"/>
                <a:gd name="T9" fmla="*/ 53 h 65"/>
                <a:gd name="T10" fmla="*/ 30 w 90"/>
                <a:gd name="T11" fmla="*/ 65 h 65"/>
              </a:gdLst>
              <a:ahLst/>
              <a:cxnLst>
                <a:cxn ang="0">
                  <a:pos x="T0" y="T1"/>
                </a:cxn>
                <a:cxn ang="0">
                  <a:pos x="T2" y="T3"/>
                </a:cxn>
                <a:cxn ang="0">
                  <a:pos x="T4" y="T5"/>
                </a:cxn>
                <a:cxn ang="0">
                  <a:pos x="T6" y="T7"/>
                </a:cxn>
                <a:cxn ang="0">
                  <a:pos x="T8" y="T9"/>
                </a:cxn>
                <a:cxn ang="0">
                  <a:pos x="T10" y="T11"/>
                </a:cxn>
              </a:cxnLst>
              <a:rect l="0" t="0" r="r" b="b"/>
              <a:pathLst>
                <a:path w="90" h="65">
                  <a:moveTo>
                    <a:pt x="30" y="65"/>
                  </a:moveTo>
                  <a:lnTo>
                    <a:pt x="90" y="0"/>
                  </a:lnTo>
                  <a:lnTo>
                    <a:pt x="30" y="65"/>
                  </a:lnTo>
                  <a:lnTo>
                    <a:pt x="0" y="53"/>
                  </a:lnTo>
                  <a:lnTo>
                    <a:pt x="0" y="53"/>
                  </a:lnTo>
                  <a:lnTo>
                    <a:pt x="30" y="6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8" name="Freeform 272"/>
            <p:cNvSpPr>
              <a:spLocks/>
            </p:cNvSpPr>
            <p:nvPr/>
          </p:nvSpPr>
          <p:spPr bwMode="auto">
            <a:xfrm>
              <a:off x="2228" y="1897"/>
              <a:ext cx="84" cy="30"/>
            </a:xfrm>
            <a:custGeom>
              <a:avLst/>
              <a:gdLst>
                <a:gd name="T0" fmla="*/ 84 w 84"/>
                <a:gd name="T1" fmla="*/ 0 h 30"/>
                <a:gd name="T2" fmla="*/ 0 w 84"/>
                <a:gd name="T3" fmla="*/ 30 h 30"/>
                <a:gd name="T4" fmla="*/ 84 w 84"/>
                <a:gd name="T5" fmla="*/ 0 h 30"/>
                <a:gd name="T6" fmla="*/ 84 w 84"/>
                <a:gd name="T7" fmla="*/ 0 h 30"/>
                <a:gd name="T8" fmla="*/ 84 w 84"/>
                <a:gd name="T9" fmla="*/ 0 h 30"/>
                <a:gd name="T10" fmla="*/ 84 w 84"/>
                <a:gd name="T11" fmla="*/ 0 h 30"/>
              </a:gdLst>
              <a:ahLst/>
              <a:cxnLst>
                <a:cxn ang="0">
                  <a:pos x="T0" y="T1"/>
                </a:cxn>
                <a:cxn ang="0">
                  <a:pos x="T2" y="T3"/>
                </a:cxn>
                <a:cxn ang="0">
                  <a:pos x="T4" y="T5"/>
                </a:cxn>
                <a:cxn ang="0">
                  <a:pos x="T6" y="T7"/>
                </a:cxn>
                <a:cxn ang="0">
                  <a:pos x="T8" y="T9"/>
                </a:cxn>
                <a:cxn ang="0">
                  <a:pos x="T10" y="T11"/>
                </a:cxn>
              </a:cxnLst>
              <a:rect l="0" t="0" r="r" b="b"/>
              <a:pathLst>
                <a:path w="84" h="30">
                  <a:moveTo>
                    <a:pt x="84" y="0"/>
                  </a:moveTo>
                  <a:lnTo>
                    <a:pt x="0" y="30"/>
                  </a:lnTo>
                  <a:lnTo>
                    <a:pt x="84" y="0"/>
                  </a:lnTo>
                  <a:lnTo>
                    <a:pt x="84" y="0"/>
                  </a:lnTo>
                  <a:lnTo>
                    <a:pt x="84" y="0"/>
                  </a:lnTo>
                  <a:lnTo>
                    <a:pt x="84"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59" name="Freeform 273"/>
            <p:cNvSpPr>
              <a:spLocks/>
            </p:cNvSpPr>
            <p:nvPr/>
          </p:nvSpPr>
          <p:spPr bwMode="auto">
            <a:xfrm>
              <a:off x="2246" y="2070"/>
              <a:ext cx="54" cy="66"/>
            </a:xfrm>
            <a:custGeom>
              <a:avLst/>
              <a:gdLst>
                <a:gd name="T0" fmla="*/ 54 w 54"/>
                <a:gd name="T1" fmla="*/ 66 h 66"/>
                <a:gd name="T2" fmla="*/ 48 w 54"/>
                <a:gd name="T3" fmla="*/ 0 h 66"/>
                <a:gd name="T4" fmla="*/ 0 w 54"/>
                <a:gd name="T5" fmla="*/ 30 h 66"/>
                <a:gd name="T6" fmla="*/ 48 w 54"/>
                <a:gd name="T7" fmla="*/ 0 h 66"/>
                <a:gd name="T8" fmla="*/ 54 w 54"/>
                <a:gd name="T9" fmla="*/ 66 h 66"/>
              </a:gdLst>
              <a:ahLst/>
              <a:cxnLst>
                <a:cxn ang="0">
                  <a:pos x="T0" y="T1"/>
                </a:cxn>
                <a:cxn ang="0">
                  <a:pos x="T2" y="T3"/>
                </a:cxn>
                <a:cxn ang="0">
                  <a:pos x="T4" y="T5"/>
                </a:cxn>
                <a:cxn ang="0">
                  <a:pos x="T6" y="T7"/>
                </a:cxn>
                <a:cxn ang="0">
                  <a:pos x="T8" y="T9"/>
                </a:cxn>
              </a:cxnLst>
              <a:rect l="0" t="0" r="r" b="b"/>
              <a:pathLst>
                <a:path w="54" h="66">
                  <a:moveTo>
                    <a:pt x="54" y="66"/>
                  </a:moveTo>
                  <a:lnTo>
                    <a:pt x="48" y="0"/>
                  </a:lnTo>
                  <a:lnTo>
                    <a:pt x="0" y="30"/>
                  </a:lnTo>
                  <a:lnTo>
                    <a:pt x="48" y="0"/>
                  </a:lnTo>
                  <a:lnTo>
                    <a:pt x="54" y="6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0" name="Rectangle 274"/>
            <p:cNvSpPr>
              <a:spLocks noChangeArrowheads="1"/>
            </p:cNvSpPr>
            <p:nvPr/>
          </p:nvSpPr>
          <p:spPr bwMode="auto">
            <a:xfrm>
              <a:off x="2312" y="1897"/>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61" name="Freeform 275"/>
            <p:cNvSpPr>
              <a:spLocks noEditPoints="1"/>
            </p:cNvSpPr>
            <p:nvPr/>
          </p:nvSpPr>
          <p:spPr bwMode="auto">
            <a:xfrm>
              <a:off x="2324" y="2088"/>
              <a:ext cx="424" cy="491"/>
            </a:xfrm>
            <a:custGeom>
              <a:avLst/>
              <a:gdLst>
                <a:gd name="T0" fmla="*/ 0 w 424"/>
                <a:gd name="T1" fmla="*/ 48 h 491"/>
                <a:gd name="T2" fmla="*/ 18 w 424"/>
                <a:gd name="T3" fmla="*/ 84 h 491"/>
                <a:gd name="T4" fmla="*/ 30 w 424"/>
                <a:gd name="T5" fmla="*/ 108 h 491"/>
                <a:gd name="T6" fmla="*/ 6 w 424"/>
                <a:gd name="T7" fmla="*/ 216 h 491"/>
                <a:gd name="T8" fmla="*/ 12 w 424"/>
                <a:gd name="T9" fmla="*/ 222 h 491"/>
                <a:gd name="T10" fmla="*/ 30 w 424"/>
                <a:gd name="T11" fmla="*/ 222 h 491"/>
                <a:gd name="T12" fmla="*/ 36 w 424"/>
                <a:gd name="T13" fmla="*/ 240 h 491"/>
                <a:gd name="T14" fmla="*/ 24 w 424"/>
                <a:gd name="T15" fmla="*/ 240 h 491"/>
                <a:gd name="T16" fmla="*/ 0 w 424"/>
                <a:gd name="T17" fmla="*/ 281 h 491"/>
                <a:gd name="T18" fmla="*/ 6 w 424"/>
                <a:gd name="T19" fmla="*/ 299 h 491"/>
                <a:gd name="T20" fmla="*/ 18 w 424"/>
                <a:gd name="T21" fmla="*/ 299 h 491"/>
                <a:gd name="T22" fmla="*/ 18 w 424"/>
                <a:gd name="T23" fmla="*/ 335 h 491"/>
                <a:gd name="T24" fmla="*/ 42 w 424"/>
                <a:gd name="T25" fmla="*/ 359 h 491"/>
                <a:gd name="T26" fmla="*/ 24 w 424"/>
                <a:gd name="T27" fmla="*/ 383 h 491"/>
                <a:gd name="T28" fmla="*/ 48 w 424"/>
                <a:gd name="T29" fmla="*/ 413 h 491"/>
                <a:gd name="T30" fmla="*/ 54 w 424"/>
                <a:gd name="T31" fmla="*/ 491 h 491"/>
                <a:gd name="T32" fmla="*/ 90 w 424"/>
                <a:gd name="T33" fmla="*/ 491 h 491"/>
                <a:gd name="T34" fmla="*/ 95 w 424"/>
                <a:gd name="T35" fmla="*/ 473 h 491"/>
                <a:gd name="T36" fmla="*/ 125 w 424"/>
                <a:gd name="T37" fmla="*/ 449 h 491"/>
                <a:gd name="T38" fmla="*/ 137 w 424"/>
                <a:gd name="T39" fmla="*/ 467 h 491"/>
                <a:gd name="T40" fmla="*/ 173 w 424"/>
                <a:gd name="T41" fmla="*/ 467 h 491"/>
                <a:gd name="T42" fmla="*/ 191 w 424"/>
                <a:gd name="T43" fmla="*/ 485 h 491"/>
                <a:gd name="T44" fmla="*/ 203 w 424"/>
                <a:gd name="T45" fmla="*/ 455 h 491"/>
                <a:gd name="T46" fmla="*/ 251 w 424"/>
                <a:gd name="T47" fmla="*/ 461 h 491"/>
                <a:gd name="T48" fmla="*/ 251 w 424"/>
                <a:gd name="T49" fmla="*/ 413 h 491"/>
                <a:gd name="T50" fmla="*/ 281 w 424"/>
                <a:gd name="T51" fmla="*/ 371 h 491"/>
                <a:gd name="T52" fmla="*/ 371 w 424"/>
                <a:gd name="T53" fmla="*/ 353 h 491"/>
                <a:gd name="T54" fmla="*/ 401 w 424"/>
                <a:gd name="T55" fmla="*/ 371 h 491"/>
                <a:gd name="T56" fmla="*/ 407 w 424"/>
                <a:gd name="T57" fmla="*/ 389 h 491"/>
                <a:gd name="T58" fmla="*/ 412 w 424"/>
                <a:gd name="T59" fmla="*/ 353 h 491"/>
                <a:gd name="T60" fmla="*/ 424 w 424"/>
                <a:gd name="T61" fmla="*/ 329 h 491"/>
                <a:gd name="T62" fmla="*/ 395 w 424"/>
                <a:gd name="T63" fmla="*/ 269 h 491"/>
                <a:gd name="T64" fmla="*/ 395 w 424"/>
                <a:gd name="T65" fmla="*/ 240 h 491"/>
                <a:gd name="T66" fmla="*/ 335 w 424"/>
                <a:gd name="T67" fmla="*/ 234 h 491"/>
                <a:gd name="T68" fmla="*/ 317 w 424"/>
                <a:gd name="T69" fmla="*/ 210 h 491"/>
                <a:gd name="T70" fmla="*/ 335 w 424"/>
                <a:gd name="T71" fmla="*/ 192 h 491"/>
                <a:gd name="T72" fmla="*/ 305 w 424"/>
                <a:gd name="T73" fmla="*/ 138 h 491"/>
                <a:gd name="T74" fmla="*/ 215 w 424"/>
                <a:gd name="T75" fmla="*/ 102 h 491"/>
                <a:gd name="T76" fmla="*/ 179 w 424"/>
                <a:gd name="T77" fmla="*/ 96 h 491"/>
                <a:gd name="T78" fmla="*/ 149 w 424"/>
                <a:gd name="T79" fmla="*/ 54 h 491"/>
                <a:gd name="T80" fmla="*/ 155 w 424"/>
                <a:gd name="T81" fmla="*/ 6 h 491"/>
                <a:gd name="T82" fmla="*/ 101 w 424"/>
                <a:gd name="T83" fmla="*/ 0 h 491"/>
                <a:gd name="T84" fmla="*/ 48 w 424"/>
                <a:gd name="T85" fmla="*/ 48 h 491"/>
                <a:gd name="T86" fmla="*/ 0 w 424"/>
                <a:gd name="T87" fmla="*/ 42 h 491"/>
                <a:gd name="T88" fmla="*/ 0 w 424"/>
                <a:gd name="T89" fmla="*/ 48 h 491"/>
                <a:gd name="T90" fmla="*/ 0 w 424"/>
                <a:gd name="T91" fmla="*/ 48 h 491"/>
                <a:gd name="T92" fmla="*/ 0 w 424"/>
                <a:gd name="T93" fmla="*/ 48 h 491"/>
                <a:gd name="T94" fmla="*/ 0 w 424"/>
                <a:gd name="T95" fmla="*/ 48 h 491"/>
                <a:gd name="T96" fmla="*/ 84 w 424"/>
                <a:gd name="T97" fmla="*/ 323 h 491"/>
                <a:gd name="T98" fmla="*/ 101 w 424"/>
                <a:gd name="T99" fmla="*/ 317 h 491"/>
                <a:gd name="T100" fmla="*/ 101 w 424"/>
                <a:gd name="T101" fmla="*/ 335 h 491"/>
                <a:gd name="T102" fmla="*/ 113 w 424"/>
                <a:gd name="T103" fmla="*/ 359 h 491"/>
                <a:gd name="T104" fmla="*/ 84 w 424"/>
                <a:gd name="T105" fmla="*/ 341 h 491"/>
                <a:gd name="T106" fmla="*/ 84 w 424"/>
                <a:gd name="T107" fmla="*/ 32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4" h="491">
                  <a:moveTo>
                    <a:pt x="0" y="48"/>
                  </a:moveTo>
                  <a:lnTo>
                    <a:pt x="18" y="84"/>
                  </a:lnTo>
                  <a:lnTo>
                    <a:pt x="30" y="108"/>
                  </a:lnTo>
                  <a:lnTo>
                    <a:pt x="6" y="216"/>
                  </a:lnTo>
                  <a:lnTo>
                    <a:pt x="12" y="222"/>
                  </a:lnTo>
                  <a:lnTo>
                    <a:pt x="30" y="222"/>
                  </a:lnTo>
                  <a:lnTo>
                    <a:pt x="36" y="240"/>
                  </a:lnTo>
                  <a:lnTo>
                    <a:pt x="24" y="240"/>
                  </a:lnTo>
                  <a:lnTo>
                    <a:pt x="0" y="281"/>
                  </a:lnTo>
                  <a:lnTo>
                    <a:pt x="6" y="299"/>
                  </a:lnTo>
                  <a:lnTo>
                    <a:pt x="18" y="299"/>
                  </a:lnTo>
                  <a:lnTo>
                    <a:pt x="18" y="335"/>
                  </a:lnTo>
                  <a:lnTo>
                    <a:pt x="42" y="359"/>
                  </a:lnTo>
                  <a:lnTo>
                    <a:pt x="24" y="383"/>
                  </a:lnTo>
                  <a:lnTo>
                    <a:pt x="48" y="413"/>
                  </a:lnTo>
                  <a:lnTo>
                    <a:pt x="54" y="491"/>
                  </a:lnTo>
                  <a:lnTo>
                    <a:pt x="90" y="491"/>
                  </a:lnTo>
                  <a:lnTo>
                    <a:pt x="95" y="473"/>
                  </a:lnTo>
                  <a:lnTo>
                    <a:pt x="125" y="449"/>
                  </a:lnTo>
                  <a:lnTo>
                    <a:pt x="137" y="467"/>
                  </a:lnTo>
                  <a:lnTo>
                    <a:pt x="173" y="467"/>
                  </a:lnTo>
                  <a:lnTo>
                    <a:pt x="191" y="485"/>
                  </a:lnTo>
                  <a:lnTo>
                    <a:pt x="203" y="455"/>
                  </a:lnTo>
                  <a:lnTo>
                    <a:pt x="251" y="461"/>
                  </a:lnTo>
                  <a:lnTo>
                    <a:pt x="251" y="413"/>
                  </a:lnTo>
                  <a:lnTo>
                    <a:pt x="281" y="371"/>
                  </a:lnTo>
                  <a:lnTo>
                    <a:pt x="371" y="353"/>
                  </a:lnTo>
                  <a:lnTo>
                    <a:pt x="401" y="371"/>
                  </a:lnTo>
                  <a:lnTo>
                    <a:pt x="407" y="389"/>
                  </a:lnTo>
                  <a:lnTo>
                    <a:pt x="412" y="353"/>
                  </a:lnTo>
                  <a:lnTo>
                    <a:pt x="424" y="329"/>
                  </a:lnTo>
                  <a:lnTo>
                    <a:pt x="395" y="269"/>
                  </a:lnTo>
                  <a:lnTo>
                    <a:pt x="395" y="240"/>
                  </a:lnTo>
                  <a:lnTo>
                    <a:pt x="335" y="234"/>
                  </a:lnTo>
                  <a:lnTo>
                    <a:pt x="317" y="210"/>
                  </a:lnTo>
                  <a:lnTo>
                    <a:pt x="335" y="192"/>
                  </a:lnTo>
                  <a:lnTo>
                    <a:pt x="305" y="138"/>
                  </a:lnTo>
                  <a:lnTo>
                    <a:pt x="215" y="102"/>
                  </a:lnTo>
                  <a:lnTo>
                    <a:pt x="179" y="96"/>
                  </a:lnTo>
                  <a:lnTo>
                    <a:pt x="149" y="54"/>
                  </a:lnTo>
                  <a:lnTo>
                    <a:pt x="155" y="6"/>
                  </a:lnTo>
                  <a:lnTo>
                    <a:pt x="101" y="0"/>
                  </a:lnTo>
                  <a:lnTo>
                    <a:pt x="48" y="48"/>
                  </a:lnTo>
                  <a:lnTo>
                    <a:pt x="0" y="42"/>
                  </a:lnTo>
                  <a:lnTo>
                    <a:pt x="0" y="48"/>
                  </a:lnTo>
                  <a:lnTo>
                    <a:pt x="0" y="48"/>
                  </a:lnTo>
                  <a:lnTo>
                    <a:pt x="0" y="48"/>
                  </a:lnTo>
                  <a:lnTo>
                    <a:pt x="0" y="48"/>
                  </a:lnTo>
                  <a:close/>
                  <a:moveTo>
                    <a:pt x="84" y="323"/>
                  </a:moveTo>
                  <a:lnTo>
                    <a:pt x="101" y="317"/>
                  </a:lnTo>
                  <a:lnTo>
                    <a:pt x="101" y="335"/>
                  </a:lnTo>
                  <a:lnTo>
                    <a:pt x="113" y="359"/>
                  </a:lnTo>
                  <a:lnTo>
                    <a:pt x="84" y="341"/>
                  </a:lnTo>
                  <a:lnTo>
                    <a:pt x="84" y="32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2" name="Freeform 276"/>
            <p:cNvSpPr>
              <a:spLocks/>
            </p:cNvSpPr>
            <p:nvPr/>
          </p:nvSpPr>
          <p:spPr bwMode="auto">
            <a:xfrm>
              <a:off x="2324" y="2136"/>
              <a:ext cx="18" cy="36"/>
            </a:xfrm>
            <a:custGeom>
              <a:avLst/>
              <a:gdLst>
                <a:gd name="T0" fmla="*/ 0 w 18"/>
                <a:gd name="T1" fmla="*/ 0 h 36"/>
                <a:gd name="T2" fmla="*/ 18 w 18"/>
                <a:gd name="T3" fmla="*/ 36 h 36"/>
                <a:gd name="T4" fmla="*/ 0 w 18"/>
                <a:gd name="T5" fmla="*/ 0 h 36"/>
                <a:gd name="T6" fmla="*/ 0 w 18"/>
                <a:gd name="T7" fmla="*/ 0 h 36"/>
              </a:gdLst>
              <a:ahLst/>
              <a:cxnLst>
                <a:cxn ang="0">
                  <a:pos x="T0" y="T1"/>
                </a:cxn>
                <a:cxn ang="0">
                  <a:pos x="T2" y="T3"/>
                </a:cxn>
                <a:cxn ang="0">
                  <a:pos x="T4" y="T5"/>
                </a:cxn>
                <a:cxn ang="0">
                  <a:pos x="T6" y="T7"/>
                </a:cxn>
              </a:cxnLst>
              <a:rect l="0" t="0" r="r" b="b"/>
              <a:pathLst>
                <a:path w="18" h="36">
                  <a:moveTo>
                    <a:pt x="0" y="0"/>
                  </a:moveTo>
                  <a:lnTo>
                    <a:pt x="18" y="3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3" name="Rectangle 277"/>
            <p:cNvSpPr>
              <a:spLocks noChangeArrowheads="1"/>
            </p:cNvSpPr>
            <p:nvPr/>
          </p:nvSpPr>
          <p:spPr bwMode="auto">
            <a:xfrm>
              <a:off x="2324" y="2130"/>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64" name="Freeform 278"/>
            <p:cNvSpPr>
              <a:spLocks/>
            </p:cNvSpPr>
            <p:nvPr/>
          </p:nvSpPr>
          <p:spPr bwMode="auto">
            <a:xfrm>
              <a:off x="2575" y="2441"/>
              <a:ext cx="287" cy="311"/>
            </a:xfrm>
            <a:custGeom>
              <a:avLst/>
              <a:gdLst>
                <a:gd name="T0" fmla="*/ 150 w 287"/>
                <a:gd name="T1" fmla="*/ 18 h 311"/>
                <a:gd name="T2" fmla="*/ 120 w 287"/>
                <a:gd name="T3" fmla="*/ 0 h 311"/>
                <a:gd name="T4" fmla="*/ 30 w 287"/>
                <a:gd name="T5" fmla="*/ 18 h 311"/>
                <a:gd name="T6" fmla="*/ 0 w 287"/>
                <a:gd name="T7" fmla="*/ 60 h 311"/>
                <a:gd name="T8" fmla="*/ 0 w 287"/>
                <a:gd name="T9" fmla="*/ 108 h 311"/>
                <a:gd name="T10" fmla="*/ 0 w 287"/>
                <a:gd name="T11" fmla="*/ 108 h 311"/>
                <a:gd name="T12" fmla="*/ 60 w 287"/>
                <a:gd name="T13" fmla="*/ 186 h 311"/>
                <a:gd name="T14" fmla="*/ 167 w 287"/>
                <a:gd name="T15" fmla="*/ 228 h 311"/>
                <a:gd name="T16" fmla="*/ 138 w 287"/>
                <a:gd name="T17" fmla="*/ 305 h 311"/>
                <a:gd name="T18" fmla="*/ 239 w 287"/>
                <a:gd name="T19" fmla="*/ 311 h 311"/>
                <a:gd name="T20" fmla="*/ 281 w 287"/>
                <a:gd name="T21" fmla="*/ 270 h 311"/>
                <a:gd name="T22" fmla="*/ 281 w 287"/>
                <a:gd name="T23" fmla="*/ 240 h 311"/>
                <a:gd name="T24" fmla="*/ 281 w 287"/>
                <a:gd name="T25" fmla="*/ 240 h 311"/>
                <a:gd name="T26" fmla="*/ 281 w 287"/>
                <a:gd name="T27" fmla="*/ 240 h 311"/>
                <a:gd name="T28" fmla="*/ 281 w 287"/>
                <a:gd name="T29" fmla="*/ 240 h 311"/>
                <a:gd name="T30" fmla="*/ 281 w 287"/>
                <a:gd name="T31" fmla="*/ 240 h 311"/>
                <a:gd name="T32" fmla="*/ 287 w 287"/>
                <a:gd name="T33" fmla="*/ 180 h 311"/>
                <a:gd name="T34" fmla="*/ 269 w 287"/>
                <a:gd name="T35" fmla="*/ 180 h 311"/>
                <a:gd name="T36" fmla="*/ 251 w 287"/>
                <a:gd name="T37" fmla="*/ 180 h 311"/>
                <a:gd name="T38" fmla="*/ 245 w 287"/>
                <a:gd name="T39" fmla="*/ 126 h 311"/>
                <a:gd name="T40" fmla="*/ 221 w 287"/>
                <a:gd name="T41" fmla="*/ 108 h 311"/>
                <a:gd name="T42" fmla="*/ 197 w 287"/>
                <a:gd name="T43" fmla="*/ 120 h 311"/>
                <a:gd name="T44" fmla="*/ 197 w 287"/>
                <a:gd name="T45" fmla="*/ 120 h 311"/>
                <a:gd name="T46" fmla="*/ 197 w 287"/>
                <a:gd name="T47" fmla="*/ 120 h 311"/>
                <a:gd name="T48" fmla="*/ 161 w 287"/>
                <a:gd name="T49" fmla="*/ 108 h 311"/>
                <a:gd name="T50" fmla="*/ 161 w 287"/>
                <a:gd name="T51" fmla="*/ 78 h 311"/>
                <a:gd name="T52" fmla="*/ 161 w 287"/>
                <a:gd name="T53" fmla="*/ 54 h 311"/>
                <a:gd name="T54" fmla="*/ 156 w 287"/>
                <a:gd name="T55" fmla="*/ 42 h 311"/>
                <a:gd name="T56" fmla="*/ 156 w 287"/>
                <a:gd name="T57" fmla="*/ 36 h 311"/>
                <a:gd name="T58" fmla="*/ 150 w 287"/>
                <a:gd name="T59" fmla="*/ 1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311">
                  <a:moveTo>
                    <a:pt x="150" y="18"/>
                  </a:moveTo>
                  <a:lnTo>
                    <a:pt x="120" y="0"/>
                  </a:lnTo>
                  <a:lnTo>
                    <a:pt x="30" y="18"/>
                  </a:lnTo>
                  <a:lnTo>
                    <a:pt x="0" y="60"/>
                  </a:lnTo>
                  <a:lnTo>
                    <a:pt x="0" y="108"/>
                  </a:lnTo>
                  <a:lnTo>
                    <a:pt x="0" y="108"/>
                  </a:lnTo>
                  <a:lnTo>
                    <a:pt x="60" y="186"/>
                  </a:lnTo>
                  <a:lnTo>
                    <a:pt x="167" y="228"/>
                  </a:lnTo>
                  <a:lnTo>
                    <a:pt x="138" y="305"/>
                  </a:lnTo>
                  <a:lnTo>
                    <a:pt x="239" y="311"/>
                  </a:lnTo>
                  <a:lnTo>
                    <a:pt x="281" y="270"/>
                  </a:lnTo>
                  <a:lnTo>
                    <a:pt x="281" y="240"/>
                  </a:lnTo>
                  <a:lnTo>
                    <a:pt x="281" y="240"/>
                  </a:lnTo>
                  <a:lnTo>
                    <a:pt x="281" y="240"/>
                  </a:lnTo>
                  <a:lnTo>
                    <a:pt x="281" y="240"/>
                  </a:lnTo>
                  <a:lnTo>
                    <a:pt x="281" y="240"/>
                  </a:lnTo>
                  <a:lnTo>
                    <a:pt x="287" y="180"/>
                  </a:lnTo>
                  <a:lnTo>
                    <a:pt x="269" y="180"/>
                  </a:lnTo>
                  <a:lnTo>
                    <a:pt x="251" y="180"/>
                  </a:lnTo>
                  <a:lnTo>
                    <a:pt x="245" y="126"/>
                  </a:lnTo>
                  <a:lnTo>
                    <a:pt x="221" y="108"/>
                  </a:lnTo>
                  <a:lnTo>
                    <a:pt x="197" y="120"/>
                  </a:lnTo>
                  <a:lnTo>
                    <a:pt x="197" y="120"/>
                  </a:lnTo>
                  <a:lnTo>
                    <a:pt x="197" y="120"/>
                  </a:lnTo>
                  <a:lnTo>
                    <a:pt x="161" y="108"/>
                  </a:lnTo>
                  <a:lnTo>
                    <a:pt x="161" y="78"/>
                  </a:lnTo>
                  <a:lnTo>
                    <a:pt x="161" y="54"/>
                  </a:lnTo>
                  <a:lnTo>
                    <a:pt x="156" y="42"/>
                  </a:lnTo>
                  <a:lnTo>
                    <a:pt x="156" y="36"/>
                  </a:lnTo>
                  <a:lnTo>
                    <a:pt x="15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5" name="Rectangle 279"/>
            <p:cNvSpPr>
              <a:spLocks noChangeArrowheads="1"/>
            </p:cNvSpPr>
            <p:nvPr/>
          </p:nvSpPr>
          <p:spPr bwMode="auto">
            <a:xfrm>
              <a:off x="2731" y="2477"/>
              <a:ext cx="1" cy="6"/>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66" name="Freeform 280"/>
            <p:cNvSpPr>
              <a:spLocks/>
            </p:cNvSpPr>
            <p:nvPr/>
          </p:nvSpPr>
          <p:spPr bwMode="auto">
            <a:xfrm>
              <a:off x="2736" y="2519"/>
              <a:ext cx="36" cy="42"/>
            </a:xfrm>
            <a:custGeom>
              <a:avLst/>
              <a:gdLst>
                <a:gd name="T0" fmla="*/ 36 w 36"/>
                <a:gd name="T1" fmla="*/ 42 h 42"/>
                <a:gd name="T2" fmla="*/ 36 w 36"/>
                <a:gd name="T3" fmla="*/ 42 h 42"/>
                <a:gd name="T4" fmla="*/ 0 w 36"/>
                <a:gd name="T5" fmla="*/ 30 h 42"/>
                <a:gd name="T6" fmla="*/ 0 w 36"/>
                <a:gd name="T7" fmla="*/ 0 h 42"/>
                <a:gd name="T8" fmla="*/ 0 w 36"/>
                <a:gd name="T9" fmla="*/ 30 h 42"/>
                <a:gd name="T10" fmla="*/ 36 w 36"/>
                <a:gd name="T11" fmla="*/ 42 h 42"/>
              </a:gdLst>
              <a:ahLst/>
              <a:cxnLst>
                <a:cxn ang="0">
                  <a:pos x="T0" y="T1"/>
                </a:cxn>
                <a:cxn ang="0">
                  <a:pos x="T2" y="T3"/>
                </a:cxn>
                <a:cxn ang="0">
                  <a:pos x="T4" y="T5"/>
                </a:cxn>
                <a:cxn ang="0">
                  <a:pos x="T6" y="T7"/>
                </a:cxn>
                <a:cxn ang="0">
                  <a:pos x="T8" y="T9"/>
                </a:cxn>
                <a:cxn ang="0">
                  <a:pos x="T10" y="T11"/>
                </a:cxn>
              </a:cxnLst>
              <a:rect l="0" t="0" r="r" b="b"/>
              <a:pathLst>
                <a:path w="36" h="42">
                  <a:moveTo>
                    <a:pt x="36" y="42"/>
                  </a:moveTo>
                  <a:lnTo>
                    <a:pt x="36" y="42"/>
                  </a:lnTo>
                  <a:lnTo>
                    <a:pt x="0" y="30"/>
                  </a:lnTo>
                  <a:lnTo>
                    <a:pt x="0" y="0"/>
                  </a:lnTo>
                  <a:lnTo>
                    <a:pt x="0" y="30"/>
                  </a:lnTo>
                  <a:lnTo>
                    <a:pt x="36" y="4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7" name="Freeform 281"/>
            <p:cNvSpPr>
              <a:spLocks/>
            </p:cNvSpPr>
            <p:nvPr/>
          </p:nvSpPr>
          <p:spPr bwMode="auto">
            <a:xfrm>
              <a:off x="2856" y="2621"/>
              <a:ext cx="6" cy="60"/>
            </a:xfrm>
            <a:custGeom>
              <a:avLst/>
              <a:gdLst>
                <a:gd name="T0" fmla="*/ 0 w 6"/>
                <a:gd name="T1" fmla="*/ 60 h 60"/>
                <a:gd name="T2" fmla="*/ 6 w 6"/>
                <a:gd name="T3" fmla="*/ 0 h 60"/>
                <a:gd name="T4" fmla="*/ 6 w 6"/>
                <a:gd name="T5" fmla="*/ 0 h 60"/>
                <a:gd name="T6" fmla="*/ 0 w 6"/>
                <a:gd name="T7" fmla="*/ 60 h 60"/>
                <a:gd name="T8" fmla="*/ 0 w 6"/>
                <a:gd name="T9" fmla="*/ 60 h 60"/>
              </a:gdLst>
              <a:ahLst/>
              <a:cxnLst>
                <a:cxn ang="0">
                  <a:pos x="T0" y="T1"/>
                </a:cxn>
                <a:cxn ang="0">
                  <a:pos x="T2" y="T3"/>
                </a:cxn>
                <a:cxn ang="0">
                  <a:pos x="T4" y="T5"/>
                </a:cxn>
                <a:cxn ang="0">
                  <a:pos x="T6" y="T7"/>
                </a:cxn>
                <a:cxn ang="0">
                  <a:pos x="T8" y="T9"/>
                </a:cxn>
              </a:cxnLst>
              <a:rect l="0" t="0" r="r" b="b"/>
              <a:pathLst>
                <a:path w="6" h="60">
                  <a:moveTo>
                    <a:pt x="0" y="60"/>
                  </a:moveTo>
                  <a:lnTo>
                    <a:pt x="6" y="0"/>
                  </a:lnTo>
                  <a:lnTo>
                    <a:pt x="6" y="0"/>
                  </a:lnTo>
                  <a:lnTo>
                    <a:pt x="0" y="60"/>
                  </a:lnTo>
                  <a:lnTo>
                    <a:pt x="0"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8" name="Freeform 282"/>
            <p:cNvSpPr>
              <a:spLocks/>
            </p:cNvSpPr>
            <p:nvPr/>
          </p:nvSpPr>
          <p:spPr bwMode="auto">
            <a:xfrm>
              <a:off x="2820" y="2567"/>
              <a:ext cx="24" cy="54"/>
            </a:xfrm>
            <a:custGeom>
              <a:avLst/>
              <a:gdLst>
                <a:gd name="T0" fmla="*/ 24 w 24"/>
                <a:gd name="T1" fmla="*/ 54 h 54"/>
                <a:gd name="T2" fmla="*/ 6 w 24"/>
                <a:gd name="T3" fmla="*/ 54 h 54"/>
                <a:gd name="T4" fmla="*/ 0 w 24"/>
                <a:gd name="T5" fmla="*/ 0 h 54"/>
                <a:gd name="T6" fmla="*/ 6 w 24"/>
                <a:gd name="T7" fmla="*/ 54 h 54"/>
                <a:gd name="T8" fmla="*/ 24 w 24"/>
                <a:gd name="T9" fmla="*/ 54 h 54"/>
              </a:gdLst>
              <a:ahLst/>
              <a:cxnLst>
                <a:cxn ang="0">
                  <a:pos x="T0" y="T1"/>
                </a:cxn>
                <a:cxn ang="0">
                  <a:pos x="T2" y="T3"/>
                </a:cxn>
                <a:cxn ang="0">
                  <a:pos x="T4" y="T5"/>
                </a:cxn>
                <a:cxn ang="0">
                  <a:pos x="T6" y="T7"/>
                </a:cxn>
                <a:cxn ang="0">
                  <a:pos x="T8" y="T9"/>
                </a:cxn>
              </a:cxnLst>
              <a:rect l="0" t="0" r="r" b="b"/>
              <a:pathLst>
                <a:path w="24" h="54">
                  <a:moveTo>
                    <a:pt x="24" y="54"/>
                  </a:moveTo>
                  <a:lnTo>
                    <a:pt x="6" y="54"/>
                  </a:lnTo>
                  <a:lnTo>
                    <a:pt x="0" y="0"/>
                  </a:lnTo>
                  <a:lnTo>
                    <a:pt x="6" y="54"/>
                  </a:lnTo>
                  <a:lnTo>
                    <a:pt x="24"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69" name="Freeform 283"/>
            <p:cNvSpPr>
              <a:spLocks/>
            </p:cNvSpPr>
            <p:nvPr/>
          </p:nvSpPr>
          <p:spPr bwMode="auto">
            <a:xfrm>
              <a:off x="2725" y="2459"/>
              <a:ext cx="6" cy="18"/>
            </a:xfrm>
            <a:custGeom>
              <a:avLst/>
              <a:gdLst>
                <a:gd name="T0" fmla="*/ 6 w 6"/>
                <a:gd name="T1" fmla="*/ 18 h 18"/>
                <a:gd name="T2" fmla="*/ 6 w 6"/>
                <a:gd name="T3" fmla="*/ 18 h 18"/>
                <a:gd name="T4" fmla="*/ 0 w 6"/>
                <a:gd name="T5" fmla="*/ 0 h 18"/>
                <a:gd name="T6" fmla="*/ 6 w 6"/>
                <a:gd name="T7" fmla="*/ 18 h 18"/>
              </a:gdLst>
              <a:ahLst/>
              <a:cxnLst>
                <a:cxn ang="0">
                  <a:pos x="T0" y="T1"/>
                </a:cxn>
                <a:cxn ang="0">
                  <a:pos x="T2" y="T3"/>
                </a:cxn>
                <a:cxn ang="0">
                  <a:pos x="T4" y="T5"/>
                </a:cxn>
                <a:cxn ang="0">
                  <a:pos x="T6" y="T7"/>
                </a:cxn>
              </a:cxnLst>
              <a:rect l="0" t="0" r="r" b="b"/>
              <a:pathLst>
                <a:path w="6" h="18">
                  <a:moveTo>
                    <a:pt x="6" y="18"/>
                  </a:moveTo>
                  <a:lnTo>
                    <a:pt x="6" y="18"/>
                  </a:lnTo>
                  <a:lnTo>
                    <a:pt x="0" y="0"/>
                  </a:lnTo>
                  <a:lnTo>
                    <a:pt x="6"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0" name="Freeform 284"/>
            <p:cNvSpPr>
              <a:spLocks noEditPoints="1"/>
            </p:cNvSpPr>
            <p:nvPr/>
          </p:nvSpPr>
          <p:spPr bwMode="auto">
            <a:xfrm>
              <a:off x="2713" y="2866"/>
              <a:ext cx="191" cy="209"/>
            </a:xfrm>
            <a:custGeom>
              <a:avLst/>
              <a:gdLst>
                <a:gd name="T0" fmla="*/ 173 w 191"/>
                <a:gd name="T1" fmla="*/ 78 h 209"/>
                <a:gd name="T2" fmla="*/ 101 w 191"/>
                <a:gd name="T3" fmla="*/ 48 h 209"/>
                <a:gd name="T4" fmla="*/ 59 w 191"/>
                <a:gd name="T5" fmla="*/ 0 h 209"/>
                <a:gd name="T6" fmla="*/ 47 w 191"/>
                <a:gd name="T7" fmla="*/ 6 h 209"/>
                <a:gd name="T8" fmla="*/ 35 w 191"/>
                <a:gd name="T9" fmla="*/ 6 h 209"/>
                <a:gd name="T10" fmla="*/ 6 w 191"/>
                <a:gd name="T11" fmla="*/ 138 h 209"/>
                <a:gd name="T12" fmla="*/ 0 w 191"/>
                <a:gd name="T13" fmla="*/ 150 h 209"/>
                <a:gd name="T14" fmla="*/ 23 w 191"/>
                <a:gd name="T15" fmla="*/ 186 h 209"/>
                <a:gd name="T16" fmla="*/ 65 w 191"/>
                <a:gd name="T17" fmla="*/ 192 h 209"/>
                <a:gd name="T18" fmla="*/ 143 w 191"/>
                <a:gd name="T19" fmla="*/ 209 h 209"/>
                <a:gd name="T20" fmla="*/ 161 w 191"/>
                <a:gd name="T21" fmla="*/ 186 h 209"/>
                <a:gd name="T22" fmla="*/ 179 w 191"/>
                <a:gd name="T23" fmla="*/ 144 h 209"/>
                <a:gd name="T24" fmla="*/ 185 w 191"/>
                <a:gd name="T25" fmla="*/ 144 h 209"/>
                <a:gd name="T26" fmla="*/ 191 w 191"/>
                <a:gd name="T27" fmla="*/ 114 h 209"/>
                <a:gd name="T28" fmla="*/ 173 w 191"/>
                <a:gd name="T29" fmla="*/ 78 h 209"/>
                <a:gd name="T30" fmla="*/ 95 w 191"/>
                <a:gd name="T31" fmla="*/ 114 h 209"/>
                <a:gd name="T32" fmla="*/ 59 w 191"/>
                <a:gd name="T33" fmla="*/ 114 h 209"/>
                <a:gd name="T34" fmla="*/ 59 w 191"/>
                <a:gd name="T35" fmla="*/ 96 h 209"/>
                <a:gd name="T36" fmla="*/ 107 w 191"/>
                <a:gd name="T37" fmla="*/ 96 h 209"/>
                <a:gd name="T38" fmla="*/ 95 w 191"/>
                <a:gd name="T39" fmla="*/ 11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209">
                  <a:moveTo>
                    <a:pt x="173" y="78"/>
                  </a:moveTo>
                  <a:lnTo>
                    <a:pt x="101" y="48"/>
                  </a:lnTo>
                  <a:lnTo>
                    <a:pt x="59" y="0"/>
                  </a:lnTo>
                  <a:lnTo>
                    <a:pt x="47" y="6"/>
                  </a:lnTo>
                  <a:lnTo>
                    <a:pt x="35" y="6"/>
                  </a:lnTo>
                  <a:lnTo>
                    <a:pt x="6" y="138"/>
                  </a:lnTo>
                  <a:lnTo>
                    <a:pt x="0" y="150"/>
                  </a:lnTo>
                  <a:lnTo>
                    <a:pt x="23" y="186"/>
                  </a:lnTo>
                  <a:lnTo>
                    <a:pt x="65" y="192"/>
                  </a:lnTo>
                  <a:lnTo>
                    <a:pt x="143" y="209"/>
                  </a:lnTo>
                  <a:lnTo>
                    <a:pt x="161" y="186"/>
                  </a:lnTo>
                  <a:lnTo>
                    <a:pt x="179" y="144"/>
                  </a:lnTo>
                  <a:lnTo>
                    <a:pt x="185" y="144"/>
                  </a:lnTo>
                  <a:lnTo>
                    <a:pt x="191" y="114"/>
                  </a:lnTo>
                  <a:lnTo>
                    <a:pt x="173" y="78"/>
                  </a:lnTo>
                  <a:close/>
                  <a:moveTo>
                    <a:pt x="95" y="114"/>
                  </a:moveTo>
                  <a:lnTo>
                    <a:pt x="59" y="114"/>
                  </a:lnTo>
                  <a:lnTo>
                    <a:pt x="59" y="96"/>
                  </a:lnTo>
                  <a:lnTo>
                    <a:pt x="107" y="96"/>
                  </a:lnTo>
                  <a:lnTo>
                    <a:pt x="95" y="11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1" name="Freeform 285"/>
            <p:cNvSpPr>
              <a:spLocks/>
            </p:cNvSpPr>
            <p:nvPr/>
          </p:nvSpPr>
          <p:spPr bwMode="auto">
            <a:xfrm>
              <a:off x="2760" y="2866"/>
              <a:ext cx="54" cy="48"/>
            </a:xfrm>
            <a:custGeom>
              <a:avLst/>
              <a:gdLst>
                <a:gd name="T0" fmla="*/ 54 w 54"/>
                <a:gd name="T1" fmla="*/ 48 h 48"/>
                <a:gd name="T2" fmla="*/ 12 w 54"/>
                <a:gd name="T3" fmla="*/ 0 h 48"/>
                <a:gd name="T4" fmla="*/ 0 w 54"/>
                <a:gd name="T5" fmla="*/ 6 h 48"/>
                <a:gd name="T6" fmla="*/ 12 w 54"/>
                <a:gd name="T7" fmla="*/ 0 h 48"/>
                <a:gd name="T8" fmla="*/ 54 w 54"/>
                <a:gd name="T9" fmla="*/ 48 h 48"/>
              </a:gdLst>
              <a:ahLst/>
              <a:cxnLst>
                <a:cxn ang="0">
                  <a:pos x="T0" y="T1"/>
                </a:cxn>
                <a:cxn ang="0">
                  <a:pos x="T2" y="T3"/>
                </a:cxn>
                <a:cxn ang="0">
                  <a:pos x="T4" y="T5"/>
                </a:cxn>
                <a:cxn ang="0">
                  <a:pos x="T6" y="T7"/>
                </a:cxn>
                <a:cxn ang="0">
                  <a:pos x="T8" y="T9"/>
                </a:cxn>
              </a:cxnLst>
              <a:rect l="0" t="0" r="r" b="b"/>
              <a:pathLst>
                <a:path w="54" h="48">
                  <a:moveTo>
                    <a:pt x="54" y="48"/>
                  </a:moveTo>
                  <a:lnTo>
                    <a:pt x="12" y="0"/>
                  </a:lnTo>
                  <a:lnTo>
                    <a:pt x="0" y="6"/>
                  </a:lnTo>
                  <a:lnTo>
                    <a:pt x="12" y="0"/>
                  </a:lnTo>
                  <a:lnTo>
                    <a:pt x="54"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2" name="Freeform 286"/>
            <p:cNvSpPr>
              <a:spLocks/>
            </p:cNvSpPr>
            <p:nvPr/>
          </p:nvSpPr>
          <p:spPr bwMode="auto">
            <a:xfrm>
              <a:off x="2186" y="2537"/>
              <a:ext cx="700" cy="1394"/>
            </a:xfrm>
            <a:custGeom>
              <a:avLst/>
              <a:gdLst>
                <a:gd name="T0" fmla="*/ 562 w 700"/>
                <a:gd name="T1" fmla="*/ 335 h 1394"/>
                <a:gd name="T2" fmla="*/ 562 w 700"/>
                <a:gd name="T3" fmla="*/ 335 h 1394"/>
                <a:gd name="T4" fmla="*/ 700 w 700"/>
                <a:gd name="T5" fmla="*/ 203 h 1394"/>
                <a:gd name="T6" fmla="*/ 670 w 700"/>
                <a:gd name="T7" fmla="*/ 144 h 1394"/>
                <a:gd name="T8" fmla="*/ 670 w 700"/>
                <a:gd name="T9" fmla="*/ 144 h 1394"/>
                <a:gd name="T10" fmla="*/ 670 w 700"/>
                <a:gd name="T11" fmla="*/ 174 h 1394"/>
                <a:gd name="T12" fmla="*/ 628 w 700"/>
                <a:gd name="T13" fmla="*/ 215 h 1394"/>
                <a:gd name="T14" fmla="*/ 527 w 700"/>
                <a:gd name="T15" fmla="*/ 209 h 1394"/>
                <a:gd name="T16" fmla="*/ 556 w 700"/>
                <a:gd name="T17" fmla="*/ 132 h 1394"/>
                <a:gd name="T18" fmla="*/ 389 w 700"/>
                <a:gd name="T19" fmla="*/ 12 h 1394"/>
                <a:gd name="T20" fmla="*/ 329 w 700"/>
                <a:gd name="T21" fmla="*/ 36 h 1394"/>
                <a:gd name="T22" fmla="*/ 275 w 700"/>
                <a:gd name="T23" fmla="*/ 18 h 1394"/>
                <a:gd name="T24" fmla="*/ 233 w 700"/>
                <a:gd name="T25" fmla="*/ 24 h 1394"/>
                <a:gd name="T26" fmla="*/ 228 w 700"/>
                <a:gd name="T27" fmla="*/ 42 h 1394"/>
                <a:gd name="T28" fmla="*/ 180 w 700"/>
                <a:gd name="T29" fmla="*/ 102 h 1394"/>
                <a:gd name="T30" fmla="*/ 186 w 700"/>
                <a:gd name="T31" fmla="*/ 197 h 1394"/>
                <a:gd name="T32" fmla="*/ 162 w 700"/>
                <a:gd name="T33" fmla="*/ 227 h 1394"/>
                <a:gd name="T34" fmla="*/ 132 w 700"/>
                <a:gd name="T35" fmla="*/ 287 h 1394"/>
                <a:gd name="T36" fmla="*/ 96 w 700"/>
                <a:gd name="T37" fmla="*/ 371 h 1394"/>
                <a:gd name="T38" fmla="*/ 108 w 700"/>
                <a:gd name="T39" fmla="*/ 533 h 1394"/>
                <a:gd name="T40" fmla="*/ 78 w 700"/>
                <a:gd name="T41" fmla="*/ 628 h 1394"/>
                <a:gd name="T42" fmla="*/ 72 w 700"/>
                <a:gd name="T43" fmla="*/ 706 h 1394"/>
                <a:gd name="T44" fmla="*/ 66 w 700"/>
                <a:gd name="T45" fmla="*/ 844 h 1394"/>
                <a:gd name="T46" fmla="*/ 48 w 700"/>
                <a:gd name="T47" fmla="*/ 880 h 1394"/>
                <a:gd name="T48" fmla="*/ 72 w 700"/>
                <a:gd name="T49" fmla="*/ 969 h 1394"/>
                <a:gd name="T50" fmla="*/ 54 w 700"/>
                <a:gd name="T51" fmla="*/ 987 h 1394"/>
                <a:gd name="T52" fmla="*/ 60 w 700"/>
                <a:gd name="T53" fmla="*/ 1023 h 1394"/>
                <a:gd name="T54" fmla="*/ 36 w 700"/>
                <a:gd name="T55" fmla="*/ 1137 h 1394"/>
                <a:gd name="T56" fmla="*/ 0 w 700"/>
                <a:gd name="T57" fmla="*/ 1239 h 1394"/>
                <a:gd name="T58" fmla="*/ 18 w 700"/>
                <a:gd name="T59" fmla="*/ 1304 h 1394"/>
                <a:gd name="T60" fmla="*/ 36 w 700"/>
                <a:gd name="T61" fmla="*/ 1352 h 1394"/>
                <a:gd name="T62" fmla="*/ 138 w 700"/>
                <a:gd name="T63" fmla="*/ 1376 h 1394"/>
                <a:gd name="T64" fmla="*/ 174 w 700"/>
                <a:gd name="T65" fmla="*/ 1394 h 1394"/>
                <a:gd name="T66" fmla="*/ 138 w 700"/>
                <a:gd name="T67" fmla="*/ 1352 h 1394"/>
                <a:gd name="T68" fmla="*/ 138 w 700"/>
                <a:gd name="T69" fmla="*/ 1322 h 1394"/>
                <a:gd name="T70" fmla="*/ 198 w 700"/>
                <a:gd name="T71" fmla="*/ 1256 h 1394"/>
                <a:gd name="T72" fmla="*/ 269 w 700"/>
                <a:gd name="T73" fmla="*/ 1161 h 1394"/>
                <a:gd name="T74" fmla="*/ 275 w 700"/>
                <a:gd name="T75" fmla="*/ 1113 h 1394"/>
                <a:gd name="T76" fmla="*/ 239 w 700"/>
                <a:gd name="T77" fmla="*/ 1107 h 1394"/>
                <a:gd name="T78" fmla="*/ 251 w 700"/>
                <a:gd name="T79" fmla="*/ 999 h 1394"/>
                <a:gd name="T80" fmla="*/ 275 w 700"/>
                <a:gd name="T81" fmla="*/ 987 h 1394"/>
                <a:gd name="T82" fmla="*/ 293 w 700"/>
                <a:gd name="T83" fmla="*/ 927 h 1394"/>
                <a:gd name="T84" fmla="*/ 299 w 700"/>
                <a:gd name="T85" fmla="*/ 886 h 1394"/>
                <a:gd name="T86" fmla="*/ 335 w 700"/>
                <a:gd name="T87" fmla="*/ 891 h 1394"/>
                <a:gd name="T88" fmla="*/ 329 w 700"/>
                <a:gd name="T89" fmla="*/ 862 h 1394"/>
                <a:gd name="T90" fmla="*/ 293 w 700"/>
                <a:gd name="T91" fmla="*/ 850 h 1394"/>
                <a:gd name="T92" fmla="*/ 365 w 700"/>
                <a:gd name="T93" fmla="*/ 814 h 1394"/>
                <a:gd name="T94" fmla="*/ 395 w 700"/>
                <a:gd name="T95" fmla="*/ 700 h 1394"/>
                <a:gd name="T96" fmla="*/ 562 w 700"/>
                <a:gd name="T97" fmla="*/ 682 h 1394"/>
                <a:gd name="T98" fmla="*/ 592 w 700"/>
                <a:gd name="T99" fmla="*/ 628 h 1394"/>
                <a:gd name="T100" fmla="*/ 580 w 700"/>
                <a:gd name="T101" fmla="*/ 592 h 1394"/>
                <a:gd name="T102" fmla="*/ 574 w 700"/>
                <a:gd name="T103" fmla="*/ 550 h 1394"/>
                <a:gd name="T104" fmla="*/ 527 w 700"/>
                <a:gd name="T105" fmla="*/ 479 h 1394"/>
                <a:gd name="T106" fmla="*/ 533 w 700"/>
                <a:gd name="T107" fmla="*/ 467 h 1394"/>
                <a:gd name="T108" fmla="*/ 562 w 700"/>
                <a:gd name="T109" fmla="*/ 33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0" h="1394">
                  <a:moveTo>
                    <a:pt x="562" y="335"/>
                  </a:moveTo>
                  <a:lnTo>
                    <a:pt x="562" y="335"/>
                  </a:lnTo>
                  <a:lnTo>
                    <a:pt x="562" y="335"/>
                  </a:lnTo>
                  <a:lnTo>
                    <a:pt x="562" y="335"/>
                  </a:lnTo>
                  <a:lnTo>
                    <a:pt x="658" y="221"/>
                  </a:lnTo>
                  <a:lnTo>
                    <a:pt x="700" y="203"/>
                  </a:lnTo>
                  <a:lnTo>
                    <a:pt x="694" y="144"/>
                  </a:lnTo>
                  <a:lnTo>
                    <a:pt x="670" y="144"/>
                  </a:lnTo>
                  <a:lnTo>
                    <a:pt x="670" y="144"/>
                  </a:lnTo>
                  <a:lnTo>
                    <a:pt x="670" y="144"/>
                  </a:lnTo>
                  <a:lnTo>
                    <a:pt x="670" y="144"/>
                  </a:lnTo>
                  <a:lnTo>
                    <a:pt x="670" y="174"/>
                  </a:lnTo>
                  <a:lnTo>
                    <a:pt x="628" y="215"/>
                  </a:lnTo>
                  <a:lnTo>
                    <a:pt x="628" y="215"/>
                  </a:lnTo>
                  <a:lnTo>
                    <a:pt x="527" y="209"/>
                  </a:lnTo>
                  <a:lnTo>
                    <a:pt x="527" y="209"/>
                  </a:lnTo>
                  <a:lnTo>
                    <a:pt x="527" y="209"/>
                  </a:lnTo>
                  <a:lnTo>
                    <a:pt x="556" y="132"/>
                  </a:lnTo>
                  <a:lnTo>
                    <a:pt x="449" y="90"/>
                  </a:lnTo>
                  <a:lnTo>
                    <a:pt x="389" y="12"/>
                  </a:lnTo>
                  <a:lnTo>
                    <a:pt x="341" y="6"/>
                  </a:lnTo>
                  <a:lnTo>
                    <a:pt x="329" y="36"/>
                  </a:lnTo>
                  <a:lnTo>
                    <a:pt x="311" y="18"/>
                  </a:lnTo>
                  <a:lnTo>
                    <a:pt x="275" y="18"/>
                  </a:lnTo>
                  <a:lnTo>
                    <a:pt x="263" y="0"/>
                  </a:lnTo>
                  <a:lnTo>
                    <a:pt x="233" y="24"/>
                  </a:lnTo>
                  <a:lnTo>
                    <a:pt x="228" y="42"/>
                  </a:lnTo>
                  <a:lnTo>
                    <a:pt x="228" y="42"/>
                  </a:lnTo>
                  <a:lnTo>
                    <a:pt x="222" y="84"/>
                  </a:lnTo>
                  <a:lnTo>
                    <a:pt x="180" y="102"/>
                  </a:lnTo>
                  <a:lnTo>
                    <a:pt x="174" y="132"/>
                  </a:lnTo>
                  <a:lnTo>
                    <a:pt x="186" y="197"/>
                  </a:lnTo>
                  <a:lnTo>
                    <a:pt x="162" y="209"/>
                  </a:lnTo>
                  <a:lnTo>
                    <a:pt x="162" y="227"/>
                  </a:lnTo>
                  <a:lnTo>
                    <a:pt x="144" y="239"/>
                  </a:lnTo>
                  <a:lnTo>
                    <a:pt x="132" y="287"/>
                  </a:lnTo>
                  <a:lnTo>
                    <a:pt x="132" y="329"/>
                  </a:lnTo>
                  <a:lnTo>
                    <a:pt x="96" y="371"/>
                  </a:lnTo>
                  <a:lnTo>
                    <a:pt x="138" y="485"/>
                  </a:lnTo>
                  <a:lnTo>
                    <a:pt x="108" y="533"/>
                  </a:lnTo>
                  <a:lnTo>
                    <a:pt x="108" y="580"/>
                  </a:lnTo>
                  <a:lnTo>
                    <a:pt x="78" y="628"/>
                  </a:lnTo>
                  <a:lnTo>
                    <a:pt x="84" y="688"/>
                  </a:lnTo>
                  <a:lnTo>
                    <a:pt x="72" y="706"/>
                  </a:lnTo>
                  <a:lnTo>
                    <a:pt x="54" y="820"/>
                  </a:lnTo>
                  <a:lnTo>
                    <a:pt x="66" y="844"/>
                  </a:lnTo>
                  <a:lnTo>
                    <a:pt x="54" y="868"/>
                  </a:lnTo>
                  <a:lnTo>
                    <a:pt x="48" y="880"/>
                  </a:lnTo>
                  <a:lnTo>
                    <a:pt x="54" y="963"/>
                  </a:lnTo>
                  <a:lnTo>
                    <a:pt x="72" y="969"/>
                  </a:lnTo>
                  <a:lnTo>
                    <a:pt x="84" y="975"/>
                  </a:lnTo>
                  <a:lnTo>
                    <a:pt x="54" y="987"/>
                  </a:lnTo>
                  <a:lnTo>
                    <a:pt x="72" y="1005"/>
                  </a:lnTo>
                  <a:lnTo>
                    <a:pt x="60" y="1023"/>
                  </a:lnTo>
                  <a:lnTo>
                    <a:pt x="66" y="1095"/>
                  </a:lnTo>
                  <a:lnTo>
                    <a:pt x="36" y="1137"/>
                  </a:lnTo>
                  <a:lnTo>
                    <a:pt x="42" y="1167"/>
                  </a:lnTo>
                  <a:lnTo>
                    <a:pt x="0" y="1239"/>
                  </a:lnTo>
                  <a:lnTo>
                    <a:pt x="6" y="1310"/>
                  </a:lnTo>
                  <a:lnTo>
                    <a:pt x="18" y="1304"/>
                  </a:lnTo>
                  <a:lnTo>
                    <a:pt x="42" y="1298"/>
                  </a:lnTo>
                  <a:lnTo>
                    <a:pt x="36" y="1352"/>
                  </a:lnTo>
                  <a:lnTo>
                    <a:pt x="48" y="1370"/>
                  </a:lnTo>
                  <a:lnTo>
                    <a:pt x="138" y="1376"/>
                  </a:lnTo>
                  <a:lnTo>
                    <a:pt x="168" y="1394"/>
                  </a:lnTo>
                  <a:lnTo>
                    <a:pt x="174" y="1394"/>
                  </a:lnTo>
                  <a:lnTo>
                    <a:pt x="156" y="1358"/>
                  </a:lnTo>
                  <a:lnTo>
                    <a:pt x="138" y="1352"/>
                  </a:lnTo>
                  <a:lnTo>
                    <a:pt x="156" y="1346"/>
                  </a:lnTo>
                  <a:lnTo>
                    <a:pt x="138" y="1322"/>
                  </a:lnTo>
                  <a:lnTo>
                    <a:pt x="162" y="1280"/>
                  </a:lnTo>
                  <a:lnTo>
                    <a:pt x="198" y="1256"/>
                  </a:lnTo>
                  <a:lnTo>
                    <a:pt x="204" y="1221"/>
                  </a:lnTo>
                  <a:lnTo>
                    <a:pt x="269" y="1161"/>
                  </a:lnTo>
                  <a:lnTo>
                    <a:pt x="263" y="1143"/>
                  </a:lnTo>
                  <a:lnTo>
                    <a:pt x="275" y="1113"/>
                  </a:lnTo>
                  <a:lnTo>
                    <a:pt x="269" y="1107"/>
                  </a:lnTo>
                  <a:lnTo>
                    <a:pt x="239" y="1107"/>
                  </a:lnTo>
                  <a:lnTo>
                    <a:pt x="210" y="1053"/>
                  </a:lnTo>
                  <a:lnTo>
                    <a:pt x="251" y="999"/>
                  </a:lnTo>
                  <a:lnTo>
                    <a:pt x="281" y="999"/>
                  </a:lnTo>
                  <a:lnTo>
                    <a:pt x="275" y="987"/>
                  </a:lnTo>
                  <a:lnTo>
                    <a:pt x="293" y="969"/>
                  </a:lnTo>
                  <a:lnTo>
                    <a:pt x="293" y="927"/>
                  </a:lnTo>
                  <a:lnTo>
                    <a:pt x="323" y="903"/>
                  </a:lnTo>
                  <a:lnTo>
                    <a:pt x="299" y="886"/>
                  </a:lnTo>
                  <a:lnTo>
                    <a:pt x="317" y="874"/>
                  </a:lnTo>
                  <a:lnTo>
                    <a:pt x="335" y="891"/>
                  </a:lnTo>
                  <a:lnTo>
                    <a:pt x="347" y="880"/>
                  </a:lnTo>
                  <a:lnTo>
                    <a:pt x="329" y="862"/>
                  </a:lnTo>
                  <a:lnTo>
                    <a:pt x="317" y="868"/>
                  </a:lnTo>
                  <a:lnTo>
                    <a:pt x="293" y="850"/>
                  </a:lnTo>
                  <a:lnTo>
                    <a:pt x="299" y="796"/>
                  </a:lnTo>
                  <a:lnTo>
                    <a:pt x="365" y="814"/>
                  </a:lnTo>
                  <a:lnTo>
                    <a:pt x="395" y="796"/>
                  </a:lnTo>
                  <a:lnTo>
                    <a:pt x="395" y="700"/>
                  </a:lnTo>
                  <a:lnTo>
                    <a:pt x="437" y="712"/>
                  </a:lnTo>
                  <a:lnTo>
                    <a:pt x="562" y="682"/>
                  </a:lnTo>
                  <a:lnTo>
                    <a:pt x="562" y="664"/>
                  </a:lnTo>
                  <a:lnTo>
                    <a:pt x="592" y="628"/>
                  </a:lnTo>
                  <a:lnTo>
                    <a:pt x="592" y="592"/>
                  </a:lnTo>
                  <a:lnTo>
                    <a:pt x="580" y="592"/>
                  </a:lnTo>
                  <a:lnTo>
                    <a:pt x="568" y="568"/>
                  </a:lnTo>
                  <a:lnTo>
                    <a:pt x="574" y="550"/>
                  </a:lnTo>
                  <a:lnTo>
                    <a:pt x="527" y="509"/>
                  </a:lnTo>
                  <a:lnTo>
                    <a:pt x="527" y="479"/>
                  </a:lnTo>
                  <a:lnTo>
                    <a:pt x="527" y="479"/>
                  </a:lnTo>
                  <a:lnTo>
                    <a:pt x="533" y="467"/>
                  </a:lnTo>
                  <a:lnTo>
                    <a:pt x="562" y="335"/>
                  </a:lnTo>
                  <a:lnTo>
                    <a:pt x="562" y="335"/>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3" name="Freeform 287"/>
            <p:cNvSpPr>
              <a:spLocks/>
            </p:cNvSpPr>
            <p:nvPr/>
          </p:nvSpPr>
          <p:spPr bwMode="auto">
            <a:xfrm>
              <a:off x="2354" y="3955"/>
              <a:ext cx="131" cy="144"/>
            </a:xfrm>
            <a:custGeom>
              <a:avLst/>
              <a:gdLst>
                <a:gd name="T0" fmla="*/ 18 w 131"/>
                <a:gd name="T1" fmla="*/ 54 h 144"/>
                <a:gd name="T2" fmla="*/ 6 w 131"/>
                <a:gd name="T3" fmla="*/ 24 h 144"/>
                <a:gd name="T4" fmla="*/ 18 w 131"/>
                <a:gd name="T5" fmla="*/ 24 h 144"/>
                <a:gd name="T6" fmla="*/ 6 w 131"/>
                <a:gd name="T7" fmla="*/ 0 h 144"/>
                <a:gd name="T8" fmla="*/ 0 w 131"/>
                <a:gd name="T9" fmla="*/ 54 h 144"/>
                <a:gd name="T10" fmla="*/ 0 w 131"/>
                <a:gd name="T11" fmla="*/ 132 h 144"/>
                <a:gd name="T12" fmla="*/ 24 w 131"/>
                <a:gd name="T13" fmla="*/ 120 h 144"/>
                <a:gd name="T14" fmla="*/ 77 w 131"/>
                <a:gd name="T15" fmla="*/ 144 h 144"/>
                <a:gd name="T16" fmla="*/ 101 w 131"/>
                <a:gd name="T17" fmla="*/ 132 h 144"/>
                <a:gd name="T18" fmla="*/ 119 w 131"/>
                <a:gd name="T19" fmla="*/ 138 h 144"/>
                <a:gd name="T20" fmla="*/ 131 w 131"/>
                <a:gd name="T21" fmla="*/ 120 h 144"/>
                <a:gd name="T22" fmla="*/ 95 w 131"/>
                <a:gd name="T23" fmla="*/ 120 h 144"/>
                <a:gd name="T24" fmla="*/ 18 w 131"/>
                <a:gd name="T25" fmla="*/ 5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44">
                  <a:moveTo>
                    <a:pt x="18" y="54"/>
                  </a:moveTo>
                  <a:lnTo>
                    <a:pt x="6" y="24"/>
                  </a:lnTo>
                  <a:lnTo>
                    <a:pt x="18" y="24"/>
                  </a:lnTo>
                  <a:lnTo>
                    <a:pt x="6" y="0"/>
                  </a:lnTo>
                  <a:lnTo>
                    <a:pt x="0" y="54"/>
                  </a:lnTo>
                  <a:lnTo>
                    <a:pt x="0" y="132"/>
                  </a:lnTo>
                  <a:lnTo>
                    <a:pt x="24" y="120"/>
                  </a:lnTo>
                  <a:lnTo>
                    <a:pt x="77" y="144"/>
                  </a:lnTo>
                  <a:lnTo>
                    <a:pt x="101" y="132"/>
                  </a:lnTo>
                  <a:lnTo>
                    <a:pt x="119" y="138"/>
                  </a:lnTo>
                  <a:lnTo>
                    <a:pt x="131" y="120"/>
                  </a:lnTo>
                  <a:lnTo>
                    <a:pt x="95" y="120"/>
                  </a:lnTo>
                  <a:lnTo>
                    <a:pt x="18"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4" name="Rectangle 288"/>
            <p:cNvSpPr>
              <a:spLocks noChangeArrowheads="1"/>
            </p:cNvSpPr>
            <p:nvPr/>
          </p:nvSpPr>
          <p:spPr bwMode="auto">
            <a:xfrm>
              <a:off x="2748" y="2872"/>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75" name="Rectangle 289"/>
            <p:cNvSpPr>
              <a:spLocks noChangeArrowheads="1"/>
            </p:cNvSpPr>
            <p:nvPr/>
          </p:nvSpPr>
          <p:spPr bwMode="auto">
            <a:xfrm>
              <a:off x="2856" y="2681"/>
              <a:ext cx="24"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76" name="Rectangle 290"/>
            <p:cNvSpPr>
              <a:spLocks noChangeArrowheads="1"/>
            </p:cNvSpPr>
            <p:nvPr/>
          </p:nvSpPr>
          <p:spPr bwMode="auto">
            <a:xfrm>
              <a:off x="2856" y="2681"/>
              <a:ext cx="1" cy="1"/>
            </a:xfrm>
            <a:prstGeom prst="rect">
              <a:avLst/>
            </a:prstGeom>
            <a:grpFill/>
            <a:ln w="3175" cmpd="sng">
              <a:solidFill>
                <a:schemeClr val="accent4"/>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977" name="Freeform 291"/>
            <p:cNvSpPr>
              <a:spLocks/>
            </p:cNvSpPr>
            <p:nvPr/>
          </p:nvSpPr>
          <p:spPr bwMode="auto">
            <a:xfrm>
              <a:off x="2713" y="2746"/>
              <a:ext cx="101" cy="6"/>
            </a:xfrm>
            <a:custGeom>
              <a:avLst/>
              <a:gdLst>
                <a:gd name="T0" fmla="*/ 0 w 101"/>
                <a:gd name="T1" fmla="*/ 0 h 6"/>
                <a:gd name="T2" fmla="*/ 101 w 101"/>
                <a:gd name="T3" fmla="*/ 6 h 6"/>
                <a:gd name="T4" fmla="*/ 0 w 101"/>
                <a:gd name="T5" fmla="*/ 0 h 6"/>
                <a:gd name="T6" fmla="*/ 0 w 101"/>
                <a:gd name="T7" fmla="*/ 0 h 6"/>
              </a:gdLst>
              <a:ahLst/>
              <a:cxnLst>
                <a:cxn ang="0">
                  <a:pos x="T0" y="T1"/>
                </a:cxn>
                <a:cxn ang="0">
                  <a:pos x="T2" y="T3"/>
                </a:cxn>
                <a:cxn ang="0">
                  <a:pos x="T4" y="T5"/>
                </a:cxn>
                <a:cxn ang="0">
                  <a:pos x="T6" y="T7"/>
                </a:cxn>
              </a:cxnLst>
              <a:rect l="0" t="0" r="r" b="b"/>
              <a:pathLst>
                <a:path w="101" h="6">
                  <a:moveTo>
                    <a:pt x="0" y="0"/>
                  </a:moveTo>
                  <a:lnTo>
                    <a:pt x="101" y="6"/>
                  </a:lnTo>
                  <a:lnTo>
                    <a:pt x="0"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8" name="Freeform 292"/>
            <p:cNvSpPr>
              <a:spLocks/>
            </p:cNvSpPr>
            <p:nvPr/>
          </p:nvSpPr>
          <p:spPr bwMode="auto">
            <a:xfrm>
              <a:off x="2719" y="2872"/>
              <a:ext cx="29" cy="132"/>
            </a:xfrm>
            <a:custGeom>
              <a:avLst/>
              <a:gdLst>
                <a:gd name="T0" fmla="*/ 29 w 29"/>
                <a:gd name="T1" fmla="*/ 0 h 132"/>
                <a:gd name="T2" fmla="*/ 0 w 29"/>
                <a:gd name="T3" fmla="*/ 132 h 132"/>
                <a:gd name="T4" fmla="*/ 29 w 29"/>
                <a:gd name="T5" fmla="*/ 0 h 132"/>
                <a:gd name="T6" fmla="*/ 29 w 29"/>
                <a:gd name="T7" fmla="*/ 0 h 132"/>
              </a:gdLst>
              <a:ahLst/>
              <a:cxnLst>
                <a:cxn ang="0">
                  <a:pos x="T0" y="T1"/>
                </a:cxn>
                <a:cxn ang="0">
                  <a:pos x="T2" y="T3"/>
                </a:cxn>
                <a:cxn ang="0">
                  <a:pos x="T4" y="T5"/>
                </a:cxn>
                <a:cxn ang="0">
                  <a:pos x="T6" y="T7"/>
                </a:cxn>
              </a:cxnLst>
              <a:rect l="0" t="0" r="r" b="b"/>
              <a:pathLst>
                <a:path w="29" h="132">
                  <a:moveTo>
                    <a:pt x="29" y="0"/>
                  </a:moveTo>
                  <a:lnTo>
                    <a:pt x="0" y="132"/>
                  </a:lnTo>
                  <a:lnTo>
                    <a:pt x="29" y="0"/>
                  </a:lnTo>
                  <a:lnTo>
                    <a:pt x="29"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79" name="Freeform 293"/>
            <p:cNvSpPr>
              <a:spLocks/>
            </p:cNvSpPr>
            <p:nvPr/>
          </p:nvSpPr>
          <p:spPr bwMode="auto">
            <a:xfrm>
              <a:off x="2617" y="3883"/>
              <a:ext cx="72" cy="42"/>
            </a:xfrm>
            <a:custGeom>
              <a:avLst/>
              <a:gdLst>
                <a:gd name="T0" fmla="*/ 5 w 12"/>
                <a:gd name="T1" fmla="*/ 0 h 7"/>
                <a:gd name="T2" fmla="*/ 7 w 12"/>
                <a:gd name="T3" fmla="*/ 3 h 7"/>
                <a:gd name="T4" fmla="*/ 5 w 12"/>
                <a:gd name="T5" fmla="*/ 6 h 7"/>
                <a:gd name="T6" fmla="*/ 0 w 12"/>
                <a:gd name="T7" fmla="*/ 3 h 7"/>
                <a:gd name="T8" fmla="*/ 2 w 12"/>
                <a:gd name="T9" fmla="*/ 6 h 7"/>
                <a:gd name="T10" fmla="*/ 4 w 12"/>
                <a:gd name="T11" fmla="*/ 7 h 7"/>
                <a:gd name="T12" fmla="*/ 6 w 12"/>
                <a:gd name="T13" fmla="*/ 6 h 7"/>
                <a:gd name="T14" fmla="*/ 8 w 12"/>
                <a:gd name="T15" fmla="*/ 5 h 7"/>
                <a:gd name="T16" fmla="*/ 12 w 12"/>
                <a:gd name="T17" fmla="*/ 0 h 7"/>
                <a:gd name="T18" fmla="*/ 5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0"/>
                  </a:moveTo>
                  <a:cubicBezTo>
                    <a:pt x="5" y="0"/>
                    <a:pt x="7" y="3"/>
                    <a:pt x="7" y="3"/>
                  </a:cubicBezTo>
                  <a:cubicBezTo>
                    <a:pt x="5" y="6"/>
                    <a:pt x="5" y="6"/>
                    <a:pt x="5" y="6"/>
                  </a:cubicBezTo>
                  <a:cubicBezTo>
                    <a:pt x="0" y="3"/>
                    <a:pt x="0" y="3"/>
                    <a:pt x="0" y="3"/>
                  </a:cubicBezTo>
                  <a:cubicBezTo>
                    <a:pt x="2" y="6"/>
                    <a:pt x="2" y="6"/>
                    <a:pt x="2" y="6"/>
                  </a:cubicBezTo>
                  <a:cubicBezTo>
                    <a:pt x="4" y="7"/>
                    <a:pt x="4" y="7"/>
                    <a:pt x="4" y="7"/>
                  </a:cubicBezTo>
                  <a:cubicBezTo>
                    <a:pt x="6" y="6"/>
                    <a:pt x="6" y="6"/>
                    <a:pt x="6" y="6"/>
                  </a:cubicBezTo>
                  <a:cubicBezTo>
                    <a:pt x="8" y="5"/>
                    <a:pt x="8" y="5"/>
                    <a:pt x="8" y="5"/>
                  </a:cubicBezTo>
                  <a:cubicBezTo>
                    <a:pt x="12" y="0"/>
                    <a:pt x="12" y="0"/>
                    <a:pt x="12" y="0"/>
                  </a:cubicBezTo>
                  <a:cubicBezTo>
                    <a:pt x="12" y="0"/>
                    <a:pt x="6" y="0"/>
                    <a:pt x="5" y="0"/>
                  </a:cubicBez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0" name="Freeform 294"/>
            <p:cNvSpPr>
              <a:spLocks/>
            </p:cNvSpPr>
            <p:nvPr/>
          </p:nvSpPr>
          <p:spPr bwMode="auto">
            <a:xfrm>
              <a:off x="2671" y="3877"/>
              <a:ext cx="65" cy="60"/>
            </a:xfrm>
            <a:custGeom>
              <a:avLst/>
              <a:gdLst>
                <a:gd name="T0" fmla="*/ 48 w 65"/>
                <a:gd name="T1" fmla="*/ 6 h 60"/>
                <a:gd name="T2" fmla="*/ 36 w 65"/>
                <a:gd name="T3" fmla="*/ 0 h 60"/>
                <a:gd name="T4" fmla="*/ 30 w 65"/>
                <a:gd name="T5" fmla="*/ 6 h 60"/>
                <a:gd name="T6" fmla="*/ 24 w 65"/>
                <a:gd name="T7" fmla="*/ 6 h 60"/>
                <a:gd name="T8" fmla="*/ 24 w 65"/>
                <a:gd name="T9" fmla="*/ 24 h 60"/>
                <a:gd name="T10" fmla="*/ 18 w 65"/>
                <a:gd name="T11" fmla="*/ 18 h 60"/>
                <a:gd name="T12" fmla="*/ 0 w 65"/>
                <a:gd name="T13" fmla="*/ 48 h 60"/>
                <a:gd name="T14" fmla="*/ 12 w 65"/>
                <a:gd name="T15" fmla="*/ 60 h 60"/>
                <a:gd name="T16" fmla="*/ 18 w 65"/>
                <a:gd name="T17" fmla="*/ 48 h 60"/>
                <a:gd name="T18" fmla="*/ 24 w 65"/>
                <a:gd name="T19" fmla="*/ 54 h 60"/>
                <a:gd name="T20" fmla="*/ 24 w 65"/>
                <a:gd name="T21" fmla="*/ 42 h 60"/>
                <a:gd name="T22" fmla="*/ 42 w 65"/>
                <a:gd name="T23" fmla="*/ 42 h 60"/>
                <a:gd name="T24" fmla="*/ 36 w 65"/>
                <a:gd name="T25" fmla="*/ 30 h 60"/>
                <a:gd name="T26" fmla="*/ 42 w 65"/>
                <a:gd name="T27" fmla="*/ 30 h 60"/>
                <a:gd name="T28" fmla="*/ 65 w 65"/>
                <a:gd name="T29" fmla="*/ 24 h 60"/>
                <a:gd name="T30" fmla="*/ 65 w 65"/>
                <a:gd name="T31" fmla="*/ 6 h 60"/>
                <a:gd name="T32" fmla="*/ 48 w 65"/>
                <a:gd name="T33"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0">
                  <a:moveTo>
                    <a:pt x="48" y="6"/>
                  </a:moveTo>
                  <a:lnTo>
                    <a:pt x="36" y="0"/>
                  </a:lnTo>
                  <a:lnTo>
                    <a:pt x="30" y="6"/>
                  </a:lnTo>
                  <a:lnTo>
                    <a:pt x="24" y="6"/>
                  </a:lnTo>
                  <a:lnTo>
                    <a:pt x="24" y="24"/>
                  </a:lnTo>
                  <a:lnTo>
                    <a:pt x="18" y="18"/>
                  </a:lnTo>
                  <a:lnTo>
                    <a:pt x="0" y="48"/>
                  </a:lnTo>
                  <a:lnTo>
                    <a:pt x="12" y="60"/>
                  </a:lnTo>
                  <a:lnTo>
                    <a:pt x="18" y="48"/>
                  </a:lnTo>
                  <a:lnTo>
                    <a:pt x="24" y="54"/>
                  </a:lnTo>
                  <a:lnTo>
                    <a:pt x="24" y="42"/>
                  </a:lnTo>
                  <a:lnTo>
                    <a:pt x="42" y="42"/>
                  </a:lnTo>
                  <a:lnTo>
                    <a:pt x="36" y="30"/>
                  </a:lnTo>
                  <a:lnTo>
                    <a:pt x="42" y="30"/>
                  </a:lnTo>
                  <a:lnTo>
                    <a:pt x="65" y="24"/>
                  </a:lnTo>
                  <a:lnTo>
                    <a:pt x="65" y="6"/>
                  </a:lnTo>
                  <a:lnTo>
                    <a:pt x="48" y="6"/>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1" name="Freeform 295"/>
            <p:cNvSpPr>
              <a:spLocks/>
            </p:cNvSpPr>
            <p:nvPr/>
          </p:nvSpPr>
          <p:spPr bwMode="auto">
            <a:xfrm>
              <a:off x="3430" y="4033"/>
              <a:ext cx="84" cy="60"/>
            </a:xfrm>
            <a:custGeom>
              <a:avLst/>
              <a:gdLst>
                <a:gd name="T0" fmla="*/ 54 w 84"/>
                <a:gd name="T1" fmla="*/ 24 h 60"/>
                <a:gd name="T2" fmla="*/ 48 w 84"/>
                <a:gd name="T3" fmla="*/ 6 h 60"/>
                <a:gd name="T4" fmla="*/ 0 w 84"/>
                <a:gd name="T5" fmla="*/ 0 h 60"/>
                <a:gd name="T6" fmla="*/ 48 w 84"/>
                <a:gd name="T7" fmla="*/ 24 h 60"/>
                <a:gd name="T8" fmla="*/ 72 w 84"/>
                <a:gd name="T9" fmla="*/ 60 h 60"/>
                <a:gd name="T10" fmla="*/ 84 w 84"/>
                <a:gd name="T11" fmla="*/ 42 h 60"/>
                <a:gd name="T12" fmla="*/ 66 w 84"/>
                <a:gd name="T13" fmla="*/ 18 h 60"/>
                <a:gd name="T14" fmla="*/ 54 w 84"/>
                <a:gd name="T15" fmla="*/ 24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60">
                  <a:moveTo>
                    <a:pt x="54" y="24"/>
                  </a:moveTo>
                  <a:lnTo>
                    <a:pt x="48" y="6"/>
                  </a:lnTo>
                  <a:lnTo>
                    <a:pt x="0" y="0"/>
                  </a:lnTo>
                  <a:lnTo>
                    <a:pt x="48" y="24"/>
                  </a:lnTo>
                  <a:lnTo>
                    <a:pt x="72" y="60"/>
                  </a:lnTo>
                  <a:lnTo>
                    <a:pt x="84" y="42"/>
                  </a:lnTo>
                  <a:lnTo>
                    <a:pt x="66" y="18"/>
                  </a:lnTo>
                  <a:lnTo>
                    <a:pt x="54"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2" name="Freeform 296"/>
            <p:cNvSpPr>
              <a:spLocks/>
            </p:cNvSpPr>
            <p:nvPr/>
          </p:nvSpPr>
          <p:spPr bwMode="auto">
            <a:xfrm>
              <a:off x="2180" y="3991"/>
              <a:ext cx="48" cy="42"/>
            </a:xfrm>
            <a:custGeom>
              <a:avLst/>
              <a:gdLst>
                <a:gd name="T0" fmla="*/ 12 w 48"/>
                <a:gd name="T1" fmla="*/ 24 h 42"/>
                <a:gd name="T2" fmla="*/ 12 w 48"/>
                <a:gd name="T3" fmla="*/ 42 h 42"/>
                <a:gd name="T4" fmla="*/ 36 w 48"/>
                <a:gd name="T5" fmla="*/ 42 h 42"/>
                <a:gd name="T6" fmla="*/ 48 w 48"/>
                <a:gd name="T7" fmla="*/ 24 h 42"/>
                <a:gd name="T8" fmla="*/ 0 w 48"/>
                <a:gd name="T9" fmla="*/ 0 h 42"/>
                <a:gd name="T10" fmla="*/ 12 w 48"/>
                <a:gd name="T11" fmla="*/ 24 h 42"/>
              </a:gdLst>
              <a:ahLst/>
              <a:cxnLst>
                <a:cxn ang="0">
                  <a:pos x="T0" y="T1"/>
                </a:cxn>
                <a:cxn ang="0">
                  <a:pos x="T2" y="T3"/>
                </a:cxn>
                <a:cxn ang="0">
                  <a:pos x="T4" y="T5"/>
                </a:cxn>
                <a:cxn ang="0">
                  <a:pos x="T6" y="T7"/>
                </a:cxn>
                <a:cxn ang="0">
                  <a:pos x="T8" y="T9"/>
                </a:cxn>
                <a:cxn ang="0">
                  <a:pos x="T10" y="T11"/>
                </a:cxn>
              </a:cxnLst>
              <a:rect l="0" t="0" r="r" b="b"/>
              <a:pathLst>
                <a:path w="48" h="42">
                  <a:moveTo>
                    <a:pt x="12" y="24"/>
                  </a:moveTo>
                  <a:lnTo>
                    <a:pt x="12" y="42"/>
                  </a:lnTo>
                  <a:lnTo>
                    <a:pt x="36" y="42"/>
                  </a:lnTo>
                  <a:lnTo>
                    <a:pt x="48" y="24"/>
                  </a:lnTo>
                  <a:lnTo>
                    <a:pt x="0" y="0"/>
                  </a:lnTo>
                  <a:lnTo>
                    <a:pt x="12"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3" name="Freeform 297"/>
            <p:cNvSpPr>
              <a:spLocks/>
            </p:cNvSpPr>
            <p:nvPr/>
          </p:nvSpPr>
          <p:spPr bwMode="auto">
            <a:xfrm>
              <a:off x="2126" y="3728"/>
              <a:ext cx="24" cy="71"/>
            </a:xfrm>
            <a:custGeom>
              <a:avLst/>
              <a:gdLst>
                <a:gd name="T0" fmla="*/ 0 w 24"/>
                <a:gd name="T1" fmla="*/ 30 h 71"/>
                <a:gd name="T2" fmla="*/ 12 w 24"/>
                <a:gd name="T3" fmla="*/ 42 h 71"/>
                <a:gd name="T4" fmla="*/ 12 w 24"/>
                <a:gd name="T5" fmla="*/ 65 h 71"/>
                <a:gd name="T6" fmla="*/ 18 w 24"/>
                <a:gd name="T7" fmla="*/ 71 h 71"/>
                <a:gd name="T8" fmla="*/ 24 w 24"/>
                <a:gd name="T9" fmla="*/ 54 h 71"/>
                <a:gd name="T10" fmla="*/ 24 w 24"/>
                <a:gd name="T11" fmla="*/ 12 h 71"/>
                <a:gd name="T12" fmla="*/ 12 w 24"/>
                <a:gd name="T13" fmla="*/ 0 h 71"/>
                <a:gd name="T14" fmla="*/ 0 w 24"/>
                <a:gd name="T15" fmla="*/ 24 h 71"/>
                <a:gd name="T16" fmla="*/ 6 w 24"/>
                <a:gd name="T17" fmla="*/ 30 h 71"/>
                <a:gd name="T18" fmla="*/ 0 w 24"/>
                <a:gd name="T19" fmla="*/ 3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1">
                  <a:moveTo>
                    <a:pt x="0" y="30"/>
                  </a:moveTo>
                  <a:lnTo>
                    <a:pt x="12" y="42"/>
                  </a:lnTo>
                  <a:lnTo>
                    <a:pt x="12" y="65"/>
                  </a:lnTo>
                  <a:lnTo>
                    <a:pt x="18" y="71"/>
                  </a:lnTo>
                  <a:lnTo>
                    <a:pt x="24" y="54"/>
                  </a:lnTo>
                  <a:lnTo>
                    <a:pt x="24" y="12"/>
                  </a:lnTo>
                  <a:lnTo>
                    <a:pt x="12" y="0"/>
                  </a:lnTo>
                  <a:lnTo>
                    <a:pt x="0" y="24"/>
                  </a:lnTo>
                  <a:lnTo>
                    <a:pt x="6" y="30"/>
                  </a:lnTo>
                  <a:lnTo>
                    <a:pt x="0"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4" name="Freeform 298"/>
            <p:cNvSpPr>
              <a:spLocks/>
            </p:cNvSpPr>
            <p:nvPr/>
          </p:nvSpPr>
          <p:spPr bwMode="auto">
            <a:xfrm>
              <a:off x="2114" y="3692"/>
              <a:ext cx="12" cy="24"/>
            </a:xfrm>
            <a:custGeom>
              <a:avLst/>
              <a:gdLst>
                <a:gd name="T0" fmla="*/ 6 w 12"/>
                <a:gd name="T1" fmla="*/ 0 h 24"/>
                <a:gd name="T2" fmla="*/ 0 w 12"/>
                <a:gd name="T3" fmla="*/ 6 h 24"/>
                <a:gd name="T4" fmla="*/ 12 w 12"/>
                <a:gd name="T5" fmla="*/ 24 h 24"/>
                <a:gd name="T6" fmla="*/ 6 w 12"/>
                <a:gd name="T7" fmla="*/ 0 h 24"/>
              </a:gdLst>
              <a:ahLst/>
              <a:cxnLst>
                <a:cxn ang="0">
                  <a:pos x="T0" y="T1"/>
                </a:cxn>
                <a:cxn ang="0">
                  <a:pos x="T2" y="T3"/>
                </a:cxn>
                <a:cxn ang="0">
                  <a:pos x="T4" y="T5"/>
                </a:cxn>
                <a:cxn ang="0">
                  <a:pos x="T6" y="T7"/>
                </a:cxn>
              </a:cxnLst>
              <a:rect l="0" t="0" r="r" b="b"/>
              <a:pathLst>
                <a:path w="12" h="24">
                  <a:moveTo>
                    <a:pt x="6" y="0"/>
                  </a:moveTo>
                  <a:lnTo>
                    <a:pt x="0" y="6"/>
                  </a:lnTo>
                  <a:lnTo>
                    <a:pt x="12" y="24"/>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5" name="Freeform 299"/>
            <p:cNvSpPr>
              <a:spLocks/>
            </p:cNvSpPr>
            <p:nvPr/>
          </p:nvSpPr>
          <p:spPr bwMode="auto">
            <a:xfrm>
              <a:off x="2180" y="3913"/>
              <a:ext cx="72" cy="90"/>
            </a:xfrm>
            <a:custGeom>
              <a:avLst/>
              <a:gdLst>
                <a:gd name="T0" fmla="*/ 24 w 72"/>
                <a:gd name="T1" fmla="*/ 54 h 90"/>
                <a:gd name="T2" fmla="*/ 36 w 72"/>
                <a:gd name="T3" fmla="*/ 72 h 90"/>
                <a:gd name="T4" fmla="*/ 24 w 72"/>
                <a:gd name="T5" fmla="*/ 72 h 90"/>
                <a:gd name="T6" fmla="*/ 36 w 72"/>
                <a:gd name="T7" fmla="*/ 90 h 90"/>
                <a:gd name="T8" fmla="*/ 42 w 72"/>
                <a:gd name="T9" fmla="*/ 66 h 90"/>
                <a:gd name="T10" fmla="*/ 72 w 72"/>
                <a:gd name="T11" fmla="*/ 48 h 90"/>
                <a:gd name="T12" fmla="*/ 54 w 72"/>
                <a:gd name="T13" fmla="*/ 42 h 90"/>
                <a:gd name="T14" fmla="*/ 36 w 72"/>
                <a:gd name="T15" fmla="*/ 48 h 90"/>
                <a:gd name="T16" fmla="*/ 18 w 72"/>
                <a:gd name="T17" fmla="*/ 30 h 90"/>
                <a:gd name="T18" fmla="*/ 36 w 72"/>
                <a:gd name="T19" fmla="*/ 18 h 90"/>
                <a:gd name="T20" fmla="*/ 36 w 72"/>
                <a:gd name="T21" fmla="*/ 0 h 90"/>
                <a:gd name="T22" fmla="*/ 0 w 72"/>
                <a:gd name="T23" fmla="*/ 18 h 90"/>
                <a:gd name="T24" fmla="*/ 12 w 72"/>
                <a:gd name="T25" fmla="*/ 60 h 90"/>
                <a:gd name="T26" fmla="*/ 24 w 72"/>
                <a:gd name="T27"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90">
                  <a:moveTo>
                    <a:pt x="24" y="54"/>
                  </a:moveTo>
                  <a:lnTo>
                    <a:pt x="36" y="72"/>
                  </a:lnTo>
                  <a:lnTo>
                    <a:pt x="24" y="72"/>
                  </a:lnTo>
                  <a:lnTo>
                    <a:pt x="36" y="90"/>
                  </a:lnTo>
                  <a:lnTo>
                    <a:pt x="42" y="66"/>
                  </a:lnTo>
                  <a:lnTo>
                    <a:pt x="72" y="48"/>
                  </a:lnTo>
                  <a:lnTo>
                    <a:pt x="54" y="42"/>
                  </a:lnTo>
                  <a:lnTo>
                    <a:pt x="36" y="48"/>
                  </a:lnTo>
                  <a:lnTo>
                    <a:pt x="18" y="30"/>
                  </a:lnTo>
                  <a:lnTo>
                    <a:pt x="36" y="18"/>
                  </a:lnTo>
                  <a:lnTo>
                    <a:pt x="36" y="0"/>
                  </a:lnTo>
                  <a:lnTo>
                    <a:pt x="0" y="18"/>
                  </a:lnTo>
                  <a:lnTo>
                    <a:pt x="12" y="60"/>
                  </a:lnTo>
                  <a:lnTo>
                    <a:pt x="24" y="5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6" name="Freeform 300"/>
            <p:cNvSpPr>
              <a:spLocks/>
            </p:cNvSpPr>
            <p:nvPr/>
          </p:nvSpPr>
          <p:spPr bwMode="auto">
            <a:xfrm>
              <a:off x="2132" y="3710"/>
              <a:ext cx="12" cy="12"/>
            </a:xfrm>
            <a:custGeom>
              <a:avLst/>
              <a:gdLst>
                <a:gd name="T0" fmla="*/ 12 w 12"/>
                <a:gd name="T1" fmla="*/ 12 h 12"/>
                <a:gd name="T2" fmla="*/ 12 w 12"/>
                <a:gd name="T3" fmla="*/ 0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12" y="0"/>
                  </a:lnTo>
                  <a:lnTo>
                    <a:pt x="0" y="0"/>
                  </a:lnTo>
                  <a:lnTo>
                    <a:pt x="12"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7" name="Freeform 301"/>
            <p:cNvSpPr>
              <a:spLocks/>
            </p:cNvSpPr>
            <p:nvPr/>
          </p:nvSpPr>
          <p:spPr bwMode="auto">
            <a:xfrm>
              <a:off x="2132" y="3692"/>
              <a:ext cx="6" cy="12"/>
            </a:xfrm>
            <a:custGeom>
              <a:avLst/>
              <a:gdLst>
                <a:gd name="T0" fmla="*/ 6 w 6"/>
                <a:gd name="T1" fmla="*/ 0 h 12"/>
                <a:gd name="T2" fmla="*/ 0 w 6"/>
                <a:gd name="T3" fmla="*/ 0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0"/>
                  </a:lnTo>
                  <a:lnTo>
                    <a:pt x="0" y="12"/>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8" name="Freeform 302"/>
            <p:cNvSpPr>
              <a:spLocks/>
            </p:cNvSpPr>
            <p:nvPr/>
          </p:nvSpPr>
          <p:spPr bwMode="auto">
            <a:xfrm>
              <a:off x="2132" y="3835"/>
              <a:ext cx="18" cy="36"/>
            </a:xfrm>
            <a:custGeom>
              <a:avLst/>
              <a:gdLst>
                <a:gd name="T0" fmla="*/ 18 w 18"/>
                <a:gd name="T1" fmla="*/ 30 h 36"/>
                <a:gd name="T2" fmla="*/ 18 w 18"/>
                <a:gd name="T3" fmla="*/ 6 h 36"/>
                <a:gd name="T4" fmla="*/ 0 w 18"/>
                <a:gd name="T5" fmla="*/ 0 h 36"/>
                <a:gd name="T6" fmla="*/ 12 w 18"/>
                <a:gd name="T7" fmla="*/ 36 h 36"/>
                <a:gd name="T8" fmla="*/ 18 w 18"/>
                <a:gd name="T9" fmla="*/ 30 h 36"/>
              </a:gdLst>
              <a:ahLst/>
              <a:cxnLst>
                <a:cxn ang="0">
                  <a:pos x="T0" y="T1"/>
                </a:cxn>
                <a:cxn ang="0">
                  <a:pos x="T2" y="T3"/>
                </a:cxn>
                <a:cxn ang="0">
                  <a:pos x="T4" y="T5"/>
                </a:cxn>
                <a:cxn ang="0">
                  <a:pos x="T6" y="T7"/>
                </a:cxn>
                <a:cxn ang="0">
                  <a:pos x="T8" y="T9"/>
                </a:cxn>
              </a:cxnLst>
              <a:rect l="0" t="0" r="r" b="b"/>
              <a:pathLst>
                <a:path w="18" h="36">
                  <a:moveTo>
                    <a:pt x="18" y="30"/>
                  </a:moveTo>
                  <a:lnTo>
                    <a:pt x="18" y="6"/>
                  </a:lnTo>
                  <a:lnTo>
                    <a:pt x="0" y="0"/>
                  </a:lnTo>
                  <a:lnTo>
                    <a:pt x="12" y="36"/>
                  </a:lnTo>
                  <a:lnTo>
                    <a:pt x="18" y="3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89" name="Freeform 303"/>
            <p:cNvSpPr>
              <a:spLocks/>
            </p:cNvSpPr>
            <p:nvPr/>
          </p:nvSpPr>
          <p:spPr bwMode="auto">
            <a:xfrm>
              <a:off x="2114" y="3805"/>
              <a:ext cx="18" cy="18"/>
            </a:xfrm>
            <a:custGeom>
              <a:avLst/>
              <a:gdLst>
                <a:gd name="T0" fmla="*/ 18 w 18"/>
                <a:gd name="T1" fmla="*/ 18 h 18"/>
                <a:gd name="T2" fmla="*/ 18 w 18"/>
                <a:gd name="T3" fmla="*/ 0 h 18"/>
                <a:gd name="T4" fmla="*/ 0 w 18"/>
                <a:gd name="T5" fmla="*/ 6 h 18"/>
                <a:gd name="T6" fmla="*/ 18 w 18"/>
                <a:gd name="T7" fmla="*/ 18 h 18"/>
              </a:gdLst>
              <a:ahLst/>
              <a:cxnLst>
                <a:cxn ang="0">
                  <a:pos x="T0" y="T1"/>
                </a:cxn>
                <a:cxn ang="0">
                  <a:pos x="T2" y="T3"/>
                </a:cxn>
                <a:cxn ang="0">
                  <a:pos x="T4" y="T5"/>
                </a:cxn>
                <a:cxn ang="0">
                  <a:pos x="T6" y="T7"/>
                </a:cxn>
              </a:cxnLst>
              <a:rect l="0" t="0" r="r" b="b"/>
              <a:pathLst>
                <a:path w="18" h="18">
                  <a:moveTo>
                    <a:pt x="18" y="18"/>
                  </a:moveTo>
                  <a:lnTo>
                    <a:pt x="18" y="0"/>
                  </a:lnTo>
                  <a:lnTo>
                    <a:pt x="0" y="6"/>
                  </a:lnTo>
                  <a:lnTo>
                    <a:pt x="18"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0" name="Freeform 304"/>
            <p:cNvSpPr>
              <a:spLocks/>
            </p:cNvSpPr>
            <p:nvPr/>
          </p:nvSpPr>
          <p:spPr bwMode="auto">
            <a:xfrm>
              <a:off x="2312" y="4099"/>
              <a:ext cx="60" cy="36"/>
            </a:xfrm>
            <a:custGeom>
              <a:avLst/>
              <a:gdLst>
                <a:gd name="T0" fmla="*/ 0 w 10"/>
                <a:gd name="T1" fmla="*/ 1 h 6"/>
                <a:gd name="T2" fmla="*/ 3 w 10"/>
                <a:gd name="T3" fmla="*/ 2 h 6"/>
                <a:gd name="T4" fmla="*/ 5 w 10"/>
                <a:gd name="T5" fmla="*/ 5 h 6"/>
                <a:gd name="T6" fmla="*/ 5 w 10"/>
                <a:gd name="T7" fmla="*/ 1 h 6"/>
                <a:gd name="T8" fmla="*/ 8 w 10"/>
                <a:gd name="T9" fmla="*/ 5 h 6"/>
                <a:gd name="T10" fmla="*/ 10 w 10"/>
                <a:gd name="T11" fmla="*/ 4 h 6"/>
                <a:gd name="T12" fmla="*/ 9 w 10"/>
                <a:gd name="T13" fmla="*/ 0 h 6"/>
                <a:gd name="T14" fmla="*/ 0 w 10"/>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0" y="1"/>
                  </a:moveTo>
                  <a:cubicBezTo>
                    <a:pt x="3" y="2"/>
                    <a:pt x="3" y="2"/>
                    <a:pt x="3" y="2"/>
                  </a:cubicBezTo>
                  <a:cubicBezTo>
                    <a:pt x="3" y="2"/>
                    <a:pt x="5" y="6"/>
                    <a:pt x="5" y="5"/>
                  </a:cubicBezTo>
                  <a:cubicBezTo>
                    <a:pt x="4" y="5"/>
                    <a:pt x="5" y="1"/>
                    <a:pt x="5" y="1"/>
                  </a:cubicBezTo>
                  <a:cubicBezTo>
                    <a:pt x="8" y="5"/>
                    <a:pt x="8" y="5"/>
                    <a:pt x="8" y="5"/>
                  </a:cubicBezTo>
                  <a:cubicBezTo>
                    <a:pt x="10" y="4"/>
                    <a:pt x="10" y="4"/>
                    <a:pt x="10" y="4"/>
                  </a:cubicBezTo>
                  <a:cubicBezTo>
                    <a:pt x="9" y="0"/>
                    <a:pt x="9" y="0"/>
                    <a:pt x="9" y="0"/>
                  </a:cubicBezTo>
                  <a:lnTo>
                    <a:pt x="0" y="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1" name="Freeform 305"/>
            <p:cNvSpPr>
              <a:spLocks/>
            </p:cNvSpPr>
            <p:nvPr/>
          </p:nvSpPr>
          <p:spPr bwMode="auto">
            <a:xfrm>
              <a:off x="2378" y="4093"/>
              <a:ext cx="30" cy="18"/>
            </a:xfrm>
            <a:custGeom>
              <a:avLst/>
              <a:gdLst>
                <a:gd name="T0" fmla="*/ 0 w 30"/>
                <a:gd name="T1" fmla="*/ 0 h 18"/>
                <a:gd name="T2" fmla="*/ 12 w 30"/>
                <a:gd name="T3" fmla="*/ 18 h 18"/>
                <a:gd name="T4" fmla="*/ 30 w 30"/>
                <a:gd name="T5" fmla="*/ 18 h 18"/>
                <a:gd name="T6" fmla="*/ 24 w 30"/>
                <a:gd name="T7" fmla="*/ 0 h 18"/>
                <a:gd name="T8" fmla="*/ 0 w 30"/>
                <a:gd name="T9" fmla="*/ 0 h 18"/>
              </a:gdLst>
              <a:ahLst/>
              <a:cxnLst>
                <a:cxn ang="0">
                  <a:pos x="T0" y="T1"/>
                </a:cxn>
                <a:cxn ang="0">
                  <a:pos x="T2" y="T3"/>
                </a:cxn>
                <a:cxn ang="0">
                  <a:pos x="T4" y="T5"/>
                </a:cxn>
                <a:cxn ang="0">
                  <a:pos x="T6" y="T7"/>
                </a:cxn>
                <a:cxn ang="0">
                  <a:pos x="T8" y="T9"/>
                </a:cxn>
              </a:cxnLst>
              <a:rect l="0" t="0" r="r" b="b"/>
              <a:pathLst>
                <a:path w="30" h="18">
                  <a:moveTo>
                    <a:pt x="0" y="0"/>
                  </a:moveTo>
                  <a:lnTo>
                    <a:pt x="12" y="18"/>
                  </a:lnTo>
                  <a:lnTo>
                    <a:pt x="30" y="18"/>
                  </a:lnTo>
                  <a:lnTo>
                    <a:pt x="24" y="0"/>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2" name="Freeform 306"/>
            <p:cNvSpPr>
              <a:spLocks/>
            </p:cNvSpPr>
            <p:nvPr/>
          </p:nvSpPr>
          <p:spPr bwMode="auto">
            <a:xfrm>
              <a:off x="2258" y="3943"/>
              <a:ext cx="102" cy="150"/>
            </a:xfrm>
            <a:custGeom>
              <a:avLst/>
              <a:gdLst>
                <a:gd name="T0" fmla="*/ 102 w 102"/>
                <a:gd name="T1" fmla="*/ 12 h 150"/>
                <a:gd name="T2" fmla="*/ 102 w 102"/>
                <a:gd name="T3" fmla="*/ 12 h 150"/>
                <a:gd name="T4" fmla="*/ 96 w 102"/>
                <a:gd name="T5" fmla="*/ 0 h 150"/>
                <a:gd name="T6" fmla="*/ 72 w 102"/>
                <a:gd name="T7" fmla="*/ 6 h 150"/>
                <a:gd name="T8" fmla="*/ 60 w 102"/>
                <a:gd name="T9" fmla="*/ 6 h 150"/>
                <a:gd name="T10" fmla="*/ 36 w 102"/>
                <a:gd name="T11" fmla="*/ 30 h 150"/>
                <a:gd name="T12" fmla="*/ 30 w 102"/>
                <a:gd name="T13" fmla="*/ 36 h 150"/>
                <a:gd name="T14" fmla="*/ 42 w 102"/>
                <a:gd name="T15" fmla="*/ 54 h 150"/>
                <a:gd name="T16" fmla="*/ 66 w 102"/>
                <a:gd name="T17" fmla="*/ 48 h 150"/>
                <a:gd name="T18" fmla="*/ 66 w 102"/>
                <a:gd name="T19" fmla="*/ 66 h 150"/>
                <a:gd name="T20" fmla="*/ 42 w 102"/>
                <a:gd name="T21" fmla="*/ 72 h 150"/>
                <a:gd name="T22" fmla="*/ 48 w 102"/>
                <a:gd name="T23" fmla="*/ 96 h 150"/>
                <a:gd name="T24" fmla="*/ 72 w 102"/>
                <a:gd name="T25" fmla="*/ 114 h 150"/>
                <a:gd name="T26" fmla="*/ 18 w 102"/>
                <a:gd name="T27" fmla="*/ 114 h 150"/>
                <a:gd name="T28" fmla="*/ 0 w 102"/>
                <a:gd name="T29" fmla="*/ 126 h 150"/>
                <a:gd name="T30" fmla="*/ 78 w 102"/>
                <a:gd name="T31" fmla="*/ 150 h 150"/>
                <a:gd name="T32" fmla="*/ 96 w 102"/>
                <a:gd name="T33" fmla="*/ 144 h 150"/>
                <a:gd name="T34" fmla="*/ 96 w 102"/>
                <a:gd name="T35" fmla="*/ 66 h 150"/>
                <a:gd name="T36" fmla="*/ 102 w 102"/>
                <a:gd name="T37" fmla="*/ 12 h 150"/>
                <a:gd name="T38" fmla="*/ 102 w 102"/>
                <a:gd name="T39" fmla="*/ 1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150">
                  <a:moveTo>
                    <a:pt x="102" y="12"/>
                  </a:moveTo>
                  <a:lnTo>
                    <a:pt x="102" y="12"/>
                  </a:lnTo>
                  <a:lnTo>
                    <a:pt x="96" y="0"/>
                  </a:lnTo>
                  <a:lnTo>
                    <a:pt x="72" y="6"/>
                  </a:lnTo>
                  <a:lnTo>
                    <a:pt x="60" y="6"/>
                  </a:lnTo>
                  <a:lnTo>
                    <a:pt x="36" y="30"/>
                  </a:lnTo>
                  <a:lnTo>
                    <a:pt x="30" y="36"/>
                  </a:lnTo>
                  <a:lnTo>
                    <a:pt x="42" y="54"/>
                  </a:lnTo>
                  <a:lnTo>
                    <a:pt x="66" y="48"/>
                  </a:lnTo>
                  <a:lnTo>
                    <a:pt x="66" y="66"/>
                  </a:lnTo>
                  <a:lnTo>
                    <a:pt x="42" y="72"/>
                  </a:lnTo>
                  <a:lnTo>
                    <a:pt x="48" y="96"/>
                  </a:lnTo>
                  <a:lnTo>
                    <a:pt x="72" y="114"/>
                  </a:lnTo>
                  <a:lnTo>
                    <a:pt x="18" y="114"/>
                  </a:lnTo>
                  <a:lnTo>
                    <a:pt x="0" y="126"/>
                  </a:lnTo>
                  <a:lnTo>
                    <a:pt x="78" y="150"/>
                  </a:lnTo>
                  <a:lnTo>
                    <a:pt x="96" y="144"/>
                  </a:lnTo>
                  <a:lnTo>
                    <a:pt x="96" y="66"/>
                  </a:lnTo>
                  <a:lnTo>
                    <a:pt x="102" y="12"/>
                  </a:lnTo>
                  <a:lnTo>
                    <a:pt x="102" y="1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3" name="Freeform 307"/>
            <p:cNvSpPr>
              <a:spLocks/>
            </p:cNvSpPr>
            <p:nvPr/>
          </p:nvSpPr>
          <p:spPr bwMode="auto">
            <a:xfrm>
              <a:off x="2276" y="4009"/>
              <a:ext cx="18" cy="30"/>
            </a:xfrm>
            <a:custGeom>
              <a:avLst/>
              <a:gdLst>
                <a:gd name="T0" fmla="*/ 18 w 18"/>
                <a:gd name="T1" fmla="*/ 24 h 30"/>
                <a:gd name="T2" fmla="*/ 18 w 18"/>
                <a:gd name="T3" fmla="*/ 0 h 30"/>
                <a:gd name="T4" fmla="*/ 0 w 18"/>
                <a:gd name="T5" fmla="*/ 18 h 30"/>
                <a:gd name="T6" fmla="*/ 6 w 18"/>
                <a:gd name="T7" fmla="*/ 30 h 30"/>
                <a:gd name="T8" fmla="*/ 18 w 18"/>
                <a:gd name="T9" fmla="*/ 24 h 30"/>
              </a:gdLst>
              <a:ahLst/>
              <a:cxnLst>
                <a:cxn ang="0">
                  <a:pos x="T0" y="T1"/>
                </a:cxn>
                <a:cxn ang="0">
                  <a:pos x="T2" y="T3"/>
                </a:cxn>
                <a:cxn ang="0">
                  <a:pos x="T4" y="T5"/>
                </a:cxn>
                <a:cxn ang="0">
                  <a:pos x="T6" y="T7"/>
                </a:cxn>
                <a:cxn ang="0">
                  <a:pos x="T8" y="T9"/>
                </a:cxn>
              </a:cxnLst>
              <a:rect l="0" t="0" r="r" b="b"/>
              <a:pathLst>
                <a:path w="18" h="30">
                  <a:moveTo>
                    <a:pt x="18" y="24"/>
                  </a:moveTo>
                  <a:lnTo>
                    <a:pt x="18" y="0"/>
                  </a:lnTo>
                  <a:lnTo>
                    <a:pt x="0" y="18"/>
                  </a:lnTo>
                  <a:lnTo>
                    <a:pt x="6" y="30"/>
                  </a:lnTo>
                  <a:lnTo>
                    <a:pt x="18" y="24"/>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4" name="Freeform 308"/>
            <p:cNvSpPr>
              <a:spLocks/>
            </p:cNvSpPr>
            <p:nvPr/>
          </p:nvSpPr>
          <p:spPr bwMode="auto">
            <a:xfrm>
              <a:off x="2144" y="3955"/>
              <a:ext cx="24" cy="24"/>
            </a:xfrm>
            <a:custGeom>
              <a:avLst/>
              <a:gdLst>
                <a:gd name="T0" fmla="*/ 0 w 24"/>
                <a:gd name="T1" fmla="*/ 0 h 24"/>
                <a:gd name="T2" fmla="*/ 0 w 24"/>
                <a:gd name="T3" fmla="*/ 18 h 24"/>
                <a:gd name="T4" fmla="*/ 24 w 24"/>
                <a:gd name="T5" fmla="*/ 24 h 24"/>
                <a:gd name="T6" fmla="*/ 24 w 24"/>
                <a:gd name="T7" fmla="*/ 18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lnTo>
                    <a:pt x="0" y="18"/>
                  </a:lnTo>
                  <a:lnTo>
                    <a:pt x="24" y="24"/>
                  </a:lnTo>
                  <a:lnTo>
                    <a:pt x="24" y="18"/>
                  </a:lnTo>
                  <a:lnTo>
                    <a:pt x="0"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5" name="Freeform 309"/>
            <p:cNvSpPr>
              <a:spLocks/>
            </p:cNvSpPr>
            <p:nvPr/>
          </p:nvSpPr>
          <p:spPr bwMode="auto">
            <a:xfrm>
              <a:off x="2234" y="4021"/>
              <a:ext cx="36" cy="30"/>
            </a:xfrm>
            <a:custGeom>
              <a:avLst/>
              <a:gdLst>
                <a:gd name="T0" fmla="*/ 6 w 36"/>
                <a:gd name="T1" fmla="*/ 0 h 30"/>
                <a:gd name="T2" fmla="*/ 0 w 36"/>
                <a:gd name="T3" fmla="*/ 6 h 30"/>
                <a:gd name="T4" fmla="*/ 12 w 36"/>
                <a:gd name="T5" fmla="*/ 30 h 30"/>
                <a:gd name="T6" fmla="*/ 36 w 36"/>
                <a:gd name="T7" fmla="*/ 30 h 30"/>
                <a:gd name="T8" fmla="*/ 6 w 36"/>
                <a:gd name="T9" fmla="*/ 0 h 30"/>
              </a:gdLst>
              <a:ahLst/>
              <a:cxnLst>
                <a:cxn ang="0">
                  <a:pos x="T0" y="T1"/>
                </a:cxn>
                <a:cxn ang="0">
                  <a:pos x="T2" y="T3"/>
                </a:cxn>
                <a:cxn ang="0">
                  <a:pos x="T4" y="T5"/>
                </a:cxn>
                <a:cxn ang="0">
                  <a:pos x="T6" y="T7"/>
                </a:cxn>
                <a:cxn ang="0">
                  <a:pos x="T8" y="T9"/>
                </a:cxn>
              </a:cxnLst>
              <a:rect l="0" t="0" r="r" b="b"/>
              <a:pathLst>
                <a:path w="36" h="30">
                  <a:moveTo>
                    <a:pt x="6" y="0"/>
                  </a:moveTo>
                  <a:lnTo>
                    <a:pt x="0" y="6"/>
                  </a:lnTo>
                  <a:lnTo>
                    <a:pt x="12" y="30"/>
                  </a:lnTo>
                  <a:lnTo>
                    <a:pt x="36" y="3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6" name="Freeform 310"/>
            <p:cNvSpPr>
              <a:spLocks/>
            </p:cNvSpPr>
            <p:nvPr/>
          </p:nvSpPr>
          <p:spPr bwMode="auto">
            <a:xfrm>
              <a:off x="2156" y="3375"/>
              <a:ext cx="30" cy="83"/>
            </a:xfrm>
            <a:custGeom>
              <a:avLst/>
              <a:gdLst>
                <a:gd name="T0" fmla="*/ 18 w 30"/>
                <a:gd name="T1" fmla="*/ 83 h 83"/>
                <a:gd name="T2" fmla="*/ 18 w 30"/>
                <a:gd name="T3" fmla="*/ 71 h 83"/>
                <a:gd name="T4" fmla="*/ 30 w 30"/>
                <a:gd name="T5" fmla="*/ 71 h 83"/>
                <a:gd name="T6" fmla="*/ 24 w 30"/>
                <a:gd name="T7" fmla="*/ 59 h 83"/>
                <a:gd name="T8" fmla="*/ 30 w 30"/>
                <a:gd name="T9" fmla="*/ 53 h 83"/>
                <a:gd name="T10" fmla="*/ 18 w 30"/>
                <a:gd name="T11" fmla="*/ 42 h 83"/>
                <a:gd name="T12" fmla="*/ 30 w 30"/>
                <a:gd name="T13" fmla="*/ 30 h 83"/>
                <a:gd name="T14" fmla="*/ 24 w 30"/>
                <a:gd name="T15" fmla="*/ 12 h 83"/>
                <a:gd name="T16" fmla="*/ 18 w 30"/>
                <a:gd name="T17" fmla="*/ 0 h 83"/>
                <a:gd name="T18" fmla="*/ 6 w 30"/>
                <a:gd name="T19" fmla="*/ 18 h 83"/>
                <a:gd name="T20" fmla="*/ 6 w 30"/>
                <a:gd name="T21" fmla="*/ 53 h 83"/>
                <a:gd name="T22" fmla="*/ 0 w 30"/>
                <a:gd name="T23" fmla="*/ 71 h 83"/>
                <a:gd name="T24" fmla="*/ 18 w 30"/>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3">
                  <a:moveTo>
                    <a:pt x="18" y="83"/>
                  </a:moveTo>
                  <a:lnTo>
                    <a:pt x="18" y="71"/>
                  </a:lnTo>
                  <a:lnTo>
                    <a:pt x="30" y="71"/>
                  </a:lnTo>
                  <a:lnTo>
                    <a:pt x="24" y="59"/>
                  </a:lnTo>
                  <a:lnTo>
                    <a:pt x="30" y="53"/>
                  </a:lnTo>
                  <a:lnTo>
                    <a:pt x="18" y="42"/>
                  </a:lnTo>
                  <a:lnTo>
                    <a:pt x="30" y="30"/>
                  </a:lnTo>
                  <a:lnTo>
                    <a:pt x="24" y="12"/>
                  </a:lnTo>
                  <a:lnTo>
                    <a:pt x="18" y="0"/>
                  </a:lnTo>
                  <a:lnTo>
                    <a:pt x="6" y="18"/>
                  </a:lnTo>
                  <a:lnTo>
                    <a:pt x="6" y="53"/>
                  </a:lnTo>
                  <a:lnTo>
                    <a:pt x="0" y="71"/>
                  </a:lnTo>
                  <a:lnTo>
                    <a:pt x="18" y="83"/>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7" name="Freeform 311"/>
            <p:cNvSpPr>
              <a:spLocks/>
            </p:cNvSpPr>
            <p:nvPr/>
          </p:nvSpPr>
          <p:spPr bwMode="auto">
            <a:xfrm>
              <a:off x="2162" y="3530"/>
              <a:ext cx="12" cy="18"/>
            </a:xfrm>
            <a:custGeom>
              <a:avLst/>
              <a:gdLst>
                <a:gd name="T0" fmla="*/ 0 w 2"/>
                <a:gd name="T1" fmla="*/ 1 h 3"/>
                <a:gd name="T2" fmla="*/ 2 w 2"/>
                <a:gd name="T3" fmla="*/ 3 h 3"/>
                <a:gd name="T4" fmla="*/ 1 w 2"/>
                <a:gd name="T5" fmla="*/ 0 h 3"/>
                <a:gd name="T6" fmla="*/ 0 w 2"/>
                <a:gd name="T7" fmla="*/ 1 h 3"/>
              </a:gdLst>
              <a:ahLst/>
              <a:cxnLst>
                <a:cxn ang="0">
                  <a:pos x="T0" y="T1"/>
                </a:cxn>
                <a:cxn ang="0">
                  <a:pos x="T2" y="T3"/>
                </a:cxn>
                <a:cxn ang="0">
                  <a:pos x="T4" y="T5"/>
                </a:cxn>
                <a:cxn ang="0">
                  <a:pos x="T6" y="T7"/>
                </a:cxn>
              </a:cxnLst>
              <a:rect l="0" t="0" r="r" b="b"/>
              <a:pathLst>
                <a:path w="2" h="3">
                  <a:moveTo>
                    <a:pt x="0" y="1"/>
                  </a:moveTo>
                  <a:cubicBezTo>
                    <a:pt x="2" y="3"/>
                    <a:pt x="2" y="3"/>
                    <a:pt x="2" y="3"/>
                  </a:cubicBezTo>
                  <a:cubicBezTo>
                    <a:pt x="2" y="3"/>
                    <a:pt x="1" y="0"/>
                    <a:pt x="1" y="0"/>
                  </a:cubicBezTo>
                  <a:lnTo>
                    <a:pt x="0" y="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8" name="Freeform 312"/>
            <p:cNvSpPr>
              <a:spLocks/>
            </p:cNvSpPr>
            <p:nvPr/>
          </p:nvSpPr>
          <p:spPr bwMode="auto">
            <a:xfrm>
              <a:off x="2120" y="2387"/>
              <a:ext cx="294" cy="1634"/>
            </a:xfrm>
            <a:custGeom>
              <a:avLst/>
              <a:gdLst>
                <a:gd name="T0" fmla="*/ 102 w 294"/>
                <a:gd name="T1" fmla="*/ 1502 h 1634"/>
                <a:gd name="T2" fmla="*/ 84 w 294"/>
                <a:gd name="T3" fmla="*/ 1454 h 1634"/>
                <a:gd name="T4" fmla="*/ 72 w 294"/>
                <a:gd name="T5" fmla="*/ 1460 h 1634"/>
                <a:gd name="T6" fmla="*/ 66 w 294"/>
                <a:gd name="T7" fmla="*/ 1389 h 1634"/>
                <a:gd name="T8" fmla="*/ 102 w 294"/>
                <a:gd name="T9" fmla="*/ 1287 h 1634"/>
                <a:gd name="T10" fmla="*/ 126 w 294"/>
                <a:gd name="T11" fmla="*/ 1173 h 1634"/>
                <a:gd name="T12" fmla="*/ 120 w 294"/>
                <a:gd name="T13" fmla="*/ 1137 h 1634"/>
                <a:gd name="T14" fmla="*/ 120 w 294"/>
                <a:gd name="T15" fmla="*/ 1137 h 1634"/>
                <a:gd name="T16" fmla="*/ 138 w 294"/>
                <a:gd name="T17" fmla="*/ 1119 h 1634"/>
                <a:gd name="T18" fmla="*/ 114 w 294"/>
                <a:gd name="T19" fmla="*/ 1030 h 1634"/>
                <a:gd name="T20" fmla="*/ 132 w 294"/>
                <a:gd name="T21" fmla="*/ 994 h 1634"/>
                <a:gd name="T22" fmla="*/ 138 w 294"/>
                <a:gd name="T23" fmla="*/ 856 h 1634"/>
                <a:gd name="T24" fmla="*/ 144 w 294"/>
                <a:gd name="T25" fmla="*/ 778 h 1634"/>
                <a:gd name="T26" fmla="*/ 174 w 294"/>
                <a:gd name="T27" fmla="*/ 683 h 1634"/>
                <a:gd name="T28" fmla="*/ 162 w 294"/>
                <a:gd name="T29" fmla="*/ 521 h 1634"/>
                <a:gd name="T30" fmla="*/ 198 w 294"/>
                <a:gd name="T31" fmla="*/ 437 h 1634"/>
                <a:gd name="T32" fmla="*/ 228 w 294"/>
                <a:gd name="T33" fmla="*/ 377 h 1634"/>
                <a:gd name="T34" fmla="*/ 252 w 294"/>
                <a:gd name="T35" fmla="*/ 347 h 1634"/>
                <a:gd name="T36" fmla="*/ 246 w 294"/>
                <a:gd name="T37" fmla="*/ 252 h 1634"/>
                <a:gd name="T38" fmla="*/ 294 w 294"/>
                <a:gd name="T39" fmla="*/ 192 h 1634"/>
                <a:gd name="T40" fmla="*/ 252 w 294"/>
                <a:gd name="T41" fmla="*/ 114 h 1634"/>
                <a:gd name="T42" fmla="*/ 246 w 294"/>
                <a:gd name="T43" fmla="*/ 60 h 1634"/>
                <a:gd name="T44" fmla="*/ 222 w 294"/>
                <a:gd name="T45" fmla="*/ 0 h 1634"/>
                <a:gd name="T46" fmla="*/ 198 w 294"/>
                <a:gd name="T47" fmla="*/ 0 h 1634"/>
                <a:gd name="T48" fmla="*/ 162 w 294"/>
                <a:gd name="T49" fmla="*/ 24 h 1634"/>
                <a:gd name="T50" fmla="*/ 168 w 294"/>
                <a:gd name="T51" fmla="*/ 24 h 1634"/>
                <a:gd name="T52" fmla="*/ 174 w 294"/>
                <a:gd name="T53" fmla="*/ 198 h 1634"/>
                <a:gd name="T54" fmla="*/ 162 w 294"/>
                <a:gd name="T55" fmla="*/ 306 h 1634"/>
                <a:gd name="T56" fmla="*/ 132 w 294"/>
                <a:gd name="T57" fmla="*/ 431 h 1634"/>
                <a:gd name="T58" fmla="*/ 126 w 294"/>
                <a:gd name="T59" fmla="*/ 485 h 1634"/>
                <a:gd name="T60" fmla="*/ 78 w 294"/>
                <a:gd name="T61" fmla="*/ 778 h 1634"/>
                <a:gd name="T62" fmla="*/ 66 w 294"/>
                <a:gd name="T63" fmla="*/ 892 h 1634"/>
                <a:gd name="T64" fmla="*/ 54 w 294"/>
                <a:gd name="T65" fmla="*/ 976 h 1634"/>
                <a:gd name="T66" fmla="*/ 72 w 294"/>
                <a:gd name="T67" fmla="*/ 1119 h 1634"/>
                <a:gd name="T68" fmla="*/ 72 w 294"/>
                <a:gd name="T69" fmla="*/ 1161 h 1634"/>
                <a:gd name="T70" fmla="*/ 42 w 294"/>
                <a:gd name="T71" fmla="*/ 1215 h 1634"/>
                <a:gd name="T72" fmla="*/ 0 w 294"/>
                <a:gd name="T73" fmla="*/ 1245 h 1634"/>
                <a:gd name="T74" fmla="*/ 42 w 294"/>
                <a:gd name="T75" fmla="*/ 1263 h 1634"/>
                <a:gd name="T76" fmla="*/ 60 w 294"/>
                <a:gd name="T77" fmla="*/ 1311 h 1634"/>
                <a:gd name="T78" fmla="*/ 36 w 294"/>
                <a:gd name="T79" fmla="*/ 1377 h 1634"/>
                <a:gd name="T80" fmla="*/ 30 w 294"/>
                <a:gd name="T81" fmla="*/ 1424 h 1634"/>
                <a:gd name="T82" fmla="*/ 36 w 294"/>
                <a:gd name="T83" fmla="*/ 1466 h 1634"/>
                <a:gd name="T84" fmla="*/ 102 w 294"/>
                <a:gd name="T85" fmla="*/ 1520 h 1634"/>
                <a:gd name="T86" fmla="*/ 132 w 294"/>
                <a:gd name="T87" fmla="*/ 1556 h 1634"/>
                <a:gd name="T88" fmla="*/ 114 w 294"/>
                <a:gd name="T89" fmla="*/ 1610 h 1634"/>
                <a:gd name="T90" fmla="*/ 108 w 294"/>
                <a:gd name="T91" fmla="*/ 1616 h 1634"/>
                <a:gd name="T92" fmla="*/ 156 w 294"/>
                <a:gd name="T93" fmla="*/ 1568 h 1634"/>
                <a:gd name="T94" fmla="*/ 210 w 294"/>
                <a:gd name="T95" fmla="*/ 1538 h 1634"/>
                <a:gd name="T96" fmla="*/ 234 w 294"/>
                <a:gd name="T97" fmla="*/ 1544 h 1634"/>
                <a:gd name="T98" fmla="*/ 114 w 294"/>
                <a:gd name="T99" fmla="*/ 1520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4" h="1634">
                  <a:moveTo>
                    <a:pt x="114" y="1520"/>
                  </a:moveTo>
                  <a:lnTo>
                    <a:pt x="102" y="1502"/>
                  </a:lnTo>
                  <a:lnTo>
                    <a:pt x="108" y="1448"/>
                  </a:lnTo>
                  <a:lnTo>
                    <a:pt x="84" y="1454"/>
                  </a:lnTo>
                  <a:lnTo>
                    <a:pt x="72" y="1460"/>
                  </a:lnTo>
                  <a:lnTo>
                    <a:pt x="72" y="1460"/>
                  </a:lnTo>
                  <a:lnTo>
                    <a:pt x="72" y="1460"/>
                  </a:lnTo>
                  <a:lnTo>
                    <a:pt x="66" y="1389"/>
                  </a:lnTo>
                  <a:lnTo>
                    <a:pt x="108" y="1317"/>
                  </a:lnTo>
                  <a:lnTo>
                    <a:pt x="102" y="1287"/>
                  </a:lnTo>
                  <a:lnTo>
                    <a:pt x="132" y="1245"/>
                  </a:lnTo>
                  <a:lnTo>
                    <a:pt x="126" y="1173"/>
                  </a:lnTo>
                  <a:lnTo>
                    <a:pt x="138" y="1155"/>
                  </a:lnTo>
                  <a:lnTo>
                    <a:pt x="120" y="1137"/>
                  </a:lnTo>
                  <a:lnTo>
                    <a:pt x="120" y="1137"/>
                  </a:lnTo>
                  <a:lnTo>
                    <a:pt x="120" y="1137"/>
                  </a:lnTo>
                  <a:lnTo>
                    <a:pt x="150" y="1125"/>
                  </a:lnTo>
                  <a:lnTo>
                    <a:pt x="138" y="1119"/>
                  </a:lnTo>
                  <a:lnTo>
                    <a:pt x="120" y="1113"/>
                  </a:lnTo>
                  <a:lnTo>
                    <a:pt x="114" y="1030"/>
                  </a:lnTo>
                  <a:lnTo>
                    <a:pt x="120" y="1018"/>
                  </a:lnTo>
                  <a:lnTo>
                    <a:pt x="132" y="994"/>
                  </a:lnTo>
                  <a:lnTo>
                    <a:pt x="120" y="970"/>
                  </a:lnTo>
                  <a:lnTo>
                    <a:pt x="138" y="856"/>
                  </a:lnTo>
                  <a:lnTo>
                    <a:pt x="150" y="838"/>
                  </a:lnTo>
                  <a:lnTo>
                    <a:pt x="144" y="778"/>
                  </a:lnTo>
                  <a:lnTo>
                    <a:pt x="174" y="730"/>
                  </a:lnTo>
                  <a:lnTo>
                    <a:pt x="174" y="683"/>
                  </a:lnTo>
                  <a:lnTo>
                    <a:pt x="204" y="635"/>
                  </a:lnTo>
                  <a:lnTo>
                    <a:pt x="162" y="521"/>
                  </a:lnTo>
                  <a:lnTo>
                    <a:pt x="198" y="479"/>
                  </a:lnTo>
                  <a:lnTo>
                    <a:pt x="198" y="437"/>
                  </a:lnTo>
                  <a:lnTo>
                    <a:pt x="210" y="389"/>
                  </a:lnTo>
                  <a:lnTo>
                    <a:pt x="228" y="377"/>
                  </a:lnTo>
                  <a:lnTo>
                    <a:pt x="228" y="359"/>
                  </a:lnTo>
                  <a:lnTo>
                    <a:pt x="252" y="347"/>
                  </a:lnTo>
                  <a:lnTo>
                    <a:pt x="240" y="282"/>
                  </a:lnTo>
                  <a:lnTo>
                    <a:pt x="246" y="252"/>
                  </a:lnTo>
                  <a:lnTo>
                    <a:pt x="288" y="234"/>
                  </a:lnTo>
                  <a:lnTo>
                    <a:pt x="294" y="192"/>
                  </a:lnTo>
                  <a:lnTo>
                    <a:pt x="258" y="192"/>
                  </a:lnTo>
                  <a:lnTo>
                    <a:pt x="252" y="114"/>
                  </a:lnTo>
                  <a:lnTo>
                    <a:pt x="228" y="84"/>
                  </a:lnTo>
                  <a:lnTo>
                    <a:pt x="246" y="60"/>
                  </a:lnTo>
                  <a:lnTo>
                    <a:pt x="222" y="36"/>
                  </a:lnTo>
                  <a:lnTo>
                    <a:pt x="222" y="0"/>
                  </a:lnTo>
                  <a:lnTo>
                    <a:pt x="210" y="0"/>
                  </a:lnTo>
                  <a:lnTo>
                    <a:pt x="198" y="0"/>
                  </a:lnTo>
                  <a:lnTo>
                    <a:pt x="162" y="24"/>
                  </a:lnTo>
                  <a:lnTo>
                    <a:pt x="162" y="24"/>
                  </a:lnTo>
                  <a:lnTo>
                    <a:pt x="162" y="24"/>
                  </a:lnTo>
                  <a:lnTo>
                    <a:pt x="168" y="24"/>
                  </a:lnTo>
                  <a:lnTo>
                    <a:pt x="192" y="138"/>
                  </a:lnTo>
                  <a:lnTo>
                    <a:pt x="174" y="198"/>
                  </a:lnTo>
                  <a:lnTo>
                    <a:pt x="174" y="228"/>
                  </a:lnTo>
                  <a:lnTo>
                    <a:pt x="162" y="306"/>
                  </a:lnTo>
                  <a:lnTo>
                    <a:pt x="168" y="329"/>
                  </a:lnTo>
                  <a:lnTo>
                    <a:pt x="132" y="431"/>
                  </a:lnTo>
                  <a:lnTo>
                    <a:pt x="138" y="479"/>
                  </a:lnTo>
                  <a:lnTo>
                    <a:pt x="126" y="485"/>
                  </a:lnTo>
                  <a:lnTo>
                    <a:pt x="138" y="599"/>
                  </a:lnTo>
                  <a:lnTo>
                    <a:pt x="78" y="778"/>
                  </a:lnTo>
                  <a:lnTo>
                    <a:pt x="60" y="778"/>
                  </a:lnTo>
                  <a:lnTo>
                    <a:pt x="66" y="892"/>
                  </a:lnTo>
                  <a:lnTo>
                    <a:pt x="54" y="910"/>
                  </a:lnTo>
                  <a:lnTo>
                    <a:pt x="54" y="976"/>
                  </a:lnTo>
                  <a:lnTo>
                    <a:pt x="108" y="988"/>
                  </a:lnTo>
                  <a:lnTo>
                    <a:pt x="72" y="1119"/>
                  </a:lnTo>
                  <a:lnTo>
                    <a:pt x="90" y="1137"/>
                  </a:lnTo>
                  <a:lnTo>
                    <a:pt x="72" y="1161"/>
                  </a:lnTo>
                  <a:lnTo>
                    <a:pt x="60" y="1221"/>
                  </a:lnTo>
                  <a:lnTo>
                    <a:pt x="42" y="1215"/>
                  </a:lnTo>
                  <a:lnTo>
                    <a:pt x="24" y="1191"/>
                  </a:lnTo>
                  <a:lnTo>
                    <a:pt x="0" y="1245"/>
                  </a:lnTo>
                  <a:lnTo>
                    <a:pt x="36" y="1239"/>
                  </a:lnTo>
                  <a:lnTo>
                    <a:pt x="42" y="1263"/>
                  </a:lnTo>
                  <a:lnTo>
                    <a:pt x="30" y="1281"/>
                  </a:lnTo>
                  <a:lnTo>
                    <a:pt x="60" y="1311"/>
                  </a:lnTo>
                  <a:lnTo>
                    <a:pt x="24" y="1311"/>
                  </a:lnTo>
                  <a:lnTo>
                    <a:pt x="36" y="1377"/>
                  </a:lnTo>
                  <a:lnTo>
                    <a:pt x="54" y="1365"/>
                  </a:lnTo>
                  <a:lnTo>
                    <a:pt x="30" y="1424"/>
                  </a:lnTo>
                  <a:lnTo>
                    <a:pt x="54" y="1454"/>
                  </a:lnTo>
                  <a:lnTo>
                    <a:pt x="36" y="1466"/>
                  </a:lnTo>
                  <a:lnTo>
                    <a:pt x="78" y="1526"/>
                  </a:lnTo>
                  <a:lnTo>
                    <a:pt x="102" y="1520"/>
                  </a:lnTo>
                  <a:lnTo>
                    <a:pt x="96" y="1556"/>
                  </a:lnTo>
                  <a:lnTo>
                    <a:pt x="132" y="1556"/>
                  </a:lnTo>
                  <a:lnTo>
                    <a:pt x="150" y="1580"/>
                  </a:lnTo>
                  <a:lnTo>
                    <a:pt x="114" y="1610"/>
                  </a:lnTo>
                  <a:lnTo>
                    <a:pt x="108" y="1604"/>
                  </a:lnTo>
                  <a:lnTo>
                    <a:pt x="108" y="1616"/>
                  </a:lnTo>
                  <a:lnTo>
                    <a:pt x="150" y="1634"/>
                  </a:lnTo>
                  <a:lnTo>
                    <a:pt x="156" y="1568"/>
                  </a:lnTo>
                  <a:lnTo>
                    <a:pt x="204" y="1550"/>
                  </a:lnTo>
                  <a:lnTo>
                    <a:pt x="210" y="1538"/>
                  </a:lnTo>
                  <a:lnTo>
                    <a:pt x="222" y="1538"/>
                  </a:lnTo>
                  <a:lnTo>
                    <a:pt x="234" y="1544"/>
                  </a:lnTo>
                  <a:lnTo>
                    <a:pt x="204" y="1526"/>
                  </a:lnTo>
                  <a:lnTo>
                    <a:pt x="114" y="152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999" name="Freeform 313"/>
            <p:cNvSpPr>
              <a:spLocks/>
            </p:cNvSpPr>
            <p:nvPr/>
          </p:nvSpPr>
          <p:spPr bwMode="auto">
            <a:xfrm>
              <a:off x="2186" y="3512"/>
              <a:ext cx="18" cy="24"/>
            </a:xfrm>
            <a:custGeom>
              <a:avLst/>
              <a:gdLst>
                <a:gd name="T0" fmla="*/ 0 w 18"/>
                <a:gd name="T1" fmla="*/ 18 h 24"/>
                <a:gd name="T2" fmla="*/ 6 w 18"/>
                <a:gd name="T3" fmla="*/ 24 h 24"/>
                <a:gd name="T4" fmla="*/ 18 w 18"/>
                <a:gd name="T5" fmla="*/ 18 h 24"/>
                <a:gd name="T6" fmla="*/ 12 w 18"/>
                <a:gd name="T7" fmla="*/ 0 h 24"/>
                <a:gd name="T8" fmla="*/ 0 w 18"/>
                <a:gd name="T9" fmla="*/ 0 h 24"/>
                <a:gd name="T10" fmla="*/ 0 w 18"/>
                <a:gd name="T11" fmla="*/ 18 h 24"/>
              </a:gdLst>
              <a:ahLst/>
              <a:cxnLst>
                <a:cxn ang="0">
                  <a:pos x="T0" y="T1"/>
                </a:cxn>
                <a:cxn ang="0">
                  <a:pos x="T2" y="T3"/>
                </a:cxn>
                <a:cxn ang="0">
                  <a:pos x="T4" y="T5"/>
                </a:cxn>
                <a:cxn ang="0">
                  <a:pos x="T6" y="T7"/>
                </a:cxn>
                <a:cxn ang="0">
                  <a:pos x="T8" y="T9"/>
                </a:cxn>
                <a:cxn ang="0">
                  <a:pos x="T10" y="T11"/>
                </a:cxn>
              </a:cxnLst>
              <a:rect l="0" t="0" r="r" b="b"/>
              <a:pathLst>
                <a:path w="18" h="24">
                  <a:moveTo>
                    <a:pt x="0" y="18"/>
                  </a:moveTo>
                  <a:lnTo>
                    <a:pt x="6" y="24"/>
                  </a:lnTo>
                  <a:lnTo>
                    <a:pt x="18" y="18"/>
                  </a:lnTo>
                  <a:lnTo>
                    <a:pt x="12" y="0"/>
                  </a:lnTo>
                  <a:lnTo>
                    <a:pt x="0" y="0"/>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0" name="Freeform 314"/>
            <p:cNvSpPr>
              <a:spLocks/>
            </p:cNvSpPr>
            <p:nvPr/>
          </p:nvSpPr>
          <p:spPr bwMode="auto">
            <a:xfrm>
              <a:off x="2282" y="2387"/>
              <a:ext cx="36" cy="24"/>
            </a:xfrm>
            <a:custGeom>
              <a:avLst/>
              <a:gdLst>
                <a:gd name="T0" fmla="*/ 36 w 36"/>
                <a:gd name="T1" fmla="*/ 0 h 24"/>
                <a:gd name="T2" fmla="*/ 0 w 36"/>
                <a:gd name="T3" fmla="*/ 24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0" y="24"/>
                  </a:lnTo>
                  <a:lnTo>
                    <a:pt x="3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1" name="Freeform 315"/>
            <p:cNvSpPr>
              <a:spLocks/>
            </p:cNvSpPr>
            <p:nvPr/>
          </p:nvSpPr>
          <p:spPr bwMode="auto">
            <a:xfrm>
              <a:off x="2222" y="3632"/>
              <a:ext cx="30" cy="72"/>
            </a:xfrm>
            <a:custGeom>
              <a:avLst/>
              <a:gdLst>
                <a:gd name="T0" fmla="*/ 6 w 30"/>
                <a:gd name="T1" fmla="*/ 72 h 72"/>
                <a:gd name="T2" fmla="*/ 0 w 30"/>
                <a:gd name="T3" fmla="*/ 42 h 72"/>
                <a:gd name="T4" fmla="*/ 30 w 30"/>
                <a:gd name="T5" fmla="*/ 0 h 72"/>
                <a:gd name="T6" fmla="*/ 0 w 30"/>
                <a:gd name="T7" fmla="*/ 42 h 72"/>
                <a:gd name="T8" fmla="*/ 6 w 30"/>
                <a:gd name="T9" fmla="*/ 72 h 72"/>
              </a:gdLst>
              <a:ahLst/>
              <a:cxnLst>
                <a:cxn ang="0">
                  <a:pos x="T0" y="T1"/>
                </a:cxn>
                <a:cxn ang="0">
                  <a:pos x="T2" y="T3"/>
                </a:cxn>
                <a:cxn ang="0">
                  <a:pos x="T4" y="T5"/>
                </a:cxn>
                <a:cxn ang="0">
                  <a:pos x="T6" y="T7"/>
                </a:cxn>
                <a:cxn ang="0">
                  <a:pos x="T8" y="T9"/>
                </a:cxn>
              </a:cxnLst>
              <a:rect l="0" t="0" r="r" b="b"/>
              <a:pathLst>
                <a:path w="30" h="72">
                  <a:moveTo>
                    <a:pt x="6" y="72"/>
                  </a:moveTo>
                  <a:lnTo>
                    <a:pt x="0" y="42"/>
                  </a:lnTo>
                  <a:lnTo>
                    <a:pt x="30" y="0"/>
                  </a:lnTo>
                  <a:lnTo>
                    <a:pt x="0" y="42"/>
                  </a:lnTo>
                  <a:lnTo>
                    <a:pt x="6" y="72"/>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2" name="Freeform 316"/>
            <p:cNvSpPr>
              <a:spLocks/>
            </p:cNvSpPr>
            <p:nvPr/>
          </p:nvSpPr>
          <p:spPr bwMode="auto">
            <a:xfrm>
              <a:off x="2354" y="3955"/>
              <a:ext cx="6" cy="54"/>
            </a:xfrm>
            <a:custGeom>
              <a:avLst/>
              <a:gdLst>
                <a:gd name="T0" fmla="*/ 6 w 6"/>
                <a:gd name="T1" fmla="*/ 0 h 54"/>
                <a:gd name="T2" fmla="*/ 0 w 6"/>
                <a:gd name="T3" fmla="*/ 54 h 54"/>
                <a:gd name="T4" fmla="*/ 6 w 6"/>
                <a:gd name="T5" fmla="*/ 0 h 54"/>
                <a:gd name="T6" fmla="*/ 6 w 6"/>
                <a:gd name="T7" fmla="*/ 0 h 54"/>
              </a:gdLst>
              <a:ahLst/>
              <a:cxnLst>
                <a:cxn ang="0">
                  <a:pos x="T0" y="T1"/>
                </a:cxn>
                <a:cxn ang="0">
                  <a:pos x="T2" y="T3"/>
                </a:cxn>
                <a:cxn ang="0">
                  <a:pos x="T4" y="T5"/>
                </a:cxn>
                <a:cxn ang="0">
                  <a:pos x="T6" y="T7"/>
                </a:cxn>
              </a:cxnLst>
              <a:rect l="0" t="0" r="r" b="b"/>
              <a:pathLst>
                <a:path w="6" h="54">
                  <a:moveTo>
                    <a:pt x="6" y="0"/>
                  </a:moveTo>
                  <a:lnTo>
                    <a:pt x="0" y="54"/>
                  </a:lnTo>
                  <a:lnTo>
                    <a:pt x="6" y="0"/>
                  </a:lnTo>
                  <a:lnTo>
                    <a:pt x="6" y="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3" name="Freeform 317"/>
            <p:cNvSpPr>
              <a:spLocks/>
            </p:cNvSpPr>
            <p:nvPr/>
          </p:nvSpPr>
          <p:spPr bwMode="auto">
            <a:xfrm>
              <a:off x="2240" y="3357"/>
              <a:ext cx="12" cy="48"/>
            </a:xfrm>
            <a:custGeom>
              <a:avLst/>
              <a:gdLst>
                <a:gd name="T0" fmla="*/ 0 w 12"/>
                <a:gd name="T1" fmla="*/ 48 h 48"/>
                <a:gd name="T2" fmla="*/ 12 w 12"/>
                <a:gd name="T3" fmla="*/ 24 h 48"/>
                <a:gd name="T4" fmla="*/ 0 w 12"/>
                <a:gd name="T5" fmla="*/ 0 h 48"/>
                <a:gd name="T6" fmla="*/ 12 w 12"/>
                <a:gd name="T7" fmla="*/ 24 h 48"/>
                <a:gd name="T8" fmla="*/ 0 w 12"/>
                <a:gd name="T9" fmla="*/ 48 h 48"/>
              </a:gdLst>
              <a:ahLst/>
              <a:cxnLst>
                <a:cxn ang="0">
                  <a:pos x="T0" y="T1"/>
                </a:cxn>
                <a:cxn ang="0">
                  <a:pos x="T2" y="T3"/>
                </a:cxn>
                <a:cxn ang="0">
                  <a:pos x="T4" y="T5"/>
                </a:cxn>
                <a:cxn ang="0">
                  <a:pos x="T6" y="T7"/>
                </a:cxn>
                <a:cxn ang="0">
                  <a:pos x="T8" y="T9"/>
                </a:cxn>
              </a:cxnLst>
              <a:rect l="0" t="0" r="r" b="b"/>
              <a:pathLst>
                <a:path w="12" h="48">
                  <a:moveTo>
                    <a:pt x="0" y="48"/>
                  </a:moveTo>
                  <a:lnTo>
                    <a:pt x="12" y="24"/>
                  </a:lnTo>
                  <a:lnTo>
                    <a:pt x="0" y="0"/>
                  </a:lnTo>
                  <a:lnTo>
                    <a:pt x="12" y="24"/>
                  </a:lnTo>
                  <a:lnTo>
                    <a:pt x="0" y="4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4" name="Freeform 318"/>
            <p:cNvSpPr>
              <a:spLocks/>
            </p:cNvSpPr>
            <p:nvPr/>
          </p:nvSpPr>
          <p:spPr bwMode="auto">
            <a:xfrm>
              <a:off x="2240" y="3506"/>
              <a:ext cx="30" cy="18"/>
            </a:xfrm>
            <a:custGeom>
              <a:avLst/>
              <a:gdLst>
                <a:gd name="T0" fmla="*/ 0 w 30"/>
                <a:gd name="T1" fmla="*/ 18 h 18"/>
                <a:gd name="T2" fmla="*/ 0 w 30"/>
                <a:gd name="T3" fmla="*/ 18 h 18"/>
                <a:gd name="T4" fmla="*/ 30 w 30"/>
                <a:gd name="T5" fmla="*/ 6 h 18"/>
                <a:gd name="T6" fmla="*/ 18 w 30"/>
                <a:gd name="T7" fmla="*/ 0 h 18"/>
                <a:gd name="T8" fmla="*/ 30 w 30"/>
                <a:gd name="T9" fmla="*/ 6 h 18"/>
                <a:gd name="T10" fmla="*/ 0 w 30"/>
                <a:gd name="T11" fmla="*/ 18 h 18"/>
              </a:gdLst>
              <a:ahLst/>
              <a:cxnLst>
                <a:cxn ang="0">
                  <a:pos x="T0" y="T1"/>
                </a:cxn>
                <a:cxn ang="0">
                  <a:pos x="T2" y="T3"/>
                </a:cxn>
                <a:cxn ang="0">
                  <a:pos x="T4" y="T5"/>
                </a:cxn>
                <a:cxn ang="0">
                  <a:pos x="T6" y="T7"/>
                </a:cxn>
                <a:cxn ang="0">
                  <a:pos x="T8" y="T9"/>
                </a:cxn>
                <a:cxn ang="0">
                  <a:pos x="T10" y="T11"/>
                </a:cxn>
              </a:cxnLst>
              <a:rect l="0" t="0" r="r" b="b"/>
              <a:pathLst>
                <a:path w="30" h="18">
                  <a:moveTo>
                    <a:pt x="0" y="18"/>
                  </a:moveTo>
                  <a:lnTo>
                    <a:pt x="0" y="18"/>
                  </a:lnTo>
                  <a:lnTo>
                    <a:pt x="30" y="6"/>
                  </a:lnTo>
                  <a:lnTo>
                    <a:pt x="18" y="0"/>
                  </a:lnTo>
                  <a:lnTo>
                    <a:pt x="30" y="6"/>
                  </a:lnTo>
                  <a:lnTo>
                    <a:pt x="0" y="18"/>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5" name="Freeform 319"/>
            <p:cNvSpPr>
              <a:spLocks/>
            </p:cNvSpPr>
            <p:nvPr/>
          </p:nvSpPr>
          <p:spPr bwMode="auto">
            <a:xfrm>
              <a:off x="2186" y="3776"/>
              <a:ext cx="6" cy="71"/>
            </a:xfrm>
            <a:custGeom>
              <a:avLst/>
              <a:gdLst>
                <a:gd name="T0" fmla="*/ 6 w 6"/>
                <a:gd name="T1" fmla="*/ 71 h 71"/>
                <a:gd name="T2" fmla="*/ 0 w 6"/>
                <a:gd name="T3" fmla="*/ 0 h 71"/>
                <a:gd name="T4" fmla="*/ 6 w 6"/>
                <a:gd name="T5" fmla="*/ 71 h 71"/>
                <a:gd name="T6" fmla="*/ 6 w 6"/>
                <a:gd name="T7" fmla="*/ 71 h 71"/>
              </a:gdLst>
              <a:ahLst/>
              <a:cxnLst>
                <a:cxn ang="0">
                  <a:pos x="T0" y="T1"/>
                </a:cxn>
                <a:cxn ang="0">
                  <a:pos x="T2" y="T3"/>
                </a:cxn>
                <a:cxn ang="0">
                  <a:pos x="T4" y="T5"/>
                </a:cxn>
                <a:cxn ang="0">
                  <a:pos x="T6" y="T7"/>
                </a:cxn>
              </a:cxnLst>
              <a:rect l="0" t="0" r="r" b="b"/>
              <a:pathLst>
                <a:path w="6" h="71">
                  <a:moveTo>
                    <a:pt x="6" y="71"/>
                  </a:moveTo>
                  <a:lnTo>
                    <a:pt x="0" y="0"/>
                  </a:lnTo>
                  <a:lnTo>
                    <a:pt x="6" y="71"/>
                  </a:lnTo>
                  <a:lnTo>
                    <a:pt x="6" y="71"/>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6" name="Freeform 320"/>
            <p:cNvSpPr>
              <a:spLocks/>
            </p:cNvSpPr>
            <p:nvPr/>
          </p:nvSpPr>
          <p:spPr bwMode="auto">
            <a:xfrm>
              <a:off x="2348" y="2669"/>
              <a:ext cx="24" cy="77"/>
            </a:xfrm>
            <a:custGeom>
              <a:avLst/>
              <a:gdLst>
                <a:gd name="T0" fmla="*/ 0 w 24"/>
                <a:gd name="T1" fmla="*/ 77 h 77"/>
                <a:gd name="T2" fmla="*/ 24 w 24"/>
                <a:gd name="T3" fmla="*/ 65 h 77"/>
                <a:gd name="T4" fmla="*/ 12 w 24"/>
                <a:gd name="T5" fmla="*/ 0 h 77"/>
                <a:gd name="T6" fmla="*/ 24 w 24"/>
                <a:gd name="T7" fmla="*/ 65 h 77"/>
                <a:gd name="T8" fmla="*/ 0 w 24"/>
                <a:gd name="T9" fmla="*/ 77 h 77"/>
              </a:gdLst>
              <a:ahLst/>
              <a:cxnLst>
                <a:cxn ang="0">
                  <a:pos x="T0" y="T1"/>
                </a:cxn>
                <a:cxn ang="0">
                  <a:pos x="T2" y="T3"/>
                </a:cxn>
                <a:cxn ang="0">
                  <a:pos x="T4" y="T5"/>
                </a:cxn>
                <a:cxn ang="0">
                  <a:pos x="T6" y="T7"/>
                </a:cxn>
                <a:cxn ang="0">
                  <a:pos x="T8" y="T9"/>
                </a:cxn>
              </a:cxnLst>
              <a:rect l="0" t="0" r="r" b="b"/>
              <a:pathLst>
                <a:path w="24" h="77">
                  <a:moveTo>
                    <a:pt x="0" y="77"/>
                  </a:moveTo>
                  <a:lnTo>
                    <a:pt x="24" y="65"/>
                  </a:lnTo>
                  <a:lnTo>
                    <a:pt x="12" y="0"/>
                  </a:lnTo>
                  <a:lnTo>
                    <a:pt x="24" y="65"/>
                  </a:lnTo>
                  <a:lnTo>
                    <a:pt x="0" y="77"/>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007" name="Freeform 321"/>
            <p:cNvSpPr>
              <a:spLocks/>
            </p:cNvSpPr>
            <p:nvPr/>
          </p:nvSpPr>
          <p:spPr bwMode="auto">
            <a:xfrm>
              <a:off x="2366" y="2579"/>
              <a:ext cx="48" cy="60"/>
            </a:xfrm>
            <a:custGeom>
              <a:avLst/>
              <a:gdLst>
                <a:gd name="T0" fmla="*/ 0 w 48"/>
                <a:gd name="T1" fmla="*/ 60 h 60"/>
                <a:gd name="T2" fmla="*/ 42 w 48"/>
                <a:gd name="T3" fmla="*/ 42 h 60"/>
                <a:gd name="T4" fmla="*/ 48 w 48"/>
                <a:gd name="T5" fmla="*/ 0 h 60"/>
                <a:gd name="T6" fmla="*/ 42 w 48"/>
                <a:gd name="T7" fmla="*/ 42 h 60"/>
                <a:gd name="T8" fmla="*/ 0 w 48"/>
                <a:gd name="T9" fmla="*/ 60 h 60"/>
              </a:gdLst>
              <a:ahLst/>
              <a:cxnLst>
                <a:cxn ang="0">
                  <a:pos x="T0" y="T1"/>
                </a:cxn>
                <a:cxn ang="0">
                  <a:pos x="T2" y="T3"/>
                </a:cxn>
                <a:cxn ang="0">
                  <a:pos x="T4" y="T5"/>
                </a:cxn>
                <a:cxn ang="0">
                  <a:pos x="T6" y="T7"/>
                </a:cxn>
                <a:cxn ang="0">
                  <a:pos x="T8" y="T9"/>
                </a:cxn>
              </a:cxnLst>
              <a:rect l="0" t="0" r="r" b="b"/>
              <a:pathLst>
                <a:path w="48" h="60">
                  <a:moveTo>
                    <a:pt x="0" y="60"/>
                  </a:moveTo>
                  <a:lnTo>
                    <a:pt x="42" y="42"/>
                  </a:lnTo>
                  <a:lnTo>
                    <a:pt x="48" y="0"/>
                  </a:lnTo>
                  <a:lnTo>
                    <a:pt x="42" y="42"/>
                  </a:lnTo>
                  <a:lnTo>
                    <a:pt x="0" y="60"/>
                  </a:lnTo>
                  <a:close/>
                </a:path>
              </a:pathLst>
            </a:custGeom>
            <a:grpFill/>
            <a:ln w="3175" cmpd="sng">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2982453"/>
            <a:ext cx="10641600" cy="1250591"/>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4481869"/>
            <a:ext cx="10640484"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208"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209" name="Date Placeholder 3"/>
          <p:cNvSpPr>
            <a:spLocks noGrp="1"/>
          </p:cNvSpPr>
          <p:nvPr>
            <p:ph type="dt" sz="half" idx="10"/>
          </p:nvPr>
        </p:nvSpPr>
        <p:spPr>
          <a:xfrm>
            <a:off x="1401600" y="6290799"/>
            <a:ext cx="2677584" cy="223069"/>
          </a:xfrm>
        </p:spPr>
        <p:txBody>
          <a:bodyPr anchor="t" anchorCtr="0"/>
          <a:lstStyle>
            <a:lvl1pPr>
              <a:defRPr sz="1000">
                <a:latin typeface="+mn-lt"/>
              </a:defRPr>
            </a:lvl1pPr>
          </a:lstStyle>
          <a:p>
            <a:fld id="{909C3586-06FE-784D-AEBD-A14DEA542F40}" type="datetime1">
              <a:rPr lang="en-GB" smtClean="0"/>
              <a:pPr/>
              <a:t>16/08/2024</a:t>
            </a:fld>
            <a:endParaRPr lang="en-US" dirty="0"/>
          </a:p>
        </p:txBody>
      </p:sp>
      <p:sp>
        <p:nvSpPr>
          <p:cNvPr id="1210" name="Slide Number Placeholder 5"/>
          <p:cNvSpPr>
            <a:spLocks noGrp="1"/>
          </p:cNvSpPr>
          <p:nvPr>
            <p:ph type="sldNum" sz="quarter" idx="12"/>
          </p:nvPr>
        </p:nvSpPr>
        <p:spPr>
          <a:xfrm>
            <a:off x="776819" y="6290799"/>
            <a:ext cx="5376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776469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ORLD">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2118" y="0"/>
            <a:ext cx="12187767"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29" name="Group 4"/>
          <p:cNvGrpSpPr>
            <a:grpSpLocks noChangeAspect="1"/>
          </p:cNvGrpSpPr>
          <p:nvPr userDrawn="1"/>
        </p:nvGrpSpPr>
        <p:grpSpPr bwMode="auto">
          <a:xfrm>
            <a:off x="0" y="-16949"/>
            <a:ext cx="12192000" cy="6156325"/>
            <a:chOff x="0" y="221"/>
            <a:chExt cx="5760" cy="3878"/>
          </a:xfrm>
          <a:solidFill>
            <a:srgbClr val="F0E51B"/>
          </a:solidFill>
        </p:grpSpPr>
        <p:grpSp>
          <p:nvGrpSpPr>
            <p:cNvPr id="330" name="Group 205"/>
            <p:cNvGrpSpPr>
              <a:grpSpLocks/>
            </p:cNvGrpSpPr>
            <p:nvPr/>
          </p:nvGrpSpPr>
          <p:grpSpPr bwMode="auto">
            <a:xfrm>
              <a:off x="2178" y="221"/>
              <a:ext cx="3582" cy="3698"/>
              <a:chOff x="2178" y="221"/>
              <a:chExt cx="3582" cy="3698"/>
            </a:xfrm>
            <a:grpFill/>
          </p:grpSpPr>
          <p:sp>
            <p:nvSpPr>
              <p:cNvPr id="1486" name="Freeform 5"/>
              <p:cNvSpPr>
                <a:spLocks/>
              </p:cNvSpPr>
              <p:nvPr/>
            </p:nvSpPr>
            <p:spPr bwMode="auto">
              <a:xfrm>
                <a:off x="3570" y="227"/>
                <a:ext cx="18" cy="6"/>
              </a:xfrm>
              <a:custGeom>
                <a:avLst/>
                <a:gdLst>
                  <a:gd name="T0" fmla="*/ 6 w 18"/>
                  <a:gd name="T1" fmla="*/ 0 h 6"/>
                  <a:gd name="T2" fmla="*/ 0 w 18"/>
                  <a:gd name="T3" fmla="*/ 6 h 6"/>
                  <a:gd name="T4" fmla="*/ 18 w 18"/>
                  <a:gd name="T5" fmla="*/ 6 h 6"/>
                  <a:gd name="T6" fmla="*/ 6 w 18"/>
                  <a:gd name="T7" fmla="*/ 0 h 6"/>
                </a:gdLst>
                <a:ahLst/>
                <a:cxnLst>
                  <a:cxn ang="0">
                    <a:pos x="T0" y="T1"/>
                  </a:cxn>
                  <a:cxn ang="0">
                    <a:pos x="T2" y="T3"/>
                  </a:cxn>
                  <a:cxn ang="0">
                    <a:pos x="T4" y="T5"/>
                  </a:cxn>
                  <a:cxn ang="0">
                    <a:pos x="T6" y="T7"/>
                  </a:cxn>
                </a:cxnLst>
                <a:rect l="0" t="0" r="r" b="b"/>
                <a:pathLst>
                  <a:path w="18" h="6">
                    <a:moveTo>
                      <a:pt x="6" y="0"/>
                    </a:moveTo>
                    <a:lnTo>
                      <a:pt x="0" y="6"/>
                    </a:lnTo>
                    <a:lnTo>
                      <a:pt x="18"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7" name="Freeform 6"/>
              <p:cNvSpPr>
                <a:spLocks/>
              </p:cNvSpPr>
              <p:nvPr/>
            </p:nvSpPr>
            <p:spPr bwMode="auto">
              <a:xfrm>
                <a:off x="2178" y="221"/>
                <a:ext cx="42" cy="12"/>
              </a:xfrm>
              <a:custGeom>
                <a:avLst/>
                <a:gdLst>
                  <a:gd name="T0" fmla="*/ 18 w 42"/>
                  <a:gd name="T1" fmla="*/ 0 h 12"/>
                  <a:gd name="T2" fmla="*/ 0 w 42"/>
                  <a:gd name="T3" fmla="*/ 12 h 12"/>
                  <a:gd name="T4" fmla="*/ 42 w 42"/>
                  <a:gd name="T5" fmla="*/ 12 h 12"/>
                  <a:gd name="T6" fmla="*/ 18 w 42"/>
                  <a:gd name="T7" fmla="*/ 0 h 12"/>
                </a:gdLst>
                <a:ahLst/>
                <a:cxnLst>
                  <a:cxn ang="0">
                    <a:pos x="T0" y="T1"/>
                  </a:cxn>
                  <a:cxn ang="0">
                    <a:pos x="T2" y="T3"/>
                  </a:cxn>
                  <a:cxn ang="0">
                    <a:pos x="T4" y="T5"/>
                  </a:cxn>
                  <a:cxn ang="0">
                    <a:pos x="T6" y="T7"/>
                  </a:cxn>
                </a:cxnLst>
                <a:rect l="0" t="0" r="r" b="b"/>
                <a:pathLst>
                  <a:path w="42" h="12">
                    <a:moveTo>
                      <a:pt x="18" y="0"/>
                    </a:moveTo>
                    <a:lnTo>
                      <a:pt x="0" y="12"/>
                    </a:lnTo>
                    <a:lnTo>
                      <a:pt x="42"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8" name="Freeform 7"/>
              <p:cNvSpPr>
                <a:spLocks/>
              </p:cNvSpPr>
              <p:nvPr/>
            </p:nvSpPr>
            <p:spPr bwMode="auto">
              <a:xfrm>
                <a:off x="2226" y="227"/>
                <a:ext cx="42" cy="6"/>
              </a:xfrm>
              <a:custGeom>
                <a:avLst/>
                <a:gdLst>
                  <a:gd name="T0" fmla="*/ 36 w 42"/>
                  <a:gd name="T1" fmla="*/ 0 h 6"/>
                  <a:gd name="T2" fmla="*/ 0 w 42"/>
                  <a:gd name="T3" fmla="*/ 6 h 6"/>
                  <a:gd name="T4" fmla="*/ 42 w 42"/>
                  <a:gd name="T5" fmla="*/ 6 h 6"/>
                  <a:gd name="T6" fmla="*/ 36 w 42"/>
                  <a:gd name="T7" fmla="*/ 0 h 6"/>
                </a:gdLst>
                <a:ahLst/>
                <a:cxnLst>
                  <a:cxn ang="0">
                    <a:pos x="T0" y="T1"/>
                  </a:cxn>
                  <a:cxn ang="0">
                    <a:pos x="T2" y="T3"/>
                  </a:cxn>
                  <a:cxn ang="0">
                    <a:pos x="T4" y="T5"/>
                  </a:cxn>
                  <a:cxn ang="0">
                    <a:pos x="T6" y="T7"/>
                  </a:cxn>
                </a:cxnLst>
                <a:rect l="0" t="0" r="r" b="b"/>
                <a:pathLst>
                  <a:path w="42" h="6">
                    <a:moveTo>
                      <a:pt x="36" y="0"/>
                    </a:moveTo>
                    <a:lnTo>
                      <a:pt x="0" y="6"/>
                    </a:lnTo>
                    <a:lnTo>
                      <a:pt x="42" y="6"/>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9" name="Freeform 8"/>
              <p:cNvSpPr>
                <a:spLocks/>
              </p:cNvSpPr>
              <p:nvPr/>
            </p:nvSpPr>
            <p:spPr bwMode="auto">
              <a:xfrm>
                <a:off x="3858" y="815"/>
                <a:ext cx="24" cy="30"/>
              </a:xfrm>
              <a:custGeom>
                <a:avLst/>
                <a:gdLst>
                  <a:gd name="T0" fmla="*/ 4 w 4"/>
                  <a:gd name="T1" fmla="*/ 3 h 5"/>
                  <a:gd name="T2" fmla="*/ 3 w 4"/>
                  <a:gd name="T3" fmla="*/ 2 h 5"/>
                  <a:gd name="T4" fmla="*/ 3 w 4"/>
                  <a:gd name="T5" fmla="*/ 2 h 5"/>
                  <a:gd name="T6" fmla="*/ 2 w 4"/>
                  <a:gd name="T7" fmla="*/ 0 h 5"/>
                  <a:gd name="T8" fmla="*/ 1 w 4"/>
                  <a:gd name="T9" fmla="*/ 0 h 5"/>
                  <a:gd name="T10" fmla="*/ 0 w 4"/>
                  <a:gd name="T11" fmla="*/ 5 h 5"/>
                  <a:gd name="T12" fmla="*/ 1 w 4"/>
                  <a:gd name="T13" fmla="*/ 5 h 5"/>
                  <a:gd name="T14" fmla="*/ 4 w 4"/>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4" y="3"/>
                    </a:moveTo>
                    <a:cubicBezTo>
                      <a:pt x="3" y="2"/>
                      <a:pt x="3" y="2"/>
                      <a:pt x="3" y="2"/>
                    </a:cubicBezTo>
                    <a:cubicBezTo>
                      <a:pt x="3" y="2"/>
                      <a:pt x="3" y="2"/>
                      <a:pt x="3" y="2"/>
                    </a:cubicBezTo>
                    <a:cubicBezTo>
                      <a:pt x="2" y="0"/>
                      <a:pt x="2" y="0"/>
                      <a:pt x="2" y="0"/>
                    </a:cubicBezTo>
                    <a:cubicBezTo>
                      <a:pt x="1" y="0"/>
                      <a:pt x="1" y="0"/>
                      <a:pt x="1" y="0"/>
                    </a:cubicBezTo>
                    <a:cubicBezTo>
                      <a:pt x="0" y="5"/>
                      <a:pt x="0" y="5"/>
                      <a:pt x="0" y="5"/>
                    </a:cubicBezTo>
                    <a:cubicBezTo>
                      <a:pt x="0" y="5"/>
                      <a:pt x="1" y="5"/>
                      <a:pt x="1" y="5"/>
                    </a:cubicBezTo>
                    <a:lnTo>
                      <a:pt x="4" y="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0" name="Freeform 9"/>
              <p:cNvSpPr>
                <a:spLocks/>
              </p:cNvSpPr>
              <p:nvPr/>
            </p:nvSpPr>
            <p:spPr bwMode="auto">
              <a:xfrm>
                <a:off x="5076" y="629"/>
                <a:ext cx="120" cy="108"/>
              </a:xfrm>
              <a:custGeom>
                <a:avLst/>
                <a:gdLst>
                  <a:gd name="T0" fmla="*/ 24 w 120"/>
                  <a:gd name="T1" fmla="*/ 102 h 108"/>
                  <a:gd name="T2" fmla="*/ 48 w 120"/>
                  <a:gd name="T3" fmla="*/ 108 h 108"/>
                  <a:gd name="T4" fmla="*/ 60 w 120"/>
                  <a:gd name="T5" fmla="*/ 84 h 108"/>
                  <a:gd name="T6" fmla="*/ 66 w 120"/>
                  <a:gd name="T7" fmla="*/ 102 h 108"/>
                  <a:gd name="T8" fmla="*/ 96 w 120"/>
                  <a:gd name="T9" fmla="*/ 78 h 108"/>
                  <a:gd name="T10" fmla="*/ 120 w 120"/>
                  <a:gd name="T11" fmla="*/ 90 h 108"/>
                  <a:gd name="T12" fmla="*/ 102 w 120"/>
                  <a:gd name="T13" fmla="*/ 66 h 108"/>
                  <a:gd name="T14" fmla="*/ 102 w 120"/>
                  <a:gd name="T15" fmla="*/ 36 h 108"/>
                  <a:gd name="T16" fmla="*/ 78 w 120"/>
                  <a:gd name="T17" fmla="*/ 6 h 108"/>
                  <a:gd name="T18" fmla="*/ 78 w 120"/>
                  <a:gd name="T19" fmla="*/ 42 h 108"/>
                  <a:gd name="T20" fmla="*/ 66 w 120"/>
                  <a:gd name="T21" fmla="*/ 42 h 108"/>
                  <a:gd name="T22" fmla="*/ 36 w 120"/>
                  <a:gd name="T23" fmla="*/ 0 h 108"/>
                  <a:gd name="T24" fmla="*/ 12 w 120"/>
                  <a:gd name="T25" fmla="*/ 18 h 108"/>
                  <a:gd name="T26" fmla="*/ 0 w 120"/>
                  <a:gd name="T27" fmla="*/ 60 h 108"/>
                  <a:gd name="T28" fmla="*/ 18 w 120"/>
                  <a:gd name="T29" fmla="*/ 84 h 108"/>
                  <a:gd name="T30" fmla="*/ 24 w 120"/>
                  <a:gd name="T3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08">
                    <a:moveTo>
                      <a:pt x="24" y="102"/>
                    </a:moveTo>
                    <a:lnTo>
                      <a:pt x="48" y="108"/>
                    </a:lnTo>
                    <a:lnTo>
                      <a:pt x="60" y="84"/>
                    </a:lnTo>
                    <a:lnTo>
                      <a:pt x="66" y="102"/>
                    </a:lnTo>
                    <a:lnTo>
                      <a:pt x="96" y="78"/>
                    </a:lnTo>
                    <a:lnTo>
                      <a:pt x="120" y="90"/>
                    </a:lnTo>
                    <a:lnTo>
                      <a:pt x="102" y="66"/>
                    </a:lnTo>
                    <a:lnTo>
                      <a:pt x="102" y="36"/>
                    </a:lnTo>
                    <a:lnTo>
                      <a:pt x="78" y="6"/>
                    </a:lnTo>
                    <a:lnTo>
                      <a:pt x="78" y="42"/>
                    </a:lnTo>
                    <a:lnTo>
                      <a:pt x="66" y="42"/>
                    </a:lnTo>
                    <a:lnTo>
                      <a:pt x="36" y="0"/>
                    </a:lnTo>
                    <a:lnTo>
                      <a:pt x="12" y="18"/>
                    </a:lnTo>
                    <a:lnTo>
                      <a:pt x="0" y="60"/>
                    </a:lnTo>
                    <a:lnTo>
                      <a:pt x="18" y="84"/>
                    </a:lnTo>
                    <a:lnTo>
                      <a:pt x="24"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1" name="Freeform 10"/>
              <p:cNvSpPr>
                <a:spLocks/>
              </p:cNvSpPr>
              <p:nvPr/>
            </p:nvSpPr>
            <p:spPr bwMode="auto">
              <a:xfrm>
                <a:off x="5052" y="773"/>
                <a:ext cx="18" cy="18"/>
              </a:xfrm>
              <a:custGeom>
                <a:avLst/>
                <a:gdLst>
                  <a:gd name="T0" fmla="*/ 0 w 18"/>
                  <a:gd name="T1" fmla="*/ 0 h 18"/>
                  <a:gd name="T2" fmla="*/ 18 w 18"/>
                  <a:gd name="T3" fmla="*/ 18 h 18"/>
                  <a:gd name="T4" fmla="*/ 12 w 18"/>
                  <a:gd name="T5" fmla="*/ 0 h 18"/>
                  <a:gd name="T6" fmla="*/ 0 w 18"/>
                  <a:gd name="T7" fmla="*/ 0 h 18"/>
                </a:gdLst>
                <a:ahLst/>
                <a:cxnLst>
                  <a:cxn ang="0">
                    <a:pos x="T0" y="T1"/>
                  </a:cxn>
                  <a:cxn ang="0">
                    <a:pos x="T2" y="T3"/>
                  </a:cxn>
                  <a:cxn ang="0">
                    <a:pos x="T4" y="T5"/>
                  </a:cxn>
                  <a:cxn ang="0">
                    <a:pos x="T6" y="T7"/>
                  </a:cxn>
                </a:cxnLst>
                <a:rect l="0" t="0" r="r" b="b"/>
                <a:pathLst>
                  <a:path w="18" h="18">
                    <a:moveTo>
                      <a:pt x="0" y="0"/>
                    </a:moveTo>
                    <a:lnTo>
                      <a:pt x="18" y="18"/>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2" name="Freeform 11"/>
              <p:cNvSpPr>
                <a:spLocks/>
              </p:cNvSpPr>
              <p:nvPr/>
            </p:nvSpPr>
            <p:spPr bwMode="auto">
              <a:xfrm>
                <a:off x="3930" y="839"/>
                <a:ext cx="12" cy="18"/>
              </a:xfrm>
              <a:custGeom>
                <a:avLst/>
                <a:gdLst>
                  <a:gd name="T0" fmla="*/ 12 w 12"/>
                  <a:gd name="T1" fmla="*/ 6 h 18"/>
                  <a:gd name="T2" fmla="*/ 6 w 12"/>
                  <a:gd name="T3" fmla="*/ 0 h 18"/>
                  <a:gd name="T4" fmla="*/ 0 w 12"/>
                  <a:gd name="T5" fmla="*/ 6 h 18"/>
                  <a:gd name="T6" fmla="*/ 6 w 12"/>
                  <a:gd name="T7" fmla="*/ 18 h 18"/>
                  <a:gd name="T8" fmla="*/ 12 w 12"/>
                  <a:gd name="T9" fmla="*/ 6 h 18"/>
                </a:gdLst>
                <a:ahLst/>
                <a:cxnLst>
                  <a:cxn ang="0">
                    <a:pos x="T0" y="T1"/>
                  </a:cxn>
                  <a:cxn ang="0">
                    <a:pos x="T2" y="T3"/>
                  </a:cxn>
                  <a:cxn ang="0">
                    <a:pos x="T4" y="T5"/>
                  </a:cxn>
                  <a:cxn ang="0">
                    <a:pos x="T6" y="T7"/>
                  </a:cxn>
                  <a:cxn ang="0">
                    <a:pos x="T8" y="T9"/>
                  </a:cxn>
                </a:cxnLst>
                <a:rect l="0" t="0" r="r" b="b"/>
                <a:pathLst>
                  <a:path w="12" h="18">
                    <a:moveTo>
                      <a:pt x="12" y="6"/>
                    </a:moveTo>
                    <a:lnTo>
                      <a:pt x="6" y="0"/>
                    </a:lnTo>
                    <a:lnTo>
                      <a:pt x="0" y="6"/>
                    </a:lnTo>
                    <a:lnTo>
                      <a:pt x="6" y="18"/>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3" name="Freeform 12"/>
              <p:cNvSpPr>
                <a:spLocks/>
              </p:cNvSpPr>
              <p:nvPr/>
            </p:nvSpPr>
            <p:spPr bwMode="auto">
              <a:xfrm>
                <a:off x="5142" y="761"/>
                <a:ext cx="12" cy="30"/>
              </a:xfrm>
              <a:custGeom>
                <a:avLst/>
                <a:gdLst>
                  <a:gd name="T0" fmla="*/ 6 w 12"/>
                  <a:gd name="T1" fmla="*/ 24 h 30"/>
                  <a:gd name="T2" fmla="*/ 12 w 12"/>
                  <a:gd name="T3" fmla="*/ 18 h 30"/>
                  <a:gd name="T4" fmla="*/ 6 w 12"/>
                  <a:gd name="T5" fmla="*/ 0 h 30"/>
                  <a:gd name="T6" fmla="*/ 0 w 12"/>
                  <a:gd name="T7" fmla="*/ 6 h 30"/>
                  <a:gd name="T8" fmla="*/ 0 w 12"/>
                  <a:gd name="T9" fmla="*/ 24 h 30"/>
                  <a:gd name="T10" fmla="*/ 6 w 12"/>
                  <a:gd name="T11" fmla="*/ 30 h 30"/>
                  <a:gd name="T12" fmla="*/ 6 w 12"/>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24"/>
                    </a:moveTo>
                    <a:lnTo>
                      <a:pt x="12" y="18"/>
                    </a:lnTo>
                    <a:lnTo>
                      <a:pt x="6" y="0"/>
                    </a:lnTo>
                    <a:lnTo>
                      <a:pt x="0" y="6"/>
                    </a:lnTo>
                    <a:lnTo>
                      <a:pt x="0" y="24"/>
                    </a:lnTo>
                    <a:lnTo>
                      <a:pt x="6" y="30"/>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4" name="Freeform 13"/>
              <p:cNvSpPr>
                <a:spLocks/>
              </p:cNvSpPr>
              <p:nvPr/>
            </p:nvSpPr>
            <p:spPr bwMode="auto">
              <a:xfrm>
                <a:off x="3978" y="875"/>
                <a:ext cx="30" cy="18"/>
              </a:xfrm>
              <a:custGeom>
                <a:avLst/>
                <a:gdLst>
                  <a:gd name="T0" fmla="*/ 30 w 30"/>
                  <a:gd name="T1" fmla="*/ 6 h 18"/>
                  <a:gd name="T2" fmla="*/ 18 w 30"/>
                  <a:gd name="T3" fmla="*/ 0 h 18"/>
                  <a:gd name="T4" fmla="*/ 0 w 30"/>
                  <a:gd name="T5" fmla="*/ 18 h 18"/>
                  <a:gd name="T6" fmla="*/ 18 w 30"/>
                  <a:gd name="T7" fmla="*/ 18 h 18"/>
                  <a:gd name="T8" fmla="*/ 30 w 30"/>
                  <a:gd name="T9" fmla="*/ 6 h 18"/>
                </a:gdLst>
                <a:ahLst/>
                <a:cxnLst>
                  <a:cxn ang="0">
                    <a:pos x="T0" y="T1"/>
                  </a:cxn>
                  <a:cxn ang="0">
                    <a:pos x="T2" y="T3"/>
                  </a:cxn>
                  <a:cxn ang="0">
                    <a:pos x="T4" y="T5"/>
                  </a:cxn>
                  <a:cxn ang="0">
                    <a:pos x="T6" y="T7"/>
                  </a:cxn>
                  <a:cxn ang="0">
                    <a:pos x="T8" y="T9"/>
                  </a:cxn>
                </a:cxnLst>
                <a:rect l="0" t="0" r="r" b="b"/>
                <a:pathLst>
                  <a:path w="30" h="18">
                    <a:moveTo>
                      <a:pt x="30" y="6"/>
                    </a:moveTo>
                    <a:lnTo>
                      <a:pt x="18" y="0"/>
                    </a:lnTo>
                    <a:lnTo>
                      <a:pt x="0" y="18"/>
                    </a:lnTo>
                    <a:lnTo>
                      <a:pt x="18" y="18"/>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5" name="Freeform 14"/>
              <p:cNvSpPr>
                <a:spLocks/>
              </p:cNvSpPr>
              <p:nvPr/>
            </p:nvSpPr>
            <p:spPr bwMode="auto">
              <a:xfrm>
                <a:off x="5130" y="791"/>
                <a:ext cx="72" cy="48"/>
              </a:xfrm>
              <a:custGeom>
                <a:avLst/>
                <a:gdLst>
                  <a:gd name="T0" fmla="*/ 24 w 72"/>
                  <a:gd name="T1" fmla="*/ 0 h 48"/>
                  <a:gd name="T2" fmla="*/ 12 w 72"/>
                  <a:gd name="T3" fmla="*/ 24 h 48"/>
                  <a:gd name="T4" fmla="*/ 0 w 72"/>
                  <a:gd name="T5" fmla="*/ 30 h 48"/>
                  <a:gd name="T6" fmla="*/ 6 w 72"/>
                  <a:gd name="T7" fmla="*/ 36 h 48"/>
                  <a:gd name="T8" fmla="*/ 18 w 72"/>
                  <a:gd name="T9" fmla="*/ 30 h 48"/>
                  <a:gd name="T10" fmla="*/ 72 w 72"/>
                  <a:gd name="T11" fmla="*/ 48 h 48"/>
                  <a:gd name="T12" fmla="*/ 48 w 72"/>
                  <a:gd name="T13" fmla="*/ 0 h 48"/>
                  <a:gd name="T14" fmla="*/ 24 w 72"/>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8">
                    <a:moveTo>
                      <a:pt x="24" y="0"/>
                    </a:moveTo>
                    <a:lnTo>
                      <a:pt x="12" y="24"/>
                    </a:lnTo>
                    <a:lnTo>
                      <a:pt x="0" y="30"/>
                    </a:lnTo>
                    <a:lnTo>
                      <a:pt x="6" y="36"/>
                    </a:lnTo>
                    <a:lnTo>
                      <a:pt x="18" y="30"/>
                    </a:lnTo>
                    <a:lnTo>
                      <a:pt x="72" y="48"/>
                    </a:lnTo>
                    <a:lnTo>
                      <a:pt x="48"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6" name="Freeform 15"/>
              <p:cNvSpPr>
                <a:spLocks/>
              </p:cNvSpPr>
              <p:nvPr/>
            </p:nvSpPr>
            <p:spPr bwMode="auto">
              <a:xfrm>
                <a:off x="3528" y="947"/>
                <a:ext cx="18" cy="24"/>
              </a:xfrm>
              <a:custGeom>
                <a:avLst/>
                <a:gdLst>
                  <a:gd name="T0" fmla="*/ 6 w 18"/>
                  <a:gd name="T1" fmla="*/ 0 h 24"/>
                  <a:gd name="T2" fmla="*/ 0 w 18"/>
                  <a:gd name="T3" fmla="*/ 0 h 24"/>
                  <a:gd name="T4" fmla="*/ 6 w 18"/>
                  <a:gd name="T5" fmla="*/ 6 h 24"/>
                  <a:gd name="T6" fmla="*/ 18 w 18"/>
                  <a:gd name="T7" fmla="*/ 24 h 24"/>
                  <a:gd name="T8" fmla="*/ 18 w 18"/>
                  <a:gd name="T9" fmla="*/ 6 h 24"/>
                  <a:gd name="T10" fmla="*/ 12 w 18"/>
                  <a:gd name="T11" fmla="*/ 0 h 24"/>
                  <a:gd name="T12" fmla="*/ 6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0"/>
                    </a:moveTo>
                    <a:lnTo>
                      <a:pt x="0" y="0"/>
                    </a:lnTo>
                    <a:lnTo>
                      <a:pt x="6" y="6"/>
                    </a:lnTo>
                    <a:lnTo>
                      <a:pt x="18" y="24"/>
                    </a:lnTo>
                    <a:lnTo>
                      <a:pt x="18" y="6"/>
                    </a:lnTo>
                    <a:lnTo>
                      <a:pt x="12"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7" name="Freeform 16"/>
              <p:cNvSpPr>
                <a:spLocks/>
              </p:cNvSpPr>
              <p:nvPr/>
            </p:nvSpPr>
            <p:spPr bwMode="auto">
              <a:xfrm>
                <a:off x="5166" y="635"/>
                <a:ext cx="72" cy="78"/>
              </a:xfrm>
              <a:custGeom>
                <a:avLst/>
                <a:gdLst>
                  <a:gd name="T0" fmla="*/ 18 w 72"/>
                  <a:gd name="T1" fmla="*/ 66 h 78"/>
                  <a:gd name="T2" fmla="*/ 42 w 72"/>
                  <a:gd name="T3" fmla="*/ 78 h 78"/>
                  <a:gd name="T4" fmla="*/ 60 w 72"/>
                  <a:gd name="T5" fmla="*/ 60 h 78"/>
                  <a:gd name="T6" fmla="*/ 54 w 72"/>
                  <a:gd name="T7" fmla="*/ 48 h 78"/>
                  <a:gd name="T8" fmla="*/ 72 w 72"/>
                  <a:gd name="T9" fmla="*/ 42 h 78"/>
                  <a:gd name="T10" fmla="*/ 36 w 72"/>
                  <a:gd name="T11" fmla="*/ 12 h 78"/>
                  <a:gd name="T12" fmla="*/ 0 w 72"/>
                  <a:gd name="T13" fmla="*/ 0 h 78"/>
                  <a:gd name="T14" fmla="*/ 24 w 72"/>
                  <a:gd name="T15" fmla="*/ 24 h 78"/>
                  <a:gd name="T16" fmla="*/ 18 w 72"/>
                  <a:gd name="T17"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18" y="66"/>
                    </a:moveTo>
                    <a:lnTo>
                      <a:pt x="42" y="78"/>
                    </a:lnTo>
                    <a:lnTo>
                      <a:pt x="60" y="60"/>
                    </a:lnTo>
                    <a:lnTo>
                      <a:pt x="54" y="48"/>
                    </a:lnTo>
                    <a:lnTo>
                      <a:pt x="72" y="42"/>
                    </a:lnTo>
                    <a:lnTo>
                      <a:pt x="36" y="12"/>
                    </a:lnTo>
                    <a:lnTo>
                      <a:pt x="0" y="0"/>
                    </a:lnTo>
                    <a:lnTo>
                      <a:pt x="24" y="24"/>
                    </a:lnTo>
                    <a:lnTo>
                      <a:pt x="18"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8" name="Freeform 17"/>
              <p:cNvSpPr>
                <a:spLocks/>
              </p:cNvSpPr>
              <p:nvPr/>
            </p:nvSpPr>
            <p:spPr bwMode="auto">
              <a:xfrm>
                <a:off x="5250" y="677"/>
                <a:ext cx="96" cy="60"/>
              </a:xfrm>
              <a:custGeom>
                <a:avLst/>
                <a:gdLst>
                  <a:gd name="T0" fmla="*/ 72 w 96"/>
                  <a:gd name="T1" fmla="*/ 60 h 60"/>
                  <a:gd name="T2" fmla="*/ 96 w 96"/>
                  <a:gd name="T3" fmla="*/ 30 h 60"/>
                  <a:gd name="T4" fmla="*/ 48 w 96"/>
                  <a:gd name="T5" fmla="*/ 12 h 60"/>
                  <a:gd name="T6" fmla="*/ 18 w 96"/>
                  <a:gd name="T7" fmla="*/ 12 h 60"/>
                  <a:gd name="T8" fmla="*/ 0 w 96"/>
                  <a:gd name="T9" fmla="*/ 0 h 60"/>
                  <a:gd name="T10" fmla="*/ 24 w 96"/>
                  <a:gd name="T11" fmla="*/ 42 h 60"/>
                  <a:gd name="T12" fmla="*/ 72 w 9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96" h="60">
                    <a:moveTo>
                      <a:pt x="72" y="60"/>
                    </a:moveTo>
                    <a:lnTo>
                      <a:pt x="96" y="30"/>
                    </a:lnTo>
                    <a:lnTo>
                      <a:pt x="48" y="12"/>
                    </a:lnTo>
                    <a:lnTo>
                      <a:pt x="18" y="12"/>
                    </a:lnTo>
                    <a:lnTo>
                      <a:pt x="0" y="0"/>
                    </a:lnTo>
                    <a:lnTo>
                      <a:pt x="24" y="42"/>
                    </a:lnTo>
                    <a:lnTo>
                      <a:pt x="7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99" name="Freeform 18"/>
              <p:cNvSpPr>
                <a:spLocks/>
              </p:cNvSpPr>
              <p:nvPr/>
            </p:nvSpPr>
            <p:spPr bwMode="auto">
              <a:xfrm>
                <a:off x="4242" y="275"/>
                <a:ext cx="48" cy="48"/>
              </a:xfrm>
              <a:custGeom>
                <a:avLst/>
                <a:gdLst>
                  <a:gd name="T0" fmla="*/ 48 w 48"/>
                  <a:gd name="T1" fmla="*/ 18 h 48"/>
                  <a:gd name="T2" fmla="*/ 18 w 48"/>
                  <a:gd name="T3" fmla="*/ 0 h 48"/>
                  <a:gd name="T4" fmla="*/ 0 w 48"/>
                  <a:gd name="T5" fmla="*/ 12 h 48"/>
                  <a:gd name="T6" fmla="*/ 18 w 48"/>
                  <a:gd name="T7" fmla="*/ 48 h 48"/>
                  <a:gd name="T8" fmla="*/ 48 w 48"/>
                  <a:gd name="T9" fmla="*/ 18 h 48"/>
                </a:gdLst>
                <a:ahLst/>
                <a:cxnLst>
                  <a:cxn ang="0">
                    <a:pos x="T0" y="T1"/>
                  </a:cxn>
                  <a:cxn ang="0">
                    <a:pos x="T2" y="T3"/>
                  </a:cxn>
                  <a:cxn ang="0">
                    <a:pos x="T4" y="T5"/>
                  </a:cxn>
                  <a:cxn ang="0">
                    <a:pos x="T6" y="T7"/>
                  </a:cxn>
                  <a:cxn ang="0">
                    <a:pos x="T8" y="T9"/>
                  </a:cxn>
                </a:cxnLst>
                <a:rect l="0" t="0" r="r" b="b"/>
                <a:pathLst>
                  <a:path w="48" h="48">
                    <a:moveTo>
                      <a:pt x="48" y="18"/>
                    </a:moveTo>
                    <a:lnTo>
                      <a:pt x="18" y="0"/>
                    </a:lnTo>
                    <a:lnTo>
                      <a:pt x="0" y="12"/>
                    </a:lnTo>
                    <a:lnTo>
                      <a:pt x="18" y="48"/>
                    </a:lnTo>
                    <a:lnTo>
                      <a:pt x="4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0" name="Freeform 19"/>
              <p:cNvSpPr>
                <a:spLocks/>
              </p:cNvSpPr>
              <p:nvPr/>
            </p:nvSpPr>
            <p:spPr bwMode="auto">
              <a:xfrm>
                <a:off x="4386" y="347"/>
                <a:ext cx="120" cy="138"/>
              </a:xfrm>
              <a:custGeom>
                <a:avLst/>
                <a:gdLst>
                  <a:gd name="T0" fmla="*/ 12 w 120"/>
                  <a:gd name="T1" fmla="*/ 138 h 138"/>
                  <a:gd name="T2" fmla="*/ 36 w 120"/>
                  <a:gd name="T3" fmla="*/ 120 h 138"/>
                  <a:gd name="T4" fmla="*/ 120 w 120"/>
                  <a:gd name="T5" fmla="*/ 90 h 138"/>
                  <a:gd name="T6" fmla="*/ 96 w 120"/>
                  <a:gd name="T7" fmla="*/ 30 h 138"/>
                  <a:gd name="T8" fmla="*/ 72 w 120"/>
                  <a:gd name="T9" fmla="*/ 36 h 138"/>
                  <a:gd name="T10" fmla="*/ 66 w 120"/>
                  <a:gd name="T11" fmla="*/ 0 h 138"/>
                  <a:gd name="T12" fmla="*/ 54 w 120"/>
                  <a:gd name="T13" fmla="*/ 18 h 138"/>
                  <a:gd name="T14" fmla="*/ 48 w 120"/>
                  <a:gd name="T15" fmla="*/ 12 h 138"/>
                  <a:gd name="T16" fmla="*/ 0 w 120"/>
                  <a:gd name="T17" fmla="*/ 132 h 138"/>
                  <a:gd name="T18" fmla="*/ 12 w 12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38">
                    <a:moveTo>
                      <a:pt x="12" y="138"/>
                    </a:moveTo>
                    <a:lnTo>
                      <a:pt x="36" y="120"/>
                    </a:lnTo>
                    <a:lnTo>
                      <a:pt x="120" y="90"/>
                    </a:lnTo>
                    <a:lnTo>
                      <a:pt x="96" y="30"/>
                    </a:lnTo>
                    <a:lnTo>
                      <a:pt x="72" y="36"/>
                    </a:lnTo>
                    <a:lnTo>
                      <a:pt x="66" y="0"/>
                    </a:lnTo>
                    <a:lnTo>
                      <a:pt x="54" y="18"/>
                    </a:lnTo>
                    <a:lnTo>
                      <a:pt x="48" y="12"/>
                    </a:lnTo>
                    <a:lnTo>
                      <a:pt x="0" y="132"/>
                    </a:lnTo>
                    <a:lnTo>
                      <a:pt x="12"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1" name="Freeform 20"/>
              <p:cNvSpPr>
                <a:spLocks/>
              </p:cNvSpPr>
              <p:nvPr/>
            </p:nvSpPr>
            <p:spPr bwMode="auto">
              <a:xfrm>
                <a:off x="3498" y="269"/>
                <a:ext cx="24" cy="30"/>
              </a:xfrm>
              <a:custGeom>
                <a:avLst/>
                <a:gdLst>
                  <a:gd name="T0" fmla="*/ 24 w 24"/>
                  <a:gd name="T1" fmla="*/ 12 h 30"/>
                  <a:gd name="T2" fmla="*/ 6 w 24"/>
                  <a:gd name="T3" fmla="*/ 0 h 30"/>
                  <a:gd name="T4" fmla="*/ 0 w 24"/>
                  <a:gd name="T5" fmla="*/ 18 h 30"/>
                  <a:gd name="T6" fmla="*/ 24 w 24"/>
                  <a:gd name="T7" fmla="*/ 30 h 30"/>
                  <a:gd name="T8" fmla="*/ 24 w 24"/>
                  <a:gd name="T9" fmla="*/ 12 h 30"/>
                </a:gdLst>
                <a:ahLst/>
                <a:cxnLst>
                  <a:cxn ang="0">
                    <a:pos x="T0" y="T1"/>
                  </a:cxn>
                  <a:cxn ang="0">
                    <a:pos x="T2" y="T3"/>
                  </a:cxn>
                  <a:cxn ang="0">
                    <a:pos x="T4" y="T5"/>
                  </a:cxn>
                  <a:cxn ang="0">
                    <a:pos x="T6" y="T7"/>
                  </a:cxn>
                  <a:cxn ang="0">
                    <a:pos x="T8" y="T9"/>
                  </a:cxn>
                </a:cxnLst>
                <a:rect l="0" t="0" r="r" b="b"/>
                <a:pathLst>
                  <a:path w="24" h="30">
                    <a:moveTo>
                      <a:pt x="24" y="12"/>
                    </a:moveTo>
                    <a:lnTo>
                      <a:pt x="6" y="0"/>
                    </a:lnTo>
                    <a:lnTo>
                      <a:pt x="0" y="18"/>
                    </a:lnTo>
                    <a:lnTo>
                      <a:pt x="24" y="30"/>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2" name="Freeform 21"/>
              <p:cNvSpPr>
                <a:spLocks/>
              </p:cNvSpPr>
              <p:nvPr/>
            </p:nvSpPr>
            <p:spPr bwMode="auto">
              <a:xfrm>
                <a:off x="4272" y="263"/>
                <a:ext cx="132" cy="144"/>
              </a:xfrm>
              <a:custGeom>
                <a:avLst/>
                <a:gdLst>
                  <a:gd name="T0" fmla="*/ 0 w 132"/>
                  <a:gd name="T1" fmla="*/ 72 h 144"/>
                  <a:gd name="T2" fmla="*/ 24 w 132"/>
                  <a:gd name="T3" fmla="*/ 78 h 144"/>
                  <a:gd name="T4" fmla="*/ 36 w 132"/>
                  <a:gd name="T5" fmla="*/ 120 h 144"/>
                  <a:gd name="T6" fmla="*/ 102 w 132"/>
                  <a:gd name="T7" fmla="*/ 144 h 144"/>
                  <a:gd name="T8" fmla="*/ 120 w 132"/>
                  <a:gd name="T9" fmla="*/ 138 h 144"/>
                  <a:gd name="T10" fmla="*/ 108 w 132"/>
                  <a:gd name="T11" fmla="*/ 90 h 144"/>
                  <a:gd name="T12" fmla="*/ 126 w 132"/>
                  <a:gd name="T13" fmla="*/ 102 h 144"/>
                  <a:gd name="T14" fmla="*/ 132 w 132"/>
                  <a:gd name="T15" fmla="*/ 30 h 144"/>
                  <a:gd name="T16" fmla="*/ 114 w 132"/>
                  <a:gd name="T17" fmla="*/ 0 h 144"/>
                  <a:gd name="T18" fmla="*/ 54 w 132"/>
                  <a:gd name="T19" fmla="*/ 0 h 144"/>
                  <a:gd name="T20" fmla="*/ 24 w 132"/>
                  <a:gd name="T21" fmla="*/ 30 h 144"/>
                  <a:gd name="T22" fmla="*/ 36 w 132"/>
                  <a:gd name="T23" fmla="*/ 42 h 144"/>
                  <a:gd name="T24" fmla="*/ 0 w 132"/>
                  <a:gd name="T2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144">
                    <a:moveTo>
                      <a:pt x="0" y="72"/>
                    </a:moveTo>
                    <a:lnTo>
                      <a:pt x="24" y="78"/>
                    </a:lnTo>
                    <a:lnTo>
                      <a:pt x="36" y="120"/>
                    </a:lnTo>
                    <a:lnTo>
                      <a:pt x="102" y="144"/>
                    </a:lnTo>
                    <a:lnTo>
                      <a:pt x="120" y="138"/>
                    </a:lnTo>
                    <a:lnTo>
                      <a:pt x="108" y="90"/>
                    </a:lnTo>
                    <a:lnTo>
                      <a:pt x="126" y="102"/>
                    </a:lnTo>
                    <a:lnTo>
                      <a:pt x="132" y="30"/>
                    </a:lnTo>
                    <a:lnTo>
                      <a:pt x="114" y="0"/>
                    </a:lnTo>
                    <a:lnTo>
                      <a:pt x="54" y="0"/>
                    </a:lnTo>
                    <a:lnTo>
                      <a:pt x="24" y="30"/>
                    </a:lnTo>
                    <a:lnTo>
                      <a:pt x="36" y="42"/>
                    </a:lnTo>
                    <a:lnTo>
                      <a:pt x="0"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3" name="Freeform 22"/>
              <p:cNvSpPr>
                <a:spLocks/>
              </p:cNvSpPr>
              <p:nvPr/>
            </p:nvSpPr>
            <p:spPr bwMode="auto">
              <a:xfrm>
                <a:off x="3450" y="1050"/>
                <a:ext cx="42" cy="42"/>
              </a:xfrm>
              <a:custGeom>
                <a:avLst/>
                <a:gdLst>
                  <a:gd name="T0" fmla="*/ 42 w 42"/>
                  <a:gd name="T1" fmla="*/ 18 h 42"/>
                  <a:gd name="T2" fmla="*/ 18 w 42"/>
                  <a:gd name="T3" fmla="*/ 0 h 42"/>
                  <a:gd name="T4" fmla="*/ 6 w 42"/>
                  <a:gd name="T5" fmla="*/ 0 h 42"/>
                  <a:gd name="T6" fmla="*/ 0 w 42"/>
                  <a:gd name="T7" fmla="*/ 36 h 42"/>
                  <a:gd name="T8" fmla="*/ 12 w 42"/>
                  <a:gd name="T9" fmla="*/ 42 h 42"/>
                  <a:gd name="T10" fmla="*/ 42 w 42"/>
                  <a:gd name="T11" fmla="*/ 18 h 42"/>
                </a:gdLst>
                <a:ahLst/>
                <a:cxnLst>
                  <a:cxn ang="0">
                    <a:pos x="T0" y="T1"/>
                  </a:cxn>
                  <a:cxn ang="0">
                    <a:pos x="T2" y="T3"/>
                  </a:cxn>
                  <a:cxn ang="0">
                    <a:pos x="T4" y="T5"/>
                  </a:cxn>
                  <a:cxn ang="0">
                    <a:pos x="T6" y="T7"/>
                  </a:cxn>
                  <a:cxn ang="0">
                    <a:pos x="T8" y="T9"/>
                  </a:cxn>
                  <a:cxn ang="0">
                    <a:pos x="T10" y="T11"/>
                  </a:cxn>
                </a:cxnLst>
                <a:rect l="0" t="0" r="r" b="b"/>
                <a:pathLst>
                  <a:path w="42" h="42">
                    <a:moveTo>
                      <a:pt x="42" y="18"/>
                    </a:moveTo>
                    <a:lnTo>
                      <a:pt x="18" y="0"/>
                    </a:lnTo>
                    <a:lnTo>
                      <a:pt x="6" y="0"/>
                    </a:lnTo>
                    <a:lnTo>
                      <a:pt x="0" y="36"/>
                    </a:lnTo>
                    <a:lnTo>
                      <a:pt x="12" y="42"/>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4" name="Freeform 23"/>
              <p:cNvSpPr>
                <a:spLocks/>
              </p:cNvSpPr>
              <p:nvPr/>
            </p:nvSpPr>
            <p:spPr bwMode="auto">
              <a:xfrm>
                <a:off x="4068" y="677"/>
                <a:ext cx="12" cy="24"/>
              </a:xfrm>
              <a:custGeom>
                <a:avLst/>
                <a:gdLst>
                  <a:gd name="T0" fmla="*/ 6 w 12"/>
                  <a:gd name="T1" fmla="*/ 24 h 24"/>
                  <a:gd name="T2" fmla="*/ 6 w 12"/>
                  <a:gd name="T3" fmla="*/ 12 h 24"/>
                  <a:gd name="T4" fmla="*/ 12 w 12"/>
                  <a:gd name="T5" fmla="*/ 12 h 24"/>
                  <a:gd name="T6" fmla="*/ 6 w 12"/>
                  <a:gd name="T7" fmla="*/ 0 h 24"/>
                  <a:gd name="T8" fmla="*/ 6 w 12"/>
                  <a:gd name="T9" fmla="*/ 6 h 24"/>
                  <a:gd name="T10" fmla="*/ 0 w 12"/>
                  <a:gd name="T11" fmla="*/ 6 h 24"/>
                  <a:gd name="T12" fmla="*/ 0 w 12"/>
                  <a:gd name="T13" fmla="*/ 18 h 24"/>
                  <a:gd name="T14" fmla="*/ 0 w 12"/>
                  <a:gd name="T15" fmla="*/ 12 h 24"/>
                  <a:gd name="T16" fmla="*/ 6 w 1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6" y="24"/>
                    </a:moveTo>
                    <a:lnTo>
                      <a:pt x="6" y="12"/>
                    </a:lnTo>
                    <a:lnTo>
                      <a:pt x="12" y="12"/>
                    </a:lnTo>
                    <a:lnTo>
                      <a:pt x="6" y="0"/>
                    </a:lnTo>
                    <a:lnTo>
                      <a:pt x="6" y="6"/>
                    </a:lnTo>
                    <a:lnTo>
                      <a:pt x="0" y="6"/>
                    </a:lnTo>
                    <a:lnTo>
                      <a:pt x="0" y="18"/>
                    </a:lnTo>
                    <a:lnTo>
                      <a:pt x="0" y="12"/>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5" name="Freeform 24"/>
              <p:cNvSpPr>
                <a:spLocks/>
              </p:cNvSpPr>
              <p:nvPr/>
            </p:nvSpPr>
            <p:spPr bwMode="auto">
              <a:xfrm>
                <a:off x="4014" y="845"/>
                <a:ext cx="18" cy="24"/>
              </a:xfrm>
              <a:custGeom>
                <a:avLst/>
                <a:gdLst>
                  <a:gd name="T0" fmla="*/ 18 w 18"/>
                  <a:gd name="T1" fmla="*/ 12 h 24"/>
                  <a:gd name="T2" fmla="*/ 12 w 18"/>
                  <a:gd name="T3" fmla="*/ 6 h 24"/>
                  <a:gd name="T4" fmla="*/ 12 w 18"/>
                  <a:gd name="T5" fmla="*/ 0 h 24"/>
                  <a:gd name="T6" fmla="*/ 0 w 18"/>
                  <a:gd name="T7" fmla="*/ 12 h 24"/>
                  <a:gd name="T8" fmla="*/ 12 w 18"/>
                  <a:gd name="T9" fmla="*/ 24 h 24"/>
                  <a:gd name="T10" fmla="*/ 18 w 18"/>
                  <a:gd name="T11" fmla="*/ 12 h 24"/>
                </a:gdLst>
                <a:ahLst/>
                <a:cxnLst>
                  <a:cxn ang="0">
                    <a:pos x="T0" y="T1"/>
                  </a:cxn>
                  <a:cxn ang="0">
                    <a:pos x="T2" y="T3"/>
                  </a:cxn>
                  <a:cxn ang="0">
                    <a:pos x="T4" y="T5"/>
                  </a:cxn>
                  <a:cxn ang="0">
                    <a:pos x="T6" y="T7"/>
                  </a:cxn>
                  <a:cxn ang="0">
                    <a:pos x="T8" y="T9"/>
                  </a:cxn>
                  <a:cxn ang="0">
                    <a:pos x="T10" y="T11"/>
                  </a:cxn>
                </a:cxnLst>
                <a:rect l="0" t="0" r="r" b="b"/>
                <a:pathLst>
                  <a:path w="18" h="24">
                    <a:moveTo>
                      <a:pt x="18" y="12"/>
                    </a:moveTo>
                    <a:lnTo>
                      <a:pt x="12" y="6"/>
                    </a:lnTo>
                    <a:lnTo>
                      <a:pt x="12" y="0"/>
                    </a:lnTo>
                    <a:lnTo>
                      <a:pt x="0" y="12"/>
                    </a:lnTo>
                    <a:lnTo>
                      <a:pt x="12" y="24"/>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6" name="Freeform 25"/>
              <p:cNvSpPr>
                <a:spLocks/>
              </p:cNvSpPr>
              <p:nvPr/>
            </p:nvSpPr>
            <p:spPr bwMode="auto">
              <a:xfrm>
                <a:off x="4314" y="551"/>
                <a:ext cx="24" cy="24"/>
              </a:xfrm>
              <a:custGeom>
                <a:avLst/>
                <a:gdLst>
                  <a:gd name="T0" fmla="*/ 12 w 24"/>
                  <a:gd name="T1" fmla="*/ 24 h 24"/>
                  <a:gd name="T2" fmla="*/ 24 w 24"/>
                  <a:gd name="T3" fmla="*/ 12 h 24"/>
                  <a:gd name="T4" fmla="*/ 24 w 24"/>
                  <a:gd name="T5" fmla="*/ 0 h 24"/>
                  <a:gd name="T6" fmla="*/ 0 w 24"/>
                  <a:gd name="T7" fmla="*/ 18 h 24"/>
                  <a:gd name="T8" fmla="*/ 12 w 24"/>
                  <a:gd name="T9" fmla="*/ 18 h 24"/>
                  <a:gd name="T10" fmla="*/ 12 w 24"/>
                  <a:gd name="T11" fmla="*/ 24 h 24"/>
                </a:gdLst>
                <a:ahLst/>
                <a:cxnLst>
                  <a:cxn ang="0">
                    <a:pos x="T0" y="T1"/>
                  </a:cxn>
                  <a:cxn ang="0">
                    <a:pos x="T2" y="T3"/>
                  </a:cxn>
                  <a:cxn ang="0">
                    <a:pos x="T4" y="T5"/>
                  </a:cxn>
                  <a:cxn ang="0">
                    <a:pos x="T6" y="T7"/>
                  </a:cxn>
                  <a:cxn ang="0">
                    <a:pos x="T8" y="T9"/>
                  </a:cxn>
                  <a:cxn ang="0">
                    <a:pos x="T10" y="T11"/>
                  </a:cxn>
                </a:cxnLst>
                <a:rect l="0" t="0" r="r" b="b"/>
                <a:pathLst>
                  <a:path w="24" h="24">
                    <a:moveTo>
                      <a:pt x="12" y="24"/>
                    </a:moveTo>
                    <a:lnTo>
                      <a:pt x="24" y="12"/>
                    </a:lnTo>
                    <a:lnTo>
                      <a:pt x="24" y="0"/>
                    </a:lnTo>
                    <a:lnTo>
                      <a:pt x="0" y="18"/>
                    </a:lnTo>
                    <a:lnTo>
                      <a:pt x="12" y="18"/>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7" name="Freeform 26"/>
              <p:cNvSpPr>
                <a:spLocks/>
              </p:cNvSpPr>
              <p:nvPr/>
            </p:nvSpPr>
            <p:spPr bwMode="auto">
              <a:xfrm>
                <a:off x="4524" y="461"/>
                <a:ext cx="18" cy="18"/>
              </a:xfrm>
              <a:custGeom>
                <a:avLst/>
                <a:gdLst>
                  <a:gd name="T0" fmla="*/ 3 w 3"/>
                  <a:gd name="T1" fmla="*/ 1 h 3"/>
                  <a:gd name="T2" fmla="*/ 2 w 3"/>
                  <a:gd name="T3" fmla="*/ 1 h 3"/>
                  <a:gd name="T4" fmla="*/ 1 w 3"/>
                  <a:gd name="T5" fmla="*/ 0 h 3"/>
                  <a:gd name="T6" fmla="*/ 0 w 3"/>
                  <a:gd name="T7" fmla="*/ 1 h 3"/>
                  <a:gd name="T8" fmla="*/ 3 w 3"/>
                  <a:gd name="T9" fmla="*/ 3 h 3"/>
                  <a:gd name="T10" fmla="*/ 3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3" y="1"/>
                    </a:moveTo>
                    <a:cubicBezTo>
                      <a:pt x="3" y="1"/>
                      <a:pt x="2" y="1"/>
                      <a:pt x="2" y="1"/>
                    </a:cubicBezTo>
                    <a:cubicBezTo>
                      <a:pt x="2" y="1"/>
                      <a:pt x="1" y="0"/>
                      <a:pt x="1" y="0"/>
                    </a:cubicBezTo>
                    <a:cubicBezTo>
                      <a:pt x="0" y="1"/>
                      <a:pt x="0" y="1"/>
                      <a:pt x="0" y="1"/>
                    </a:cubicBezTo>
                    <a:cubicBezTo>
                      <a:pt x="3" y="3"/>
                      <a:pt x="3" y="3"/>
                      <a:pt x="3" y="3"/>
                    </a:cubicBezTo>
                    <a:lnTo>
                      <a:pt x="3" y="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8" name="Freeform 27"/>
              <p:cNvSpPr>
                <a:spLocks/>
              </p:cNvSpPr>
              <p:nvPr/>
            </p:nvSpPr>
            <p:spPr bwMode="auto">
              <a:xfrm>
                <a:off x="3642" y="995"/>
                <a:ext cx="36" cy="43"/>
              </a:xfrm>
              <a:custGeom>
                <a:avLst/>
                <a:gdLst>
                  <a:gd name="T0" fmla="*/ 0 w 36"/>
                  <a:gd name="T1" fmla="*/ 19 h 43"/>
                  <a:gd name="T2" fmla="*/ 6 w 36"/>
                  <a:gd name="T3" fmla="*/ 31 h 43"/>
                  <a:gd name="T4" fmla="*/ 30 w 36"/>
                  <a:gd name="T5" fmla="*/ 43 h 43"/>
                  <a:gd name="T6" fmla="*/ 36 w 36"/>
                  <a:gd name="T7" fmla="*/ 37 h 43"/>
                  <a:gd name="T8" fmla="*/ 12 w 36"/>
                  <a:gd name="T9" fmla="*/ 0 h 43"/>
                  <a:gd name="T10" fmla="*/ 0 w 36"/>
                  <a:gd name="T11" fmla="*/ 19 h 43"/>
                </a:gdLst>
                <a:ahLst/>
                <a:cxnLst>
                  <a:cxn ang="0">
                    <a:pos x="T0" y="T1"/>
                  </a:cxn>
                  <a:cxn ang="0">
                    <a:pos x="T2" y="T3"/>
                  </a:cxn>
                  <a:cxn ang="0">
                    <a:pos x="T4" y="T5"/>
                  </a:cxn>
                  <a:cxn ang="0">
                    <a:pos x="T6" y="T7"/>
                  </a:cxn>
                  <a:cxn ang="0">
                    <a:pos x="T8" y="T9"/>
                  </a:cxn>
                  <a:cxn ang="0">
                    <a:pos x="T10" y="T11"/>
                  </a:cxn>
                </a:cxnLst>
                <a:rect l="0" t="0" r="r" b="b"/>
                <a:pathLst>
                  <a:path w="36" h="43">
                    <a:moveTo>
                      <a:pt x="0" y="19"/>
                    </a:moveTo>
                    <a:lnTo>
                      <a:pt x="6" y="31"/>
                    </a:lnTo>
                    <a:lnTo>
                      <a:pt x="30" y="43"/>
                    </a:lnTo>
                    <a:lnTo>
                      <a:pt x="36" y="37"/>
                    </a:lnTo>
                    <a:lnTo>
                      <a:pt x="12" y="0"/>
                    </a:lnTo>
                    <a:lnTo>
                      <a:pt x="0" y="1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09" name="Freeform 28"/>
              <p:cNvSpPr>
                <a:spLocks/>
              </p:cNvSpPr>
              <p:nvPr/>
            </p:nvSpPr>
            <p:spPr bwMode="auto">
              <a:xfrm>
                <a:off x="5052" y="653"/>
                <a:ext cx="12" cy="36"/>
              </a:xfrm>
              <a:custGeom>
                <a:avLst/>
                <a:gdLst>
                  <a:gd name="T0" fmla="*/ 12 w 12"/>
                  <a:gd name="T1" fmla="*/ 18 h 36"/>
                  <a:gd name="T2" fmla="*/ 6 w 12"/>
                  <a:gd name="T3" fmla="*/ 0 h 36"/>
                  <a:gd name="T4" fmla="*/ 0 w 12"/>
                  <a:gd name="T5" fmla="*/ 30 h 36"/>
                  <a:gd name="T6" fmla="*/ 6 w 12"/>
                  <a:gd name="T7" fmla="*/ 36 h 36"/>
                  <a:gd name="T8" fmla="*/ 12 w 12"/>
                  <a:gd name="T9" fmla="*/ 18 h 36"/>
                </a:gdLst>
                <a:ahLst/>
                <a:cxnLst>
                  <a:cxn ang="0">
                    <a:pos x="T0" y="T1"/>
                  </a:cxn>
                  <a:cxn ang="0">
                    <a:pos x="T2" y="T3"/>
                  </a:cxn>
                  <a:cxn ang="0">
                    <a:pos x="T4" y="T5"/>
                  </a:cxn>
                  <a:cxn ang="0">
                    <a:pos x="T6" y="T7"/>
                  </a:cxn>
                  <a:cxn ang="0">
                    <a:pos x="T8" y="T9"/>
                  </a:cxn>
                </a:cxnLst>
                <a:rect l="0" t="0" r="r" b="b"/>
                <a:pathLst>
                  <a:path w="12" h="36">
                    <a:moveTo>
                      <a:pt x="12" y="18"/>
                    </a:moveTo>
                    <a:lnTo>
                      <a:pt x="6" y="0"/>
                    </a:lnTo>
                    <a:lnTo>
                      <a:pt x="0" y="30"/>
                    </a:lnTo>
                    <a:lnTo>
                      <a:pt x="6" y="36"/>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0" name="Freeform 29"/>
              <p:cNvSpPr>
                <a:spLocks/>
              </p:cNvSpPr>
              <p:nvPr/>
            </p:nvSpPr>
            <p:spPr bwMode="auto">
              <a:xfrm>
                <a:off x="3606" y="251"/>
                <a:ext cx="30" cy="24"/>
              </a:xfrm>
              <a:custGeom>
                <a:avLst/>
                <a:gdLst>
                  <a:gd name="T0" fmla="*/ 18 w 30"/>
                  <a:gd name="T1" fmla="*/ 18 h 24"/>
                  <a:gd name="T2" fmla="*/ 30 w 30"/>
                  <a:gd name="T3" fmla="*/ 12 h 24"/>
                  <a:gd name="T4" fmla="*/ 24 w 30"/>
                  <a:gd name="T5" fmla="*/ 0 h 24"/>
                  <a:gd name="T6" fmla="*/ 0 w 30"/>
                  <a:gd name="T7" fmla="*/ 0 h 24"/>
                  <a:gd name="T8" fmla="*/ 0 w 30"/>
                  <a:gd name="T9" fmla="*/ 18 h 24"/>
                  <a:gd name="T10" fmla="*/ 12 w 30"/>
                  <a:gd name="T11" fmla="*/ 24 h 24"/>
                  <a:gd name="T12" fmla="*/ 18 w 30"/>
                  <a:gd name="T13" fmla="*/ 18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8" y="18"/>
                    </a:moveTo>
                    <a:lnTo>
                      <a:pt x="30" y="12"/>
                    </a:lnTo>
                    <a:lnTo>
                      <a:pt x="24" y="0"/>
                    </a:lnTo>
                    <a:lnTo>
                      <a:pt x="0" y="0"/>
                    </a:lnTo>
                    <a:lnTo>
                      <a:pt x="0" y="18"/>
                    </a:lnTo>
                    <a:lnTo>
                      <a:pt x="12" y="24"/>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1" name="Freeform 30"/>
              <p:cNvSpPr>
                <a:spLocks/>
              </p:cNvSpPr>
              <p:nvPr/>
            </p:nvSpPr>
            <p:spPr bwMode="auto">
              <a:xfrm>
                <a:off x="3546" y="251"/>
                <a:ext cx="18" cy="12"/>
              </a:xfrm>
              <a:custGeom>
                <a:avLst/>
                <a:gdLst>
                  <a:gd name="T0" fmla="*/ 18 w 18"/>
                  <a:gd name="T1" fmla="*/ 0 h 12"/>
                  <a:gd name="T2" fmla="*/ 0 w 18"/>
                  <a:gd name="T3" fmla="*/ 6 h 12"/>
                  <a:gd name="T4" fmla="*/ 12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6"/>
                    </a:lnTo>
                    <a:lnTo>
                      <a:pt x="12"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2" name="Freeform 31"/>
              <p:cNvSpPr>
                <a:spLocks/>
              </p:cNvSpPr>
              <p:nvPr/>
            </p:nvSpPr>
            <p:spPr bwMode="auto">
              <a:xfrm>
                <a:off x="3552" y="563"/>
                <a:ext cx="282" cy="270"/>
              </a:xfrm>
              <a:custGeom>
                <a:avLst/>
                <a:gdLst>
                  <a:gd name="T0" fmla="*/ 30 w 282"/>
                  <a:gd name="T1" fmla="*/ 234 h 270"/>
                  <a:gd name="T2" fmla="*/ 12 w 282"/>
                  <a:gd name="T3" fmla="*/ 258 h 270"/>
                  <a:gd name="T4" fmla="*/ 6 w 282"/>
                  <a:gd name="T5" fmla="*/ 264 h 270"/>
                  <a:gd name="T6" fmla="*/ 12 w 282"/>
                  <a:gd name="T7" fmla="*/ 264 h 270"/>
                  <a:gd name="T8" fmla="*/ 30 w 282"/>
                  <a:gd name="T9" fmla="*/ 258 h 270"/>
                  <a:gd name="T10" fmla="*/ 54 w 282"/>
                  <a:gd name="T11" fmla="*/ 270 h 270"/>
                  <a:gd name="T12" fmla="*/ 66 w 282"/>
                  <a:gd name="T13" fmla="*/ 252 h 270"/>
                  <a:gd name="T14" fmla="*/ 60 w 282"/>
                  <a:gd name="T15" fmla="*/ 246 h 270"/>
                  <a:gd name="T16" fmla="*/ 72 w 282"/>
                  <a:gd name="T17" fmla="*/ 246 h 270"/>
                  <a:gd name="T18" fmla="*/ 60 w 282"/>
                  <a:gd name="T19" fmla="*/ 234 h 270"/>
                  <a:gd name="T20" fmla="*/ 78 w 282"/>
                  <a:gd name="T21" fmla="*/ 234 h 270"/>
                  <a:gd name="T22" fmla="*/ 72 w 282"/>
                  <a:gd name="T23" fmla="*/ 210 h 270"/>
                  <a:gd name="T24" fmla="*/ 84 w 282"/>
                  <a:gd name="T25" fmla="*/ 216 h 270"/>
                  <a:gd name="T26" fmla="*/ 96 w 282"/>
                  <a:gd name="T27" fmla="*/ 198 h 270"/>
                  <a:gd name="T28" fmla="*/ 90 w 282"/>
                  <a:gd name="T29" fmla="*/ 186 h 270"/>
                  <a:gd name="T30" fmla="*/ 102 w 282"/>
                  <a:gd name="T31" fmla="*/ 186 h 270"/>
                  <a:gd name="T32" fmla="*/ 108 w 282"/>
                  <a:gd name="T33" fmla="*/ 168 h 270"/>
                  <a:gd name="T34" fmla="*/ 120 w 282"/>
                  <a:gd name="T35" fmla="*/ 174 h 270"/>
                  <a:gd name="T36" fmla="*/ 126 w 282"/>
                  <a:gd name="T37" fmla="*/ 150 h 270"/>
                  <a:gd name="T38" fmla="*/ 138 w 282"/>
                  <a:gd name="T39" fmla="*/ 150 h 270"/>
                  <a:gd name="T40" fmla="*/ 180 w 282"/>
                  <a:gd name="T41" fmla="*/ 102 h 270"/>
                  <a:gd name="T42" fmla="*/ 270 w 282"/>
                  <a:gd name="T43" fmla="*/ 66 h 270"/>
                  <a:gd name="T44" fmla="*/ 282 w 282"/>
                  <a:gd name="T45" fmla="*/ 18 h 270"/>
                  <a:gd name="T46" fmla="*/ 258 w 282"/>
                  <a:gd name="T47" fmla="*/ 0 h 270"/>
                  <a:gd name="T48" fmla="*/ 222 w 282"/>
                  <a:gd name="T49" fmla="*/ 18 h 270"/>
                  <a:gd name="T50" fmla="*/ 228 w 282"/>
                  <a:gd name="T51" fmla="*/ 36 h 270"/>
                  <a:gd name="T52" fmla="*/ 168 w 282"/>
                  <a:gd name="T53" fmla="*/ 66 h 270"/>
                  <a:gd name="T54" fmla="*/ 132 w 282"/>
                  <a:gd name="T55" fmla="*/ 60 h 270"/>
                  <a:gd name="T56" fmla="*/ 138 w 282"/>
                  <a:gd name="T57" fmla="*/ 72 h 270"/>
                  <a:gd name="T58" fmla="*/ 126 w 282"/>
                  <a:gd name="T59" fmla="*/ 78 h 270"/>
                  <a:gd name="T60" fmla="*/ 132 w 282"/>
                  <a:gd name="T61" fmla="*/ 66 h 270"/>
                  <a:gd name="T62" fmla="*/ 96 w 282"/>
                  <a:gd name="T63" fmla="*/ 84 h 270"/>
                  <a:gd name="T64" fmla="*/ 66 w 282"/>
                  <a:gd name="T65" fmla="*/ 132 h 270"/>
                  <a:gd name="T66" fmla="*/ 36 w 282"/>
                  <a:gd name="T67" fmla="*/ 138 h 270"/>
                  <a:gd name="T68" fmla="*/ 54 w 282"/>
                  <a:gd name="T69" fmla="*/ 162 h 270"/>
                  <a:gd name="T70" fmla="*/ 36 w 282"/>
                  <a:gd name="T71" fmla="*/ 174 h 270"/>
                  <a:gd name="T72" fmla="*/ 48 w 282"/>
                  <a:gd name="T73" fmla="*/ 186 h 270"/>
                  <a:gd name="T74" fmla="*/ 0 w 282"/>
                  <a:gd name="T75" fmla="*/ 234 h 270"/>
                  <a:gd name="T76" fmla="*/ 30 w 282"/>
                  <a:gd name="T77"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270">
                    <a:moveTo>
                      <a:pt x="30" y="234"/>
                    </a:moveTo>
                    <a:lnTo>
                      <a:pt x="12" y="258"/>
                    </a:lnTo>
                    <a:lnTo>
                      <a:pt x="6" y="264"/>
                    </a:lnTo>
                    <a:lnTo>
                      <a:pt x="12" y="264"/>
                    </a:lnTo>
                    <a:lnTo>
                      <a:pt x="30" y="258"/>
                    </a:lnTo>
                    <a:lnTo>
                      <a:pt x="54" y="270"/>
                    </a:lnTo>
                    <a:lnTo>
                      <a:pt x="66" y="252"/>
                    </a:lnTo>
                    <a:lnTo>
                      <a:pt x="60" y="246"/>
                    </a:lnTo>
                    <a:lnTo>
                      <a:pt x="72" y="246"/>
                    </a:lnTo>
                    <a:lnTo>
                      <a:pt x="60" y="234"/>
                    </a:lnTo>
                    <a:lnTo>
                      <a:pt x="78" y="234"/>
                    </a:lnTo>
                    <a:lnTo>
                      <a:pt x="72" y="210"/>
                    </a:lnTo>
                    <a:lnTo>
                      <a:pt x="84" y="216"/>
                    </a:lnTo>
                    <a:lnTo>
                      <a:pt x="96" y="198"/>
                    </a:lnTo>
                    <a:lnTo>
                      <a:pt x="90" y="186"/>
                    </a:lnTo>
                    <a:lnTo>
                      <a:pt x="102" y="186"/>
                    </a:lnTo>
                    <a:lnTo>
                      <a:pt x="108" y="168"/>
                    </a:lnTo>
                    <a:lnTo>
                      <a:pt x="120" y="174"/>
                    </a:lnTo>
                    <a:lnTo>
                      <a:pt x="126" y="150"/>
                    </a:lnTo>
                    <a:lnTo>
                      <a:pt x="138" y="150"/>
                    </a:lnTo>
                    <a:lnTo>
                      <a:pt x="180" y="102"/>
                    </a:lnTo>
                    <a:lnTo>
                      <a:pt x="270" y="66"/>
                    </a:lnTo>
                    <a:lnTo>
                      <a:pt x="282" y="18"/>
                    </a:lnTo>
                    <a:lnTo>
                      <a:pt x="258" y="0"/>
                    </a:lnTo>
                    <a:lnTo>
                      <a:pt x="222" y="18"/>
                    </a:lnTo>
                    <a:lnTo>
                      <a:pt x="228" y="36"/>
                    </a:lnTo>
                    <a:lnTo>
                      <a:pt x="168" y="66"/>
                    </a:lnTo>
                    <a:lnTo>
                      <a:pt x="132" y="60"/>
                    </a:lnTo>
                    <a:lnTo>
                      <a:pt x="138" y="72"/>
                    </a:lnTo>
                    <a:lnTo>
                      <a:pt x="126" y="78"/>
                    </a:lnTo>
                    <a:lnTo>
                      <a:pt x="132" y="66"/>
                    </a:lnTo>
                    <a:lnTo>
                      <a:pt x="96" y="84"/>
                    </a:lnTo>
                    <a:lnTo>
                      <a:pt x="66" y="132"/>
                    </a:lnTo>
                    <a:lnTo>
                      <a:pt x="36" y="138"/>
                    </a:lnTo>
                    <a:lnTo>
                      <a:pt x="54" y="162"/>
                    </a:lnTo>
                    <a:lnTo>
                      <a:pt x="36" y="174"/>
                    </a:lnTo>
                    <a:lnTo>
                      <a:pt x="48" y="186"/>
                    </a:lnTo>
                    <a:lnTo>
                      <a:pt x="0" y="234"/>
                    </a:lnTo>
                    <a:lnTo>
                      <a:pt x="30" y="23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3" name="Freeform 32"/>
              <p:cNvSpPr>
                <a:spLocks/>
              </p:cNvSpPr>
              <p:nvPr/>
            </p:nvSpPr>
            <p:spPr bwMode="auto">
              <a:xfrm>
                <a:off x="4320" y="617"/>
                <a:ext cx="18" cy="12"/>
              </a:xfrm>
              <a:custGeom>
                <a:avLst/>
                <a:gdLst>
                  <a:gd name="T0" fmla="*/ 6 w 18"/>
                  <a:gd name="T1" fmla="*/ 0 h 12"/>
                  <a:gd name="T2" fmla="*/ 0 w 18"/>
                  <a:gd name="T3" fmla="*/ 6 h 12"/>
                  <a:gd name="T4" fmla="*/ 18 w 18"/>
                  <a:gd name="T5" fmla="*/ 12 h 12"/>
                  <a:gd name="T6" fmla="*/ 12 w 18"/>
                  <a:gd name="T7" fmla="*/ 0 h 12"/>
                  <a:gd name="T8" fmla="*/ 6 w 18"/>
                  <a:gd name="T9" fmla="*/ 0 h 12"/>
                </a:gdLst>
                <a:ahLst/>
                <a:cxnLst>
                  <a:cxn ang="0">
                    <a:pos x="T0" y="T1"/>
                  </a:cxn>
                  <a:cxn ang="0">
                    <a:pos x="T2" y="T3"/>
                  </a:cxn>
                  <a:cxn ang="0">
                    <a:pos x="T4" y="T5"/>
                  </a:cxn>
                  <a:cxn ang="0">
                    <a:pos x="T6" y="T7"/>
                  </a:cxn>
                  <a:cxn ang="0">
                    <a:pos x="T8" y="T9"/>
                  </a:cxn>
                </a:cxnLst>
                <a:rect l="0" t="0" r="r" b="b"/>
                <a:pathLst>
                  <a:path w="18" h="12">
                    <a:moveTo>
                      <a:pt x="6" y="0"/>
                    </a:moveTo>
                    <a:lnTo>
                      <a:pt x="0" y="6"/>
                    </a:lnTo>
                    <a:lnTo>
                      <a:pt x="18" y="12"/>
                    </a:lnTo>
                    <a:lnTo>
                      <a:pt x="12"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4" name="Freeform 33"/>
              <p:cNvSpPr>
                <a:spLocks/>
              </p:cNvSpPr>
              <p:nvPr/>
            </p:nvSpPr>
            <p:spPr bwMode="auto">
              <a:xfrm>
                <a:off x="3516" y="821"/>
                <a:ext cx="108" cy="162"/>
              </a:xfrm>
              <a:custGeom>
                <a:avLst/>
                <a:gdLst>
                  <a:gd name="T0" fmla="*/ 0 w 108"/>
                  <a:gd name="T1" fmla="*/ 84 h 162"/>
                  <a:gd name="T2" fmla="*/ 6 w 108"/>
                  <a:gd name="T3" fmla="*/ 114 h 162"/>
                  <a:gd name="T4" fmla="*/ 24 w 108"/>
                  <a:gd name="T5" fmla="*/ 114 h 162"/>
                  <a:gd name="T6" fmla="*/ 42 w 108"/>
                  <a:gd name="T7" fmla="*/ 156 h 162"/>
                  <a:gd name="T8" fmla="*/ 102 w 108"/>
                  <a:gd name="T9" fmla="*/ 162 h 162"/>
                  <a:gd name="T10" fmla="*/ 108 w 108"/>
                  <a:gd name="T11" fmla="*/ 156 h 162"/>
                  <a:gd name="T12" fmla="*/ 90 w 108"/>
                  <a:gd name="T13" fmla="*/ 150 h 162"/>
                  <a:gd name="T14" fmla="*/ 66 w 108"/>
                  <a:gd name="T15" fmla="*/ 90 h 162"/>
                  <a:gd name="T16" fmla="*/ 90 w 108"/>
                  <a:gd name="T17" fmla="*/ 18 h 162"/>
                  <a:gd name="T18" fmla="*/ 66 w 108"/>
                  <a:gd name="T19" fmla="*/ 0 h 162"/>
                  <a:gd name="T20" fmla="*/ 18 w 108"/>
                  <a:gd name="T21" fmla="*/ 30 h 162"/>
                  <a:gd name="T22" fmla="*/ 24 w 108"/>
                  <a:gd name="T23" fmla="*/ 48 h 162"/>
                  <a:gd name="T24" fmla="*/ 0 w 108"/>
                  <a:gd name="T25" fmla="*/ 8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62">
                    <a:moveTo>
                      <a:pt x="0" y="84"/>
                    </a:moveTo>
                    <a:lnTo>
                      <a:pt x="6" y="114"/>
                    </a:lnTo>
                    <a:lnTo>
                      <a:pt x="24" y="114"/>
                    </a:lnTo>
                    <a:lnTo>
                      <a:pt x="42" y="156"/>
                    </a:lnTo>
                    <a:lnTo>
                      <a:pt x="102" y="162"/>
                    </a:lnTo>
                    <a:lnTo>
                      <a:pt x="108" y="156"/>
                    </a:lnTo>
                    <a:lnTo>
                      <a:pt x="90" y="150"/>
                    </a:lnTo>
                    <a:lnTo>
                      <a:pt x="66" y="90"/>
                    </a:lnTo>
                    <a:lnTo>
                      <a:pt x="90" y="18"/>
                    </a:lnTo>
                    <a:lnTo>
                      <a:pt x="66" y="0"/>
                    </a:lnTo>
                    <a:lnTo>
                      <a:pt x="18" y="30"/>
                    </a:lnTo>
                    <a:lnTo>
                      <a:pt x="24" y="48"/>
                    </a:lnTo>
                    <a:lnTo>
                      <a:pt x="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5" name="Freeform 34"/>
              <p:cNvSpPr>
                <a:spLocks/>
              </p:cNvSpPr>
              <p:nvPr/>
            </p:nvSpPr>
            <p:spPr bwMode="auto">
              <a:xfrm>
                <a:off x="4206" y="539"/>
                <a:ext cx="6" cy="18"/>
              </a:xfrm>
              <a:custGeom>
                <a:avLst/>
                <a:gdLst>
                  <a:gd name="T0" fmla="*/ 6 w 6"/>
                  <a:gd name="T1" fmla="*/ 12 h 18"/>
                  <a:gd name="T2" fmla="*/ 6 w 6"/>
                  <a:gd name="T3" fmla="*/ 0 h 18"/>
                  <a:gd name="T4" fmla="*/ 0 w 6"/>
                  <a:gd name="T5" fmla="*/ 6 h 18"/>
                  <a:gd name="T6" fmla="*/ 0 w 6"/>
                  <a:gd name="T7" fmla="*/ 18 h 18"/>
                  <a:gd name="T8" fmla="*/ 6 w 6"/>
                  <a:gd name="T9" fmla="*/ 12 h 18"/>
                </a:gdLst>
                <a:ahLst/>
                <a:cxnLst>
                  <a:cxn ang="0">
                    <a:pos x="T0" y="T1"/>
                  </a:cxn>
                  <a:cxn ang="0">
                    <a:pos x="T2" y="T3"/>
                  </a:cxn>
                  <a:cxn ang="0">
                    <a:pos x="T4" y="T5"/>
                  </a:cxn>
                  <a:cxn ang="0">
                    <a:pos x="T6" y="T7"/>
                  </a:cxn>
                  <a:cxn ang="0">
                    <a:pos x="T8" y="T9"/>
                  </a:cxn>
                </a:cxnLst>
                <a:rect l="0" t="0" r="r" b="b"/>
                <a:pathLst>
                  <a:path w="6" h="18">
                    <a:moveTo>
                      <a:pt x="6" y="12"/>
                    </a:moveTo>
                    <a:lnTo>
                      <a:pt x="6" y="0"/>
                    </a:lnTo>
                    <a:lnTo>
                      <a:pt x="0" y="6"/>
                    </a:lnTo>
                    <a:lnTo>
                      <a:pt x="0" y="18"/>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6" name="Freeform 35"/>
              <p:cNvSpPr>
                <a:spLocks noEditPoints="1"/>
              </p:cNvSpPr>
              <p:nvPr/>
            </p:nvSpPr>
            <p:spPr bwMode="auto">
              <a:xfrm>
                <a:off x="3072" y="503"/>
                <a:ext cx="2688" cy="1519"/>
              </a:xfrm>
              <a:custGeom>
                <a:avLst/>
                <a:gdLst>
                  <a:gd name="T0" fmla="*/ 382 w 448"/>
                  <a:gd name="T1" fmla="*/ 80 h 253"/>
                  <a:gd name="T2" fmla="*/ 348 w 448"/>
                  <a:gd name="T3" fmla="*/ 62 h 253"/>
                  <a:gd name="T4" fmla="*/ 318 w 448"/>
                  <a:gd name="T5" fmla="*/ 80 h 253"/>
                  <a:gd name="T6" fmla="*/ 293 w 448"/>
                  <a:gd name="T7" fmla="*/ 56 h 253"/>
                  <a:gd name="T8" fmla="*/ 255 w 448"/>
                  <a:gd name="T9" fmla="*/ 50 h 253"/>
                  <a:gd name="T10" fmla="*/ 239 w 448"/>
                  <a:gd name="T11" fmla="*/ 9 h 253"/>
                  <a:gd name="T12" fmla="*/ 200 w 448"/>
                  <a:gd name="T13" fmla="*/ 22 h 253"/>
                  <a:gd name="T14" fmla="*/ 175 w 448"/>
                  <a:gd name="T15" fmla="*/ 50 h 253"/>
                  <a:gd name="T16" fmla="*/ 168 w 448"/>
                  <a:gd name="T17" fmla="*/ 75 h 253"/>
                  <a:gd name="T18" fmla="*/ 156 w 448"/>
                  <a:gd name="T19" fmla="*/ 78 h 253"/>
                  <a:gd name="T20" fmla="*/ 144 w 448"/>
                  <a:gd name="T21" fmla="*/ 81 h 253"/>
                  <a:gd name="T22" fmla="*/ 152 w 448"/>
                  <a:gd name="T23" fmla="*/ 106 h 253"/>
                  <a:gd name="T24" fmla="*/ 136 w 448"/>
                  <a:gd name="T25" fmla="*/ 111 h 253"/>
                  <a:gd name="T26" fmla="*/ 135 w 448"/>
                  <a:gd name="T27" fmla="*/ 58 h 253"/>
                  <a:gd name="T28" fmla="*/ 112 w 448"/>
                  <a:gd name="T29" fmla="*/ 91 h 253"/>
                  <a:gd name="T30" fmla="*/ 82 w 448"/>
                  <a:gd name="T31" fmla="*/ 101 h 253"/>
                  <a:gd name="T32" fmla="*/ 56 w 448"/>
                  <a:gd name="T33" fmla="*/ 99 h 253"/>
                  <a:gd name="T34" fmla="*/ 32 w 448"/>
                  <a:gd name="T35" fmla="*/ 126 h 253"/>
                  <a:gd name="T36" fmla="*/ 22 w 448"/>
                  <a:gd name="T37" fmla="*/ 118 h 253"/>
                  <a:gd name="T38" fmla="*/ 23 w 448"/>
                  <a:gd name="T39" fmla="*/ 93 h 253"/>
                  <a:gd name="T40" fmla="*/ 5 w 448"/>
                  <a:gd name="T41" fmla="*/ 95 h 253"/>
                  <a:gd name="T42" fmla="*/ 8 w 448"/>
                  <a:gd name="T43" fmla="*/ 136 h 253"/>
                  <a:gd name="T44" fmla="*/ 2 w 448"/>
                  <a:gd name="T45" fmla="*/ 163 h 253"/>
                  <a:gd name="T46" fmla="*/ 0 w 448"/>
                  <a:gd name="T47" fmla="*/ 174 h 253"/>
                  <a:gd name="T48" fmla="*/ 15 w 448"/>
                  <a:gd name="T49" fmla="*/ 194 h 253"/>
                  <a:gd name="T50" fmla="*/ 20 w 448"/>
                  <a:gd name="T51" fmla="*/ 202 h 253"/>
                  <a:gd name="T52" fmla="*/ 27 w 448"/>
                  <a:gd name="T53" fmla="*/ 212 h 253"/>
                  <a:gd name="T54" fmla="*/ 37 w 448"/>
                  <a:gd name="T55" fmla="*/ 228 h 253"/>
                  <a:gd name="T56" fmla="*/ 50 w 448"/>
                  <a:gd name="T57" fmla="*/ 247 h 253"/>
                  <a:gd name="T58" fmla="*/ 63 w 448"/>
                  <a:gd name="T59" fmla="*/ 250 h 253"/>
                  <a:gd name="T60" fmla="*/ 63 w 448"/>
                  <a:gd name="T61" fmla="*/ 230 h 253"/>
                  <a:gd name="T62" fmla="*/ 63 w 448"/>
                  <a:gd name="T63" fmla="*/ 213 h 253"/>
                  <a:gd name="T64" fmla="*/ 75 w 448"/>
                  <a:gd name="T65" fmla="*/ 206 h 253"/>
                  <a:gd name="T66" fmla="*/ 99 w 448"/>
                  <a:gd name="T67" fmla="*/ 204 h 253"/>
                  <a:gd name="T68" fmla="*/ 133 w 448"/>
                  <a:gd name="T69" fmla="*/ 187 h 253"/>
                  <a:gd name="T70" fmla="*/ 151 w 448"/>
                  <a:gd name="T71" fmla="*/ 195 h 253"/>
                  <a:gd name="T72" fmla="*/ 183 w 448"/>
                  <a:gd name="T73" fmla="*/ 218 h 253"/>
                  <a:gd name="T74" fmla="*/ 204 w 448"/>
                  <a:gd name="T75" fmla="*/ 212 h 253"/>
                  <a:gd name="T76" fmla="*/ 238 w 448"/>
                  <a:gd name="T77" fmla="*/ 211 h 253"/>
                  <a:gd name="T78" fmla="*/ 276 w 448"/>
                  <a:gd name="T79" fmla="*/ 216 h 253"/>
                  <a:gd name="T80" fmla="*/ 302 w 448"/>
                  <a:gd name="T81" fmla="*/ 203 h 253"/>
                  <a:gd name="T82" fmla="*/ 326 w 448"/>
                  <a:gd name="T83" fmla="*/ 232 h 253"/>
                  <a:gd name="T84" fmla="*/ 321 w 448"/>
                  <a:gd name="T85" fmla="*/ 245 h 253"/>
                  <a:gd name="T86" fmla="*/ 349 w 448"/>
                  <a:gd name="T87" fmla="*/ 204 h 253"/>
                  <a:gd name="T88" fmla="*/ 337 w 448"/>
                  <a:gd name="T89" fmla="*/ 195 h 253"/>
                  <a:gd name="T90" fmla="*/ 362 w 448"/>
                  <a:gd name="T91" fmla="*/ 164 h 253"/>
                  <a:gd name="T92" fmla="*/ 384 w 448"/>
                  <a:gd name="T93" fmla="*/ 167 h 253"/>
                  <a:gd name="T94" fmla="*/ 405 w 448"/>
                  <a:gd name="T95" fmla="*/ 154 h 253"/>
                  <a:gd name="T96" fmla="*/ 411 w 448"/>
                  <a:gd name="T97" fmla="*/ 157 h 253"/>
                  <a:gd name="T98" fmla="*/ 394 w 448"/>
                  <a:gd name="T99" fmla="*/ 198 h 253"/>
                  <a:gd name="T100" fmla="*/ 413 w 448"/>
                  <a:gd name="T101" fmla="*/ 183 h 253"/>
                  <a:gd name="T102" fmla="*/ 412 w 448"/>
                  <a:gd name="T103" fmla="*/ 173 h 253"/>
                  <a:gd name="T104" fmla="*/ 438 w 448"/>
                  <a:gd name="T105" fmla="*/ 158 h 253"/>
                  <a:gd name="T106" fmla="*/ 15 w 448"/>
                  <a:gd name="T107" fmla="*/ 159 h 253"/>
                  <a:gd name="T108" fmla="*/ 11 w 448"/>
                  <a:gd name="T109" fmla="*/ 149 h 253"/>
                  <a:gd name="T110" fmla="*/ 24 w 448"/>
                  <a:gd name="T111" fmla="*/ 150 h 253"/>
                  <a:gd name="T112" fmla="*/ 24 w 448"/>
                  <a:gd name="T113" fmla="*/ 146 h 253"/>
                  <a:gd name="T114" fmla="*/ 32 w 448"/>
                  <a:gd name="T115" fmla="*/ 158 h 253"/>
                  <a:gd name="T116" fmla="*/ 32 w 448"/>
                  <a:gd name="T117" fmla="*/ 167 h 253"/>
                  <a:gd name="T118" fmla="*/ 67 w 448"/>
                  <a:gd name="T119" fmla="*/ 193 h 253"/>
                  <a:gd name="T120" fmla="*/ 249 w 448"/>
                  <a:gd name="T121" fmla="*/ 197 h 253"/>
                  <a:gd name="T122" fmla="*/ 234 w 448"/>
                  <a:gd name="T123" fmla="*/ 207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253">
                    <a:moveTo>
                      <a:pt x="437" y="87"/>
                    </a:moveTo>
                    <a:cubicBezTo>
                      <a:pt x="439" y="95"/>
                      <a:pt x="439" y="95"/>
                      <a:pt x="439" y="95"/>
                    </a:cubicBezTo>
                    <a:cubicBezTo>
                      <a:pt x="435" y="98"/>
                      <a:pt x="435" y="98"/>
                      <a:pt x="435" y="98"/>
                    </a:cubicBezTo>
                    <a:cubicBezTo>
                      <a:pt x="429" y="89"/>
                      <a:pt x="429" y="89"/>
                      <a:pt x="429" y="89"/>
                    </a:cubicBezTo>
                    <a:cubicBezTo>
                      <a:pt x="425" y="91"/>
                      <a:pt x="425" y="91"/>
                      <a:pt x="425" y="91"/>
                    </a:cubicBezTo>
                    <a:cubicBezTo>
                      <a:pt x="413" y="89"/>
                      <a:pt x="413" y="89"/>
                      <a:pt x="413" y="89"/>
                    </a:cubicBezTo>
                    <a:cubicBezTo>
                      <a:pt x="409" y="92"/>
                      <a:pt x="409" y="92"/>
                      <a:pt x="409" y="92"/>
                    </a:cubicBezTo>
                    <a:cubicBezTo>
                      <a:pt x="404" y="88"/>
                      <a:pt x="404" y="88"/>
                      <a:pt x="404" y="88"/>
                    </a:cubicBezTo>
                    <a:cubicBezTo>
                      <a:pt x="406" y="83"/>
                      <a:pt x="406" y="83"/>
                      <a:pt x="406" y="83"/>
                    </a:cubicBezTo>
                    <a:cubicBezTo>
                      <a:pt x="402" y="78"/>
                      <a:pt x="402" y="78"/>
                      <a:pt x="402" y="78"/>
                    </a:cubicBezTo>
                    <a:cubicBezTo>
                      <a:pt x="389" y="78"/>
                      <a:pt x="389" y="78"/>
                      <a:pt x="389" y="78"/>
                    </a:cubicBezTo>
                    <a:cubicBezTo>
                      <a:pt x="382" y="80"/>
                      <a:pt x="382" y="80"/>
                      <a:pt x="382" y="80"/>
                    </a:cubicBezTo>
                    <a:cubicBezTo>
                      <a:pt x="380" y="77"/>
                      <a:pt x="380" y="77"/>
                      <a:pt x="380" y="77"/>
                    </a:cubicBezTo>
                    <a:cubicBezTo>
                      <a:pt x="382" y="76"/>
                      <a:pt x="382" y="76"/>
                      <a:pt x="382" y="76"/>
                    </a:cubicBezTo>
                    <a:cubicBezTo>
                      <a:pt x="380" y="73"/>
                      <a:pt x="380" y="73"/>
                      <a:pt x="380" y="73"/>
                    </a:cubicBezTo>
                    <a:cubicBezTo>
                      <a:pt x="377" y="74"/>
                      <a:pt x="377" y="74"/>
                      <a:pt x="377" y="74"/>
                    </a:cubicBezTo>
                    <a:cubicBezTo>
                      <a:pt x="375" y="71"/>
                      <a:pt x="375" y="71"/>
                      <a:pt x="375" y="71"/>
                    </a:cubicBezTo>
                    <a:cubicBezTo>
                      <a:pt x="371" y="70"/>
                      <a:pt x="371" y="70"/>
                      <a:pt x="371" y="70"/>
                    </a:cubicBezTo>
                    <a:cubicBezTo>
                      <a:pt x="375" y="69"/>
                      <a:pt x="375" y="69"/>
                      <a:pt x="375" y="69"/>
                    </a:cubicBezTo>
                    <a:cubicBezTo>
                      <a:pt x="370" y="64"/>
                      <a:pt x="370" y="64"/>
                      <a:pt x="370" y="64"/>
                    </a:cubicBezTo>
                    <a:cubicBezTo>
                      <a:pt x="358" y="61"/>
                      <a:pt x="358" y="61"/>
                      <a:pt x="358" y="61"/>
                    </a:cubicBezTo>
                    <a:cubicBezTo>
                      <a:pt x="349" y="60"/>
                      <a:pt x="349" y="60"/>
                      <a:pt x="349" y="60"/>
                    </a:cubicBezTo>
                    <a:cubicBezTo>
                      <a:pt x="346" y="59"/>
                      <a:pt x="346" y="59"/>
                      <a:pt x="346" y="59"/>
                    </a:cubicBezTo>
                    <a:cubicBezTo>
                      <a:pt x="348" y="62"/>
                      <a:pt x="348" y="62"/>
                      <a:pt x="348" y="62"/>
                    </a:cubicBezTo>
                    <a:cubicBezTo>
                      <a:pt x="345" y="66"/>
                      <a:pt x="345" y="66"/>
                      <a:pt x="345" y="66"/>
                    </a:cubicBezTo>
                    <a:cubicBezTo>
                      <a:pt x="343" y="68"/>
                      <a:pt x="343" y="68"/>
                      <a:pt x="343" y="68"/>
                    </a:cubicBezTo>
                    <a:cubicBezTo>
                      <a:pt x="344" y="73"/>
                      <a:pt x="344" y="73"/>
                      <a:pt x="344" y="73"/>
                    </a:cubicBezTo>
                    <a:cubicBezTo>
                      <a:pt x="340" y="74"/>
                      <a:pt x="340" y="74"/>
                      <a:pt x="340" y="74"/>
                    </a:cubicBezTo>
                    <a:cubicBezTo>
                      <a:pt x="338" y="76"/>
                      <a:pt x="338" y="76"/>
                      <a:pt x="338" y="76"/>
                    </a:cubicBezTo>
                    <a:cubicBezTo>
                      <a:pt x="334" y="73"/>
                      <a:pt x="334" y="73"/>
                      <a:pt x="334" y="73"/>
                    </a:cubicBezTo>
                    <a:cubicBezTo>
                      <a:pt x="329" y="71"/>
                      <a:pt x="329" y="71"/>
                      <a:pt x="329" y="71"/>
                    </a:cubicBezTo>
                    <a:cubicBezTo>
                      <a:pt x="328" y="74"/>
                      <a:pt x="328" y="74"/>
                      <a:pt x="328" y="74"/>
                    </a:cubicBezTo>
                    <a:cubicBezTo>
                      <a:pt x="324" y="74"/>
                      <a:pt x="324" y="74"/>
                      <a:pt x="324" y="74"/>
                    </a:cubicBezTo>
                    <a:cubicBezTo>
                      <a:pt x="322" y="68"/>
                      <a:pt x="322" y="68"/>
                      <a:pt x="322" y="68"/>
                    </a:cubicBezTo>
                    <a:cubicBezTo>
                      <a:pt x="320" y="72"/>
                      <a:pt x="320" y="72"/>
                      <a:pt x="320" y="72"/>
                    </a:cubicBezTo>
                    <a:cubicBezTo>
                      <a:pt x="318" y="80"/>
                      <a:pt x="318" y="80"/>
                      <a:pt x="318" y="80"/>
                    </a:cubicBezTo>
                    <a:cubicBezTo>
                      <a:pt x="312" y="75"/>
                      <a:pt x="312" y="75"/>
                      <a:pt x="312" y="75"/>
                    </a:cubicBezTo>
                    <a:cubicBezTo>
                      <a:pt x="310" y="68"/>
                      <a:pt x="310" y="68"/>
                      <a:pt x="310" y="68"/>
                    </a:cubicBezTo>
                    <a:cubicBezTo>
                      <a:pt x="312" y="66"/>
                      <a:pt x="312" y="66"/>
                      <a:pt x="312" y="66"/>
                    </a:cubicBezTo>
                    <a:cubicBezTo>
                      <a:pt x="312" y="63"/>
                      <a:pt x="312" y="63"/>
                      <a:pt x="312" y="63"/>
                    </a:cubicBezTo>
                    <a:cubicBezTo>
                      <a:pt x="312" y="60"/>
                      <a:pt x="312" y="60"/>
                      <a:pt x="312" y="60"/>
                    </a:cubicBezTo>
                    <a:cubicBezTo>
                      <a:pt x="312" y="57"/>
                      <a:pt x="312" y="57"/>
                      <a:pt x="312" y="57"/>
                    </a:cubicBezTo>
                    <a:cubicBezTo>
                      <a:pt x="308" y="52"/>
                      <a:pt x="308" y="52"/>
                      <a:pt x="308" y="52"/>
                    </a:cubicBezTo>
                    <a:cubicBezTo>
                      <a:pt x="299" y="51"/>
                      <a:pt x="299" y="51"/>
                      <a:pt x="299" y="51"/>
                    </a:cubicBezTo>
                    <a:cubicBezTo>
                      <a:pt x="298" y="50"/>
                      <a:pt x="298" y="50"/>
                      <a:pt x="298" y="50"/>
                    </a:cubicBezTo>
                    <a:cubicBezTo>
                      <a:pt x="294" y="48"/>
                      <a:pt x="294" y="48"/>
                      <a:pt x="294" y="48"/>
                    </a:cubicBezTo>
                    <a:cubicBezTo>
                      <a:pt x="292" y="52"/>
                      <a:pt x="292" y="52"/>
                      <a:pt x="292" y="52"/>
                    </a:cubicBezTo>
                    <a:cubicBezTo>
                      <a:pt x="293" y="56"/>
                      <a:pt x="293" y="56"/>
                      <a:pt x="293" y="56"/>
                    </a:cubicBezTo>
                    <a:cubicBezTo>
                      <a:pt x="287" y="58"/>
                      <a:pt x="287" y="58"/>
                      <a:pt x="287" y="58"/>
                    </a:cubicBezTo>
                    <a:cubicBezTo>
                      <a:pt x="278" y="56"/>
                      <a:pt x="278" y="56"/>
                      <a:pt x="278" y="56"/>
                    </a:cubicBezTo>
                    <a:cubicBezTo>
                      <a:pt x="278" y="53"/>
                      <a:pt x="278" y="53"/>
                      <a:pt x="278" y="53"/>
                    </a:cubicBezTo>
                    <a:cubicBezTo>
                      <a:pt x="280" y="52"/>
                      <a:pt x="280" y="52"/>
                      <a:pt x="280" y="52"/>
                    </a:cubicBezTo>
                    <a:cubicBezTo>
                      <a:pt x="270" y="50"/>
                      <a:pt x="270" y="50"/>
                      <a:pt x="270" y="50"/>
                    </a:cubicBezTo>
                    <a:cubicBezTo>
                      <a:pt x="264" y="52"/>
                      <a:pt x="264" y="52"/>
                      <a:pt x="264" y="52"/>
                    </a:cubicBezTo>
                    <a:cubicBezTo>
                      <a:pt x="263" y="55"/>
                      <a:pt x="263" y="55"/>
                      <a:pt x="263" y="55"/>
                    </a:cubicBezTo>
                    <a:cubicBezTo>
                      <a:pt x="262" y="50"/>
                      <a:pt x="262" y="50"/>
                      <a:pt x="262" y="50"/>
                    </a:cubicBezTo>
                    <a:cubicBezTo>
                      <a:pt x="261" y="47"/>
                      <a:pt x="261" y="47"/>
                      <a:pt x="261" y="47"/>
                    </a:cubicBezTo>
                    <a:cubicBezTo>
                      <a:pt x="260" y="50"/>
                      <a:pt x="260" y="50"/>
                      <a:pt x="260" y="50"/>
                    </a:cubicBezTo>
                    <a:cubicBezTo>
                      <a:pt x="253" y="47"/>
                      <a:pt x="253" y="47"/>
                      <a:pt x="253" y="47"/>
                    </a:cubicBezTo>
                    <a:cubicBezTo>
                      <a:pt x="255" y="50"/>
                      <a:pt x="255" y="50"/>
                      <a:pt x="255" y="50"/>
                    </a:cubicBezTo>
                    <a:cubicBezTo>
                      <a:pt x="241" y="57"/>
                      <a:pt x="241" y="57"/>
                      <a:pt x="241" y="57"/>
                    </a:cubicBezTo>
                    <a:cubicBezTo>
                      <a:pt x="235" y="63"/>
                      <a:pt x="235" y="63"/>
                      <a:pt x="235" y="63"/>
                    </a:cubicBezTo>
                    <a:cubicBezTo>
                      <a:pt x="240" y="54"/>
                      <a:pt x="240" y="54"/>
                      <a:pt x="240" y="54"/>
                    </a:cubicBezTo>
                    <a:cubicBezTo>
                      <a:pt x="252" y="45"/>
                      <a:pt x="252" y="45"/>
                      <a:pt x="252" y="45"/>
                    </a:cubicBezTo>
                    <a:cubicBezTo>
                      <a:pt x="264" y="31"/>
                      <a:pt x="264" y="31"/>
                      <a:pt x="264" y="31"/>
                    </a:cubicBezTo>
                    <a:cubicBezTo>
                      <a:pt x="262" y="20"/>
                      <a:pt x="262" y="20"/>
                      <a:pt x="262" y="20"/>
                    </a:cubicBezTo>
                    <a:cubicBezTo>
                      <a:pt x="255" y="14"/>
                      <a:pt x="255" y="14"/>
                      <a:pt x="255" y="14"/>
                    </a:cubicBezTo>
                    <a:cubicBezTo>
                      <a:pt x="246" y="15"/>
                      <a:pt x="246" y="15"/>
                      <a:pt x="246" y="15"/>
                    </a:cubicBezTo>
                    <a:cubicBezTo>
                      <a:pt x="244" y="18"/>
                      <a:pt x="244" y="18"/>
                      <a:pt x="244" y="18"/>
                    </a:cubicBezTo>
                    <a:cubicBezTo>
                      <a:pt x="239" y="17"/>
                      <a:pt x="239" y="17"/>
                      <a:pt x="239" y="17"/>
                    </a:cubicBezTo>
                    <a:cubicBezTo>
                      <a:pt x="244" y="11"/>
                      <a:pt x="244" y="11"/>
                      <a:pt x="244" y="11"/>
                    </a:cubicBezTo>
                    <a:cubicBezTo>
                      <a:pt x="239" y="9"/>
                      <a:pt x="239" y="9"/>
                      <a:pt x="239" y="9"/>
                    </a:cubicBezTo>
                    <a:cubicBezTo>
                      <a:pt x="235" y="11"/>
                      <a:pt x="235" y="11"/>
                      <a:pt x="235" y="11"/>
                    </a:cubicBezTo>
                    <a:cubicBezTo>
                      <a:pt x="240" y="5"/>
                      <a:pt x="240" y="5"/>
                      <a:pt x="240" y="5"/>
                    </a:cubicBezTo>
                    <a:cubicBezTo>
                      <a:pt x="234" y="0"/>
                      <a:pt x="234" y="0"/>
                      <a:pt x="234" y="0"/>
                    </a:cubicBezTo>
                    <a:cubicBezTo>
                      <a:pt x="230" y="2"/>
                      <a:pt x="230" y="2"/>
                      <a:pt x="230" y="2"/>
                    </a:cubicBezTo>
                    <a:cubicBezTo>
                      <a:pt x="224" y="13"/>
                      <a:pt x="224" y="13"/>
                      <a:pt x="224" y="13"/>
                    </a:cubicBezTo>
                    <a:cubicBezTo>
                      <a:pt x="225" y="15"/>
                      <a:pt x="225" y="15"/>
                      <a:pt x="225" y="15"/>
                    </a:cubicBezTo>
                    <a:cubicBezTo>
                      <a:pt x="218" y="18"/>
                      <a:pt x="218" y="18"/>
                      <a:pt x="218" y="18"/>
                    </a:cubicBezTo>
                    <a:cubicBezTo>
                      <a:pt x="220" y="23"/>
                      <a:pt x="220" y="23"/>
                      <a:pt x="220" y="23"/>
                    </a:cubicBezTo>
                    <a:cubicBezTo>
                      <a:pt x="217" y="21"/>
                      <a:pt x="217" y="21"/>
                      <a:pt x="217" y="21"/>
                    </a:cubicBezTo>
                    <a:cubicBezTo>
                      <a:pt x="209" y="24"/>
                      <a:pt x="209" y="24"/>
                      <a:pt x="209" y="24"/>
                    </a:cubicBezTo>
                    <a:cubicBezTo>
                      <a:pt x="208" y="21"/>
                      <a:pt x="208" y="21"/>
                      <a:pt x="208" y="21"/>
                    </a:cubicBezTo>
                    <a:cubicBezTo>
                      <a:pt x="200" y="22"/>
                      <a:pt x="200" y="22"/>
                      <a:pt x="200" y="22"/>
                    </a:cubicBezTo>
                    <a:cubicBezTo>
                      <a:pt x="202" y="24"/>
                      <a:pt x="202" y="24"/>
                      <a:pt x="202" y="24"/>
                    </a:cubicBezTo>
                    <a:cubicBezTo>
                      <a:pt x="186" y="32"/>
                      <a:pt x="186" y="32"/>
                      <a:pt x="186" y="32"/>
                    </a:cubicBezTo>
                    <a:cubicBezTo>
                      <a:pt x="184" y="34"/>
                      <a:pt x="184" y="34"/>
                      <a:pt x="184" y="34"/>
                    </a:cubicBezTo>
                    <a:cubicBezTo>
                      <a:pt x="182" y="34"/>
                      <a:pt x="182" y="34"/>
                      <a:pt x="182" y="34"/>
                    </a:cubicBezTo>
                    <a:cubicBezTo>
                      <a:pt x="184" y="36"/>
                      <a:pt x="184" y="36"/>
                      <a:pt x="184" y="36"/>
                    </a:cubicBezTo>
                    <a:cubicBezTo>
                      <a:pt x="181" y="39"/>
                      <a:pt x="181" y="39"/>
                      <a:pt x="181" y="39"/>
                    </a:cubicBezTo>
                    <a:cubicBezTo>
                      <a:pt x="178" y="38"/>
                      <a:pt x="178" y="38"/>
                      <a:pt x="178" y="38"/>
                    </a:cubicBezTo>
                    <a:cubicBezTo>
                      <a:pt x="180" y="41"/>
                      <a:pt x="180" y="41"/>
                      <a:pt x="180" y="41"/>
                    </a:cubicBezTo>
                    <a:cubicBezTo>
                      <a:pt x="179" y="43"/>
                      <a:pt x="179" y="43"/>
                      <a:pt x="179" y="43"/>
                    </a:cubicBezTo>
                    <a:cubicBezTo>
                      <a:pt x="182" y="47"/>
                      <a:pt x="182" y="47"/>
                      <a:pt x="182" y="47"/>
                    </a:cubicBezTo>
                    <a:cubicBezTo>
                      <a:pt x="177" y="51"/>
                      <a:pt x="177" y="51"/>
                      <a:pt x="177" y="51"/>
                    </a:cubicBezTo>
                    <a:cubicBezTo>
                      <a:pt x="175" y="50"/>
                      <a:pt x="175" y="50"/>
                      <a:pt x="175" y="50"/>
                    </a:cubicBezTo>
                    <a:cubicBezTo>
                      <a:pt x="162" y="51"/>
                      <a:pt x="162" y="51"/>
                      <a:pt x="162" y="51"/>
                    </a:cubicBezTo>
                    <a:cubicBezTo>
                      <a:pt x="164" y="64"/>
                      <a:pt x="164" y="64"/>
                      <a:pt x="164" y="64"/>
                    </a:cubicBezTo>
                    <a:cubicBezTo>
                      <a:pt x="168" y="66"/>
                      <a:pt x="168" y="66"/>
                      <a:pt x="168" y="66"/>
                    </a:cubicBezTo>
                    <a:cubicBezTo>
                      <a:pt x="167" y="67"/>
                      <a:pt x="167" y="67"/>
                      <a:pt x="167" y="67"/>
                    </a:cubicBezTo>
                    <a:cubicBezTo>
                      <a:pt x="172" y="69"/>
                      <a:pt x="172" y="69"/>
                      <a:pt x="172" y="69"/>
                    </a:cubicBezTo>
                    <a:cubicBezTo>
                      <a:pt x="172" y="74"/>
                      <a:pt x="172" y="74"/>
                      <a:pt x="172" y="74"/>
                    </a:cubicBezTo>
                    <a:cubicBezTo>
                      <a:pt x="171" y="76"/>
                      <a:pt x="171" y="76"/>
                      <a:pt x="171" y="76"/>
                    </a:cubicBezTo>
                    <a:cubicBezTo>
                      <a:pt x="173" y="83"/>
                      <a:pt x="173" y="83"/>
                      <a:pt x="173" y="83"/>
                    </a:cubicBezTo>
                    <a:cubicBezTo>
                      <a:pt x="171" y="85"/>
                      <a:pt x="171" y="85"/>
                      <a:pt x="171" y="85"/>
                    </a:cubicBezTo>
                    <a:cubicBezTo>
                      <a:pt x="171" y="86"/>
                      <a:pt x="171" y="86"/>
                      <a:pt x="171" y="86"/>
                    </a:cubicBezTo>
                    <a:cubicBezTo>
                      <a:pt x="168" y="85"/>
                      <a:pt x="168" y="85"/>
                      <a:pt x="168" y="85"/>
                    </a:cubicBezTo>
                    <a:cubicBezTo>
                      <a:pt x="168" y="75"/>
                      <a:pt x="168" y="75"/>
                      <a:pt x="168" y="75"/>
                    </a:cubicBezTo>
                    <a:cubicBezTo>
                      <a:pt x="171" y="71"/>
                      <a:pt x="171" y="71"/>
                      <a:pt x="171" y="71"/>
                    </a:cubicBezTo>
                    <a:cubicBezTo>
                      <a:pt x="170" y="70"/>
                      <a:pt x="170" y="70"/>
                      <a:pt x="170" y="70"/>
                    </a:cubicBezTo>
                    <a:cubicBezTo>
                      <a:pt x="166" y="71"/>
                      <a:pt x="166" y="71"/>
                      <a:pt x="166" y="71"/>
                    </a:cubicBezTo>
                    <a:cubicBezTo>
                      <a:pt x="163" y="67"/>
                      <a:pt x="163" y="67"/>
                      <a:pt x="163" y="67"/>
                    </a:cubicBezTo>
                    <a:cubicBezTo>
                      <a:pt x="158" y="64"/>
                      <a:pt x="158" y="64"/>
                      <a:pt x="158" y="64"/>
                    </a:cubicBezTo>
                    <a:cubicBezTo>
                      <a:pt x="153" y="66"/>
                      <a:pt x="153" y="66"/>
                      <a:pt x="153" y="66"/>
                    </a:cubicBezTo>
                    <a:cubicBezTo>
                      <a:pt x="155" y="68"/>
                      <a:pt x="155" y="68"/>
                      <a:pt x="155" y="68"/>
                    </a:cubicBezTo>
                    <a:cubicBezTo>
                      <a:pt x="152" y="71"/>
                      <a:pt x="152" y="71"/>
                      <a:pt x="152" y="71"/>
                    </a:cubicBezTo>
                    <a:cubicBezTo>
                      <a:pt x="149" y="69"/>
                      <a:pt x="149" y="69"/>
                      <a:pt x="149" y="69"/>
                    </a:cubicBezTo>
                    <a:cubicBezTo>
                      <a:pt x="150" y="72"/>
                      <a:pt x="150" y="72"/>
                      <a:pt x="150" y="72"/>
                    </a:cubicBezTo>
                    <a:cubicBezTo>
                      <a:pt x="154" y="74"/>
                      <a:pt x="154" y="74"/>
                      <a:pt x="154" y="74"/>
                    </a:cubicBezTo>
                    <a:cubicBezTo>
                      <a:pt x="156" y="78"/>
                      <a:pt x="156" y="78"/>
                      <a:pt x="156" y="78"/>
                    </a:cubicBezTo>
                    <a:cubicBezTo>
                      <a:pt x="154" y="76"/>
                      <a:pt x="154" y="76"/>
                      <a:pt x="154" y="76"/>
                    </a:cubicBezTo>
                    <a:cubicBezTo>
                      <a:pt x="148" y="75"/>
                      <a:pt x="148" y="75"/>
                      <a:pt x="148" y="75"/>
                    </a:cubicBezTo>
                    <a:cubicBezTo>
                      <a:pt x="146" y="73"/>
                      <a:pt x="146" y="73"/>
                      <a:pt x="146" y="73"/>
                    </a:cubicBezTo>
                    <a:cubicBezTo>
                      <a:pt x="146" y="67"/>
                      <a:pt x="146" y="67"/>
                      <a:pt x="146" y="67"/>
                    </a:cubicBezTo>
                    <a:cubicBezTo>
                      <a:pt x="148" y="65"/>
                      <a:pt x="148" y="65"/>
                      <a:pt x="148" y="65"/>
                    </a:cubicBezTo>
                    <a:cubicBezTo>
                      <a:pt x="146" y="59"/>
                      <a:pt x="146" y="59"/>
                      <a:pt x="146" y="59"/>
                    </a:cubicBezTo>
                    <a:cubicBezTo>
                      <a:pt x="145" y="60"/>
                      <a:pt x="145" y="60"/>
                      <a:pt x="145" y="60"/>
                    </a:cubicBezTo>
                    <a:cubicBezTo>
                      <a:pt x="146" y="63"/>
                      <a:pt x="146" y="63"/>
                      <a:pt x="146" y="63"/>
                    </a:cubicBezTo>
                    <a:cubicBezTo>
                      <a:pt x="144" y="67"/>
                      <a:pt x="144" y="67"/>
                      <a:pt x="144" y="67"/>
                    </a:cubicBezTo>
                    <a:cubicBezTo>
                      <a:pt x="140" y="69"/>
                      <a:pt x="140" y="69"/>
                      <a:pt x="140" y="69"/>
                    </a:cubicBezTo>
                    <a:cubicBezTo>
                      <a:pt x="140" y="72"/>
                      <a:pt x="140" y="72"/>
                      <a:pt x="140" y="72"/>
                    </a:cubicBezTo>
                    <a:cubicBezTo>
                      <a:pt x="144" y="81"/>
                      <a:pt x="144" y="81"/>
                      <a:pt x="144" y="81"/>
                    </a:cubicBezTo>
                    <a:cubicBezTo>
                      <a:pt x="141" y="89"/>
                      <a:pt x="141" y="89"/>
                      <a:pt x="141" y="89"/>
                    </a:cubicBezTo>
                    <a:cubicBezTo>
                      <a:pt x="142" y="91"/>
                      <a:pt x="142" y="91"/>
                      <a:pt x="142" y="91"/>
                    </a:cubicBezTo>
                    <a:cubicBezTo>
                      <a:pt x="142" y="94"/>
                      <a:pt x="142" y="94"/>
                      <a:pt x="142" y="94"/>
                    </a:cubicBezTo>
                    <a:cubicBezTo>
                      <a:pt x="146" y="95"/>
                      <a:pt x="146" y="95"/>
                      <a:pt x="146" y="95"/>
                    </a:cubicBezTo>
                    <a:cubicBezTo>
                      <a:pt x="148" y="93"/>
                      <a:pt x="148" y="93"/>
                      <a:pt x="148" y="93"/>
                    </a:cubicBezTo>
                    <a:cubicBezTo>
                      <a:pt x="154" y="97"/>
                      <a:pt x="154" y="97"/>
                      <a:pt x="154" y="97"/>
                    </a:cubicBezTo>
                    <a:cubicBezTo>
                      <a:pt x="155" y="102"/>
                      <a:pt x="155" y="102"/>
                      <a:pt x="155" y="102"/>
                    </a:cubicBezTo>
                    <a:cubicBezTo>
                      <a:pt x="154" y="102"/>
                      <a:pt x="154" y="102"/>
                      <a:pt x="154" y="102"/>
                    </a:cubicBezTo>
                    <a:cubicBezTo>
                      <a:pt x="153" y="106"/>
                      <a:pt x="153" y="106"/>
                      <a:pt x="153" y="106"/>
                    </a:cubicBezTo>
                    <a:cubicBezTo>
                      <a:pt x="158" y="107"/>
                      <a:pt x="158" y="107"/>
                      <a:pt x="158" y="107"/>
                    </a:cubicBezTo>
                    <a:cubicBezTo>
                      <a:pt x="154" y="108"/>
                      <a:pt x="154" y="108"/>
                      <a:pt x="154" y="108"/>
                    </a:cubicBezTo>
                    <a:cubicBezTo>
                      <a:pt x="152" y="106"/>
                      <a:pt x="152" y="106"/>
                      <a:pt x="152" y="106"/>
                    </a:cubicBezTo>
                    <a:cubicBezTo>
                      <a:pt x="152" y="99"/>
                      <a:pt x="152" y="99"/>
                      <a:pt x="152" y="99"/>
                    </a:cubicBezTo>
                    <a:cubicBezTo>
                      <a:pt x="151" y="96"/>
                      <a:pt x="151" y="96"/>
                      <a:pt x="151" y="96"/>
                    </a:cubicBezTo>
                    <a:cubicBezTo>
                      <a:pt x="144" y="98"/>
                      <a:pt x="144" y="98"/>
                      <a:pt x="144" y="98"/>
                    </a:cubicBezTo>
                    <a:cubicBezTo>
                      <a:pt x="145" y="106"/>
                      <a:pt x="145" y="106"/>
                      <a:pt x="145" y="106"/>
                    </a:cubicBezTo>
                    <a:cubicBezTo>
                      <a:pt x="142" y="109"/>
                      <a:pt x="142" y="109"/>
                      <a:pt x="142" y="109"/>
                    </a:cubicBezTo>
                    <a:cubicBezTo>
                      <a:pt x="142" y="112"/>
                      <a:pt x="142" y="112"/>
                      <a:pt x="142" y="112"/>
                    </a:cubicBezTo>
                    <a:cubicBezTo>
                      <a:pt x="137" y="115"/>
                      <a:pt x="137" y="115"/>
                      <a:pt x="137" y="115"/>
                    </a:cubicBezTo>
                    <a:cubicBezTo>
                      <a:pt x="137" y="118"/>
                      <a:pt x="137" y="118"/>
                      <a:pt x="137" y="118"/>
                    </a:cubicBezTo>
                    <a:cubicBezTo>
                      <a:pt x="130" y="116"/>
                      <a:pt x="130" y="116"/>
                      <a:pt x="130" y="116"/>
                    </a:cubicBezTo>
                    <a:cubicBezTo>
                      <a:pt x="129" y="113"/>
                      <a:pt x="129" y="113"/>
                      <a:pt x="129" y="113"/>
                    </a:cubicBezTo>
                    <a:cubicBezTo>
                      <a:pt x="131" y="114"/>
                      <a:pt x="131" y="114"/>
                      <a:pt x="131" y="114"/>
                    </a:cubicBezTo>
                    <a:cubicBezTo>
                      <a:pt x="136" y="111"/>
                      <a:pt x="136" y="111"/>
                      <a:pt x="136" y="111"/>
                    </a:cubicBezTo>
                    <a:cubicBezTo>
                      <a:pt x="140" y="106"/>
                      <a:pt x="140" y="106"/>
                      <a:pt x="140" y="106"/>
                    </a:cubicBezTo>
                    <a:cubicBezTo>
                      <a:pt x="140" y="102"/>
                      <a:pt x="140" y="102"/>
                      <a:pt x="140" y="102"/>
                    </a:cubicBezTo>
                    <a:cubicBezTo>
                      <a:pt x="141" y="98"/>
                      <a:pt x="141" y="98"/>
                      <a:pt x="141" y="98"/>
                    </a:cubicBezTo>
                    <a:cubicBezTo>
                      <a:pt x="138" y="95"/>
                      <a:pt x="138" y="95"/>
                      <a:pt x="138" y="95"/>
                    </a:cubicBezTo>
                    <a:cubicBezTo>
                      <a:pt x="139" y="88"/>
                      <a:pt x="139" y="88"/>
                      <a:pt x="139" y="88"/>
                    </a:cubicBezTo>
                    <a:cubicBezTo>
                      <a:pt x="137" y="84"/>
                      <a:pt x="137" y="84"/>
                      <a:pt x="137" y="84"/>
                    </a:cubicBezTo>
                    <a:cubicBezTo>
                      <a:pt x="139" y="83"/>
                      <a:pt x="139" y="83"/>
                      <a:pt x="139" y="83"/>
                    </a:cubicBezTo>
                    <a:cubicBezTo>
                      <a:pt x="138" y="75"/>
                      <a:pt x="138" y="75"/>
                      <a:pt x="138" y="75"/>
                    </a:cubicBezTo>
                    <a:cubicBezTo>
                      <a:pt x="135" y="72"/>
                      <a:pt x="135" y="72"/>
                      <a:pt x="135" y="72"/>
                    </a:cubicBezTo>
                    <a:cubicBezTo>
                      <a:pt x="137" y="70"/>
                      <a:pt x="137" y="70"/>
                      <a:pt x="137" y="70"/>
                    </a:cubicBezTo>
                    <a:cubicBezTo>
                      <a:pt x="138" y="60"/>
                      <a:pt x="138" y="60"/>
                      <a:pt x="138" y="60"/>
                    </a:cubicBezTo>
                    <a:cubicBezTo>
                      <a:pt x="135" y="58"/>
                      <a:pt x="135" y="58"/>
                      <a:pt x="135" y="58"/>
                    </a:cubicBezTo>
                    <a:cubicBezTo>
                      <a:pt x="128" y="59"/>
                      <a:pt x="128" y="59"/>
                      <a:pt x="128" y="59"/>
                    </a:cubicBezTo>
                    <a:cubicBezTo>
                      <a:pt x="125" y="70"/>
                      <a:pt x="125" y="70"/>
                      <a:pt x="125" y="70"/>
                    </a:cubicBezTo>
                    <a:cubicBezTo>
                      <a:pt x="120" y="75"/>
                      <a:pt x="120" y="75"/>
                      <a:pt x="120" y="75"/>
                    </a:cubicBezTo>
                    <a:cubicBezTo>
                      <a:pt x="121" y="77"/>
                      <a:pt x="121" y="77"/>
                      <a:pt x="121" y="77"/>
                    </a:cubicBezTo>
                    <a:cubicBezTo>
                      <a:pt x="120" y="80"/>
                      <a:pt x="120" y="80"/>
                      <a:pt x="120" y="80"/>
                    </a:cubicBezTo>
                    <a:cubicBezTo>
                      <a:pt x="122" y="80"/>
                      <a:pt x="122" y="80"/>
                      <a:pt x="122" y="80"/>
                    </a:cubicBezTo>
                    <a:cubicBezTo>
                      <a:pt x="121" y="91"/>
                      <a:pt x="121" y="91"/>
                      <a:pt x="121" y="91"/>
                    </a:cubicBezTo>
                    <a:cubicBezTo>
                      <a:pt x="124" y="91"/>
                      <a:pt x="124" y="91"/>
                      <a:pt x="124" y="91"/>
                    </a:cubicBezTo>
                    <a:cubicBezTo>
                      <a:pt x="127" y="97"/>
                      <a:pt x="127" y="97"/>
                      <a:pt x="127" y="97"/>
                    </a:cubicBezTo>
                    <a:cubicBezTo>
                      <a:pt x="125" y="102"/>
                      <a:pt x="125" y="102"/>
                      <a:pt x="125" y="102"/>
                    </a:cubicBezTo>
                    <a:cubicBezTo>
                      <a:pt x="125" y="100"/>
                      <a:pt x="125" y="100"/>
                      <a:pt x="125" y="100"/>
                    </a:cubicBezTo>
                    <a:cubicBezTo>
                      <a:pt x="112" y="91"/>
                      <a:pt x="112" y="91"/>
                      <a:pt x="112" y="91"/>
                    </a:cubicBezTo>
                    <a:cubicBezTo>
                      <a:pt x="103" y="88"/>
                      <a:pt x="103" y="88"/>
                      <a:pt x="103" y="88"/>
                    </a:cubicBezTo>
                    <a:cubicBezTo>
                      <a:pt x="101" y="90"/>
                      <a:pt x="101" y="90"/>
                      <a:pt x="101" y="90"/>
                    </a:cubicBezTo>
                    <a:cubicBezTo>
                      <a:pt x="103" y="95"/>
                      <a:pt x="103" y="95"/>
                      <a:pt x="103" y="95"/>
                    </a:cubicBezTo>
                    <a:cubicBezTo>
                      <a:pt x="100" y="98"/>
                      <a:pt x="100" y="98"/>
                      <a:pt x="100" y="98"/>
                    </a:cubicBezTo>
                    <a:cubicBezTo>
                      <a:pt x="98" y="101"/>
                      <a:pt x="98" y="101"/>
                      <a:pt x="98" y="101"/>
                    </a:cubicBezTo>
                    <a:cubicBezTo>
                      <a:pt x="97" y="98"/>
                      <a:pt x="97" y="98"/>
                      <a:pt x="97" y="98"/>
                    </a:cubicBezTo>
                    <a:cubicBezTo>
                      <a:pt x="98" y="97"/>
                      <a:pt x="98" y="97"/>
                      <a:pt x="98" y="97"/>
                    </a:cubicBezTo>
                    <a:cubicBezTo>
                      <a:pt x="96" y="94"/>
                      <a:pt x="96" y="94"/>
                      <a:pt x="96" y="94"/>
                    </a:cubicBezTo>
                    <a:cubicBezTo>
                      <a:pt x="90" y="99"/>
                      <a:pt x="90" y="99"/>
                      <a:pt x="90" y="99"/>
                    </a:cubicBezTo>
                    <a:cubicBezTo>
                      <a:pt x="87" y="99"/>
                      <a:pt x="87" y="99"/>
                      <a:pt x="87" y="99"/>
                    </a:cubicBezTo>
                    <a:cubicBezTo>
                      <a:pt x="84" y="103"/>
                      <a:pt x="84" y="103"/>
                      <a:pt x="84" y="103"/>
                    </a:cubicBezTo>
                    <a:cubicBezTo>
                      <a:pt x="82" y="101"/>
                      <a:pt x="82" y="101"/>
                      <a:pt x="82" y="101"/>
                    </a:cubicBezTo>
                    <a:cubicBezTo>
                      <a:pt x="81" y="101"/>
                      <a:pt x="81" y="101"/>
                      <a:pt x="81" y="101"/>
                    </a:cubicBezTo>
                    <a:cubicBezTo>
                      <a:pt x="81" y="95"/>
                      <a:pt x="81" y="95"/>
                      <a:pt x="81" y="95"/>
                    </a:cubicBezTo>
                    <a:cubicBezTo>
                      <a:pt x="78" y="99"/>
                      <a:pt x="78" y="99"/>
                      <a:pt x="78" y="99"/>
                    </a:cubicBezTo>
                    <a:cubicBezTo>
                      <a:pt x="77" y="98"/>
                      <a:pt x="77" y="98"/>
                      <a:pt x="77" y="98"/>
                    </a:cubicBezTo>
                    <a:cubicBezTo>
                      <a:pt x="77" y="100"/>
                      <a:pt x="77" y="100"/>
                      <a:pt x="77" y="100"/>
                    </a:cubicBezTo>
                    <a:cubicBezTo>
                      <a:pt x="75" y="99"/>
                      <a:pt x="75" y="99"/>
                      <a:pt x="75" y="99"/>
                    </a:cubicBezTo>
                    <a:cubicBezTo>
                      <a:pt x="63" y="108"/>
                      <a:pt x="63" y="108"/>
                      <a:pt x="63" y="108"/>
                    </a:cubicBezTo>
                    <a:cubicBezTo>
                      <a:pt x="62" y="112"/>
                      <a:pt x="62" y="112"/>
                      <a:pt x="62" y="112"/>
                    </a:cubicBezTo>
                    <a:cubicBezTo>
                      <a:pt x="57" y="113"/>
                      <a:pt x="57" y="113"/>
                      <a:pt x="57" y="113"/>
                    </a:cubicBezTo>
                    <a:cubicBezTo>
                      <a:pt x="54" y="107"/>
                      <a:pt x="54" y="107"/>
                      <a:pt x="54" y="107"/>
                    </a:cubicBezTo>
                    <a:cubicBezTo>
                      <a:pt x="59" y="105"/>
                      <a:pt x="59" y="105"/>
                      <a:pt x="59" y="105"/>
                    </a:cubicBezTo>
                    <a:cubicBezTo>
                      <a:pt x="56" y="99"/>
                      <a:pt x="56" y="99"/>
                      <a:pt x="56" y="99"/>
                    </a:cubicBezTo>
                    <a:cubicBezTo>
                      <a:pt x="48" y="98"/>
                      <a:pt x="48" y="98"/>
                      <a:pt x="48" y="98"/>
                    </a:cubicBezTo>
                    <a:cubicBezTo>
                      <a:pt x="51" y="100"/>
                      <a:pt x="51" y="100"/>
                      <a:pt x="51" y="100"/>
                    </a:cubicBezTo>
                    <a:cubicBezTo>
                      <a:pt x="50" y="110"/>
                      <a:pt x="50" y="110"/>
                      <a:pt x="50" y="110"/>
                    </a:cubicBezTo>
                    <a:cubicBezTo>
                      <a:pt x="52" y="111"/>
                      <a:pt x="52" y="111"/>
                      <a:pt x="52" y="111"/>
                    </a:cubicBezTo>
                    <a:cubicBezTo>
                      <a:pt x="51" y="120"/>
                      <a:pt x="51" y="120"/>
                      <a:pt x="51" y="120"/>
                    </a:cubicBezTo>
                    <a:cubicBezTo>
                      <a:pt x="45" y="115"/>
                      <a:pt x="45" y="115"/>
                      <a:pt x="45" y="115"/>
                    </a:cubicBezTo>
                    <a:cubicBezTo>
                      <a:pt x="40" y="120"/>
                      <a:pt x="40" y="120"/>
                      <a:pt x="40" y="120"/>
                    </a:cubicBezTo>
                    <a:cubicBezTo>
                      <a:pt x="38" y="123"/>
                      <a:pt x="38" y="123"/>
                      <a:pt x="38" y="123"/>
                    </a:cubicBezTo>
                    <a:cubicBezTo>
                      <a:pt x="42" y="131"/>
                      <a:pt x="42" y="131"/>
                      <a:pt x="42" y="131"/>
                    </a:cubicBezTo>
                    <a:cubicBezTo>
                      <a:pt x="34" y="128"/>
                      <a:pt x="34" y="128"/>
                      <a:pt x="34" y="128"/>
                    </a:cubicBezTo>
                    <a:cubicBezTo>
                      <a:pt x="33" y="130"/>
                      <a:pt x="33" y="130"/>
                      <a:pt x="33" y="130"/>
                    </a:cubicBezTo>
                    <a:cubicBezTo>
                      <a:pt x="32" y="126"/>
                      <a:pt x="32" y="126"/>
                      <a:pt x="32" y="126"/>
                    </a:cubicBezTo>
                    <a:cubicBezTo>
                      <a:pt x="29" y="125"/>
                      <a:pt x="29" y="125"/>
                      <a:pt x="29" y="125"/>
                    </a:cubicBezTo>
                    <a:cubicBezTo>
                      <a:pt x="28" y="128"/>
                      <a:pt x="28" y="128"/>
                      <a:pt x="28" y="128"/>
                    </a:cubicBezTo>
                    <a:cubicBezTo>
                      <a:pt x="30" y="131"/>
                      <a:pt x="30" y="131"/>
                      <a:pt x="30" y="131"/>
                    </a:cubicBezTo>
                    <a:cubicBezTo>
                      <a:pt x="32" y="131"/>
                      <a:pt x="32" y="131"/>
                      <a:pt x="32" y="131"/>
                    </a:cubicBezTo>
                    <a:cubicBezTo>
                      <a:pt x="33" y="135"/>
                      <a:pt x="33" y="135"/>
                      <a:pt x="33" y="135"/>
                    </a:cubicBezTo>
                    <a:cubicBezTo>
                      <a:pt x="31" y="135"/>
                      <a:pt x="31" y="135"/>
                      <a:pt x="31" y="135"/>
                    </a:cubicBezTo>
                    <a:cubicBezTo>
                      <a:pt x="25" y="131"/>
                      <a:pt x="25" y="131"/>
                      <a:pt x="25" y="131"/>
                    </a:cubicBezTo>
                    <a:cubicBezTo>
                      <a:pt x="24" y="132"/>
                      <a:pt x="24" y="132"/>
                      <a:pt x="24" y="132"/>
                    </a:cubicBezTo>
                    <a:cubicBezTo>
                      <a:pt x="22" y="130"/>
                      <a:pt x="22" y="130"/>
                      <a:pt x="22" y="130"/>
                    </a:cubicBezTo>
                    <a:cubicBezTo>
                      <a:pt x="21" y="124"/>
                      <a:pt x="21" y="124"/>
                      <a:pt x="21" y="124"/>
                    </a:cubicBezTo>
                    <a:cubicBezTo>
                      <a:pt x="22" y="123"/>
                      <a:pt x="22" y="123"/>
                      <a:pt x="22" y="123"/>
                    </a:cubicBezTo>
                    <a:cubicBezTo>
                      <a:pt x="22" y="118"/>
                      <a:pt x="22" y="118"/>
                      <a:pt x="22" y="118"/>
                    </a:cubicBezTo>
                    <a:cubicBezTo>
                      <a:pt x="16" y="114"/>
                      <a:pt x="16" y="114"/>
                      <a:pt x="16" y="114"/>
                    </a:cubicBezTo>
                    <a:cubicBezTo>
                      <a:pt x="14" y="110"/>
                      <a:pt x="14" y="110"/>
                      <a:pt x="14" y="110"/>
                    </a:cubicBezTo>
                    <a:cubicBezTo>
                      <a:pt x="16" y="111"/>
                      <a:pt x="16" y="111"/>
                      <a:pt x="16" y="111"/>
                    </a:cubicBezTo>
                    <a:cubicBezTo>
                      <a:pt x="19" y="114"/>
                      <a:pt x="19" y="114"/>
                      <a:pt x="19" y="114"/>
                    </a:cubicBezTo>
                    <a:cubicBezTo>
                      <a:pt x="34" y="119"/>
                      <a:pt x="34" y="119"/>
                      <a:pt x="34" y="119"/>
                    </a:cubicBezTo>
                    <a:cubicBezTo>
                      <a:pt x="40" y="116"/>
                      <a:pt x="40" y="116"/>
                      <a:pt x="40" y="116"/>
                    </a:cubicBezTo>
                    <a:cubicBezTo>
                      <a:pt x="43" y="110"/>
                      <a:pt x="43" y="110"/>
                      <a:pt x="43" y="110"/>
                    </a:cubicBezTo>
                    <a:cubicBezTo>
                      <a:pt x="41" y="105"/>
                      <a:pt x="41" y="105"/>
                      <a:pt x="41" y="105"/>
                    </a:cubicBezTo>
                    <a:cubicBezTo>
                      <a:pt x="40" y="105"/>
                      <a:pt x="40" y="105"/>
                      <a:pt x="40" y="105"/>
                    </a:cubicBezTo>
                    <a:cubicBezTo>
                      <a:pt x="38" y="103"/>
                      <a:pt x="38" y="103"/>
                      <a:pt x="38" y="103"/>
                    </a:cubicBezTo>
                    <a:cubicBezTo>
                      <a:pt x="24" y="93"/>
                      <a:pt x="24" y="93"/>
                      <a:pt x="24" y="93"/>
                    </a:cubicBezTo>
                    <a:cubicBezTo>
                      <a:pt x="23" y="93"/>
                      <a:pt x="23" y="93"/>
                      <a:pt x="23" y="93"/>
                    </a:cubicBezTo>
                    <a:cubicBezTo>
                      <a:pt x="14" y="90"/>
                      <a:pt x="14" y="90"/>
                      <a:pt x="14" y="90"/>
                    </a:cubicBezTo>
                    <a:cubicBezTo>
                      <a:pt x="14" y="89"/>
                      <a:pt x="14" y="89"/>
                      <a:pt x="14" y="89"/>
                    </a:cubicBezTo>
                    <a:cubicBezTo>
                      <a:pt x="11" y="88"/>
                      <a:pt x="11" y="88"/>
                      <a:pt x="11" y="88"/>
                    </a:cubicBezTo>
                    <a:cubicBezTo>
                      <a:pt x="11" y="89"/>
                      <a:pt x="11" y="89"/>
                      <a:pt x="11" y="89"/>
                    </a:cubicBezTo>
                    <a:cubicBezTo>
                      <a:pt x="11" y="90"/>
                      <a:pt x="11" y="90"/>
                      <a:pt x="11" y="90"/>
                    </a:cubicBezTo>
                    <a:cubicBezTo>
                      <a:pt x="10" y="90"/>
                      <a:pt x="10" y="90"/>
                      <a:pt x="10" y="90"/>
                    </a:cubicBezTo>
                    <a:cubicBezTo>
                      <a:pt x="8" y="91"/>
                      <a:pt x="8" y="91"/>
                      <a:pt x="8" y="91"/>
                    </a:cubicBezTo>
                    <a:cubicBezTo>
                      <a:pt x="5" y="95"/>
                      <a:pt x="5" y="95"/>
                      <a:pt x="5" y="95"/>
                    </a:cubicBezTo>
                    <a:cubicBezTo>
                      <a:pt x="5" y="95"/>
                      <a:pt x="5" y="95"/>
                      <a:pt x="5" y="95"/>
                    </a:cubicBezTo>
                    <a:cubicBezTo>
                      <a:pt x="5" y="95"/>
                      <a:pt x="5" y="95"/>
                      <a:pt x="5" y="95"/>
                    </a:cubicBezTo>
                    <a:cubicBezTo>
                      <a:pt x="5" y="95"/>
                      <a:pt x="5" y="95"/>
                      <a:pt x="5" y="95"/>
                    </a:cubicBezTo>
                    <a:cubicBezTo>
                      <a:pt x="5" y="95"/>
                      <a:pt x="5" y="95"/>
                      <a:pt x="5" y="95"/>
                    </a:cubicBezTo>
                    <a:cubicBezTo>
                      <a:pt x="3" y="96"/>
                      <a:pt x="3" y="96"/>
                      <a:pt x="3" y="96"/>
                    </a:cubicBezTo>
                    <a:cubicBezTo>
                      <a:pt x="3" y="101"/>
                      <a:pt x="3" y="101"/>
                      <a:pt x="3" y="101"/>
                    </a:cubicBezTo>
                    <a:cubicBezTo>
                      <a:pt x="5" y="102"/>
                      <a:pt x="5" y="102"/>
                      <a:pt x="5" y="102"/>
                    </a:cubicBezTo>
                    <a:cubicBezTo>
                      <a:pt x="6" y="102"/>
                      <a:pt x="6" y="102"/>
                      <a:pt x="6" y="102"/>
                    </a:cubicBezTo>
                    <a:cubicBezTo>
                      <a:pt x="7" y="104"/>
                      <a:pt x="7" y="104"/>
                      <a:pt x="7" y="104"/>
                    </a:cubicBezTo>
                    <a:cubicBezTo>
                      <a:pt x="8" y="107"/>
                      <a:pt x="8" y="107"/>
                      <a:pt x="8" y="107"/>
                    </a:cubicBezTo>
                    <a:cubicBezTo>
                      <a:pt x="5" y="112"/>
                      <a:pt x="5" y="112"/>
                      <a:pt x="5" y="112"/>
                    </a:cubicBezTo>
                    <a:cubicBezTo>
                      <a:pt x="8" y="121"/>
                      <a:pt x="8" y="121"/>
                      <a:pt x="8" y="121"/>
                    </a:cubicBezTo>
                    <a:cubicBezTo>
                      <a:pt x="7" y="127"/>
                      <a:pt x="7" y="127"/>
                      <a:pt x="7" y="127"/>
                    </a:cubicBezTo>
                    <a:cubicBezTo>
                      <a:pt x="10" y="133"/>
                      <a:pt x="10" y="133"/>
                      <a:pt x="10" y="133"/>
                    </a:cubicBezTo>
                    <a:cubicBezTo>
                      <a:pt x="9" y="135"/>
                      <a:pt x="9" y="135"/>
                      <a:pt x="9" y="135"/>
                    </a:cubicBezTo>
                    <a:cubicBezTo>
                      <a:pt x="8" y="136"/>
                      <a:pt x="8" y="136"/>
                      <a:pt x="8" y="136"/>
                    </a:cubicBezTo>
                    <a:cubicBezTo>
                      <a:pt x="10" y="138"/>
                      <a:pt x="10" y="138"/>
                      <a:pt x="10" y="138"/>
                    </a:cubicBezTo>
                    <a:cubicBezTo>
                      <a:pt x="13" y="141"/>
                      <a:pt x="13" y="141"/>
                      <a:pt x="13" y="141"/>
                    </a:cubicBezTo>
                    <a:cubicBezTo>
                      <a:pt x="13" y="141"/>
                      <a:pt x="13" y="141"/>
                      <a:pt x="13" y="141"/>
                    </a:cubicBezTo>
                    <a:cubicBezTo>
                      <a:pt x="13" y="141"/>
                      <a:pt x="13" y="141"/>
                      <a:pt x="13" y="141"/>
                    </a:cubicBezTo>
                    <a:cubicBezTo>
                      <a:pt x="9" y="149"/>
                      <a:pt x="9" y="149"/>
                      <a:pt x="9" y="149"/>
                    </a:cubicBezTo>
                    <a:cubicBezTo>
                      <a:pt x="1" y="156"/>
                      <a:pt x="1" y="156"/>
                      <a:pt x="1" y="156"/>
                    </a:cubicBezTo>
                    <a:cubicBezTo>
                      <a:pt x="4" y="155"/>
                      <a:pt x="4" y="155"/>
                      <a:pt x="4" y="155"/>
                    </a:cubicBezTo>
                    <a:cubicBezTo>
                      <a:pt x="3" y="158"/>
                      <a:pt x="3" y="158"/>
                      <a:pt x="3" y="158"/>
                    </a:cubicBezTo>
                    <a:cubicBezTo>
                      <a:pt x="8" y="160"/>
                      <a:pt x="8" y="160"/>
                      <a:pt x="8" y="160"/>
                    </a:cubicBezTo>
                    <a:cubicBezTo>
                      <a:pt x="2" y="161"/>
                      <a:pt x="2" y="161"/>
                      <a:pt x="2" y="161"/>
                    </a:cubicBezTo>
                    <a:cubicBezTo>
                      <a:pt x="2" y="162"/>
                      <a:pt x="2" y="162"/>
                      <a:pt x="2" y="162"/>
                    </a:cubicBezTo>
                    <a:cubicBezTo>
                      <a:pt x="2" y="163"/>
                      <a:pt x="2" y="163"/>
                      <a:pt x="2" y="163"/>
                    </a:cubicBezTo>
                    <a:cubicBezTo>
                      <a:pt x="3" y="163"/>
                      <a:pt x="3" y="163"/>
                      <a:pt x="3" y="163"/>
                    </a:cubicBezTo>
                    <a:cubicBezTo>
                      <a:pt x="3" y="163"/>
                      <a:pt x="3" y="163"/>
                      <a:pt x="3" y="163"/>
                    </a:cubicBezTo>
                    <a:cubicBezTo>
                      <a:pt x="3" y="163"/>
                      <a:pt x="3" y="163"/>
                      <a:pt x="3" y="163"/>
                    </a:cubicBezTo>
                    <a:cubicBezTo>
                      <a:pt x="2" y="164"/>
                      <a:pt x="2" y="164"/>
                      <a:pt x="2" y="164"/>
                    </a:cubicBezTo>
                    <a:cubicBezTo>
                      <a:pt x="1" y="166"/>
                      <a:pt x="1" y="166"/>
                      <a:pt x="1" y="166"/>
                    </a:cubicBezTo>
                    <a:cubicBezTo>
                      <a:pt x="1" y="166"/>
                      <a:pt x="1" y="166"/>
                      <a:pt x="1" y="166"/>
                    </a:cubicBezTo>
                    <a:cubicBezTo>
                      <a:pt x="1" y="169"/>
                      <a:pt x="1" y="169"/>
                      <a:pt x="1" y="169"/>
                    </a:cubicBezTo>
                    <a:cubicBezTo>
                      <a:pt x="0" y="171"/>
                      <a:pt x="0" y="171"/>
                      <a:pt x="0" y="171"/>
                    </a:cubicBezTo>
                    <a:cubicBezTo>
                      <a:pt x="2" y="171"/>
                      <a:pt x="2" y="171"/>
                      <a:pt x="2" y="171"/>
                    </a:cubicBezTo>
                    <a:cubicBezTo>
                      <a:pt x="2" y="173"/>
                      <a:pt x="2" y="173"/>
                      <a:pt x="2" y="173"/>
                    </a:cubicBezTo>
                    <a:cubicBezTo>
                      <a:pt x="1" y="172"/>
                      <a:pt x="1" y="172"/>
                      <a:pt x="1" y="172"/>
                    </a:cubicBezTo>
                    <a:cubicBezTo>
                      <a:pt x="0" y="174"/>
                      <a:pt x="0" y="174"/>
                      <a:pt x="0" y="174"/>
                    </a:cubicBezTo>
                    <a:cubicBezTo>
                      <a:pt x="1" y="175"/>
                      <a:pt x="1" y="175"/>
                      <a:pt x="1" y="175"/>
                    </a:cubicBezTo>
                    <a:cubicBezTo>
                      <a:pt x="1" y="175"/>
                      <a:pt x="1" y="175"/>
                      <a:pt x="1" y="175"/>
                    </a:cubicBezTo>
                    <a:cubicBezTo>
                      <a:pt x="1" y="178"/>
                      <a:pt x="1" y="178"/>
                      <a:pt x="1" y="178"/>
                    </a:cubicBezTo>
                    <a:cubicBezTo>
                      <a:pt x="3" y="182"/>
                      <a:pt x="3" y="182"/>
                      <a:pt x="3" y="182"/>
                    </a:cubicBezTo>
                    <a:cubicBezTo>
                      <a:pt x="2" y="182"/>
                      <a:pt x="2" y="182"/>
                      <a:pt x="2" y="182"/>
                    </a:cubicBezTo>
                    <a:cubicBezTo>
                      <a:pt x="6" y="183"/>
                      <a:pt x="6" y="183"/>
                      <a:pt x="6" y="183"/>
                    </a:cubicBezTo>
                    <a:cubicBezTo>
                      <a:pt x="6" y="185"/>
                      <a:pt x="6" y="185"/>
                      <a:pt x="6" y="185"/>
                    </a:cubicBezTo>
                    <a:cubicBezTo>
                      <a:pt x="9" y="184"/>
                      <a:pt x="9" y="184"/>
                      <a:pt x="9" y="184"/>
                    </a:cubicBezTo>
                    <a:cubicBezTo>
                      <a:pt x="11" y="186"/>
                      <a:pt x="11" y="186"/>
                      <a:pt x="11" y="186"/>
                    </a:cubicBezTo>
                    <a:cubicBezTo>
                      <a:pt x="10" y="189"/>
                      <a:pt x="10" y="189"/>
                      <a:pt x="10" y="189"/>
                    </a:cubicBezTo>
                    <a:cubicBezTo>
                      <a:pt x="14" y="195"/>
                      <a:pt x="14" y="195"/>
                      <a:pt x="14" y="195"/>
                    </a:cubicBezTo>
                    <a:cubicBezTo>
                      <a:pt x="15" y="194"/>
                      <a:pt x="15" y="194"/>
                      <a:pt x="15" y="194"/>
                    </a:cubicBezTo>
                    <a:cubicBezTo>
                      <a:pt x="17" y="196"/>
                      <a:pt x="17" y="196"/>
                      <a:pt x="17" y="196"/>
                    </a:cubicBezTo>
                    <a:cubicBezTo>
                      <a:pt x="17" y="196"/>
                      <a:pt x="17" y="196"/>
                      <a:pt x="17" y="196"/>
                    </a:cubicBezTo>
                    <a:cubicBezTo>
                      <a:pt x="17" y="196"/>
                      <a:pt x="17" y="196"/>
                      <a:pt x="17" y="196"/>
                    </a:cubicBezTo>
                    <a:cubicBezTo>
                      <a:pt x="15" y="198"/>
                      <a:pt x="15" y="198"/>
                      <a:pt x="15" y="198"/>
                    </a:cubicBezTo>
                    <a:cubicBezTo>
                      <a:pt x="13" y="197"/>
                      <a:pt x="13" y="197"/>
                      <a:pt x="13" y="197"/>
                    </a:cubicBezTo>
                    <a:cubicBezTo>
                      <a:pt x="13" y="203"/>
                      <a:pt x="13" y="203"/>
                      <a:pt x="13" y="203"/>
                    </a:cubicBezTo>
                    <a:cubicBezTo>
                      <a:pt x="14" y="203"/>
                      <a:pt x="14" y="203"/>
                      <a:pt x="14" y="203"/>
                    </a:cubicBezTo>
                    <a:cubicBezTo>
                      <a:pt x="14" y="204"/>
                      <a:pt x="14" y="204"/>
                      <a:pt x="14" y="204"/>
                    </a:cubicBezTo>
                    <a:cubicBezTo>
                      <a:pt x="15" y="203"/>
                      <a:pt x="15" y="203"/>
                      <a:pt x="15" y="203"/>
                    </a:cubicBezTo>
                    <a:cubicBezTo>
                      <a:pt x="15" y="203"/>
                      <a:pt x="15" y="203"/>
                      <a:pt x="15" y="203"/>
                    </a:cubicBezTo>
                    <a:cubicBezTo>
                      <a:pt x="15" y="203"/>
                      <a:pt x="15" y="203"/>
                      <a:pt x="15" y="203"/>
                    </a:cubicBezTo>
                    <a:cubicBezTo>
                      <a:pt x="20" y="202"/>
                      <a:pt x="20" y="202"/>
                      <a:pt x="20" y="202"/>
                    </a:cubicBezTo>
                    <a:cubicBezTo>
                      <a:pt x="22" y="205"/>
                      <a:pt x="22" y="205"/>
                      <a:pt x="22" y="205"/>
                    </a:cubicBezTo>
                    <a:cubicBezTo>
                      <a:pt x="22" y="205"/>
                      <a:pt x="22" y="205"/>
                      <a:pt x="22" y="205"/>
                    </a:cubicBezTo>
                    <a:cubicBezTo>
                      <a:pt x="22" y="205"/>
                      <a:pt x="22" y="205"/>
                      <a:pt x="22" y="205"/>
                    </a:cubicBezTo>
                    <a:cubicBezTo>
                      <a:pt x="21" y="205"/>
                      <a:pt x="21" y="205"/>
                      <a:pt x="21" y="205"/>
                    </a:cubicBezTo>
                    <a:cubicBezTo>
                      <a:pt x="21" y="206"/>
                      <a:pt x="21" y="206"/>
                      <a:pt x="21" y="206"/>
                    </a:cubicBezTo>
                    <a:cubicBezTo>
                      <a:pt x="21" y="208"/>
                      <a:pt x="21" y="208"/>
                      <a:pt x="21" y="208"/>
                    </a:cubicBezTo>
                    <a:cubicBezTo>
                      <a:pt x="22" y="208"/>
                      <a:pt x="22" y="208"/>
                      <a:pt x="22" y="208"/>
                    </a:cubicBezTo>
                    <a:cubicBezTo>
                      <a:pt x="23" y="208"/>
                      <a:pt x="23" y="208"/>
                      <a:pt x="23" y="208"/>
                    </a:cubicBezTo>
                    <a:cubicBezTo>
                      <a:pt x="24" y="210"/>
                      <a:pt x="24" y="210"/>
                      <a:pt x="24" y="210"/>
                    </a:cubicBezTo>
                    <a:cubicBezTo>
                      <a:pt x="26" y="212"/>
                      <a:pt x="26" y="212"/>
                      <a:pt x="26" y="212"/>
                    </a:cubicBezTo>
                    <a:cubicBezTo>
                      <a:pt x="26" y="212"/>
                      <a:pt x="26" y="212"/>
                      <a:pt x="26" y="212"/>
                    </a:cubicBezTo>
                    <a:cubicBezTo>
                      <a:pt x="27" y="212"/>
                      <a:pt x="27" y="212"/>
                      <a:pt x="27" y="212"/>
                    </a:cubicBezTo>
                    <a:cubicBezTo>
                      <a:pt x="28" y="212"/>
                      <a:pt x="28" y="212"/>
                      <a:pt x="28" y="212"/>
                    </a:cubicBezTo>
                    <a:cubicBezTo>
                      <a:pt x="29" y="212"/>
                      <a:pt x="29" y="212"/>
                      <a:pt x="29" y="212"/>
                    </a:cubicBezTo>
                    <a:cubicBezTo>
                      <a:pt x="31" y="212"/>
                      <a:pt x="31" y="212"/>
                      <a:pt x="31" y="212"/>
                    </a:cubicBezTo>
                    <a:cubicBezTo>
                      <a:pt x="33" y="214"/>
                      <a:pt x="33" y="214"/>
                      <a:pt x="33" y="214"/>
                    </a:cubicBezTo>
                    <a:cubicBezTo>
                      <a:pt x="39" y="216"/>
                      <a:pt x="39" y="216"/>
                      <a:pt x="39" y="216"/>
                    </a:cubicBezTo>
                    <a:cubicBezTo>
                      <a:pt x="38" y="224"/>
                      <a:pt x="38" y="224"/>
                      <a:pt x="38" y="224"/>
                    </a:cubicBezTo>
                    <a:cubicBezTo>
                      <a:pt x="36" y="224"/>
                      <a:pt x="36" y="224"/>
                      <a:pt x="36" y="224"/>
                    </a:cubicBezTo>
                    <a:cubicBezTo>
                      <a:pt x="34" y="224"/>
                      <a:pt x="34" y="224"/>
                      <a:pt x="34" y="224"/>
                    </a:cubicBezTo>
                    <a:cubicBezTo>
                      <a:pt x="34" y="225"/>
                      <a:pt x="34" y="225"/>
                      <a:pt x="34" y="225"/>
                    </a:cubicBezTo>
                    <a:cubicBezTo>
                      <a:pt x="33" y="227"/>
                      <a:pt x="33" y="227"/>
                      <a:pt x="33" y="227"/>
                    </a:cubicBezTo>
                    <a:cubicBezTo>
                      <a:pt x="36" y="227"/>
                      <a:pt x="36" y="227"/>
                      <a:pt x="36" y="227"/>
                    </a:cubicBezTo>
                    <a:cubicBezTo>
                      <a:pt x="37" y="228"/>
                      <a:pt x="37" y="228"/>
                      <a:pt x="37" y="228"/>
                    </a:cubicBezTo>
                    <a:cubicBezTo>
                      <a:pt x="31" y="230"/>
                      <a:pt x="31" y="230"/>
                      <a:pt x="31" y="230"/>
                    </a:cubicBezTo>
                    <a:cubicBezTo>
                      <a:pt x="34" y="232"/>
                      <a:pt x="34" y="232"/>
                      <a:pt x="34" y="232"/>
                    </a:cubicBezTo>
                    <a:cubicBezTo>
                      <a:pt x="30" y="235"/>
                      <a:pt x="30" y="235"/>
                      <a:pt x="30" y="235"/>
                    </a:cubicBezTo>
                    <a:cubicBezTo>
                      <a:pt x="29" y="236"/>
                      <a:pt x="29" y="236"/>
                      <a:pt x="29" y="236"/>
                    </a:cubicBezTo>
                    <a:cubicBezTo>
                      <a:pt x="36" y="242"/>
                      <a:pt x="36" y="242"/>
                      <a:pt x="36" y="242"/>
                    </a:cubicBezTo>
                    <a:cubicBezTo>
                      <a:pt x="37" y="243"/>
                      <a:pt x="37" y="243"/>
                      <a:pt x="37" y="243"/>
                    </a:cubicBezTo>
                    <a:cubicBezTo>
                      <a:pt x="37" y="243"/>
                      <a:pt x="37" y="243"/>
                      <a:pt x="37" y="243"/>
                    </a:cubicBezTo>
                    <a:cubicBezTo>
                      <a:pt x="37" y="243"/>
                      <a:pt x="37" y="243"/>
                      <a:pt x="37" y="243"/>
                    </a:cubicBezTo>
                    <a:cubicBezTo>
                      <a:pt x="40" y="243"/>
                      <a:pt x="40" y="243"/>
                      <a:pt x="40" y="243"/>
                    </a:cubicBezTo>
                    <a:cubicBezTo>
                      <a:pt x="44" y="245"/>
                      <a:pt x="44" y="245"/>
                      <a:pt x="44" y="245"/>
                    </a:cubicBezTo>
                    <a:cubicBezTo>
                      <a:pt x="47" y="245"/>
                      <a:pt x="47" y="245"/>
                      <a:pt x="47" y="245"/>
                    </a:cubicBezTo>
                    <a:cubicBezTo>
                      <a:pt x="50" y="247"/>
                      <a:pt x="50" y="247"/>
                      <a:pt x="50" y="247"/>
                    </a:cubicBezTo>
                    <a:cubicBezTo>
                      <a:pt x="54" y="246"/>
                      <a:pt x="54" y="246"/>
                      <a:pt x="54" y="246"/>
                    </a:cubicBezTo>
                    <a:cubicBezTo>
                      <a:pt x="59" y="250"/>
                      <a:pt x="59" y="250"/>
                      <a:pt x="59" y="250"/>
                    </a:cubicBezTo>
                    <a:cubicBezTo>
                      <a:pt x="59" y="250"/>
                      <a:pt x="59" y="250"/>
                      <a:pt x="59" y="250"/>
                    </a:cubicBezTo>
                    <a:cubicBezTo>
                      <a:pt x="59" y="250"/>
                      <a:pt x="59" y="250"/>
                      <a:pt x="59" y="250"/>
                    </a:cubicBezTo>
                    <a:cubicBezTo>
                      <a:pt x="59" y="250"/>
                      <a:pt x="59" y="250"/>
                      <a:pt x="59" y="250"/>
                    </a:cubicBezTo>
                    <a:cubicBezTo>
                      <a:pt x="59" y="251"/>
                      <a:pt x="59" y="251"/>
                      <a:pt x="59" y="251"/>
                    </a:cubicBezTo>
                    <a:cubicBezTo>
                      <a:pt x="61" y="253"/>
                      <a:pt x="61" y="253"/>
                      <a:pt x="61" y="253"/>
                    </a:cubicBezTo>
                    <a:cubicBezTo>
                      <a:pt x="62" y="253"/>
                      <a:pt x="62" y="253"/>
                      <a:pt x="62" y="253"/>
                    </a:cubicBezTo>
                    <a:cubicBezTo>
                      <a:pt x="64" y="251"/>
                      <a:pt x="64" y="251"/>
                      <a:pt x="64" y="251"/>
                    </a:cubicBezTo>
                    <a:cubicBezTo>
                      <a:pt x="64" y="251"/>
                      <a:pt x="64" y="251"/>
                      <a:pt x="64" y="251"/>
                    </a:cubicBezTo>
                    <a:cubicBezTo>
                      <a:pt x="64" y="251"/>
                      <a:pt x="64" y="251"/>
                      <a:pt x="64" y="251"/>
                    </a:cubicBezTo>
                    <a:cubicBezTo>
                      <a:pt x="63" y="250"/>
                      <a:pt x="63" y="250"/>
                      <a:pt x="63" y="250"/>
                    </a:cubicBezTo>
                    <a:cubicBezTo>
                      <a:pt x="61" y="245"/>
                      <a:pt x="61" y="245"/>
                      <a:pt x="61" y="245"/>
                    </a:cubicBezTo>
                    <a:cubicBezTo>
                      <a:pt x="62" y="241"/>
                      <a:pt x="62" y="241"/>
                      <a:pt x="62" y="241"/>
                    </a:cubicBezTo>
                    <a:cubicBezTo>
                      <a:pt x="61" y="243"/>
                      <a:pt x="61" y="243"/>
                      <a:pt x="61" y="243"/>
                    </a:cubicBezTo>
                    <a:cubicBezTo>
                      <a:pt x="60" y="240"/>
                      <a:pt x="60" y="240"/>
                      <a:pt x="60" y="240"/>
                    </a:cubicBezTo>
                    <a:cubicBezTo>
                      <a:pt x="58" y="239"/>
                      <a:pt x="58" y="239"/>
                      <a:pt x="58" y="239"/>
                    </a:cubicBezTo>
                    <a:cubicBezTo>
                      <a:pt x="62" y="234"/>
                      <a:pt x="62" y="234"/>
                      <a:pt x="62" y="234"/>
                    </a:cubicBezTo>
                    <a:cubicBezTo>
                      <a:pt x="61" y="231"/>
                      <a:pt x="61" y="231"/>
                      <a:pt x="61" y="231"/>
                    </a:cubicBezTo>
                    <a:cubicBezTo>
                      <a:pt x="64" y="233"/>
                      <a:pt x="64" y="233"/>
                      <a:pt x="64" y="233"/>
                    </a:cubicBezTo>
                    <a:cubicBezTo>
                      <a:pt x="65" y="231"/>
                      <a:pt x="65" y="231"/>
                      <a:pt x="65" y="231"/>
                    </a:cubicBezTo>
                    <a:cubicBezTo>
                      <a:pt x="65" y="231"/>
                      <a:pt x="65" y="231"/>
                      <a:pt x="65" y="231"/>
                    </a:cubicBezTo>
                    <a:cubicBezTo>
                      <a:pt x="64" y="230"/>
                      <a:pt x="64" y="230"/>
                      <a:pt x="64" y="230"/>
                    </a:cubicBezTo>
                    <a:cubicBezTo>
                      <a:pt x="63" y="230"/>
                      <a:pt x="63" y="230"/>
                      <a:pt x="63" y="230"/>
                    </a:cubicBezTo>
                    <a:cubicBezTo>
                      <a:pt x="63" y="230"/>
                      <a:pt x="63" y="230"/>
                      <a:pt x="63" y="230"/>
                    </a:cubicBezTo>
                    <a:cubicBezTo>
                      <a:pt x="63" y="230"/>
                      <a:pt x="63" y="230"/>
                      <a:pt x="63" y="230"/>
                    </a:cubicBezTo>
                    <a:cubicBezTo>
                      <a:pt x="63" y="229"/>
                      <a:pt x="63" y="229"/>
                      <a:pt x="63" y="229"/>
                    </a:cubicBezTo>
                    <a:cubicBezTo>
                      <a:pt x="65" y="229"/>
                      <a:pt x="65" y="229"/>
                      <a:pt x="65" y="229"/>
                    </a:cubicBezTo>
                    <a:cubicBezTo>
                      <a:pt x="63" y="223"/>
                      <a:pt x="63" y="223"/>
                      <a:pt x="63" y="223"/>
                    </a:cubicBezTo>
                    <a:cubicBezTo>
                      <a:pt x="62" y="224"/>
                      <a:pt x="62" y="224"/>
                      <a:pt x="62" y="224"/>
                    </a:cubicBezTo>
                    <a:cubicBezTo>
                      <a:pt x="61" y="224"/>
                      <a:pt x="61" y="224"/>
                      <a:pt x="61" y="224"/>
                    </a:cubicBezTo>
                    <a:cubicBezTo>
                      <a:pt x="58" y="220"/>
                      <a:pt x="58" y="220"/>
                      <a:pt x="58" y="220"/>
                    </a:cubicBezTo>
                    <a:cubicBezTo>
                      <a:pt x="58" y="220"/>
                      <a:pt x="58" y="220"/>
                      <a:pt x="58" y="220"/>
                    </a:cubicBezTo>
                    <a:cubicBezTo>
                      <a:pt x="58" y="220"/>
                      <a:pt x="58" y="220"/>
                      <a:pt x="58" y="220"/>
                    </a:cubicBezTo>
                    <a:cubicBezTo>
                      <a:pt x="61" y="211"/>
                      <a:pt x="61" y="211"/>
                      <a:pt x="61" y="211"/>
                    </a:cubicBezTo>
                    <a:cubicBezTo>
                      <a:pt x="61" y="211"/>
                      <a:pt x="62" y="212"/>
                      <a:pt x="63" y="213"/>
                    </a:cubicBezTo>
                    <a:cubicBezTo>
                      <a:pt x="63" y="214"/>
                      <a:pt x="64" y="215"/>
                      <a:pt x="64" y="215"/>
                    </a:cubicBezTo>
                    <a:cubicBezTo>
                      <a:pt x="64" y="215"/>
                      <a:pt x="64" y="215"/>
                      <a:pt x="64" y="215"/>
                    </a:cubicBezTo>
                    <a:cubicBezTo>
                      <a:pt x="65" y="215"/>
                      <a:pt x="66" y="214"/>
                      <a:pt x="66" y="214"/>
                    </a:cubicBezTo>
                    <a:cubicBezTo>
                      <a:pt x="65" y="213"/>
                      <a:pt x="65" y="213"/>
                      <a:pt x="65" y="213"/>
                    </a:cubicBezTo>
                    <a:cubicBezTo>
                      <a:pt x="65" y="211"/>
                      <a:pt x="65" y="211"/>
                      <a:pt x="65" y="211"/>
                    </a:cubicBezTo>
                    <a:cubicBezTo>
                      <a:pt x="65" y="211"/>
                      <a:pt x="65" y="211"/>
                      <a:pt x="65" y="211"/>
                    </a:cubicBezTo>
                    <a:cubicBezTo>
                      <a:pt x="65" y="211"/>
                      <a:pt x="65" y="211"/>
                      <a:pt x="65" y="211"/>
                    </a:cubicBezTo>
                    <a:cubicBezTo>
                      <a:pt x="72" y="206"/>
                      <a:pt x="72" y="206"/>
                      <a:pt x="72" y="206"/>
                    </a:cubicBezTo>
                    <a:cubicBezTo>
                      <a:pt x="73" y="206"/>
                      <a:pt x="73" y="206"/>
                      <a:pt x="73" y="206"/>
                    </a:cubicBezTo>
                    <a:cubicBezTo>
                      <a:pt x="74" y="207"/>
                      <a:pt x="74" y="207"/>
                      <a:pt x="74" y="207"/>
                    </a:cubicBezTo>
                    <a:cubicBezTo>
                      <a:pt x="75" y="206"/>
                      <a:pt x="75" y="206"/>
                      <a:pt x="75" y="206"/>
                    </a:cubicBezTo>
                    <a:cubicBezTo>
                      <a:pt x="75" y="206"/>
                      <a:pt x="75" y="206"/>
                      <a:pt x="75" y="206"/>
                    </a:cubicBezTo>
                    <a:cubicBezTo>
                      <a:pt x="81" y="207"/>
                      <a:pt x="81" y="207"/>
                      <a:pt x="81" y="207"/>
                    </a:cubicBezTo>
                    <a:cubicBezTo>
                      <a:pt x="88" y="212"/>
                      <a:pt x="88" y="212"/>
                      <a:pt x="88" y="212"/>
                    </a:cubicBezTo>
                    <a:cubicBezTo>
                      <a:pt x="89" y="211"/>
                      <a:pt x="89" y="211"/>
                      <a:pt x="89" y="211"/>
                    </a:cubicBezTo>
                    <a:cubicBezTo>
                      <a:pt x="90" y="209"/>
                      <a:pt x="90" y="209"/>
                      <a:pt x="90" y="209"/>
                    </a:cubicBezTo>
                    <a:cubicBezTo>
                      <a:pt x="93" y="209"/>
                      <a:pt x="93" y="209"/>
                      <a:pt x="93" y="209"/>
                    </a:cubicBezTo>
                    <a:cubicBezTo>
                      <a:pt x="95" y="208"/>
                      <a:pt x="95" y="208"/>
                      <a:pt x="95" y="208"/>
                    </a:cubicBezTo>
                    <a:cubicBezTo>
                      <a:pt x="99" y="212"/>
                      <a:pt x="99" y="212"/>
                      <a:pt x="99" y="212"/>
                    </a:cubicBezTo>
                    <a:cubicBezTo>
                      <a:pt x="104" y="210"/>
                      <a:pt x="104" y="210"/>
                      <a:pt x="104" y="210"/>
                    </a:cubicBezTo>
                    <a:cubicBezTo>
                      <a:pt x="104" y="207"/>
                      <a:pt x="104" y="207"/>
                      <a:pt x="104" y="207"/>
                    </a:cubicBezTo>
                    <a:cubicBezTo>
                      <a:pt x="99" y="204"/>
                      <a:pt x="99" y="204"/>
                      <a:pt x="99" y="204"/>
                    </a:cubicBezTo>
                    <a:cubicBezTo>
                      <a:pt x="99" y="204"/>
                      <a:pt x="99" y="204"/>
                      <a:pt x="99" y="204"/>
                    </a:cubicBezTo>
                    <a:cubicBezTo>
                      <a:pt x="99" y="204"/>
                      <a:pt x="99" y="204"/>
                      <a:pt x="99" y="204"/>
                    </a:cubicBezTo>
                    <a:cubicBezTo>
                      <a:pt x="102" y="201"/>
                      <a:pt x="102" y="201"/>
                      <a:pt x="102" y="201"/>
                    </a:cubicBezTo>
                    <a:cubicBezTo>
                      <a:pt x="105" y="199"/>
                      <a:pt x="105" y="199"/>
                      <a:pt x="105" y="199"/>
                    </a:cubicBezTo>
                    <a:cubicBezTo>
                      <a:pt x="104" y="196"/>
                      <a:pt x="104" y="196"/>
                      <a:pt x="104" y="196"/>
                    </a:cubicBezTo>
                    <a:cubicBezTo>
                      <a:pt x="103" y="194"/>
                      <a:pt x="103" y="194"/>
                      <a:pt x="103" y="194"/>
                    </a:cubicBezTo>
                    <a:cubicBezTo>
                      <a:pt x="103" y="194"/>
                      <a:pt x="103" y="194"/>
                      <a:pt x="103" y="194"/>
                    </a:cubicBezTo>
                    <a:cubicBezTo>
                      <a:pt x="103" y="194"/>
                      <a:pt x="103" y="194"/>
                      <a:pt x="103" y="194"/>
                    </a:cubicBezTo>
                    <a:cubicBezTo>
                      <a:pt x="109" y="193"/>
                      <a:pt x="109" y="193"/>
                      <a:pt x="109" y="193"/>
                    </a:cubicBezTo>
                    <a:cubicBezTo>
                      <a:pt x="116" y="192"/>
                      <a:pt x="116" y="192"/>
                      <a:pt x="116" y="192"/>
                    </a:cubicBezTo>
                    <a:cubicBezTo>
                      <a:pt x="122" y="189"/>
                      <a:pt x="122" y="189"/>
                      <a:pt x="122" y="189"/>
                    </a:cubicBezTo>
                    <a:cubicBezTo>
                      <a:pt x="128" y="187"/>
                      <a:pt x="128" y="187"/>
                      <a:pt x="128" y="187"/>
                    </a:cubicBezTo>
                    <a:cubicBezTo>
                      <a:pt x="130" y="187"/>
                      <a:pt x="130" y="187"/>
                      <a:pt x="130" y="187"/>
                    </a:cubicBezTo>
                    <a:cubicBezTo>
                      <a:pt x="133" y="187"/>
                      <a:pt x="133" y="187"/>
                      <a:pt x="133" y="187"/>
                    </a:cubicBezTo>
                    <a:cubicBezTo>
                      <a:pt x="134" y="194"/>
                      <a:pt x="134" y="194"/>
                      <a:pt x="134" y="194"/>
                    </a:cubicBezTo>
                    <a:cubicBezTo>
                      <a:pt x="135" y="193"/>
                      <a:pt x="135" y="193"/>
                      <a:pt x="135" y="193"/>
                    </a:cubicBezTo>
                    <a:cubicBezTo>
                      <a:pt x="137" y="193"/>
                      <a:pt x="137" y="193"/>
                      <a:pt x="137" y="193"/>
                    </a:cubicBezTo>
                    <a:cubicBezTo>
                      <a:pt x="139" y="194"/>
                      <a:pt x="139" y="194"/>
                      <a:pt x="139" y="194"/>
                    </a:cubicBezTo>
                    <a:cubicBezTo>
                      <a:pt x="141" y="194"/>
                      <a:pt x="141" y="194"/>
                      <a:pt x="141" y="194"/>
                    </a:cubicBezTo>
                    <a:cubicBezTo>
                      <a:pt x="141" y="194"/>
                      <a:pt x="141" y="194"/>
                      <a:pt x="141" y="194"/>
                    </a:cubicBezTo>
                    <a:cubicBezTo>
                      <a:pt x="141" y="196"/>
                      <a:pt x="141" y="196"/>
                      <a:pt x="141" y="196"/>
                    </a:cubicBezTo>
                    <a:cubicBezTo>
                      <a:pt x="146" y="194"/>
                      <a:pt x="146" y="194"/>
                      <a:pt x="146" y="194"/>
                    </a:cubicBezTo>
                    <a:cubicBezTo>
                      <a:pt x="151" y="192"/>
                      <a:pt x="151" y="192"/>
                      <a:pt x="151" y="192"/>
                    </a:cubicBezTo>
                    <a:cubicBezTo>
                      <a:pt x="151" y="192"/>
                      <a:pt x="151" y="192"/>
                      <a:pt x="151" y="192"/>
                    </a:cubicBezTo>
                    <a:cubicBezTo>
                      <a:pt x="151" y="192"/>
                      <a:pt x="151" y="192"/>
                      <a:pt x="151" y="192"/>
                    </a:cubicBezTo>
                    <a:cubicBezTo>
                      <a:pt x="151" y="195"/>
                      <a:pt x="151" y="195"/>
                      <a:pt x="151" y="195"/>
                    </a:cubicBezTo>
                    <a:cubicBezTo>
                      <a:pt x="153" y="196"/>
                      <a:pt x="153" y="196"/>
                      <a:pt x="153" y="196"/>
                    </a:cubicBezTo>
                    <a:cubicBezTo>
                      <a:pt x="154" y="198"/>
                      <a:pt x="154" y="198"/>
                      <a:pt x="154" y="198"/>
                    </a:cubicBezTo>
                    <a:cubicBezTo>
                      <a:pt x="158" y="204"/>
                      <a:pt x="158" y="204"/>
                      <a:pt x="158" y="204"/>
                    </a:cubicBezTo>
                    <a:cubicBezTo>
                      <a:pt x="161" y="210"/>
                      <a:pt x="161" y="210"/>
                      <a:pt x="161" y="210"/>
                    </a:cubicBezTo>
                    <a:cubicBezTo>
                      <a:pt x="163" y="208"/>
                      <a:pt x="163" y="208"/>
                      <a:pt x="163" y="208"/>
                    </a:cubicBezTo>
                    <a:cubicBezTo>
                      <a:pt x="166" y="210"/>
                      <a:pt x="166" y="210"/>
                      <a:pt x="166" y="210"/>
                    </a:cubicBezTo>
                    <a:cubicBezTo>
                      <a:pt x="172" y="209"/>
                      <a:pt x="172" y="209"/>
                      <a:pt x="172" y="209"/>
                    </a:cubicBezTo>
                    <a:cubicBezTo>
                      <a:pt x="180" y="217"/>
                      <a:pt x="180" y="217"/>
                      <a:pt x="180" y="217"/>
                    </a:cubicBezTo>
                    <a:cubicBezTo>
                      <a:pt x="181" y="216"/>
                      <a:pt x="181" y="216"/>
                      <a:pt x="181" y="216"/>
                    </a:cubicBezTo>
                    <a:cubicBezTo>
                      <a:pt x="183" y="218"/>
                      <a:pt x="183" y="218"/>
                      <a:pt x="183" y="218"/>
                    </a:cubicBezTo>
                    <a:cubicBezTo>
                      <a:pt x="183" y="218"/>
                      <a:pt x="183" y="218"/>
                      <a:pt x="183" y="218"/>
                    </a:cubicBezTo>
                    <a:cubicBezTo>
                      <a:pt x="183" y="218"/>
                      <a:pt x="183" y="218"/>
                      <a:pt x="183" y="218"/>
                    </a:cubicBezTo>
                    <a:cubicBezTo>
                      <a:pt x="182" y="219"/>
                      <a:pt x="182" y="219"/>
                      <a:pt x="182" y="219"/>
                    </a:cubicBezTo>
                    <a:cubicBezTo>
                      <a:pt x="183" y="219"/>
                      <a:pt x="183" y="219"/>
                      <a:pt x="183" y="219"/>
                    </a:cubicBezTo>
                    <a:cubicBezTo>
                      <a:pt x="184" y="219"/>
                      <a:pt x="184" y="219"/>
                      <a:pt x="184" y="219"/>
                    </a:cubicBezTo>
                    <a:cubicBezTo>
                      <a:pt x="184" y="219"/>
                      <a:pt x="184" y="219"/>
                      <a:pt x="184" y="219"/>
                    </a:cubicBezTo>
                    <a:cubicBezTo>
                      <a:pt x="185" y="217"/>
                      <a:pt x="185" y="217"/>
                      <a:pt x="185" y="217"/>
                    </a:cubicBezTo>
                    <a:cubicBezTo>
                      <a:pt x="185" y="217"/>
                      <a:pt x="185" y="217"/>
                      <a:pt x="185" y="217"/>
                    </a:cubicBezTo>
                    <a:cubicBezTo>
                      <a:pt x="185" y="217"/>
                      <a:pt x="185" y="217"/>
                      <a:pt x="185" y="217"/>
                    </a:cubicBezTo>
                    <a:cubicBezTo>
                      <a:pt x="186" y="217"/>
                      <a:pt x="186" y="217"/>
                      <a:pt x="186" y="217"/>
                    </a:cubicBezTo>
                    <a:cubicBezTo>
                      <a:pt x="199" y="211"/>
                      <a:pt x="199" y="211"/>
                      <a:pt x="199" y="211"/>
                    </a:cubicBezTo>
                    <a:cubicBezTo>
                      <a:pt x="202" y="213"/>
                      <a:pt x="202" y="213"/>
                      <a:pt x="202" y="213"/>
                    </a:cubicBezTo>
                    <a:cubicBezTo>
                      <a:pt x="202" y="213"/>
                      <a:pt x="202" y="213"/>
                      <a:pt x="202" y="213"/>
                    </a:cubicBezTo>
                    <a:cubicBezTo>
                      <a:pt x="204" y="212"/>
                      <a:pt x="204" y="212"/>
                      <a:pt x="204" y="212"/>
                    </a:cubicBezTo>
                    <a:cubicBezTo>
                      <a:pt x="205" y="213"/>
                      <a:pt x="205" y="213"/>
                      <a:pt x="205" y="213"/>
                    </a:cubicBezTo>
                    <a:cubicBezTo>
                      <a:pt x="206" y="214"/>
                      <a:pt x="206" y="214"/>
                      <a:pt x="206" y="214"/>
                    </a:cubicBezTo>
                    <a:cubicBezTo>
                      <a:pt x="209" y="214"/>
                      <a:pt x="209" y="214"/>
                      <a:pt x="209" y="214"/>
                    </a:cubicBezTo>
                    <a:cubicBezTo>
                      <a:pt x="215" y="214"/>
                      <a:pt x="215" y="214"/>
                      <a:pt x="215" y="214"/>
                    </a:cubicBezTo>
                    <a:cubicBezTo>
                      <a:pt x="215" y="208"/>
                      <a:pt x="215" y="208"/>
                      <a:pt x="215" y="208"/>
                    </a:cubicBezTo>
                    <a:cubicBezTo>
                      <a:pt x="219" y="203"/>
                      <a:pt x="219" y="203"/>
                      <a:pt x="219" y="203"/>
                    </a:cubicBezTo>
                    <a:cubicBezTo>
                      <a:pt x="220" y="204"/>
                      <a:pt x="220" y="204"/>
                      <a:pt x="220" y="204"/>
                    </a:cubicBezTo>
                    <a:cubicBezTo>
                      <a:pt x="228" y="207"/>
                      <a:pt x="228" y="207"/>
                      <a:pt x="228" y="207"/>
                    </a:cubicBezTo>
                    <a:cubicBezTo>
                      <a:pt x="228" y="211"/>
                      <a:pt x="228" y="211"/>
                      <a:pt x="228" y="211"/>
                    </a:cubicBezTo>
                    <a:cubicBezTo>
                      <a:pt x="233" y="214"/>
                      <a:pt x="233" y="214"/>
                      <a:pt x="233" y="214"/>
                    </a:cubicBezTo>
                    <a:cubicBezTo>
                      <a:pt x="233" y="213"/>
                      <a:pt x="233" y="213"/>
                      <a:pt x="233" y="213"/>
                    </a:cubicBezTo>
                    <a:cubicBezTo>
                      <a:pt x="238" y="211"/>
                      <a:pt x="238" y="211"/>
                      <a:pt x="238" y="211"/>
                    </a:cubicBezTo>
                    <a:cubicBezTo>
                      <a:pt x="255" y="219"/>
                      <a:pt x="255" y="219"/>
                      <a:pt x="255" y="219"/>
                    </a:cubicBezTo>
                    <a:cubicBezTo>
                      <a:pt x="259" y="217"/>
                      <a:pt x="259" y="217"/>
                      <a:pt x="259" y="217"/>
                    </a:cubicBezTo>
                    <a:cubicBezTo>
                      <a:pt x="262" y="217"/>
                      <a:pt x="262" y="217"/>
                      <a:pt x="262" y="217"/>
                    </a:cubicBezTo>
                    <a:cubicBezTo>
                      <a:pt x="266" y="213"/>
                      <a:pt x="266" y="213"/>
                      <a:pt x="266" y="213"/>
                    </a:cubicBezTo>
                    <a:cubicBezTo>
                      <a:pt x="266" y="213"/>
                      <a:pt x="266" y="213"/>
                      <a:pt x="266" y="213"/>
                    </a:cubicBezTo>
                    <a:cubicBezTo>
                      <a:pt x="266" y="213"/>
                      <a:pt x="266" y="213"/>
                      <a:pt x="266" y="213"/>
                    </a:cubicBezTo>
                    <a:cubicBezTo>
                      <a:pt x="268" y="215"/>
                      <a:pt x="268" y="215"/>
                      <a:pt x="268" y="215"/>
                    </a:cubicBezTo>
                    <a:cubicBezTo>
                      <a:pt x="271" y="215"/>
                      <a:pt x="271" y="215"/>
                      <a:pt x="271" y="215"/>
                    </a:cubicBezTo>
                    <a:cubicBezTo>
                      <a:pt x="272" y="214"/>
                      <a:pt x="272" y="214"/>
                      <a:pt x="272" y="214"/>
                    </a:cubicBezTo>
                    <a:cubicBezTo>
                      <a:pt x="272" y="214"/>
                      <a:pt x="272" y="214"/>
                      <a:pt x="272" y="214"/>
                    </a:cubicBezTo>
                    <a:cubicBezTo>
                      <a:pt x="272" y="214"/>
                      <a:pt x="272" y="214"/>
                      <a:pt x="272" y="214"/>
                    </a:cubicBezTo>
                    <a:cubicBezTo>
                      <a:pt x="276" y="216"/>
                      <a:pt x="276" y="216"/>
                      <a:pt x="276" y="216"/>
                    </a:cubicBezTo>
                    <a:cubicBezTo>
                      <a:pt x="277" y="216"/>
                      <a:pt x="277" y="216"/>
                      <a:pt x="277" y="216"/>
                    </a:cubicBezTo>
                    <a:cubicBezTo>
                      <a:pt x="280" y="215"/>
                      <a:pt x="280" y="215"/>
                      <a:pt x="280" y="215"/>
                    </a:cubicBezTo>
                    <a:cubicBezTo>
                      <a:pt x="283" y="207"/>
                      <a:pt x="283" y="207"/>
                      <a:pt x="283" y="207"/>
                    </a:cubicBezTo>
                    <a:cubicBezTo>
                      <a:pt x="284" y="206"/>
                      <a:pt x="284" y="206"/>
                      <a:pt x="284" y="206"/>
                    </a:cubicBezTo>
                    <a:cubicBezTo>
                      <a:pt x="285" y="205"/>
                      <a:pt x="285" y="205"/>
                      <a:pt x="285" y="205"/>
                    </a:cubicBezTo>
                    <a:cubicBezTo>
                      <a:pt x="285" y="202"/>
                      <a:pt x="285" y="202"/>
                      <a:pt x="285" y="202"/>
                    </a:cubicBezTo>
                    <a:cubicBezTo>
                      <a:pt x="283" y="202"/>
                      <a:pt x="283" y="202"/>
                      <a:pt x="283" y="202"/>
                    </a:cubicBezTo>
                    <a:cubicBezTo>
                      <a:pt x="285" y="199"/>
                      <a:pt x="285" y="199"/>
                      <a:pt x="285" y="199"/>
                    </a:cubicBezTo>
                    <a:cubicBezTo>
                      <a:pt x="293" y="197"/>
                      <a:pt x="293" y="197"/>
                      <a:pt x="293" y="197"/>
                    </a:cubicBezTo>
                    <a:cubicBezTo>
                      <a:pt x="297" y="199"/>
                      <a:pt x="297" y="199"/>
                      <a:pt x="297" y="199"/>
                    </a:cubicBezTo>
                    <a:cubicBezTo>
                      <a:pt x="298" y="199"/>
                      <a:pt x="298" y="199"/>
                      <a:pt x="298" y="199"/>
                    </a:cubicBezTo>
                    <a:cubicBezTo>
                      <a:pt x="302" y="203"/>
                      <a:pt x="302" y="203"/>
                      <a:pt x="302" y="203"/>
                    </a:cubicBezTo>
                    <a:cubicBezTo>
                      <a:pt x="305" y="214"/>
                      <a:pt x="305" y="214"/>
                      <a:pt x="305" y="214"/>
                    </a:cubicBezTo>
                    <a:cubicBezTo>
                      <a:pt x="306" y="217"/>
                      <a:pt x="306" y="217"/>
                      <a:pt x="306" y="217"/>
                    </a:cubicBezTo>
                    <a:cubicBezTo>
                      <a:pt x="309" y="216"/>
                      <a:pt x="309" y="216"/>
                      <a:pt x="309" y="216"/>
                    </a:cubicBezTo>
                    <a:cubicBezTo>
                      <a:pt x="315" y="219"/>
                      <a:pt x="315" y="219"/>
                      <a:pt x="315" y="219"/>
                    </a:cubicBezTo>
                    <a:cubicBezTo>
                      <a:pt x="317" y="225"/>
                      <a:pt x="317" y="225"/>
                      <a:pt x="317" y="225"/>
                    </a:cubicBezTo>
                    <a:cubicBezTo>
                      <a:pt x="319" y="226"/>
                      <a:pt x="319" y="226"/>
                      <a:pt x="319" y="226"/>
                    </a:cubicBezTo>
                    <a:cubicBezTo>
                      <a:pt x="328" y="222"/>
                      <a:pt x="328" y="222"/>
                      <a:pt x="328" y="222"/>
                    </a:cubicBezTo>
                    <a:cubicBezTo>
                      <a:pt x="328" y="222"/>
                      <a:pt x="328" y="222"/>
                      <a:pt x="328" y="222"/>
                    </a:cubicBezTo>
                    <a:cubicBezTo>
                      <a:pt x="328" y="226"/>
                      <a:pt x="328" y="226"/>
                      <a:pt x="328" y="226"/>
                    </a:cubicBezTo>
                    <a:cubicBezTo>
                      <a:pt x="328" y="226"/>
                      <a:pt x="328" y="226"/>
                      <a:pt x="328" y="226"/>
                    </a:cubicBezTo>
                    <a:cubicBezTo>
                      <a:pt x="327" y="227"/>
                      <a:pt x="327" y="227"/>
                      <a:pt x="327" y="227"/>
                    </a:cubicBezTo>
                    <a:cubicBezTo>
                      <a:pt x="326" y="232"/>
                      <a:pt x="326" y="232"/>
                      <a:pt x="326" y="232"/>
                    </a:cubicBezTo>
                    <a:cubicBezTo>
                      <a:pt x="323" y="237"/>
                      <a:pt x="323" y="237"/>
                      <a:pt x="323" y="237"/>
                    </a:cubicBezTo>
                    <a:cubicBezTo>
                      <a:pt x="323" y="237"/>
                      <a:pt x="323" y="237"/>
                      <a:pt x="323" y="237"/>
                    </a:cubicBezTo>
                    <a:cubicBezTo>
                      <a:pt x="322" y="237"/>
                      <a:pt x="322" y="237"/>
                      <a:pt x="322" y="237"/>
                    </a:cubicBezTo>
                    <a:cubicBezTo>
                      <a:pt x="320" y="236"/>
                      <a:pt x="320" y="236"/>
                      <a:pt x="320" y="236"/>
                    </a:cubicBezTo>
                    <a:cubicBezTo>
                      <a:pt x="317" y="239"/>
                      <a:pt x="317" y="239"/>
                      <a:pt x="317" y="239"/>
                    </a:cubicBezTo>
                    <a:cubicBezTo>
                      <a:pt x="317" y="244"/>
                      <a:pt x="317" y="244"/>
                      <a:pt x="317" y="244"/>
                    </a:cubicBezTo>
                    <a:cubicBezTo>
                      <a:pt x="315" y="248"/>
                      <a:pt x="315" y="248"/>
                      <a:pt x="315" y="248"/>
                    </a:cubicBezTo>
                    <a:cubicBezTo>
                      <a:pt x="315" y="248"/>
                      <a:pt x="315" y="248"/>
                      <a:pt x="315" y="248"/>
                    </a:cubicBezTo>
                    <a:cubicBezTo>
                      <a:pt x="316" y="247"/>
                      <a:pt x="316" y="247"/>
                      <a:pt x="316" y="247"/>
                    </a:cubicBezTo>
                    <a:cubicBezTo>
                      <a:pt x="317" y="247"/>
                      <a:pt x="317" y="247"/>
                      <a:pt x="317" y="247"/>
                    </a:cubicBezTo>
                    <a:cubicBezTo>
                      <a:pt x="319" y="245"/>
                      <a:pt x="319" y="245"/>
                      <a:pt x="319" y="245"/>
                    </a:cubicBezTo>
                    <a:cubicBezTo>
                      <a:pt x="321" y="245"/>
                      <a:pt x="321" y="245"/>
                      <a:pt x="321" y="245"/>
                    </a:cubicBezTo>
                    <a:cubicBezTo>
                      <a:pt x="321" y="247"/>
                      <a:pt x="321" y="247"/>
                      <a:pt x="321" y="247"/>
                    </a:cubicBezTo>
                    <a:cubicBezTo>
                      <a:pt x="325" y="247"/>
                      <a:pt x="325" y="247"/>
                      <a:pt x="325" y="247"/>
                    </a:cubicBezTo>
                    <a:cubicBezTo>
                      <a:pt x="331" y="243"/>
                      <a:pt x="331" y="243"/>
                      <a:pt x="331" y="243"/>
                    </a:cubicBezTo>
                    <a:cubicBezTo>
                      <a:pt x="331" y="241"/>
                      <a:pt x="331" y="241"/>
                      <a:pt x="331" y="241"/>
                    </a:cubicBezTo>
                    <a:cubicBezTo>
                      <a:pt x="333" y="239"/>
                      <a:pt x="333" y="239"/>
                      <a:pt x="333" y="239"/>
                    </a:cubicBezTo>
                    <a:cubicBezTo>
                      <a:pt x="339" y="232"/>
                      <a:pt x="339" y="232"/>
                      <a:pt x="339" y="232"/>
                    </a:cubicBezTo>
                    <a:cubicBezTo>
                      <a:pt x="339" y="228"/>
                      <a:pt x="339" y="228"/>
                      <a:pt x="339" y="228"/>
                    </a:cubicBezTo>
                    <a:cubicBezTo>
                      <a:pt x="345" y="222"/>
                      <a:pt x="345" y="222"/>
                      <a:pt x="345" y="222"/>
                    </a:cubicBezTo>
                    <a:cubicBezTo>
                      <a:pt x="346" y="214"/>
                      <a:pt x="346" y="214"/>
                      <a:pt x="346" y="214"/>
                    </a:cubicBezTo>
                    <a:cubicBezTo>
                      <a:pt x="345" y="211"/>
                      <a:pt x="345" y="211"/>
                      <a:pt x="345" y="211"/>
                    </a:cubicBezTo>
                    <a:cubicBezTo>
                      <a:pt x="347" y="207"/>
                      <a:pt x="347" y="207"/>
                      <a:pt x="347" y="207"/>
                    </a:cubicBezTo>
                    <a:cubicBezTo>
                      <a:pt x="349" y="204"/>
                      <a:pt x="349" y="204"/>
                      <a:pt x="349" y="204"/>
                    </a:cubicBezTo>
                    <a:cubicBezTo>
                      <a:pt x="348" y="203"/>
                      <a:pt x="348" y="203"/>
                      <a:pt x="348" y="203"/>
                    </a:cubicBezTo>
                    <a:cubicBezTo>
                      <a:pt x="348" y="200"/>
                      <a:pt x="348" y="200"/>
                      <a:pt x="348" y="200"/>
                    </a:cubicBezTo>
                    <a:cubicBezTo>
                      <a:pt x="345" y="198"/>
                      <a:pt x="345" y="198"/>
                      <a:pt x="345" y="198"/>
                    </a:cubicBezTo>
                    <a:cubicBezTo>
                      <a:pt x="348" y="199"/>
                      <a:pt x="348" y="199"/>
                      <a:pt x="348" y="199"/>
                    </a:cubicBezTo>
                    <a:cubicBezTo>
                      <a:pt x="348" y="198"/>
                      <a:pt x="348" y="198"/>
                      <a:pt x="348" y="198"/>
                    </a:cubicBezTo>
                    <a:cubicBezTo>
                      <a:pt x="343" y="193"/>
                      <a:pt x="343" y="193"/>
                      <a:pt x="343" y="193"/>
                    </a:cubicBezTo>
                    <a:cubicBezTo>
                      <a:pt x="340" y="193"/>
                      <a:pt x="340" y="193"/>
                      <a:pt x="340" y="193"/>
                    </a:cubicBezTo>
                    <a:cubicBezTo>
                      <a:pt x="340" y="196"/>
                      <a:pt x="340" y="196"/>
                      <a:pt x="340" y="196"/>
                    </a:cubicBezTo>
                    <a:cubicBezTo>
                      <a:pt x="339" y="197"/>
                      <a:pt x="339" y="197"/>
                      <a:pt x="339" y="197"/>
                    </a:cubicBezTo>
                    <a:cubicBezTo>
                      <a:pt x="340" y="195"/>
                      <a:pt x="340" y="195"/>
                      <a:pt x="340" y="195"/>
                    </a:cubicBezTo>
                    <a:cubicBezTo>
                      <a:pt x="336" y="197"/>
                      <a:pt x="336" y="197"/>
                      <a:pt x="336" y="197"/>
                    </a:cubicBezTo>
                    <a:cubicBezTo>
                      <a:pt x="337" y="195"/>
                      <a:pt x="337" y="195"/>
                      <a:pt x="337" y="195"/>
                    </a:cubicBezTo>
                    <a:cubicBezTo>
                      <a:pt x="336" y="194"/>
                      <a:pt x="336" y="194"/>
                      <a:pt x="336" y="194"/>
                    </a:cubicBezTo>
                    <a:cubicBezTo>
                      <a:pt x="337" y="193"/>
                      <a:pt x="337" y="193"/>
                      <a:pt x="337" y="193"/>
                    </a:cubicBezTo>
                    <a:cubicBezTo>
                      <a:pt x="335" y="194"/>
                      <a:pt x="335" y="194"/>
                      <a:pt x="335" y="194"/>
                    </a:cubicBezTo>
                    <a:cubicBezTo>
                      <a:pt x="335" y="194"/>
                      <a:pt x="335" y="194"/>
                      <a:pt x="335" y="194"/>
                    </a:cubicBezTo>
                    <a:cubicBezTo>
                      <a:pt x="334" y="196"/>
                      <a:pt x="334" y="196"/>
                      <a:pt x="334" y="196"/>
                    </a:cubicBezTo>
                    <a:cubicBezTo>
                      <a:pt x="334" y="191"/>
                      <a:pt x="334" y="191"/>
                      <a:pt x="334" y="191"/>
                    </a:cubicBezTo>
                    <a:cubicBezTo>
                      <a:pt x="331" y="192"/>
                      <a:pt x="331" y="192"/>
                      <a:pt x="331" y="192"/>
                    </a:cubicBezTo>
                    <a:cubicBezTo>
                      <a:pt x="329" y="190"/>
                      <a:pt x="329" y="190"/>
                      <a:pt x="329" y="190"/>
                    </a:cubicBezTo>
                    <a:cubicBezTo>
                      <a:pt x="346" y="173"/>
                      <a:pt x="346" y="173"/>
                      <a:pt x="346" y="173"/>
                    </a:cubicBezTo>
                    <a:cubicBezTo>
                      <a:pt x="347" y="171"/>
                      <a:pt x="347" y="171"/>
                      <a:pt x="347" y="171"/>
                    </a:cubicBezTo>
                    <a:cubicBezTo>
                      <a:pt x="353" y="164"/>
                      <a:pt x="353" y="164"/>
                      <a:pt x="353" y="164"/>
                    </a:cubicBezTo>
                    <a:cubicBezTo>
                      <a:pt x="362" y="164"/>
                      <a:pt x="362" y="164"/>
                      <a:pt x="362" y="164"/>
                    </a:cubicBezTo>
                    <a:cubicBezTo>
                      <a:pt x="363" y="165"/>
                      <a:pt x="363" y="165"/>
                      <a:pt x="363" y="165"/>
                    </a:cubicBezTo>
                    <a:cubicBezTo>
                      <a:pt x="364" y="164"/>
                      <a:pt x="364" y="164"/>
                      <a:pt x="364" y="164"/>
                    </a:cubicBezTo>
                    <a:cubicBezTo>
                      <a:pt x="368" y="165"/>
                      <a:pt x="368" y="165"/>
                      <a:pt x="368" y="165"/>
                    </a:cubicBezTo>
                    <a:cubicBezTo>
                      <a:pt x="370" y="164"/>
                      <a:pt x="370" y="164"/>
                      <a:pt x="370" y="164"/>
                    </a:cubicBezTo>
                    <a:cubicBezTo>
                      <a:pt x="371" y="165"/>
                      <a:pt x="371" y="165"/>
                      <a:pt x="371" y="165"/>
                    </a:cubicBezTo>
                    <a:cubicBezTo>
                      <a:pt x="373" y="162"/>
                      <a:pt x="373" y="162"/>
                      <a:pt x="373" y="162"/>
                    </a:cubicBezTo>
                    <a:cubicBezTo>
                      <a:pt x="380" y="163"/>
                      <a:pt x="380" y="163"/>
                      <a:pt x="380" y="163"/>
                    </a:cubicBezTo>
                    <a:cubicBezTo>
                      <a:pt x="382" y="166"/>
                      <a:pt x="382" y="166"/>
                      <a:pt x="382" y="166"/>
                    </a:cubicBezTo>
                    <a:cubicBezTo>
                      <a:pt x="378" y="166"/>
                      <a:pt x="378" y="166"/>
                      <a:pt x="378" y="166"/>
                    </a:cubicBezTo>
                    <a:cubicBezTo>
                      <a:pt x="379" y="168"/>
                      <a:pt x="379" y="168"/>
                      <a:pt x="379" y="168"/>
                    </a:cubicBezTo>
                    <a:cubicBezTo>
                      <a:pt x="383" y="166"/>
                      <a:pt x="383" y="166"/>
                      <a:pt x="383" y="166"/>
                    </a:cubicBezTo>
                    <a:cubicBezTo>
                      <a:pt x="384" y="167"/>
                      <a:pt x="384" y="167"/>
                      <a:pt x="384" y="167"/>
                    </a:cubicBezTo>
                    <a:cubicBezTo>
                      <a:pt x="386" y="165"/>
                      <a:pt x="386" y="165"/>
                      <a:pt x="386" y="165"/>
                    </a:cubicBezTo>
                    <a:cubicBezTo>
                      <a:pt x="387" y="166"/>
                      <a:pt x="387" y="166"/>
                      <a:pt x="387" y="166"/>
                    </a:cubicBezTo>
                    <a:cubicBezTo>
                      <a:pt x="391" y="165"/>
                      <a:pt x="391" y="165"/>
                      <a:pt x="391" y="165"/>
                    </a:cubicBezTo>
                    <a:cubicBezTo>
                      <a:pt x="387" y="163"/>
                      <a:pt x="387" y="163"/>
                      <a:pt x="387" y="163"/>
                    </a:cubicBezTo>
                    <a:cubicBezTo>
                      <a:pt x="390" y="158"/>
                      <a:pt x="390" y="158"/>
                      <a:pt x="390" y="158"/>
                    </a:cubicBezTo>
                    <a:cubicBezTo>
                      <a:pt x="395" y="153"/>
                      <a:pt x="395" y="153"/>
                      <a:pt x="395" y="153"/>
                    </a:cubicBezTo>
                    <a:cubicBezTo>
                      <a:pt x="395" y="151"/>
                      <a:pt x="395" y="151"/>
                      <a:pt x="395" y="151"/>
                    </a:cubicBezTo>
                    <a:cubicBezTo>
                      <a:pt x="398" y="149"/>
                      <a:pt x="398" y="149"/>
                      <a:pt x="398" y="149"/>
                    </a:cubicBezTo>
                    <a:cubicBezTo>
                      <a:pt x="403" y="148"/>
                      <a:pt x="403" y="148"/>
                      <a:pt x="403" y="148"/>
                    </a:cubicBezTo>
                    <a:cubicBezTo>
                      <a:pt x="405" y="150"/>
                      <a:pt x="405" y="150"/>
                      <a:pt x="405" y="150"/>
                    </a:cubicBezTo>
                    <a:cubicBezTo>
                      <a:pt x="407" y="148"/>
                      <a:pt x="407" y="148"/>
                      <a:pt x="407" y="148"/>
                    </a:cubicBezTo>
                    <a:cubicBezTo>
                      <a:pt x="405" y="154"/>
                      <a:pt x="405" y="154"/>
                      <a:pt x="405" y="154"/>
                    </a:cubicBezTo>
                    <a:cubicBezTo>
                      <a:pt x="407" y="154"/>
                      <a:pt x="407" y="154"/>
                      <a:pt x="407" y="154"/>
                    </a:cubicBezTo>
                    <a:cubicBezTo>
                      <a:pt x="406" y="157"/>
                      <a:pt x="406" y="157"/>
                      <a:pt x="406" y="157"/>
                    </a:cubicBezTo>
                    <a:cubicBezTo>
                      <a:pt x="414" y="150"/>
                      <a:pt x="414" y="150"/>
                      <a:pt x="414" y="150"/>
                    </a:cubicBezTo>
                    <a:cubicBezTo>
                      <a:pt x="415" y="151"/>
                      <a:pt x="415" y="151"/>
                      <a:pt x="415" y="151"/>
                    </a:cubicBezTo>
                    <a:cubicBezTo>
                      <a:pt x="415" y="148"/>
                      <a:pt x="415" y="148"/>
                      <a:pt x="415" y="148"/>
                    </a:cubicBezTo>
                    <a:cubicBezTo>
                      <a:pt x="416" y="144"/>
                      <a:pt x="416" y="144"/>
                      <a:pt x="416" y="144"/>
                    </a:cubicBezTo>
                    <a:cubicBezTo>
                      <a:pt x="420" y="143"/>
                      <a:pt x="420" y="143"/>
                      <a:pt x="420" y="143"/>
                    </a:cubicBezTo>
                    <a:cubicBezTo>
                      <a:pt x="421" y="144"/>
                      <a:pt x="421" y="144"/>
                      <a:pt x="421" y="144"/>
                    </a:cubicBezTo>
                    <a:cubicBezTo>
                      <a:pt x="418" y="146"/>
                      <a:pt x="418" y="146"/>
                      <a:pt x="418" y="146"/>
                    </a:cubicBezTo>
                    <a:cubicBezTo>
                      <a:pt x="416" y="154"/>
                      <a:pt x="416" y="154"/>
                      <a:pt x="416" y="154"/>
                    </a:cubicBezTo>
                    <a:cubicBezTo>
                      <a:pt x="417" y="155"/>
                      <a:pt x="417" y="155"/>
                      <a:pt x="417" y="155"/>
                    </a:cubicBezTo>
                    <a:cubicBezTo>
                      <a:pt x="411" y="157"/>
                      <a:pt x="411" y="157"/>
                      <a:pt x="411" y="157"/>
                    </a:cubicBezTo>
                    <a:cubicBezTo>
                      <a:pt x="411" y="159"/>
                      <a:pt x="411" y="159"/>
                      <a:pt x="411" y="159"/>
                    </a:cubicBezTo>
                    <a:cubicBezTo>
                      <a:pt x="405" y="166"/>
                      <a:pt x="405" y="166"/>
                      <a:pt x="405" y="166"/>
                    </a:cubicBezTo>
                    <a:cubicBezTo>
                      <a:pt x="405" y="167"/>
                      <a:pt x="405" y="167"/>
                      <a:pt x="405" y="167"/>
                    </a:cubicBezTo>
                    <a:cubicBezTo>
                      <a:pt x="400" y="172"/>
                      <a:pt x="400" y="172"/>
                      <a:pt x="400" y="172"/>
                    </a:cubicBezTo>
                    <a:cubicBezTo>
                      <a:pt x="399" y="173"/>
                      <a:pt x="399" y="173"/>
                      <a:pt x="399" y="173"/>
                    </a:cubicBezTo>
                    <a:cubicBezTo>
                      <a:pt x="397" y="174"/>
                      <a:pt x="397" y="174"/>
                      <a:pt x="397" y="174"/>
                    </a:cubicBezTo>
                    <a:cubicBezTo>
                      <a:pt x="396" y="173"/>
                      <a:pt x="396" y="173"/>
                      <a:pt x="396" y="173"/>
                    </a:cubicBezTo>
                    <a:cubicBezTo>
                      <a:pt x="396" y="175"/>
                      <a:pt x="396" y="175"/>
                      <a:pt x="396" y="175"/>
                    </a:cubicBezTo>
                    <a:cubicBezTo>
                      <a:pt x="396" y="178"/>
                      <a:pt x="396" y="178"/>
                      <a:pt x="396" y="178"/>
                    </a:cubicBezTo>
                    <a:cubicBezTo>
                      <a:pt x="393" y="179"/>
                      <a:pt x="393" y="179"/>
                      <a:pt x="393" y="179"/>
                    </a:cubicBezTo>
                    <a:cubicBezTo>
                      <a:pt x="392" y="186"/>
                      <a:pt x="392" y="186"/>
                      <a:pt x="392" y="186"/>
                    </a:cubicBezTo>
                    <a:cubicBezTo>
                      <a:pt x="394" y="198"/>
                      <a:pt x="394" y="198"/>
                      <a:pt x="394" y="198"/>
                    </a:cubicBezTo>
                    <a:cubicBezTo>
                      <a:pt x="395" y="205"/>
                      <a:pt x="395" y="205"/>
                      <a:pt x="395" y="205"/>
                    </a:cubicBezTo>
                    <a:cubicBezTo>
                      <a:pt x="395" y="208"/>
                      <a:pt x="395" y="208"/>
                      <a:pt x="395" y="208"/>
                    </a:cubicBezTo>
                    <a:cubicBezTo>
                      <a:pt x="396" y="210"/>
                      <a:pt x="396" y="210"/>
                      <a:pt x="396" y="210"/>
                    </a:cubicBezTo>
                    <a:cubicBezTo>
                      <a:pt x="401" y="204"/>
                      <a:pt x="401" y="204"/>
                      <a:pt x="401" y="204"/>
                    </a:cubicBezTo>
                    <a:cubicBezTo>
                      <a:pt x="401" y="200"/>
                      <a:pt x="401" y="200"/>
                      <a:pt x="401" y="200"/>
                    </a:cubicBezTo>
                    <a:cubicBezTo>
                      <a:pt x="405" y="199"/>
                      <a:pt x="405" y="199"/>
                      <a:pt x="405" y="199"/>
                    </a:cubicBezTo>
                    <a:cubicBezTo>
                      <a:pt x="405" y="194"/>
                      <a:pt x="405" y="194"/>
                      <a:pt x="405" y="194"/>
                    </a:cubicBezTo>
                    <a:cubicBezTo>
                      <a:pt x="409" y="191"/>
                      <a:pt x="409" y="191"/>
                      <a:pt x="409" y="191"/>
                    </a:cubicBezTo>
                    <a:cubicBezTo>
                      <a:pt x="410" y="192"/>
                      <a:pt x="410" y="192"/>
                      <a:pt x="410" y="192"/>
                    </a:cubicBezTo>
                    <a:cubicBezTo>
                      <a:pt x="412" y="191"/>
                      <a:pt x="412" y="191"/>
                      <a:pt x="412" y="191"/>
                    </a:cubicBezTo>
                    <a:cubicBezTo>
                      <a:pt x="410" y="187"/>
                      <a:pt x="410" y="187"/>
                      <a:pt x="410" y="187"/>
                    </a:cubicBezTo>
                    <a:cubicBezTo>
                      <a:pt x="413" y="183"/>
                      <a:pt x="413" y="183"/>
                      <a:pt x="413" y="183"/>
                    </a:cubicBezTo>
                    <a:cubicBezTo>
                      <a:pt x="412" y="182"/>
                      <a:pt x="412" y="182"/>
                      <a:pt x="412" y="182"/>
                    </a:cubicBezTo>
                    <a:cubicBezTo>
                      <a:pt x="414" y="181"/>
                      <a:pt x="414" y="181"/>
                      <a:pt x="414" y="181"/>
                    </a:cubicBezTo>
                    <a:cubicBezTo>
                      <a:pt x="413" y="182"/>
                      <a:pt x="413" y="182"/>
                      <a:pt x="413" y="182"/>
                    </a:cubicBezTo>
                    <a:cubicBezTo>
                      <a:pt x="415" y="184"/>
                      <a:pt x="415" y="184"/>
                      <a:pt x="415" y="184"/>
                    </a:cubicBezTo>
                    <a:cubicBezTo>
                      <a:pt x="415" y="181"/>
                      <a:pt x="415" y="181"/>
                      <a:pt x="415" y="181"/>
                    </a:cubicBezTo>
                    <a:cubicBezTo>
                      <a:pt x="415" y="180"/>
                      <a:pt x="415" y="180"/>
                      <a:pt x="415" y="180"/>
                    </a:cubicBezTo>
                    <a:cubicBezTo>
                      <a:pt x="414" y="180"/>
                      <a:pt x="414" y="180"/>
                      <a:pt x="414" y="180"/>
                    </a:cubicBezTo>
                    <a:cubicBezTo>
                      <a:pt x="414" y="176"/>
                      <a:pt x="414" y="176"/>
                      <a:pt x="414" y="176"/>
                    </a:cubicBezTo>
                    <a:cubicBezTo>
                      <a:pt x="415" y="174"/>
                      <a:pt x="415" y="174"/>
                      <a:pt x="415" y="174"/>
                    </a:cubicBezTo>
                    <a:cubicBezTo>
                      <a:pt x="413" y="173"/>
                      <a:pt x="413" y="173"/>
                      <a:pt x="413" y="173"/>
                    </a:cubicBezTo>
                    <a:cubicBezTo>
                      <a:pt x="412" y="174"/>
                      <a:pt x="412" y="174"/>
                      <a:pt x="412" y="174"/>
                    </a:cubicBezTo>
                    <a:cubicBezTo>
                      <a:pt x="412" y="173"/>
                      <a:pt x="412" y="173"/>
                      <a:pt x="412" y="173"/>
                    </a:cubicBezTo>
                    <a:cubicBezTo>
                      <a:pt x="412" y="170"/>
                      <a:pt x="412" y="170"/>
                      <a:pt x="412" y="170"/>
                    </a:cubicBezTo>
                    <a:cubicBezTo>
                      <a:pt x="415" y="164"/>
                      <a:pt x="415" y="164"/>
                      <a:pt x="415" y="164"/>
                    </a:cubicBezTo>
                    <a:cubicBezTo>
                      <a:pt x="416" y="162"/>
                      <a:pt x="416" y="162"/>
                      <a:pt x="416" y="162"/>
                    </a:cubicBezTo>
                    <a:cubicBezTo>
                      <a:pt x="419" y="160"/>
                      <a:pt x="419" y="160"/>
                      <a:pt x="419" y="160"/>
                    </a:cubicBezTo>
                    <a:cubicBezTo>
                      <a:pt x="421" y="162"/>
                      <a:pt x="421" y="162"/>
                      <a:pt x="421" y="162"/>
                    </a:cubicBezTo>
                    <a:cubicBezTo>
                      <a:pt x="421" y="159"/>
                      <a:pt x="421" y="159"/>
                      <a:pt x="421" y="159"/>
                    </a:cubicBezTo>
                    <a:cubicBezTo>
                      <a:pt x="425" y="157"/>
                      <a:pt x="425" y="157"/>
                      <a:pt x="425" y="157"/>
                    </a:cubicBezTo>
                    <a:cubicBezTo>
                      <a:pt x="424" y="162"/>
                      <a:pt x="424" y="162"/>
                      <a:pt x="424" y="162"/>
                    </a:cubicBezTo>
                    <a:cubicBezTo>
                      <a:pt x="430" y="157"/>
                      <a:pt x="430" y="157"/>
                      <a:pt x="430" y="157"/>
                    </a:cubicBezTo>
                    <a:cubicBezTo>
                      <a:pt x="433" y="157"/>
                      <a:pt x="433" y="157"/>
                      <a:pt x="433" y="157"/>
                    </a:cubicBezTo>
                    <a:cubicBezTo>
                      <a:pt x="437" y="161"/>
                      <a:pt x="437" y="161"/>
                      <a:pt x="437" y="161"/>
                    </a:cubicBezTo>
                    <a:cubicBezTo>
                      <a:pt x="438" y="158"/>
                      <a:pt x="438" y="158"/>
                      <a:pt x="438" y="158"/>
                    </a:cubicBezTo>
                    <a:cubicBezTo>
                      <a:pt x="445" y="152"/>
                      <a:pt x="445" y="152"/>
                      <a:pt x="445" y="152"/>
                    </a:cubicBezTo>
                    <a:cubicBezTo>
                      <a:pt x="448" y="150"/>
                      <a:pt x="448" y="150"/>
                      <a:pt x="448" y="150"/>
                    </a:cubicBezTo>
                    <a:cubicBezTo>
                      <a:pt x="448" y="87"/>
                      <a:pt x="448" y="87"/>
                      <a:pt x="448" y="87"/>
                    </a:cubicBezTo>
                    <a:lnTo>
                      <a:pt x="437" y="87"/>
                    </a:lnTo>
                    <a:close/>
                    <a:moveTo>
                      <a:pt x="12" y="171"/>
                    </a:moveTo>
                    <a:cubicBezTo>
                      <a:pt x="11" y="171"/>
                      <a:pt x="11" y="171"/>
                      <a:pt x="11" y="171"/>
                    </a:cubicBezTo>
                    <a:cubicBezTo>
                      <a:pt x="10" y="171"/>
                      <a:pt x="10" y="171"/>
                      <a:pt x="10" y="171"/>
                    </a:cubicBezTo>
                    <a:cubicBezTo>
                      <a:pt x="12" y="169"/>
                      <a:pt x="12" y="169"/>
                      <a:pt x="12" y="169"/>
                    </a:cubicBezTo>
                    <a:cubicBezTo>
                      <a:pt x="13" y="170"/>
                      <a:pt x="13" y="170"/>
                      <a:pt x="13" y="170"/>
                    </a:cubicBezTo>
                    <a:cubicBezTo>
                      <a:pt x="13" y="171"/>
                      <a:pt x="13" y="171"/>
                      <a:pt x="13" y="171"/>
                    </a:cubicBezTo>
                    <a:lnTo>
                      <a:pt x="12" y="171"/>
                    </a:lnTo>
                    <a:close/>
                    <a:moveTo>
                      <a:pt x="15" y="159"/>
                    </a:moveTo>
                    <a:cubicBezTo>
                      <a:pt x="13" y="158"/>
                      <a:pt x="13" y="158"/>
                      <a:pt x="13" y="158"/>
                    </a:cubicBezTo>
                    <a:cubicBezTo>
                      <a:pt x="12" y="159"/>
                      <a:pt x="12" y="159"/>
                      <a:pt x="12" y="159"/>
                    </a:cubicBezTo>
                    <a:cubicBezTo>
                      <a:pt x="12" y="160"/>
                      <a:pt x="12" y="160"/>
                      <a:pt x="12" y="160"/>
                    </a:cubicBezTo>
                    <a:cubicBezTo>
                      <a:pt x="11" y="160"/>
                      <a:pt x="11" y="160"/>
                      <a:pt x="11" y="160"/>
                    </a:cubicBezTo>
                    <a:cubicBezTo>
                      <a:pt x="10" y="157"/>
                      <a:pt x="10" y="157"/>
                      <a:pt x="10" y="157"/>
                    </a:cubicBezTo>
                    <a:cubicBezTo>
                      <a:pt x="9" y="155"/>
                      <a:pt x="9" y="155"/>
                      <a:pt x="9" y="155"/>
                    </a:cubicBezTo>
                    <a:cubicBezTo>
                      <a:pt x="9" y="155"/>
                      <a:pt x="9" y="155"/>
                      <a:pt x="9" y="155"/>
                    </a:cubicBezTo>
                    <a:cubicBezTo>
                      <a:pt x="9" y="153"/>
                      <a:pt x="9" y="153"/>
                      <a:pt x="9" y="153"/>
                    </a:cubicBezTo>
                    <a:cubicBezTo>
                      <a:pt x="8" y="153"/>
                      <a:pt x="8" y="153"/>
                      <a:pt x="8" y="153"/>
                    </a:cubicBezTo>
                    <a:cubicBezTo>
                      <a:pt x="8" y="151"/>
                      <a:pt x="8" y="151"/>
                      <a:pt x="8" y="151"/>
                    </a:cubicBezTo>
                    <a:cubicBezTo>
                      <a:pt x="10" y="149"/>
                      <a:pt x="10" y="149"/>
                      <a:pt x="10" y="149"/>
                    </a:cubicBezTo>
                    <a:cubicBezTo>
                      <a:pt x="11" y="149"/>
                      <a:pt x="11" y="149"/>
                      <a:pt x="11" y="149"/>
                    </a:cubicBezTo>
                    <a:cubicBezTo>
                      <a:pt x="13" y="152"/>
                      <a:pt x="13" y="152"/>
                      <a:pt x="13" y="152"/>
                    </a:cubicBezTo>
                    <a:cubicBezTo>
                      <a:pt x="15" y="152"/>
                      <a:pt x="15" y="152"/>
                      <a:pt x="15" y="152"/>
                    </a:cubicBezTo>
                    <a:cubicBezTo>
                      <a:pt x="16" y="154"/>
                      <a:pt x="16" y="154"/>
                      <a:pt x="16" y="154"/>
                    </a:cubicBezTo>
                    <a:cubicBezTo>
                      <a:pt x="16" y="155"/>
                      <a:pt x="16" y="155"/>
                      <a:pt x="16" y="155"/>
                    </a:cubicBezTo>
                    <a:cubicBezTo>
                      <a:pt x="16" y="157"/>
                      <a:pt x="16" y="157"/>
                      <a:pt x="16" y="157"/>
                    </a:cubicBezTo>
                    <a:lnTo>
                      <a:pt x="15" y="159"/>
                    </a:lnTo>
                    <a:close/>
                    <a:moveTo>
                      <a:pt x="27" y="153"/>
                    </a:moveTo>
                    <a:cubicBezTo>
                      <a:pt x="26" y="153"/>
                      <a:pt x="26" y="153"/>
                      <a:pt x="26" y="153"/>
                    </a:cubicBezTo>
                    <a:cubicBezTo>
                      <a:pt x="26" y="155"/>
                      <a:pt x="26" y="155"/>
                      <a:pt x="26" y="155"/>
                    </a:cubicBezTo>
                    <a:cubicBezTo>
                      <a:pt x="24" y="154"/>
                      <a:pt x="24" y="154"/>
                      <a:pt x="24" y="154"/>
                    </a:cubicBezTo>
                    <a:cubicBezTo>
                      <a:pt x="25" y="153"/>
                      <a:pt x="25" y="153"/>
                      <a:pt x="25" y="153"/>
                    </a:cubicBezTo>
                    <a:cubicBezTo>
                      <a:pt x="24" y="150"/>
                      <a:pt x="24" y="150"/>
                      <a:pt x="24" y="150"/>
                    </a:cubicBezTo>
                    <a:cubicBezTo>
                      <a:pt x="22" y="150"/>
                      <a:pt x="22" y="150"/>
                      <a:pt x="22" y="150"/>
                    </a:cubicBezTo>
                    <a:cubicBezTo>
                      <a:pt x="21" y="148"/>
                      <a:pt x="21" y="148"/>
                      <a:pt x="21" y="148"/>
                    </a:cubicBezTo>
                    <a:cubicBezTo>
                      <a:pt x="22" y="148"/>
                      <a:pt x="22" y="148"/>
                      <a:pt x="22" y="148"/>
                    </a:cubicBezTo>
                    <a:cubicBezTo>
                      <a:pt x="21" y="146"/>
                      <a:pt x="21" y="146"/>
                      <a:pt x="21" y="146"/>
                    </a:cubicBezTo>
                    <a:cubicBezTo>
                      <a:pt x="22" y="147"/>
                      <a:pt x="22" y="147"/>
                      <a:pt x="22" y="147"/>
                    </a:cubicBezTo>
                    <a:cubicBezTo>
                      <a:pt x="21" y="144"/>
                      <a:pt x="21" y="144"/>
                      <a:pt x="21" y="144"/>
                    </a:cubicBezTo>
                    <a:cubicBezTo>
                      <a:pt x="22" y="143"/>
                      <a:pt x="22" y="143"/>
                      <a:pt x="22" y="143"/>
                    </a:cubicBezTo>
                    <a:cubicBezTo>
                      <a:pt x="23" y="145"/>
                      <a:pt x="23" y="145"/>
                      <a:pt x="23" y="145"/>
                    </a:cubicBezTo>
                    <a:cubicBezTo>
                      <a:pt x="23" y="146"/>
                      <a:pt x="23" y="146"/>
                      <a:pt x="23" y="146"/>
                    </a:cubicBezTo>
                    <a:cubicBezTo>
                      <a:pt x="23" y="147"/>
                      <a:pt x="23" y="147"/>
                      <a:pt x="23" y="147"/>
                    </a:cubicBezTo>
                    <a:cubicBezTo>
                      <a:pt x="23" y="146"/>
                      <a:pt x="23" y="146"/>
                      <a:pt x="23" y="146"/>
                    </a:cubicBezTo>
                    <a:cubicBezTo>
                      <a:pt x="24" y="146"/>
                      <a:pt x="24" y="146"/>
                      <a:pt x="24" y="146"/>
                    </a:cubicBezTo>
                    <a:cubicBezTo>
                      <a:pt x="25" y="145"/>
                      <a:pt x="25" y="145"/>
                      <a:pt x="25" y="145"/>
                    </a:cubicBezTo>
                    <a:cubicBezTo>
                      <a:pt x="24" y="144"/>
                      <a:pt x="24" y="144"/>
                      <a:pt x="24" y="144"/>
                    </a:cubicBezTo>
                    <a:cubicBezTo>
                      <a:pt x="22" y="143"/>
                      <a:pt x="22" y="143"/>
                      <a:pt x="22" y="143"/>
                    </a:cubicBezTo>
                    <a:cubicBezTo>
                      <a:pt x="21" y="141"/>
                      <a:pt x="21" y="141"/>
                      <a:pt x="21" y="141"/>
                    </a:cubicBezTo>
                    <a:cubicBezTo>
                      <a:pt x="23" y="142"/>
                      <a:pt x="23" y="142"/>
                      <a:pt x="23" y="142"/>
                    </a:cubicBezTo>
                    <a:cubicBezTo>
                      <a:pt x="26" y="144"/>
                      <a:pt x="26" y="144"/>
                      <a:pt x="26" y="144"/>
                    </a:cubicBezTo>
                    <a:cubicBezTo>
                      <a:pt x="25" y="147"/>
                      <a:pt x="25" y="147"/>
                      <a:pt x="25" y="147"/>
                    </a:cubicBezTo>
                    <a:cubicBezTo>
                      <a:pt x="27" y="151"/>
                      <a:pt x="27" y="151"/>
                      <a:pt x="27" y="151"/>
                    </a:cubicBezTo>
                    <a:lnTo>
                      <a:pt x="27" y="153"/>
                    </a:lnTo>
                    <a:close/>
                    <a:moveTo>
                      <a:pt x="30" y="158"/>
                    </a:moveTo>
                    <a:cubicBezTo>
                      <a:pt x="32" y="158"/>
                      <a:pt x="32" y="158"/>
                      <a:pt x="32" y="158"/>
                    </a:cubicBezTo>
                    <a:cubicBezTo>
                      <a:pt x="32" y="158"/>
                      <a:pt x="32" y="158"/>
                      <a:pt x="32" y="158"/>
                    </a:cubicBezTo>
                    <a:cubicBezTo>
                      <a:pt x="32" y="159"/>
                      <a:pt x="32" y="159"/>
                      <a:pt x="32" y="159"/>
                    </a:cubicBezTo>
                    <a:cubicBezTo>
                      <a:pt x="32" y="160"/>
                      <a:pt x="32" y="160"/>
                      <a:pt x="32" y="160"/>
                    </a:cubicBezTo>
                    <a:cubicBezTo>
                      <a:pt x="30" y="160"/>
                      <a:pt x="30" y="160"/>
                      <a:pt x="30" y="160"/>
                    </a:cubicBezTo>
                    <a:cubicBezTo>
                      <a:pt x="30" y="159"/>
                      <a:pt x="30" y="159"/>
                      <a:pt x="30" y="159"/>
                    </a:cubicBezTo>
                    <a:lnTo>
                      <a:pt x="30" y="158"/>
                    </a:lnTo>
                    <a:close/>
                    <a:moveTo>
                      <a:pt x="33" y="172"/>
                    </a:moveTo>
                    <a:cubicBezTo>
                      <a:pt x="33" y="170"/>
                      <a:pt x="33" y="170"/>
                      <a:pt x="33" y="170"/>
                    </a:cubicBezTo>
                    <a:cubicBezTo>
                      <a:pt x="32" y="170"/>
                      <a:pt x="32" y="170"/>
                      <a:pt x="32" y="170"/>
                    </a:cubicBezTo>
                    <a:cubicBezTo>
                      <a:pt x="29" y="168"/>
                      <a:pt x="29" y="168"/>
                      <a:pt x="29" y="168"/>
                    </a:cubicBezTo>
                    <a:cubicBezTo>
                      <a:pt x="30" y="167"/>
                      <a:pt x="30" y="167"/>
                      <a:pt x="30" y="167"/>
                    </a:cubicBezTo>
                    <a:cubicBezTo>
                      <a:pt x="32" y="169"/>
                      <a:pt x="32" y="169"/>
                      <a:pt x="32" y="169"/>
                    </a:cubicBezTo>
                    <a:cubicBezTo>
                      <a:pt x="32" y="167"/>
                      <a:pt x="32" y="167"/>
                      <a:pt x="32" y="167"/>
                    </a:cubicBezTo>
                    <a:cubicBezTo>
                      <a:pt x="31" y="166"/>
                      <a:pt x="31" y="166"/>
                      <a:pt x="31" y="166"/>
                    </a:cubicBezTo>
                    <a:cubicBezTo>
                      <a:pt x="32" y="166"/>
                      <a:pt x="32" y="166"/>
                      <a:pt x="32" y="166"/>
                    </a:cubicBezTo>
                    <a:cubicBezTo>
                      <a:pt x="34" y="169"/>
                      <a:pt x="34" y="169"/>
                      <a:pt x="34" y="169"/>
                    </a:cubicBezTo>
                    <a:cubicBezTo>
                      <a:pt x="35" y="169"/>
                      <a:pt x="35" y="169"/>
                      <a:pt x="35" y="169"/>
                    </a:cubicBezTo>
                    <a:cubicBezTo>
                      <a:pt x="35" y="170"/>
                      <a:pt x="35" y="170"/>
                      <a:pt x="35" y="170"/>
                    </a:cubicBezTo>
                    <a:lnTo>
                      <a:pt x="33" y="172"/>
                    </a:lnTo>
                    <a:close/>
                    <a:moveTo>
                      <a:pt x="67" y="188"/>
                    </a:moveTo>
                    <a:cubicBezTo>
                      <a:pt x="66" y="189"/>
                      <a:pt x="66" y="189"/>
                      <a:pt x="66" y="189"/>
                    </a:cubicBezTo>
                    <a:cubicBezTo>
                      <a:pt x="66" y="190"/>
                      <a:pt x="66" y="190"/>
                      <a:pt x="66" y="190"/>
                    </a:cubicBezTo>
                    <a:cubicBezTo>
                      <a:pt x="64" y="192"/>
                      <a:pt x="64" y="192"/>
                      <a:pt x="64" y="192"/>
                    </a:cubicBezTo>
                    <a:cubicBezTo>
                      <a:pt x="66" y="194"/>
                      <a:pt x="66" y="194"/>
                      <a:pt x="66" y="194"/>
                    </a:cubicBezTo>
                    <a:cubicBezTo>
                      <a:pt x="67" y="193"/>
                      <a:pt x="67" y="193"/>
                      <a:pt x="67" y="193"/>
                    </a:cubicBezTo>
                    <a:cubicBezTo>
                      <a:pt x="66" y="196"/>
                      <a:pt x="66" y="196"/>
                      <a:pt x="66" y="196"/>
                    </a:cubicBezTo>
                    <a:cubicBezTo>
                      <a:pt x="66" y="197"/>
                      <a:pt x="66" y="197"/>
                      <a:pt x="66" y="197"/>
                    </a:cubicBezTo>
                    <a:cubicBezTo>
                      <a:pt x="65" y="197"/>
                      <a:pt x="65" y="197"/>
                      <a:pt x="65" y="197"/>
                    </a:cubicBezTo>
                    <a:cubicBezTo>
                      <a:pt x="65" y="194"/>
                      <a:pt x="65" y="194"/>
                      <a:pt x="65" y="194"/>
                    </a:cubicBezTo>
                    <a:cubicBezTo>
                      <a:pt x="63" y="193"/>
                      <a:pt x="63" y="193"/>
                      <a:pt x="63" y="193"/>
                    </a:cubicBezTo>
                    <a:cubicBezTo>
                      <a:pt x="64" y="190"/>
                      <a:pt x="64" y="190"/>
                      <a:pt x="64" y="190"/>
                    </a:cubicBezTo>
                    <a:cubicBezTo>
                      <a:pt x="67" y="187"/>
                      <a:pt x="67" y="187"/>
                      <a:pt x="67" y="187"/>
                    </a:cubicBezTo>
                    <a:cubicBezTo>
                      <a:pt x="71" y="187"/>
                      <a:pt x="71" y="187"/>
                      <a:pt x="71" y="187"/>
                    </a:cubicBezTo>
                    <a:lnTo>
                      <a:pt x="67" y="188"/>
                    </a:lnTo>
                    <a:close/>
                    <a:moveTo>
                      <a:pt x="250" y="193"/>
                    </a:moveTo>
                    <a:cubicBezTo>
                      <a:pt x="250" y="195"/>
                      <a:pt x="250" y="195"/>
                      <a:pt x="250" y="195"/>
                    </a:cubicBezTo>
                    <a:cubicBezTo>
                      <a:pt x="249" y="197"/>
                      <a:pt x="249" y="197"/>
                      <a:pt x="249" y="197"/>
                    </a:cubicBezTo>
                    <a:cubicBezTo>
                      <a:pt x="249" y="196"/>
                      <a:pt x="249" y="196"/>
                      <a:pt x="249" y="196"/>
                    </a:cubicBezTo>
                    <a:cubicBezTo>
                      <a:pt x="248" y="197"/>
                      <a:pt x="248" y="197"/>
                      <a:pt x="248" y="197"/>
                    </a:cubicBezTo>
                    <a:cubicBezTo>
                      <a:pt x="249" y="197"/>
                      <a:pt x="249" y="197"/>
                      <a:pt x="249" y="197"/>
                    </a:cubicBezTo>
                    <a:cubicBezTo>
                      <a:pt x="249" y="198"/>
                      <a:pt x="249" y="198"/>
                      <a:pt x="249" y="198"/>
                    </a:cubicBezTo>
                    <a:cubicBezTo>
                      <a:pt x="248" y="199"/>
                      <a:pt x="248" y="199"/>
                      <a:pt x="248" y="199"/>
                    </a:cubicBezTo>
                    <a:cubicBezTo>
                      <a:pt x="247" y="201"/>
                      <a:pt x="247" y="201"/>
                      <a:pt x="247" y="201"/>
                    </a:cubicBezTo>
                    <a:cubicBezTo>
                      <a:pt x="243" y="202"/>
                      <a:pt x="243" y="202"/>
                      <a:pt x="243" y="202"/>
                    </a:cubicBezTo>
                    <a:cubicBezTo>
                      <a:pt x="243" y="203"/>
                      <a:pt x="243" y="203"/>
                      <a:pt x="243" y="203"/>
                    </a:cubicBezTo>
                    <a:cubicBezTo>
                      <a:pt x="241" y="203"/>
                      <a:pt x="241" y="203"/>
                      <a:pt x="241" y="203"/>
                    </a:cubicBezTo>
                    <a:cubicBezTo>
                      <a:pt x="239" y="207"/>
                      <a:pt x="239" y="207"/>
                      <a:pt x="239" y="207"/>
                    </a:cubicBezTo>
                    <a:cubicBezTo>
                      <a:pt x="236" y="208"/>
                      <a:pt x="236" y="208"/>
                      <a:pt x="236" y="208"/>
                    </a:cubicBezTo>
                    <a:cubicBezTo>
                      <a:pt x="234" y="207"/>
                      <a:pt x="234" y="207"/>
                      <a:pt x="234" y="207"/>
                    </a:cubicBezTo>
                    <a:cubicBezTo>
                      <a:pt x="233" y="206"/>
                      <a:pt x="233" y="206"/>
                      <a:pt x="233" y="206"/>
                    </a:cubicBezTo>
                    <a:cubicBezTo>
                      <a:pt x="238" y="205"/>
                      <a:pt x="238" y="205"/>
                      <a:pt x="238" y="205"/>
                    </a:cubicBezTo>
                    <a:cubicBezTo>
                      <a:pt x="240" y="202"/>
                      <a:pt x="240" y="202"/>
                      <a:pt x="240" y="202"/>
                    </a:cubicBezTo>
                    <a:cubicBezTo>
                      <a:pt x="245" y="198"/>
                      <a:pt x="245" y="198"/>
                      <a:pt x="245" y="198"/>
                    </a:cubicBezTo>
                    <a:cubicBezTo>
                      <a:pt x="243" y="199"/>
                      <a:pt x="243" y="199"/>
                      <a:pt x="243" y="199"/>
                    </a:cubicBezTo>
                    <a:cubicBezTo>
                      <a:pt x="247" y="194"/>
                      <a:pt x="247" y="194"/>
                      <a:pt x="247" y="194"/>
                    </a:cubicBezTo>
                    <a:cubicBezTo>
                      <a:pt x="250" y="187"/>
                      <a:pt x="250" y="187"/>
                      <a:pt x="250" y="187"/>
                    </a:cubicBezTo>
                    <a:cubicBezTo>
                      <a:pt x="251" y="185"/>
                      <a:pt x="251" y="185"/>
                      <a:pt x="251" y="185"/>
                    </a:cubicBezTo>
                    <a:cubicBezTo>
                      <a:pt x="252" y="186"/>
                      <a:pt x="252" y="186"/>
                      <a:pt x="252" y="186"/>
                    </a:cubicBezTo>
                    <a:lnTo>
                      <a:pt x="250" y="19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7" name="Freeform 36"/>
              <p:cNvSpPr>
                <a:spLocks/>
              </p:cNvSpPr>
              <p:nvPr/>
            </p:nvSpPr>
            <p:spPr bwMode="auto">
              <a:xfrm>
                <a:off x="5406" y="1800"/>
                <a:ext cx="6" cy="12"/>
              </a:xfrm>
              <a:custGeom>
                <a:avLst/>
                <a:gdLst>
                  <a:gd name="T0" fmla="*/ 6 w 6"/>
                  <a:gd name="T1" fmla="*/ 0 h 12"/>
                  <a:gd name="T2" fmla="*/ 0 w 6"/>
                  <a:gd name="T3" fmla="*/ 12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8" name="Freeform 37"/>
              <p:cNvSpPr>
                <a:spLocks/>
              </p:cNvSpPr>
              <p:nvPr/>
            </p:nvSpPr>
            <p:spPr bwMode="auto">
              <a:xfrm>
                <a:off x="5730" y="1704"/>
                <a:ext cx="18" cy="6"/>
              </a:xfrm>
              <a:custGeom>
                <a:avLst/>
                <a:gdLst>
                  <a:gd name="T0" fmla="*/ 0 w 18"/>
                  <a:gd name="T1" fmla="*/ 0 h 6"/>
                  <a:gd name="T2" fmla="*/ 12 w 18"/>
                  <a:gd name="T3" fmla="*/ 6 h 6"/>
                  <a:gd name="T4" fmla="*/ 18 w 18"/>
                  <a:gd name="T5" fmla="*/ 0 h 6"/>
                  <a:gd name="T6" fmla="*/ 6 w 18"/>
                  <a:gd name="T7" fmla="*/ 0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12" y="6"/>
                    </a:lnTo>
                    <a:lnTo>
                      <a:pt x="18"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19" name="Freeform 38"/>
              <p:cNvSpPr>
                <a:spLocks/>
              </p:cNvSpPr>
              <p:nvPr/>
            </p:nvSpPr>
            <p:spPr bwMode="auto">
              <a:xfrm>
                <a:off x="5166" y="1662"/>
                <a:ext cx="54" cy="240"/>
              </a:xfrm>
              <a:custGeom>
                <a:avLst/>
                <a:gdLst>
                  <a:gd name="T0" fmla="*/ 0 w 54"/>
                  <a:gd name="T1" fmla="*/ 240 h 240"/>
                  <a:gd name="T2" fmla="*/ 12 w 54"/>
                  <a:gd name="T3" fmla="*/ 240 h 240"/>
                  <a:gd name="T4" fmla="*/ 18 w 54"/>
                  <a:gd name="T5" fmla="*/ 222 h 240"/>
                  <a:gd name="T6" fmla="*/ 36 w 54"/>
                  <a:gd name="T7" fmla="*/ 240 h 240"/>
                  <a:gd name="T8" fmla="*/ 18 w 54"/>
                  <a:gd name="T9" fmla="*/ 192 h 240"/>
                  <a:gd name="T10" fmla="*/ 36 w 54"/>
                  <a:gd name="T11" fmla="*/ 144 h 240"/>
                  <a:gd name="T12" fmla="*/ 54 w 54"/>
                  <a:gd name="T13" fmla="*/ 162 h 240"/>
                  <a:gd name="T14" fmla="*/ 30 w 54"/>
                  <a:gd name="T15" fmla="*/ 66 h 240"/>
                  <a:gd name="T16" fmla="*/ 30 w 54"/>
                  <a:gd name="T17" fmla="*/ 54 h 240"/>
                  <a:gd name="T18" fmla="*/ 18 w 54"/>
                  <a:gd name="T19" fmla="*/ 0 h 240"/>
                  <a:gd name="T20" fmla="*/ 18 w 54"/>
                  <a:gd name="T21" fmla="*/ 24 h 240"/>
                  <a:gd name="T22" fmla="*/ 6 w 54"/>
                  <a:gd name="T23" fmla="*/ 24 h 240"/>
                  <a:gd name="T24" fmla="*/ 0 w 54"/>
                  <a:gd name="T25" fmla="*/ 78 h 240"/>
                  <a:gd name="T26" fmla="*/ 12 w 54"/>
                  <a:gd name="T27" fmla="*/ 96 h 240"/>
                  <a:gd name="T28" fmla="*/ 0 w 54"/>
                  <a:gd name="T2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240">
                    <a:moveTo>
                      <a:pt x="0" y="240"/>
                    </a:moveTo>
                    <a:lnTo>
                      <a:pt x="12" y="240"/>
                    </a:lnTo>
                    <a:lnTo>
                      <a:pt x="18" y="222"/>
                    </a:lnTo>
                    <a:lnTo>
                      <a:pt x="36" y="240"/>
                    </a:lnTo>
                    <a:lnTo>
                      <a:pt x="18" y="192"/>
                    </a:lnTo>
                    <a:lnTo>
                      <a:pt x="36" y="144"/>
                    </a:lnTo>
                    <a:lnTo>
                      <a:pt x="54" y="162"/>
                    </a:lnTo>
                    <a:lnTo>
                      <a:pt x="30" y="66"/>
                    </a:lnTo>
                    <a:lnTo>
                      <a:pt x="30" y="54"/>
                    </a:lnTo>
                    <a:lnTo>
                      <a:pt x="18" y="0"/>
                    </a:lnTo>
                    <a:lnTo>
                      <a:pt x="18" y="24"/>
                    </a:lnTo>
                    <a:lnTo>
                      <a:pt x="6" y="24"/>
                    </a:lnTo>
                    <a:lnTo>
                      <a:pt x="0" y="78"/>
                    </a:lnTo>
                    <a:lnTo>
                      <a:pt x="12" y="96"/>
                    </a:lnTo>
                    <a:lnTo>
                      <a:pt x="0" y="24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0" name="Freeform 39"/>
              <p:cNvSpPr>
                <a:spLocks/>
              </p:cNvSpPr>
              <p:nvPr/>
            </p:nvSpPr>
            <p:spPr bwMode="auto">
              <a:xfrm>
                <a:off x="5124" y="875"/>
                <a:ext cx="24" cy="24"/>
              </a:xfrm>
              <a:custGeom>
                <a:avLst/>
                <a:gdLst>
                  <a:gd name="T0" fmla="*/ 0 w 24"/>
                  <a:gd name="T1" fmla="*/ 24 h 24"/>
                  <a:gd name="T2" fmla="*/ 18 w 24"/>
                  <a:gd name="T3" fmla="*/ 12 h 24"/>
                  <a:gd name="T4" fmla="*/ 24 w 24"/>
                  <a:gd name="T5" fmla="*/ 6 h 24"/>
                  <a:gd name="T6" fmla="*/ 6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18" y="12"/>
                    </a:lnTo>
                    <a:lnTo>
                      <a:pt x="24" y="6"/>
                    </a:lnTo>
                    <a:lnTo>
                      <a:pt x="6"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1" name="Freeform 40"/>
              <p:cNvSpPr>
                <a:spLocks/>
              </p:cNvSpPr>
              <p:nvPr/>
            </p:nvSpPr>
            <p:spPr bwMode="auto">
              <a:xfrm>
                <a:off x="5562" y="1494"/>
                <a:ext cx="30" cy="30"/>
              </a:xfrm>
              <a:custGeom>
                <a:avLst/>
                <a:gdLst>
                  <a:gd name="T0" fmla="*/ 30 w 30"/>
                  <a:gd name="T1" fmla="*/ 0 h 30"/>
                  <a:gd name="T2" fmla="*/ 12 w 30"/>
                  <a:gd name="T3" fmla="*/ 6 h 30"/>
                  <a:gd name="T4" fmla="*/ 0 w 30"/>
                  <a:gd name="T5" fmla="*/ 30 h 30"/>
                  <a:gd name="T6" fmla="*/ 24 w 30"/>
                  <a:gd name="T7" fmla="*/ 12 h 30"/>
                  <a:gd name="T8" fmla="*/ 30 w 30"/>
                  <a:gd name="T9" fmla="*/ 0 h 30"/>
                </a:gdLst>
                <a:ahLst/>
                <a:cxnLst>
                  <a:cxn ang="0">
                    <a:pos x="T0" y="T1"/>
                  </a:cxn>
                  <a:cxn ang="0">
                    <a:pos x="T2" y="T3"/>
                  </a:cxn>
                  <a:cxn ang="0">
                    <a:pos x="T4" y="T5"/>
                  </a:cxn>
                  <a:cxn ang="0">
                    <a:pos x="T6" y="T7"/>
                  </a:cxn>
                  <a:cxn ang="0">
                    <a:pos x="T8" y="T9"/>
                  </a:cxn>
                </a:cxnLst>
                <a:rect l="0" t="0" r="r" b="b"/>
                <a:pathLst>
                  <a:path w="30" h="30">
                    <a:moveTo>
                      <a:pt x="30" y="0"/>
                    </a:moveTo>
                    <a:lnTo>
                      <a:pt x="12" y="6"/>
                    </a:lnTo>
                    <a:lnTo>
                      <a:pt x="0" y="30"/>
                    </a:lnTo>
                    <a:lnTo>
                      <a:pt x="24" y="12"/>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2" name="Freeform 41"/>
              <p:cNvSpPr>
                <a:spLocks/>
              </p:cNvSpPr>
              <p:nvPr/>
            </p:nvSpPr>
            <p:spPr bwMode="auto">
              <a:xfrm>
                <a:off x="3408" y="233"/>
                <a:ext cx="18" cy="6"/>
              </a:xfrm>
              <a:custGeom>
                <a:avLst/>
                <a:gdLst>
                  <a:gd name="T0" fmla="*/ 18 w 18"/>
                  <a:gd name="T1" fmla="*/ 0 h 6"/>
                  <a:gd name="T2" fmla="*/ 0 w 18"/>
                  <a:gd name="T3" fmla="*/ 0 h 6"/>
                  <a:gd name="T4" fmla="*/ 6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0"/>
                    </a:lnTo>
                    <a:lnTo>
                      <a:pt x="6"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3" name="Freeform 42"/>
              <p:cNvSpPr>
                <a:spLocks/>
              </p:cNvSpPr>
              <p:nvPr/>
            </p:nvSpPr>
            <p:spPr bwMode="auto">
              <a:xfrm>
                <a:off x="5418" y="1770"/>
                <a:ext cx="12" cy="24"/>
              </a:xfrm>
              <a:custGeom>
                <a:avLst/>
                <a:gdLst>
                  <a:gd name="T0" fmla="*/ 0 w 12"/>
                  <a:gd name="T1" fmla="*/ 12 h 24"/>
                  <a:gd name="T2" fmla="*/ 0 w 12"/>
                  <a:gd name="T3" fmla="*/ 24 h 24"/>
                  <a:gd name="T4" fmla="*/ 12 w 12"/>
                  <a:gd name="T5" fmla="*/ 12 h 24"/>
                  <a:gd name="T6" fmla="*/ 12 w 12"/>
                  <a:gd name="T7" fmla="*/ 0 h 24"/>
                  <a:gd name="T8" fmla="*/ 6 w 12"/>
                  <a:gd name="T9" fmla="*/ 12 h 24"/>
                  <a:gd name="T10" fmla="*/ 0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0" y="12"/>
                    </a:moveTo>
                    <a:lnTo>
                      <a:pt x="0" y="24"/>
                    </a:lnTo>
                    <a:lnTo>
                      <a:pt x="12" y="12"/>
                    </a:lnTo>
                    <a:lnTo>
                      <a:pt x="12" y="0"/>
                    </a:lnTo>
                    <a:lnTo>
                      <a:pt x="6"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4" name="Freeform 43"/>
              <p:cNvSpPr>
                <a:spLocks/>
              </p:cNvSpPr>
              <p:nvPr/>
            </p:nvSpPr>
            <p:spPr bwMode="auto">
              <a:xfrm>
                <a:off x="5610" y="1632"/>
                <a:ext cx="12" cy="18"/>
              </a:xfrm>
              <a:custGeom>
                <a:avLst/>
                <a:gdLst>
                  <a:gd name="T0" fmla="*/ 12 w 12"/>
                  <a:gd name="T1" fmla="*/ 0 h 18"/>
                  <a:gd name="T2" fmla="*/ 0 w 12"/>
                  <a:gd name="T3" fmla="*/ 0 h 18"/>
                  <a:gd name="T4" fmla="*/ 12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0" y="0"/>
                    </a:lnTo>
                    <a:lnTo>
                      <a:pt x="12" y="18"/>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5" name="Freeform 44"/>
              <p:cNvSpPr>
                <a:spLocks/>
              </p:cNvSpPr>
              <p:nvPr/>
            </p:nvSpPr>
            <p:spPr bwMode="auto">
              <a:xfrm>
                <a:off x="3684" y="233"/>
                <a:ext cx="30" cy="24"/>
              </a:xfrm>
              <a:custGeom>
                <a:avLst/>
                <a:gdLst>
                  <a:gd name="T0" fmla="*/ 30 w 30"/>
                  <a:gd name="T1" fmla="*/ 24 h 24"/>
                  <a:gd name="T2" fmla="*/ 30 w 30"/>
                  <a:gd name="T3" fmla="*/ 0 h 24"/>
                  <a:gd name="T4" fmla="*/ 0 w 30"/>
                  <a:gd name="T5" fmla="*/ 0 h 24"/>
                  <a:gd name="T6" fmla="*/ 0 w 30"/>
                  <a:gd name="T7" fmla="*/ 18 h 24"/>
                  <a:gd name="T8" fmla="*/ 30 w 30"/>
                  <a:gd name="T9" fmla="*/ 24 h 24"/>
                </a:gdLst>
                <a:ahLst/>
                <a:cxnLst>
                  <a:cxn ang="0">
                    <a:pos x="T0" y="T1"/>
                  </a:cxn>
                  <a:cxn ang="0">
                    <a:pos x="T2" y="T3"/>
                  </a:cxn>
                  <a:cxn ang="0">
                    <a:pos x="T4" y="T5"/>
                  </a:cxn>
                  <a:cxn ang="0">
                    <a:pos x="T6" y="T7"/>
                  </a:cxn>
                  <a:cxn ang="0">
                    <a:pos x="T8" y="T9"/>
                  </a:cxn>
                </a:cxnLst>
                <a:rect l="0" t="0" r="r" b="b"/>
                <a:pathLst>
                  <a:path w="30" h="24">
                    <a:moveTo>
                      <a:pt x="30" y="24"/>
                    </a:moveTo>
                    <a:lnTo>
                      <a:pt x="30" y="0"/>
                    </a:lnTo>
                    <a:lnTo>
                      <a:pt x="0" y="0"/>
                    </a:lnTo>
                    <a:lnTo>
                      <a:pt x="0" y="18"/>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6" name="Freeform 45"/>
              <p:cNvSpPr>
                <a:spLocks/>
              </p:cNvSpPr>
              <p:nvPr/>
            </p:nvSpPr>
            <p:spPr bwMode="auto">
              <a:xfrm>
                <a:off x="3570" y="233"/>
                <a:ext cx="18" cy="6"/>
              </a:xfrm>
              <a:custGeom>
                <a:avLst/>
                <a:gdLst>
                  <a:gd name="T0" fmla="*/ 0 w 18"/>
                  <a:gd name="T1" fmla="*/ 6 h 6"/>
                  <a:gd name="T2" fmla="*/ 18 w 18"/>
                  <a:gd name="T3" fmla="*/ 0 h 6"/>
                  <a:gd name="T4" fmla="*/ 18 w 18"/>
                  <a:gd name="T5" fmla="*/ 0 h 6"/>
                  <a:gd name="T6" fmla="*/ 0 w 18"/>
                  <a:gd name="T7" fmla="*/ 0 h 6"/>
                  <a:gd name="T8" fmla="*/ 0 w 18"/>
                  <a:gd name="T9" fmla="*/ 0 h 6"/>
                  <a:gd name="T10" fmla="*/ 0 w 18"/>
                  <a:gd name="T11" fmla="*/ 6 h 6"/>
                </a:gdLst>
                <a:ahLst/>
                <a:cxnLst>
                  <a:cxn ang="0">
                    <a:pos x="T0" y="T1"/>
                  </a:cxn>
                  <a:cxn ang="0">
                    <a:pos x="T2" y="T3"/>
                  </a:cxn>
                  <a:cxn ang="0">
                    <a:pos x="T4" y="T5"/>
                  </a:cxn>
                  <a:cxn ang="0">
                    <a:pos x="T6" y="T7"/>
                  </a:cxn>
                  <a:cxn ang="0">
                    <a:pos x="T8" y="T9"/>
                  </a:cxn>
                  <a:cxn ang="0">
                    <a:pos x="T10" y="T11"/>
                  </a:cxn>
                </a:cxnLst>
                <a:rect l="0" t="0" r="r" b="b"/>
                <a:pathLst>
                  <a:path w="18" h="6">
                    <a:moveTo>
                      <a:pt x="0" y="6"/>
                    </a:moveTo>
                    <a:lnTo>
                      <a:pt x="18" y="0"/>
                    </a:lnTo>
                    <a:lnTo>
                      <a:pt x="18" y="0"/>
                    </a:lnTo>
                    <a:lnTo>
                      <a:pt x="0"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7" name="Freeform 46"/>
              <p:cNvSpPr>
                <a:spLocks/>
              </p:cNvSpPr>
              <p:nvPr/>
            </p:nvSpPr>
            <p:spPr bwMode="auto">
              <a:xfrm>
                <a:off x="4620" y="749"/>
                <a:ext cx="30" cy="30"/>
              </a:xfrm>
              <a:custGeom>
                <a:avLst/>
                <a:gdLst>
                  <a:gd name="T0" fmla="*/ 6 w 30"/>
                  <a:gd name="T1" fmla="*/ 12 h 30"/>
                  <a:gd name="T2" fmla="*/ 0 w 30"/>
                  <a:gd name="T3" fmla="*/ 18 h 30"/>
                  <a:gd name="T4" fmla="*/ 18 w 30"/>
                  <a:gd name="T5" fmla="*/ 30 h 30"/>
                  <a:gd name="T6" fmla="*/ 30 w 30"/>
                  <a:gd name="T7" fmla="*/ 6 h 30"/>
                  <a:gd name="T8" fmla="*/ 6 w 30"/>
                  <a:gd name="T9" fmla="*/ 0 h 30"/>
                  <a:gd name="T10" fmla="*/ 6 w 30"/>
                  <a:gd name="T11" fmla="*/ 12 h 30"/>
                </a:gdLst>
                <a:ahLst/>
                <a:cxnLst>
                  <a:cxn ang="0">
                    <a:pos x="T0" y="T1"/>
                  </a:cxn>
                  <a:cxn ang="0">
                    <a:pos x="T2" y="T3"/>
                  </a:cxn>
                  <a:cxn ang="0">
                    <a:pos x="T4" y="T5"/>
                  </a:cxn>
                  <a:cxn ang="0">
                    <a:pos x="T6" y="T7"/>
                  </a:cxn>
                  <a:cxn ang="0">
                    <a:pos x="T8" y="T9"/>
                  </a:cxn>
                  <a:cxn ang="0">
                    <a:pos x="T10" y="T11"/>
                  </a:cxn>
                </a:cxnLst>
                <a:rect l="0" t="0" r="r" b="b"/>
                <a:pathLst>
                  <a:path w="30" h="30">
                    <a:moveTo>
                      <a:pt x="6" y="12"/>
                    </a:moveTo>
                    <a:lnTo>
                      <a:pt x="0" y="18"/>
                    </a:lnTo>
                    <a:lnTo>
                      <a:pt x="18" y="30"/>
                    </a:lnTo>
                    <a:lnTo>
                      <a:pt x="30" y="6"/>
                    </a:lnTo>
                    <a:lnTo>
                      <a:pt x="6"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8" name="Freeform 47"/>
              <p:cNvSpPr>
                <a:spLocks/>
              </p:cNvSpPr>
              <p:nvPr/>
            </p:nvSpPr>
            <p:spPr bwMode="auto">
              <a:xfrm>
                <a:off x="4272" y="233"/>
                <a:ext cx="96" cy="30"/>
              </a:xfrm>
              <a:custGeom>
                <a:avLst/>
                <a:gdLst>
                  <a:gd name="T0" fmla="*/ 6 w 96"/>
                  <a:gd name="T1" fmla="*/ 18 h 30"/>
                  <a:gd name="T2" fmla="*/ 24 w 96"/>
                  <a:gd name="T3" fmla="*/ 30 h 30"/>
                  <a:gd name="T4" fmla="*/ 60 w 96"/>
                  <a:gd name="T5" fmla="*/ 18 h 30"/>
                  <a:gd name="T6" fmla="*/ 90 w 96"/>
                  <a:gd name="T7" fmla="*/ 18 h 30"/>
                  <a:gd name="T8" fmla="*/ 96 w 96"/>
                  <a:gd name="T9" fmla="*/ 0 h 30"/>
                  <a:gd name="T10" fmla="*/ 6 w 96"/>
                  <a:gd name="T11" fmla="*/ 0 h 30"/>
                  <a:gd name="T12" fmla="*/ 0 w 96"/>
                  <a:gd name="T13" fmla="*/ 6 h 30"/>
                  <a:gd name="T14" fmla="*/ 6 w 96"/>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30">
                    <a:moveTo>
                      <a:pt x="6" y="18"/>
                    </a:moveTo>
                    <a:lnTo>
                      <a:pt x="24" y="30"/>
                    </a:lnTo>
                    <a:lnTo>
                      <a:pt x="60" y="18"/>
                    </a:lnTo>
                    <a:lnTo>
                      <a:pt x="90" y="18"/>
                    </a:lnTo>
                    <a:lnTo>
                      <a:pt x="96" y="0"/>
                    </a:lnTo>
                    <a:lnTo>
                      <a:pt x="6"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29" name="Freeform 48"/>
              <p:cNvSpPr>
                <a:spLocks/>
              </p:cNvSpPr>
              <p:nvPr/>
            </p:nvSpPr>
            <p:spPr bwMode="auto">
              <a:xfrm>
                <a:off x="3444" y="233"/>
                <a:ext cx="60" cy="48"/>
              </a:xfrm>
              <a:custGeom>
                <a:avLst/>
                <a:gdLst>
                  <a:gd name="T0" fmla="*/ 0 w 10"/>
                  <a:gd name="T1" fmla="*/ 4 h 8"/>
                  <a:gd name="T2" fmla="*/ 4 w 10"/>
                  <a:gd name="T3" fmla="*/ 8 h 8"/>
                  <a:gd name="T4" fmla="*/ 6 w 10"/>
                  <a:gd name="T5" fmla="*/ 3 h 8"/>
                  <a:gd name="T6" fmla="*/ 10 w 10"/>
                  <a:gd name="T7" fmla="*/ 3 h 8"/>
                  <a:gd name="T8" fmla="*/ 9 w 10"/>
                  <a:gd name="T9" fmla="*/ 1 h 8"/>
                  <a:gd name="T10" fmla="*/ 10 w 10"/>
                  <a:gd name="T11" fmla="*/ 0 h 8"/>
                  <a:gd name="T12" fmla="*/ 0 w 10"/>
                  <a:gd name="T13" fmla="*/ 0 h 8"/>
                  <a:gd name="T14" fmla="*/ 0 w 10"/>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0" y="4"/>
                    </a:moveTo>
                    <a:cubicBezTo>
                      <a:pt x="4" y="8"/>
                      <a:pt x="4" y="8"/>
                      <a:pt x="4" y="8"/>
                    </a:cubicBezTo>
                    <a:cubicBezTo>
                      <a:pt x="6" y="3"/>
                      <a:pt x="6" y="3"/>
                      <a:pt x="6" y="3"/>
                    </a:cubicBezTo>
                    <a:cubicBezTo>
                      <a:pt x="10" y="3"/>
                      <a:pt x="10" y="3"/>
                      <a:pt x="10" y="3"/>
                    </a:cubicBezTo>
                    <a:cubicBezTo>
                      <a:pt x="9" y="1"/>
                      <a:pt x="9" y="1"/>
                      <a:pt x="9" y="1"/>
                    </a:cubicBezTo>
                    <a:cubicBezTo>
                      <a:pt x="10" y="0"/>
                      <a:pt x="10" y="0"/>
                      <a:pt x="10" y="0"/>
                    </a:cubicBezTo>
                    <a:cubicBezTo>
                      <a:pt x="0" y="0"/>
                      <a:pt x="0" y="0"/>
                      <a:pt x="0" y="0"/>
                    </a:cubicBezTo>
                    <a:cubicBezTo>
                      <a:pt x="0" y="1"/>
                      <a:pt x="0" y="4"/>
                      <a:pt x="0"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0" name="Freeform 49"/>
              <p:cNvSpPr>
                <a:spLocks/>
              </p:cNvSpPr>
              <p:nvPr/>
            </p:nvSpPr>
            <p:spPr bwMode="auto">
              <a:xfrm>
                <a:off x="3576" y="3253"/>
                <a:ext cx="12" cy="12"/>
              </a:xfrm>
              <a:custGeom>
                <a:avLst/>
                <a:gdLst>
                  <a:gd name="T0" fmla="*/ 0 w 12"/>
                  <a:gd name="T1" fmla="*/ 0 h 12"/>
                  <a:gd name="T2" fmla="*/ 12 w 12"/>
                  <a:gd name="T3" fmla="*/ 12 h 12"/>
                  <a:gd name="T4" fmla="*/ 12 w 12"/>
                  <a:gd name="T5" fmla="*/ 0 h 12"/>
                  <a:gd name="T6" fmla="*/ 0 w 12"/>
                  <a:gd name="T7" fmla="*/ 0 h 12"/>
                </a:gdLst>
                <a:ahLst/>
                <a:cxnLst>
                  <a:cxn ang="0">
                    <a:pos x="T0" y="T1"/>
                  </a:cxn>
                  <a:cxn ang="0">
                    <a:pos x="T2" y="T3"/>
                  </a:cxn>
                  <a:cxn ang="0">
                    <a:pos x="T4" y="T5"/>
                  </a:cxn>
                  <a:cxn ang="0">
                    <a:pos x="T6" y="T7"/>
                  </a:cxn>
                </a:cxnLst>
                <a:rect l="0" t="0" r="r" b="b"/>
                <a:pathLst>
                  <a:path w="12" h="12">
                    <a:moveTo>
                      <a:pt x="0" y="0"/>
                    </a:moveTo>
                    <a:lnTo>
                      <a:pt x="12" y="12"/>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1" name="Freeform 50"/>
              <p:cNvSpPr>
                <a:spLocks/>
              </p:cNvSpPr>
              <p:nvPr/>
            </p:nvSpPr>
            <p:spPr bwMode="auto">
              <a:xfrm>
                <a:off x="3618" y="3229"/>
                <a:ext cx="6" cy="18"/>
              </a:xfrm>
              <a:custGeom>
                <a:avLst/>
                <a:gdLst>
                  <a:gd name="T0" fmla="*/ 0 w 6"/>
                  <a:gd name="T1" fmla="*/ 18 h 18"/>
                  <a:gd name="T2" fmla="*/ 6 w 6"/>
                  <a:gd name="T3" fmla="*/ 18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6" y="18"/>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2" name="Freeform 51"/>
              <p:cNvSpPr>
                <a:spLocks/>
              </p:cNvSpPr>
              <p:nvPr/>
            </p:nvSpPr>
            <p:spPr bwMode="auto">
              <a:xfrm>
                <a:off x="3828" y="3901"/>
                <a:ext cx="30" cy="18"/>
              </a:xfrm>
              <a:custGeom>
                <a:avLst/>
                <a:gdLst>
                  <a:gd name="T0" fmla="*/ 0 w 5"/>
                  <a:gd name="T1" fmla="*/ 3 h 3"/>
                  <a:gd name="T2" fmla="*/ 1 w 5"/>
                  <a:gd name="T3" fmla="*/ 2 h 3"/>
                  <a:gd name="T4" fmla="*/ 2 w 5"/>
                  <a:gd name="T5" fmla="*/ 3 h 3"/>
                  <a:gd name="T6" fmla="*/ 2 w 5"/>
                  <a:gd name="T7" fmla="*/ 2 h 3"/>
                  <a:gd name="T8" fmla="*/ 3 w 5"/>
                  <a:gd name="T9" fmla="*/ 3 h 3"/>
                  <a:gd name="T10" fmla="*/ 3 w 5"/>
                  <a:gd name="T11" fmla="*/ 1 h 3"/>
                  <a:gd name="T12" fmla="*/ 5 w 5"/>
                  <a:gd name="T13" fmla="*/ 2 h 3"/>
                  <a:gd name="T14" fmla="*/ 5 w 5"/>
                  <a:gd name="T15" fmla="*/ 0 h 3"/>
                  <a:gd name="T16" fmla="*/ 1 w 5"/>
                  <a:gd name="T17" fmla="*/ 1 h 3"/>
                  <a:gd name="T18" fmla="*/ 0 w 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3"/>
                    </a:moveTo>
                    <a:cubicBezTo>
                      <a:pt x="1" y="2"/>
                      <a:pt x="1" y="2"/>
                      <a:pt x="1" y="2"/>
                    </a:cubicBezTo>
                    <a:cubicBezTo>
                      <a:pt x="2" y="3"/>
                      <a:pt x="2" y="3"/>
                      <a:pt x="2" y="3"/>
                    </a:cubicBezTo>
                    <a:cubicBezTo>
                      <a:pt x="2" y="2"/>
                      <a:pt x="2" y="2"/>
                      <a:pt x="2" y="2"/>
                    </a:cubicBezTo>
                    <a:cubicBezTo>
                      <a:pt x="3" y="3"/>
                      <a:pt x="3" y="3"/>
                      <a:pt x="3" y="3"/>
                    </a:cubicBezTo>
                    <a:cubicBezTo>
                      <a:pt x="3" y="1"/>
                      <a:pt x="3" y="1"/>
                      <a:pt x="3" y="1"/>
                    </a:cubicBezTo>
                    <a:cubicBezTo>
                      <a:pt x="5" y="2"/>
                      <a:pt x="5" y="2"/>
                      <a:pt x="5" y="2"/>
                    </a:cubicBezTo>
                    <a:cubicBezTo>
                      <a:pt x="5" y="0"/>
                      <a:pt x="5" y="0"/>
                      <a:pt x="5" y="0"/>
                    </a:cubicBezTo>
                    <a:cubicBezTo>
                      <a:pt x="5" y="0"/>
                      <a:pt x="1" y="0"/>
                      <a:pt x="1" y="1"/>
                    </a:cubicBezTo>
                    <a:cubicBezTo>
                      <a:pt x="1" y="1"/>
                      <a:pt x="0" y="3"/>
                      <a:pt x="0" y="3"/>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3" name="Freeform 52"/>
              <p:cNvSpPr>
                <a:spLocks/>
              </p:cNvSpPr>
              <p:nvPr/>
            </p:nvSpPr>
            <p:spPr bwMode="auto">
              <a:xfrm>
                <a:off x="3828" y="3889"/>
                <a:ext cx="6" cy="12"/>
              </a:xfrm>
              <a:custGeom>
                <a:avLst/>
                <a:gdLst>
                  <a:gd name="T0" fmla="*/ 0 w 6"/>
                  <a:gd name="T1" fmla="*/ 0 h 12"/>
                  <a:gd name="T2" fmla="*/ 0 w 6"/>
                  <a:gd name="T3" fmla="*/ 0 h 12"/>
                  <a:gd name="T4" fmla="*/ 0 w 6"/>
                  <a:gd name="T5" fmla="*/ 12 h 12"/>
                  <a:gd name="T6" fmla="*/ 6 w 6"/>
                  <a:gd name="T7" fmla="*/ 6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0" y="0"/>
                    </a:lnTo>
                    <a:lnTo>
                      <a:pt x="0" y="12"/>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4" name="Freeform 53"/>
              <p:cNvSpPr>
                <a:spLocks/>
              </p:cNvSpPr>
              <p:nvPr/>
            </p:nvSpPr>
            <p:spPr bwMode="auto">
              <a:xfrm>
                <a:off x="5568" y="3241"/>
                <a:ext cx="60" cy="42"/>
              </a:xfrm>
              <a:custGeom>
                <a:avLst/>
                <a:gdLst>
                  <a:gd name="T0" fmla="*/ 30 w 60"/>
                  <a:gd name="T1" fmla="*/ 18 h 42"/>
                  <a:gd name="T2" fmla="*/ 18 w 60"/>
                  <a:gd name="T3" fmla="*/ 0 h 42"/>
                  <a:gd name="T4" fmla="*/ 0 w 60"/>
                  <a:gd name="T5" fmla="*/ 0 h 42"/>
                  <a:gd name="T6" fmla="*/ 24 w 60"/>
                  <a:gd name="T7" fmla="*/ 30 h 42"/>
                  <a:gd name="T8" fmla="*/ 60 w 60"/>
                  <a:gd name="T9" fmla="*/ 42 h 42"/>
                  <a:gd name="T10" fmla="*/ 30 w 60"/>
                  <a:gd name="T11" fmla="*/ 18 h 42"/>
                </a:gdLst>
                <a:ahLst/>
                <a:cxnLst>
                  <a:cxn ang="0">
                    <a:pos x="T0" y="T1"/>
                  </a:cxn>
                  <a:cxn ang="0">
                    <a:pos x="T2" y="T3"/>
                  </a:cxn>
                  <a:cxn ang="0">
                    <a:pos x="T4" y="T5"/>
                  </a:cxn>
                  <a:cxn ang="0">
                    <a:pos x="T6" y="T7"/>
                  </a:cxn>
                  <a:cxn ang="0">
                    <a:pos x="T8" y="T9"/>
                  </a:cxn>
                  <a:cxn ang="0">
                    <a:pos x="T10" y="T11"/>
                  </a:cxn>
                </a:cxnLst>
                <a:rect l="0" t="0" r="r" b="b"/>
                <a:pathLst>
                  <a:path w="60" h="42">
                    <a:moveTo>
                      <a:pt x="30" y="18"/>
                    </a:moveTo>
                    <a:lnTo>
                      <a:pt x="18" y="0"/>
                    </a:lnTo>
                    <a:lnTo>
                      <a:pt x="0" y="0"/>
                    </a:lnTo>
                    <a:lnTo>
                      <a:pt x="24" y="30"/>
                    </a:lnTo>
                    <a:lnTo>
                      <a:pt x="60" y="42"/>
                    </a:lnTo>
                    <a:lnTo>
                      <a:pt x="3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5" name="Freeform 54"/>
              <p:cNvSpPr>
                <a:spLocks/>
              </p:cNvSpPr>
              <p:nvPr/>
            </p:nvSpPr>
            <p:spPr bwMode="auto">
              <a:xfrm>
                <a:off x="5406" y="2958"/>
                <a:ext cx="24" cy="24"/>
              </a:xfrm>
              <a:custGeom>
                <a:avLst/>
                <a:gdLst>
                  <a:gd name="T0" fmla="*/ 0 w 24"/>
                  <a:gd name="T1" fmla="*/ 0 h 24"/>
                  <a:gd name="T2" fmla="*/ 12 w 24"/>
                  <a:gd name="T3" fmla="*/ 24 h 24"/>
                  <a:gd name="T4" fmla="*/ 24 w 24"/>
                  <a:gd name="T5" fmla="*/ 24 h 24"/>
                  <a:gd name="T6" fmla="*/ 18 w 24"/>
                  <a:gd name="T7" fmla="*/ 18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lnTo>
                      <a:pt x="12" y="24"/>
                    </a:lnTo>
                    <a:lnTo>
                      <a:pt x="24" y="24"/>
                    </a:lnTo>
                    <a:lnTo>
                      <a:pt x="18"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6" name="Freeform 55"/>
              <p:cNvSpPr>
                <a:spLocks/>
              </p:cNvSpPr>
              <p:nvPr/>
            </p:nvSpPr>
            <p:spPr bwMode="auto">
              <a:xfrm>
                <a:off x="5514" y="3018"/>
                <a:ext cx="18" cy="19"/>
              </a:xfrm>
              <a:custGeom>
                <a:avLst/>
                <a:gdLst>
                  <a:gd name="T0" fmla="*/ 12 w 18"/>
                  <a:gd name="T1" fmla="*/ 6 h 19"/>
                  <a:gd name="T2" fmla="*/ 0 w 18"/>
                  <a:gd name="T3" fmla="*/ 0 h 19"/>
                  <a:gd name="T4" fmla="*/ 18 w 18"/>
                  <a:gd name="T5" fmla="*/ 19 h 19"/>
                  <a:gd name="T6" fmla="*/ 12 w 18"/>
                  <a:gd name="T7" fmla="*/ 6 h 19"/>
                </a:gdLst>
                <a:ahLst/>
                <a:cxnLst>
                  <a:cxn ang="0">
                    <a:pos x="T0" y="T1"/>
                  </a:cxn>
                  <a:cxn ang="0">
                    <a:pos x="T2" y="T3"/>
                  </a:cxn>
                  <a:cxn ang="0">
                    <a:pos x="T4" y="T5"/>
                  </a:cxn>
                  <a:cxn ang="0">
                    <a:pos x="T6" y="T7"/>
                  </a:cxn>
                </a:cxnLst>
                <a:rect l="0" t="0" r="r" b="b"/>
                <a:pathLst>
                  <a:path w="18" h="19">
                    <a:moveTo>
                      <a:pt x="12" y="6"/>
                    </a:moveTo>
                    <a:lnTo>
                      <a:pt x="0" y="0"/>
                    </a:lnTo>
                    <a:lnTo>
                      <a:pt x="18" y="19"/>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7" name="Freeform 56"/>
              <p:cNvSpPr>
                <a:spLocks/>
              </p:cNvSpPr>
              <p:nvPr/>
            </p:nvSpPr>
            <p:spPr bwMode="auto">
              <a:xfrm>
                <a:off x="5436" y="2982"/>
                <a:ext cx="18" cy="12"/>
              </a:xfrm>
              <a:custGeom>
                <a:avLst/>
                <a:gdLst>
                  <a:gd name="T0" fmla="*/ 0 w 18"/>
                  <a:gd name="T1" fmla="*/ 0 h 12"/>
                  <a:gd name="T2" fmla="*/ 18 w 18"/>
                  <a:gd name="T3" fmla="*/ 12 h 12"/>
                  <a:gd name="T4" fmla="*/ 18 w 18"/>
                  <a:gd name="T5" fmla="*/ 6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1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8" name="Freeform 57"/>
              <p:cNvSpPr>
                <a:spLocks/>
              </p:cNvSpPr>
              <p:nvPr/>
            </p:nvSpPr>
            <p:spPr bwMode="auto">
              <a:xfrm>
                <a:off x="5478" y="3000"/>
                <a:ext cx="18" cy="12"/>
              </a:xfrm>
              <a:custGeom>
                <a:avLst/>
                <a:gdLst>
                  <a:gd name="T0" fmla="*/ 6 w 18"/>
                  <a:gd name="T1" fmla="*/ 0 h 12"/>
                  <a:gd name="T2" fmla="*/ 0 w 18"/>
                  <a:gd name="T3" fmla="*/ 0 h 12"/>
                  <a:gd name="T4" fmla="*/ 18 w 18"/>
                  <a:gd name="T5" fmla="*/ 12 h 12"/>
                  <a:gd name="T6" fmla="*/ 6 w 18"/>
                  <a:gd name="T7" fmla="*/ 0 h 12"/>
                </a:gdLst>
                <a:ahLst/>
                <a:cxnLst>
                  <a:cxn ang="0">
                    <a:pos x="T0" y="T1"/>
                  </a:cxn>
                  <a:cxn ang="0">
                    <a:pos x="T2" y="T3"/>
                  </a:cxn>
                  <a:cxn ang="0">
                    <a:pos x="T4" y="T5"/>
                  </a:cxn>
                  <a:cxn ang="0">
                    <a:pos x="T6" y="T7"/>
                  </a:cxn>
                </a:cxnLst>
                <a:rect l="0" t="0" r="r" b="b"/>
                <a:pathLst>
                  <a:path w="18" h="12">
                    <a:moveTo>
                      <a:pt x="6" y="0"/>
                    </a:moveTo>
                    <a:lnTo>
                      <a:pt x="0" y="0"/>
                    </a:lnTo>
                    <a:lnTo>
                      <a:pt x="18"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39" name="Freeform 58"/>
              <p:cNvSpPr>
                <a:spLocks/>
              </p:cNvSpPr>
              <p:nvPr/>
            </p:nvSpPr>
            <p:spPr bwMode="auto">
              <a:xfrm>
                <a:off x="5616" y="3139"/>
                <a:ext cx="12" cy="12"/>
              </a:xfrm>
              <a:custGeom>
                <a:avLst/>
                <a:gdLst>
                  <a:gd name="T0" fmla="*/ 6 w 12"/>
                  <a:gd name="T1" fmla="*/ 12 h 12"/>
                  <a:gd name="T2" fmla="*/ 12 w 12"/>
                  <a:gd name="T3" fmla="*/ 6 h 12"/>
                  <a:gd name="T4" fmla="*/ 0 w 12"/>
                  <a:gd name="T5" fmla="*/ 0 h 12"/>
                  <a:gd name="T6" fmla="*/ 6 w 12"/>
                  <a:gd name="T7" fmla="*/ 12 h 12"/>
                </a:gdLst>
                <a:ahLst/>
                <a:cxnLst>
                  <a:cxn ang="0">
                    <a:pos x="T0" y="T1"/>
                  </a:cxn>
                  <a:cxn ang="0">
                    <a:pos x="T2" y="T3"/>
                  </a:cxn>
                  <a:cxn ang="0">
                    <a:pos x="T4" y="T5"/>
                  </a:cxn>
                  <a:cxn ang="0">
                    <a:pos x="T6" y="T7"/>
                  </a:cxn>
                </a:cxnLst>
                <a:rect l="0" t="0" r="r" b="b"/>
                <a:pathLst>
                  <a:path w="12" h="12">
                    <a:moveTo>
                      <a:pt x="6" y="12"/>
                    </a:moveTo>
                    <a:lnTo>
                      <a:pt x="12" y="6"/>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0" name="Freeform 59"/>
              <p:cNvSpPr>
                <a:spLocks/>
              </p:cNvSpPr>
              <p:nvPr/>
            </p:nvSpPr>
            <p:spPr bwMode="auto">
              <a:xfrm>
                <a:off x="5634" y="3157"/>
                <a:ext cx="6" cy="12"/>
              </a:xfrm>
              <a:custGeom>
                <a:avLst/>
                <a:gdLst>
                  <a:gd name="T0" fmla="*/ 6 w 6"/>
                  <a:gd name="T1" fmla="*/ 12 h 12"/>
                  <a:gd name="T2" fmla="*/ 0 w 6"/>
                  <a:gd name="T3" fmla="*/ 0 h 12"/>
                  <a:gd name="T4" fmla="*/ 0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1" name="Freeform 60"/>
              <p:cNvSpPr>
                <a:spLocks/>
              </p:cNvSpPr>
              <p:nvPr/>
            </p:nvSpPr>
            <p:spPr bwMode="auto">
              <a:xfrm>
                <a:off x="5526" y="3049"/>
                <a:ext cx="18" cy="12"/>
              </a:xfrm>
              <a:custGeom>
                <a:avLst/>
                <a:gdLst>
                  <a:gd name="T0" fmla="*/ 0 w 18"/>
                  <a:gd name="T1" fmla="*/ 0 h 12"/>
                  <a:gd name="T2" fmla="*/ 18 w 18"/>
                  <a:gd name="T3" fmla="*/ 12 h 12"/>
                  <a:gd name="T4" fmla="*/ 12 w 18"/>
                  <a:gd name="T5" fmla="*/ 6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2" name="Freeform 61"/>
              <p:cNvSpPr>
                <a:spLocks/>
              </p:cNvSpPr>
              <p:nvPr/>
            </p:nvSpPr>
            <p:spPr bwMode="auto">
              <a:xfrm>
                <a:off x="5496" y="3030"/>
                <a:ext cx="24" cy="13"/>
              </a:xfrm>
              <a:custGeom>
                <a:avLst/>
                <a:gdLst>
                  <a:gd name="T0" fmla="*/ 0 w 24"/>
                  <a:gd name="T1" fmla="*/ 0 h 13"/>
                  <a:gd name="T2" fmla="*/ 6 w 24"/>
                  <a:gd name="T3" fmla="*/ 13 h 13"/>
                  <a:gd name="T4" fmla="*/ 24 w 24"/>
                  <a:gd name="T5" fmla="*/ 13 h 13"/>
                  <a:gd name="T6" fmla="*/ 12 w 24"/>
                  <a:gd name="T7" fmla="*/ 0 h 13"/>
                  <a:gd name="T8" fmla="*/ 0 w 24"/>
                  <a:gd name="T9" fmla="*/ 0 h 13"/>
                </a:gdLst>
                <a:ahLst/>
                <a:cxnLst>
                  <a:cxn ang="0">
                    <a:pos x="T0" y="T1"/>
                  </a:cxn>
                  <a:cxn ang="0">
                    <a:pos x="T2" y="T3"/>
                  </a:cxn>
                  <a:cxn ang="0">
                    <a:pos x="T4" y="T5"/>
                  </a:cxn>
                  <a:cxn ang="0">
                    <a:pos x="T6" y="T7"/>
                  </a:cxn>
                  <a:cxn ang="0">
                    <a:pos x="T8" y="T9"/>
                  </a:cxn>
                </a:cxnLst>
                <a:rect l="0" t="0" r="r" b="b"/>
                <a:pathLst>
                  <a:path w="24" h="13">
                    <a:moveTo>
                      <a:pt x="0" y="0"/>
                    </a:moveTo>
                    <a:lnTo>
                      <a:pt x="6" y="13"/>
                    </a:lnTo>
                    <a:lnTo>
                      <a:pt x="24" y="13"/>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3" name="Freeform 62"/>
              <p:cNvSpPr>
                <a:spLocks/>
              </p:cNvSpPr>
              <p:nvPr/>
            </p:nvSpPr>
            <p:spPr bwMode="auto">
              <a:xfrm>
                <a:off x="4854" y="3012"/>
                <a:ext cx="42" cy="25"/>
              </a:xfrm>
              <a:custGeom>
                <a:avLst/>
                <a:gdLst>
                  <a:gd name="T0" fmla="*/ 42 w 42"/>
                  <a:gd name="T1" fmla="*/ 0 h 25"/>
                  <a:gd name="T2" fmla="*/ 6 w 42"/>
                  <a:gd name="T3" fmla="*/ 6 h 25"/>
                  <a:gd name="T4" fmla="*/ 6 w 42"/>
                  <a:gd name="T5" fmla="*/ 12 h 25"/>
                  <a:gd name="T6" fmla="*/ 0 w 42"/>
                  <a:gd name="T7" fmla="*/ 12 h 25"/>
                  <a:gd name="T8" fmla="*/ 6 w 42"/>
                  <a:gd name="T9" fmla="*/ 25 h 25"/>
                  <a:gd name="T10" fmla="*/ 42 w 42"/>
                  <a:gd name="T11" fmla="*/ 6 h 25"/>
                  <a:gd name="T12" fmla="*/ 42 w 4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2" h="25">
                    <a:moveTo>
                      <a:pt x="42" y="0"/>
                    </a:moveTo>
                    <a:lnTo>
                      <a:pt x="6" y="6"/>
                    </a:lnTo>
                    <a:lnTo>
                      <a:pt x="6" y="12"/>
                    </a:lnTo>
                    <a:lnTo>
                      <a:pt x="0" y="12"/>
                    </a:lnTo>
                    <a:lnTo>
                      <a:pt x="6" y="25"/>
                    </a:lnTo>
                    <a:lnTo>
                      <a:pt x="42"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4" name="Freeform 63"/>
              <p:cNvSpPr>
                <a:spLocks/>
              </p:cNvSpPr>
              <p:nvPr/>
            </p:nvSpPr>
            <p:spPr bwMode="auto">
              <a:xfrm>
                <a:off x="4908" y="2346"/>
                <a:ext cx="12" cy="12"/>
              </a:xfrm>
              <a:custGeom>
                <a:avLst/>
                <a:gdLst>
                  <a:gd name="T0" fmla="*/ 12 w 12"/>
                  <a:gd name="T1" fmla="*/ 0 h 12"/>
                  <a:gd name="T2" fmla="*/ 0 w 12"/>
                  <a:gd name="T3" fmla="*/ 12 h 12"/>
                  <a:gd name="T4" fmla="*/ 6 w 12"/>
                  <a:gd name="T5" fmla="*/ 6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6"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5" name="Freeform 64"/>
              <p:cNvSpPr>
                <a:spLocks/>
              </p:cNvSpPr>
              <p:nvPr/>
            </p:nvSpPr>
            <p:spPr bwMode="auto">
              <a:xfrm>
                <a:off x="4974" y="2022"/>
                <a:ext cx="204" cy="186"/>
              </a:xfrm>
              <a:custGeom>
                <a:avLst/>
                <a:gdLst>
                  <a:gd name="T0" fmla="*/ 84 w 204"/>
                  <a:gd name="T1" fmla="*/ 186 h 186"/>
                  <a:gd name="T2" fmla="*/ 108 w 204"/>
                  <a:gd name="T3" fmla="*/ 150 h 186"/>
                  <a:gd name="T4" fmla="*/ 144 w 204"/>
                  <a:gd name="T5" fmla="*/ 156 h 186"/>
                  <a:gd name="T6" fmla="*/ 162 w 204"/>
                  <a:gd name="T7" fmla="*/ 132 h 186"/>
                  <a:gd name="T8" fmla="*/ 168 w 204"/>
                  <a:gd name="T9" fmla="*/ 150 h 186"/>
                  <a:gd name="T10" fmla="*/ 180 w 204"/>
                  <a:gd name="T11" fmla="*/ 126 h 186"/>
                  <a:gd name="T12" fmla="*/ 180 w 204"/>
                  <a:gd name="T13" fmla="*/ 78 h 186"/>
                  <a:gd name="T14" fmla="*/ 192 w 204"/>
                  <a:gd name="T15" fmla="*/ 72 h 186"/>
                  <a:gd name="T16" fmla="*/ 204 w 204"/>
                  <a:gd name="T17" fmla="*/ 42 h 186"/>
                  <a:gd name="T18" fmla="*/ 186 w 204"/>
                  <a:gd name="T19" fmla="*/ 0 h 186"/>
                  <a:gd name="T20" fmla="*/ 162 w 204"/>
                  <a:gd name="T21" fmla="*/ 18 h 186"/>
                  <a:gd name="T22" fmla="*/ 168 w 204"/>
                  <a:gd name="T23" fmla="*/ 48 h 186"/>
                  <a:gd name="T24" fmla="*/ 126 w 204"/>
                  <a:gd name="T25" fmla="*/ 108 h 186"/>
                  <a:gd name="T26" fmla="*/ 108 w 204"/>
                  <a:gd name="T27" fmla="*/ 96 h 186"/>
                  <a:gd name="T28" fmla="*/ 90 w 204"/>
                  <a:gd name="T29" fmla="*/ 126 h 186"/>
                  <a:gd name="T30" fmla="*/ 84 w 204"/>
                  <a:gd name="T31" fmla="*/ 138 h 186"/>
                  <a:gd name="T32" fmla="*/ 72 w 204"/>
                  <a:gd name="T33" fmla="*/ 132 h 186"/>
                  <a:gd name="T34" fmla="*/ 30 w 204"/>
                  <a:gd name="T35" fmla="*/ 138 h 186"/>
                  <a:gd name="T36" fmla="*/ 0 w 204"/>
                  <a:gd name="T37" fmla="*/ 168 h 186"/>
                  <a:gd name="T38" fmla="*/ 78 w 204"/>
                  <a:gd name="T39" fmla="*/ 156 h 186"/>
                  <a:gd name="T40" fmla="*/ 84 w 204"/>
                  <a:gd name="T41"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186">
                    <a:moveTo>
                      <a:pt x="84" y="186"/>
                    </a:moveTo>
                    <a:lnTo>
                      <a:pt x="108" y="150"/>
                    </a:lnTo>
                    <a:lnTo>
                      <a:pt x="144" y="156"/>
                    </a:lnTo>
                    <a:lnTo>
                      <a:pt x="162" y="132"/>
                    </a:lnTo>
                    <a:lnTo>
                      <a:pt x="168" y="150"/>
                    </a:lnTo>
                    <a:lnTo>
                      <a:pt x="180" y="126"/>
                    </a:lnTo>
                    <a:lnTo>
                      <a:pt x="180" y="78"/>
                    </a:lnTo>
                    <a:lnTo>
                      <a:pt x="192" y="72"/>
                    </a:lnTo>
                    <a:lnTo>
                      <a:pt x="204" y="42"/>
                    </a:lnTo>
                    <a:lnTo>
                      <a:pt x="186" y="0"/>
                    </a:lnTo>
                    <a:lnTo>
                      <a:pt x="162" y="18"/>
                    </a:lnTo>
                    <a:lnTo>
                      <a:pt x="168" y="48"/>
                    </a:lnTo>
                    <a:lnTo>
                      <a:pt x="126" y="108"/>
                    </a:lnTo>
                    <a:lnTo>
                      <a:pt x="108" y="96"/>
                    </a:lnTo>
                    <a:lnTo>
                      <a:pt x="90" y="126"/>
                    </a:lnTo>
                    <a:lnTo>
                      <a:pt x="84" y="138"/>
                    </a:lnTo>
                    <a:lnTo>
                      <a:pt x="72" y="132"/>
                    </a:lnTo>
                    <a:lnTo>
                      <a:pt x="30" y="138"/>
                    </a:lnTo>
                    <a:lnTo>
                      <a:pt x="0" y="168"/>
                    </a:lnTo>
                    <a:lnTo>
                      <a:pt x="78" y="156"/>
                    </a:lnTo>
                    <a:lnTo>
                      <a:pt x="84" y="18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6" name="Freeform 65"/>
              <p:cNvSpPr>
                <a:spLocks/>
              </p:cNvSpPr>
              <p:nvPr/>
            </p:nvSpPr>
            <p:spPr bwMode="auto">
              <a:xfrm>
                <a:off x="5130" y="1914"/>
                <a:ext cx="114" cy="102"/>
              </a:xfrm>
              <a:custGeom>
                <a:avLst/>
                <a:gdLst>
                  <a:gd name="T0" fmla="*/ 6 w 114"/>
                  <a:gd name="T1" fmla="*/ 102 h 102"/>
                  <a:gd name="T2" fmla="*/ 24 w 114"/>
                  <a:gd name="T3" fmla="*/ 96 h 102"/>
                  <a:gd name="T4" fmla="*/ 18 w 114"/>
                  <a:gd name="T5" fmla="*/ 78 h 102"/>
                  <a:gd name="T6" fmla="*/ 66 w 114"/>
                  <a:gd name="T7" fmla="*/ 96 h 102"/>
                  <a:gd name="T8" fmla="*/ 84 w 114"/>
                  <a:gd name="T9" fmla="*/ 72 h 102"/>
                  <a:gd name="T10" fmla="*/ 114 w 114"/>
                  <a:gd name="T11" fmla="*/ 54 h 102"/>
                  <a:gd name="T12" fmla="*/ 102 w 114"/>
                  <a:gd name="T13" fmla="*/ 48 h 102"/>
                  <a:gd name="T14" fmla="*/ 108 w 114"/>
                  <a:gd name="T15" fmla="*/ 30 h 102"/>
                  <a:gd name="T16" fmla="*/ 84 w 114"/>
                  <a:gd name="T17" fmla="*/ 42 h 102"/>
                  <a:gd name="T18" fmla="*/ 42 w 114"/>
                  <a:gd name="T19" fmla="*/ 0 h 102"/>
                  <a:gd name="T20" fmla="*/ 30 w 114"/>
                  <a:gd name="T21" fmla="*/ 60 h 102"/>
                  <a:gd name="T22" fmla="*/ 12 w 114"/>
                  <a:gd name="T23" fmla="*/ 60 h 102"/>
                  <a:gd name="T24" fmla="*/ 0 w 114"/>
                  <a:gd name="T25" fmla="*/ 84 h 102"/>
                  <a:gd name="T26" fmla="*/ 6 w 114"/>
                  <a:gd name="T27" fmla="*/ 90 h 102"/>
                  <a:gd name="T28" fmla="*/ 6 w 114"/>
                  <a:gd name="T2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2">
                    <a:moveTo>
                      <a:pt x="6" y="102"/>
                    </a:moveTo>
                    <a:lnTo>
                      <a:pt x="24" y="96"/>
                    </a:lnTo>
                    <a:lnTo>
                      <a:pt x="18" y="78"/>
                    </a:lnTo>
                    <a:lnTo>
                      <a:pt x="66" y="96"/>
                    </a:lnTo>
                    <a:lnTo>
                      <a:pt x="84" y="72"/>
                    </a:lnTo>
                    <a:lnTo>
                      <a:pt x="114" y="54"/>
                    </a:lnTo>
                    <a:lnTo>
                      <a:pt x="102" y="48"/>
                    </a:lnTo>
                    <a:lnTo>
                      <a:pt x="108" y="30"/>
                    </a:lnTo>
                    <a:lnTo>
                      <a:pt x="84" y="42"/>
                    </a:lnTo>
                    <a:lnTo>
                      <a:pt x="42" y="0"/>
                    </a:lnTo>
                    <a:lnTo>
                      <a:pt x="30" y="60"/>
                    </a:lnTo>
                    <a:lnTo>
                      <a:pt x="12" y="60"/>
                    </a:lnTo>
                    <a:lnTo>
                      <a:pt x="0" y="84"/>
                    </a:lnTo>
                    <a:lnTo>
                      <a:pt x="6" y="90"/>
                    </a:lnTo>
                    <a:lnTo>
                      <a:pt x="6"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7" name="Freeform 66"/>
              <p:cNvSpPr>
                <a:spLocks/>
              </p:cNvSpPr>
              <p:nvPr/>
            </p:nvSpPr>
            <p:spPr bwMode="auto">
              <a:xfrm>
                <a:off x="4992" y="2190"/>
                <a:ext cx="42" cy="30"/>
              </a:xfrm>
              <a:custGeom>
                <a:avLst/>
                <a:gdLst>
                  <a:gd name="T0" fmla="*/ 36 w 42"/>
                  <a:gd name="T1" fmla="*/ 18 h 30"/>
                  <a:gd name="T2" fmla="*/ 42 w 42"/>
                  <a:gd name="T3" fmla="*/ 0 h 30"/>
                  <a:gd name="T4" fmla="*/ 0 w 42"/>
                  <a:gd name="T5" fmla="*/ 12 h 30"/>
                  <a:gd name="T6" fmla="*/ 18 w 42"/>
                  <a:gd name="T7" fmla="*/ 30 h 30"/>
                  <a:gd name="T8" fmla="*/ 24 w 42"/>
                  <a:gd name="T9" fmla="*/ 18 h 30"/>
                  <a:gd name="T10" fmla="*/ 36 w 42"/>
                  <a:gd name="T11" fmla="*/ 18 h 30"/>
                </a:gdLst>
                <a:ahLst/>
                <a:cxnLst>
                  <a:cxn ang="0">
                    <a:pos x="T0" y="T1"/>
                  </a:cxn>
                  <a:cxn ang="0">
                    <a:pos x="T2" y="T3"/>
                  </a:cxn>
                  <a:cxn ang="0">
                    <a:pos x="T4" y="T5"/>
                  </a:cxn>
                  <a:cxn ang="0">
                    <a:pos x="T6" y="T7"/>
                  </a:cxn>
                  <a:cxn ang="0">
                    <a:pos x="T8" y="T9"/>
                  </a:cxn>
                  <a:cxn ang="0">
                    <a:pos x="T10" y="T11"/>
                  </a:cxn>
                </a:cxnLst>
                <a:rect l="0" t="0" r="r" b="b"/>
                <a:pathLst>
                  <a:path w="42" h="30">
                    <a:moveTo>
                      <a:pt x="36" y="18"/>
                    </a:moveTo>
                    <a:lnTo>
                      <a:pt x="42" y="0"/>
                    </a:lnTo>
                    <a:lnTo>
                      <a:pt x="0" y="12"/>
                    </a:lnTo>
                    <a:lnTo>
                      <a:pt x="18" y="30"/>
                    </a:lnTo>
                    <a:lnTo>
                      <a:pt x="24" y="18"/>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8" name="Freeform 67"/>
              <p:cNvSpPr>
                <a:spLocks/>
              </p:cNvSpPr>
              <p:nvPr/>
            </p:nvSpPr>
            <p:spPr bwMode="auto">
              <a:xfrm>
                <a:off x="5238" y="1938"/>
                <a:ext cx="18" cy="24"/>
              </a:xfrm>
              <a:custGeom>
                <a:avLst/>
                <a:gdLst>
                  <a:gd name="T0" fmla="*/ 12 w 18"/>
                  <a:gd name="T1" fmla="*/ 0 h 24"/>
                  <a:gd name="T2" fmla="*/ 0 w 18"/>
                  <a:gd name="T3" fmla="*/ 24 h 24"/>
                  <a:gd name="T4" fmla="*/ 18 w 18"/>
                  <a:gd name="T5" fmla="*/ 12 h 24"/>
                  <a:gd name="T6" fmla="*/ 12 w 18"/>
                  <a:gd name="T7" fmla="*/ 0 h 24"/>
                </a:gdLst>
                <a:ahLst/>
                <a:cxnLst>
                  <a:cxn ang="0">
                    <a:pos x="T0" y="T1"/>
                  </a:cxn>
                  <a:cxn ang="0">
                    <a:pos x="T2" y="T3"/>
                  </a:cxn>
                  <a:cxn ang="0">
                    <a:pos x="T4" y="T5"/>
                  </a:cxn>
                  <a:cxn ang="0">
                    <a:pos x="T6" y="T7"/>
                  </a:cxn>
                </a:cxnLst>
                <a:rect l="0" t="0" r="r" b="b"/>
                <a:pathLst>
                  <a:path w="18" h="24">
                    <a:moveTo>
                      <a:pt x="12" y="0"/>
                    </a:moveTo>
                    <a:lnTo>
                      <a:pt x="0" y="24"/>
                    </a:lnTo>
                    <a:lnTo>
                      <a:pt x="18"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49" name="Freeform 68"/>
              <p:cNvSpPr>
                <a:spLocks/>
              </p:cNvSpPr>
              <p:nvPr/>
            </p:nvSpPr>
            <p:spPr bwMode="auto">
              <a:xfrm>
                <a:off x="4878" y="2202"/>
                <a:ext cx="18" cy="12"/>
              </a:xfrm>
              <a:custGeom>
                <a:avLst/>
                <a:gdLst>
                  <a:gd name="T0" fmla="*/ 18 w 18"/>
                  <a:gd name="T1" fmla="*/ 6 h 12"/>
                  <a:gd name="T2" fmla="*/ 18 w 18"/>
                  <a:gd name="T3" fmla="*/ 0 h 12"/>
                  <a:gd name="T4" fmla="*/ 0 w 18"/>
                  <a:gd name="T5" fmla="*/ 6 h 12"/>
                  <a:gd name="T6" fmla="*/ 12 w 18"/>
                  <a:gd name="T7" fmla="*/ 12 h 12"/>
                  <a:gd name="T8" fmla="*/ 18 w 18"/>
                  <a:gd name="T9" fmla="*/ 6 h 12"/>
                </a:gdLst>
                <a:ahLst/>
                <a:cxnLst>
                  <a:cxn ang="0">
                    <a:pos x="T0" y="T1"/>
                  </a:cxn>
                  <a:cxn ang="0">
                    <a:pos x="T2" y="T3"/>
                  </a:cxn>
                  <a:cxn ang="0">
                    <a:pos x="T4" y="T5"/>
                  </a:cxn>
                  <a:cxn ang="0">
                    <a:pos x="T6" y="T7"/>
                  </a:cxn>
                  <a:cxn ang="0">
                    <a:pos x="T8" y="T9"/>
                  </a:cxn>
                </a:cxnLst>
                <a:rect l="0" t="0" r="r" b="b"/>
                <a:pathLst>
                  <a:path w="18" h="12">
                    <a:moveTo>
                      <a:pt x="18" y="6"/>
                    </a:moveTo>
                    <a:lnTo>
                      <a:pt x="18" y="0"/>
                    </a:lnTo>
                    <a:lnTo>
                      <a:pt x="0" y="6"/>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0" name="Freeform 69"/>
              <p:cNvSpPr>
                <a:spLocks/>
              </p:cNvSpPr>
              <p:nvPr/>
            </p:nvSpPr>
            <p:spPr bwMode="auto">
              <a:xfrm>
                <a:off x="4944" y="2196"/>
                <a:ext cx="48" cy="60"/>
              </a:xfrm>
              <a:custGeom>
                <a:avLst/>
                <a:gdLst>
                  <a:gd name="T0" fmla="*/ 18 w 48"/>
                  <a:gd name="T1" fmla="*/ 12 h 60"/>
                  <a:gd name="T2" fmla="*/ 12 w 48"/>
                  <a:gd name="T3" fmla="*/ 60 h 60"/>
                  <a:gd name="T4" fmla="*/ 30 w 48"/>
                  <a:gd name="T5" fmla="*/ 60 h 60"/>
                  <a:gd name="T6" fmla="*/ 48 w 48"/>
                  <a:gd name="T7" fmla="*/ 18 h 60"/>
                  <a:gd name="T8" fmla="*/ 24 w 48"/>
                  <a:gd name="T9" fmla="*/ 0 h 60"/>
                  <a:gd name="T10" fmla="*/ 0 w 48"/>
                  <a:gd name="T11" fmla="*/ 12 h 60"/>
                  <a:gd name="T12" fmla="*/ 6 w 48"/>
                  <a:gd name="T13" fmla="*/ 24 h 60"/>
                  <a:gd name="T14" fmla="*/ 18 w 48"/>
                  <a:gd name="T15" fmla="*/ 12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0">
                    <a:moveTo>
                      <a:pt x="18" y="12"/>
                    </a:moveTo>
                    <a:lnTo>
                      <a:pt x="12" y="60"/>
                    </a:lnTo>
                    <a:lnTo>
                      <a:pt x="30" y="60"/>
                    </a:lnTo>
                    <a:lnTo>
                      <a:pt x="48" y="18"/>
                    </a:lnTo>
                    <a:lnTo>
                      <a:pt x="24" y="0"/>
                    </a:lnTo>
                    <a:lnTo>
                      <a:pt x="0" y="12"/>
                    </a:lnTo>
                    <a:lnTo>
                      <a:pt x="6" y="24"/>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1" name="Freeform 70"/>
              <p:cNvSpPr>
                <a:spLocks/>
              </p:cNvSpPr>
              <p:nvPr/>
            </p:nvSpPr>
            <p:spPr bwMode="auto">
              <a:xfrm>
                <a:off x="5316" y="1896"/>
                <a:ext cx="18" cy="18"/>
              </a:xfrm>
              <a:custGeom>
                <a:avLst/>
                <a:gdLst>
                  <a:gd name="T0" fmla="*/ 18 w 18"/>
                  <a:gd name="T1" fmla="*/ 0 h 18"/>
                  <a:gd name="T2" fmla="*/ 6 w 18"/>
                  <a:gd name="T3" fmla="*/ 6 h 18"/>
                  <a:gd name="T4" fmla="*/ 0 w 18"/>
                  <a:gd name="T5" fmla="*/ 18 h 18"/>
                  <a:gd name="T6" fmla="*/ 6 w 18"/>
                  <a:gd name="T7" fmla="*/ 12 h 18"/>
                  <a:gd name="T8" fmla="*/ 18 w 18"/>
                  <a:gd name="T9" fmla="*/ 0 h 18"/>
                </a:gdLst>
                <a:ahLst/>
                <a:cxnLst>
                  <a:cxn ang="0">
                    <a:pos x="T0" y="T1"/>
                  </a:cxn>
                  <a:cxn ang="0">
                    <a:pos x="T2" y="T3"/>
                  </a:cxn>
                  <a:cxn ang="0">
                    <a:pos x="T4" y="T5"/>
                  </a:cxn>
                  <a:cxn ang="0">
                    <a:pos x="T6" y="T7"/>
                  </a:cxn>
                  <a:cxn ang="0">
                    <a:pos x="T8" y="T9"/>
                  </a:cxn>
                </a:cxnLst>
                <a:rect l="0" t="0" r="r" b="b"/>
                <a:pathLst>
                  <a:path w="18" h="18">
                    <a:moveTo>
                      <a:pt x="18" y="0"/>
                    </a:moveTo>
                    <a:lnTo>
                      <a:pt x="6" y="6"/>
                    </a:lnTo>
                    <a:lnTo>
                      <a:pt x="0" y="18"/>
                    </a:lnTo>
                    <a:lnTo>
                      <a:pt x="6"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2" name="Freeform 71"/>
              <p:cNvSpPr>
                <a:spLocks/>
              </p:cNvSpPr>
              <p:nvPr/>
            </p:nvSpPr>
            <p:spPr bwMode="auto">
              <a:xfrm>
                <a:off x="5268" y="1914"/>
                <a:ext cx="36" cy="30"/>
              </a:xfrm>
              <a:custGeom>
                <a:avLst/>
                <a:gdLst>
                  <a:gd name="T0" fmla="*/ 12 w 36"/>
                  <a:gd name="T1" fmla="*/ 18 h 30"/>
                  <a:gd name="T2" fmla="*/ 36 w 36"/>
                  <a:gd name="T3" fmla="*/ 0 h 30"/>
                  <a:gd name="T4" fmla="*/ 18 w 36"/>
                  <a:gd name="T5" fmla="*/ 6 h 30"/>
                  <a:gd name="T6" fmla="*/ 12 w 36"/>
                  <a:gd name="T7" fmla="*/ 6 h 30"/>
                  <a:gd name="T8" fmla="*/ 0 w 36"/>
                  <a:gd name="T9" fmla="*/ 24 h 30"/>
                  <a:gd name="T10" fmla="*/ 0 w 36"/>
                  <a:gd name="T11" fmla="*/ 30 h 30"/>
                  <a:gd name="T12" fmla="*/ 12 w 36"/>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12" y="18"/>
                    </a:moveTo>
                    <a:lnTo>
                      <a:pt x="36" y="0"/>
                    </a:lnTo>
                    <a:lnTo>
                      <a:pt x="18" y="6"/>
                    </a:lnTo>
                    <a:lnTo>
                      <a:pt x="12" y="6"/>
                    </a:lnTo>
                    <a:lnTo>
                      <a:pt x="0" y="24"/>
                    </a:lnTo>
                    <a:lnTo>
                      <a:pt x="0" y="30"/>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3" name="Freeform 72"/>
              <p:cNvSpPr>
                <a:spLocks/>
              </p:cNvSpPr>
              <p:nvPr/>
            </p:nvSpPr>
            <p:spPr bwMode="auto">
              <a:xfrm>
                <a:off x="5352" y="1866"/>
                <a:ext cx="12" cy="12"/>
              </a:xfrm>
              <a:custGeom>
                <a:avLst/>
                <a:gdLst>
                  <a:gd name="T0" fmla="*/ 12 w 12"/>
                  <a:gd name="T1" fmla="*/ 0 h 12"/>
                  <a:gd name="T2" fmla="*/ 0 w 12"/>
                  <a:gd name="T3" fmla="*/ 12 h 12"/>
                  <a:gd name="T4" fmla="*/ 6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6"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4" name="Freeform 73"/>
              <p:cNvSpPr>
                <a:spLocks/>
              </p:cNvSpPr>
              <p:nvPr/>
            </p:nvSpPr>
            <p:spPr bwMode="auto">
              <a:xfrm>
                <a:off x="4848" y="2622"/>
                <a:ext cx="24" cy="30"/>
              </a:xfrm>
              <a:custGeom>
                <a:avLst/>
                <a:gdLst>
                  <a:gd name="T0" fmla="*/ 12 w 24"/>
                  <a:gd name="T1" fmla="*/ 30 h 30"/>
                  <a:gd name="T2" fmla="*/ 24 w 24"/>
                  <a:gd name="T3" fmla="*/ 30 h 30"/>
                  <a:gd name="T4" fmla="*/ 18 w 24"/>
                  <a:gd name="T5" fmla="*/ 18 h 30"/>
                  <a:gd name="T6" fmla="*/ 12 w 24"/>
                  <a:gd name="T7" fmla="*/ 0 h 30"/>
                  <a:gd name="T8" fmla="*/ 0 w 24"/>
                  <a:gd name="T9" fmla="*/ 6 h 30"/>
                  <a:gd name="T10" fmla="*/ 12 w 24"/>
                  <a:gd name="T11" fmla="*/ 18 h 30"/>
                  <a:gd name="T12" fmla="*/ 12 w 24"/>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30"/>
                    </a:moveTo>
                    <a:lnTo>
                      <a:pt x="24" y="30"/>
                    </a:lnTo>
                    <a:lnTo>
                      <a:pt x="18" y="18"/>
                    </a:lnTo>
                    <a:lnTo>
                      <a:pt x="12" y="0"/>
                    </a:lnTo>
                    <a:lnTo>
                      <a:pt x="0" y="6"/>
                    </a:lnTo>
                    <a:lnTo>
                      <a:pt x="12" y="18"/>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5" name="Freeform 74"/>
              <p:cNvSpPr>
                <a:spLocks/>
              </p:cNvSpPr>
              <p:nvPr/>
            </p:nvSpPr>
            <p:spPr bwMode="auto">
              <a:xfrm>
                <a:off x="4848" y="2646"/>
                <a:ext cx="18" cy="24"/>
              </a:xfrm>
              <a:custGeom>
                <a:avLst/>
                <a:gdLst>
                  <a:gd name="T0" fmla="*/ 6 w 18"/>
                  <a:gd name="T1" fmla="*/ 24 h 24"/>
                  <a:gd name="T2" fmla="*/ 18 w 18"/>
                  <a:gd name="T3" fmla="*/ 24 h 24"/>
                  <a:gd name="T4" fmla="*/ 6 w 18"/>
                  <a:gd name="T5" fmla="*/ 0 h 24"/>
                  <a:gd name="T6" fmla="*/ 0 w 18"/>
                  <a:gd name="T7" fmla="*/ 0 h 24"/>
                  <a:gd name="T8" fmla="*/ 6 w 18"/>
                  <a:gd name="T9" fmla="*/ 18 h 24"/>
                  <a:gd name="T10" fmla="*/ 6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6" y="24"/>
                    </a:moveTo>
                    <a:lnTo>
                      <a:pt x="18" y="24"/>
                    </a:lnTo>
                    <a:lnTo>
                      <a:pt x="6" y="0"/>
                    </a:lnTo>
                    <a:lnTo>
                      <a:pt x="0" y="0"/>
                    </a:lnTo>
                    <a:lnTo>
                      <a:pt x="6" y="18"/>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6" name="Freeform 75"/>
              <p:cNvSpPr>
                <a:spLocks/>
              </p:cNvSpPr>
              <p:nvPr/>
            </p:nvSpPr>
            <p:spPr bwMode="auto">
              <a:xfrm>
                <a:off x="4824" y="2622"/>
                <a:ext cx="18" cy="18"/>
              </a:xfrm>
              <a:custGeom>
                <a:avLst/>
                <a:gdLst>
                  <a:gd name="T0" fmla="*/ 0 w 18"/>
                  <a:gd name="T1" fmla="*/ 12 h 18"/>
                  <a:gd name="T2" fmla="*/ 6 w 18"/>
                  <a:gd name="T3" fmla="*/ 12 h 18"/>
                  <a:gd name="T4" fmla="*/ 18 w 18"/>
                  <a:gd name="T5" fmla="*/ 18 h 18"/>
                  <a:gd name="T6" fmla="*/ 6 w 18"/>
                  <a:gd name="T7" fmla="*/ 0 h 18"/>
                  <a:gd name="T8" fmla="*/ 0 w 18"/>
                  <a:gd name="T9" fmla="*/ 12 h 18"/>
                </a:gdLst>
                <a:ahLst/>
                <a:cxnLst>
                  <a:cxn ang="0">
                    <a:pos x="T0" y="T1"/>
                  </a:cxn>
                  <a:cxn ang="0">
                    <a:pos x="T2" y="T3"/>
                  </a:cxn>
                  <a:cxn ang="0">
                    <a:pos x="T4" y="T5"/>
                  </a:cxn>
                  <a:cxn ang="0">
                    <a:pos x="T6" y="T7"/>
                  </a:cxn>
                  <a:cxn ang="0">
                    <a:pos x="T8" y="T9"/>
                  </a:cxn>
                </a:cxnLst>
                <a:rect l="0" t="0" r="r" b="b"/>
                <a:pathLst>
                  <a:path w="18" h="18">
                    <a:moveTo>
                      <a:pt x="0" y="12"/>
                    </a:moveTo>
                    <a:lnTo>
                      <a:pt x="6" y="12"/>
                    </a:lnTo>
                    <a:lnTo>
                      <a:pt x="18" y="18"/>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7" name="Freeform 76"/>
              <p:cNvSpPr>
                <a:spLocks/>
              </p:cNvSpPr>
              <p:nvPr/>
            </p:nvSpPr>
            <p:spPr bwMode="auto">
              <a:xfrm>
                <a:off x="4812" y="2658"/>
                <a:ext cx="18" cy="30"/>
              </a:xfrm>
              <a:custGeom>
                <a:avLst/>
                <a:gdLst>
                  <a:gd name="T0" fmla="*/ 6 w 18"/>
                  <a:gd name="T1" fmla="*/ 12 h 30"/>
                  <a:gd name="T2" fmla="*/ 0 w 18"/>
                  <a:gd name="T3" fmla="*/ 18 h 30"/>
                  <a:gd name="T4" fmla="*/ 12 w 18"/>
                  <a:gd name="T5" fmla="*/ 30 h 30"/>
                  <a:gd name="T6" fmla="*/ 18 w 18"/>
                  <a:gd name="T7" fmla="*/ 0 h 30"/>
                  <a:gd name="T8" fmla="*/ 12 w 18"/>
                  <a:gd name="T9" fmla="*/ 0 h 30"/>
                  <a:gd name="T10" fmla="*/ 6 w 18"/>
                  <a:gd name="T11" fmla="*/ 12 h 30"/>
                </a:gdLst>
                <a:ahLst/>
                <a:cxnLst>
                  <a:cxn ang="0">
                    <a:pos x="T0" y="T1"/>
                  </a:cxn>
                  <a:cxn ang="0">
                    <a:pos x="T2" y="T3"/>
                  </a:cxn>
                  <a:cxn ang="0">
                    <a:pos x="T4" y="T5"/>
                  </a:cxn>
                  <a:cxn ang="0">
                    <a:pos x="T6" y="T7"/>
                  </a:cxn>
                  <a:cxn ang="0">
                    <a:pos x="T8" y="T9"/>
                  </a:cxn>
                  <a:cxn ang="0">
                    <a:pos x="T10" y="T11"/>
                  </a:cxn>
                </a:cxnLst>
                <a:rect l="0" t="0" r="r" b="b"/>
                <a:pathLst>
                  <a:path w="18" h="30">
                    <a:moveTo>
                      <a:pt x="6" y="12"/>
                    </a:moveTo>
                    <a:lnTo>
                      <a:pt x="0" y="18"/>
                    </a:lnTo>
                    <a:lnTo>
                      <a:pt x="12" y="30"/>
                    </a:lnTo>
                    <a:lnTo>
                      <a:pt x="18" y="0"/>
                    </a:lnTo>
                    <a:lnTo>
                      <a:pt x="12"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8" name="Freeform 77"/>
              <p:cNvSpPr>
                <a:spLocks/>
              </p:cNvSpPr>
              <p:nvPr/>
            </p:nvSpPr>
            <p:spPr bwMode="auto">
              <a:xfrm>
                <a:off x="4710" y="2646"/>
                <a:ext cx="48" cy="54"/>
              </a:xfrm>
              <a:custGeom>
                <a:avLst/>
                <a:gdLst>
                  <a:gd name="T0" fmla="*/ 48 w 48"/>
                  <a:gd name="T1" fmla="*/ 24 h 54"/>
                  <a:gd name="T2" fmla="*/ 48 w 48"/>
                  <a:gd name="T3" fmla="*/ 0 h 54"/>
                  <a:gd name="T4" fmla="*/ 42 w 48"/>
                  <a:gd name="T5" fmla="*/ 18 h 54"/>
                  <a:gd name="T6" fmla="*/ 0 w 48"/>
                  <a:gd name="T7" fmla="*/ 54 h 54"/>
                  <a:gd name="T8" fmla="*/ 12 w 48"/>
                  <a:gd name="T9" fmla="*/ 54 h 54"/>
                  <a:gd name="T10" fmla="*/ 48 w 48"/>
                  <a:gd name="T11" fmla="*/ 24 h 54"/>
                </a:gdLst>
                <a:ahLst/>
                <a:cxnLst>
                  <a:cxn ang="0">
                    <a:pos x="T0" y="T1"/>
                  </a:cxn>
                  <a:cxn ang="0">
                    <a:pos x="T2" y="T3"/>
                  </a:cxn>
                  <a:cxn ang="0">
                    <a:pos x="T4" y="T5"/>
                  </a:cxn>
                  <a:cxn ang="0">
                    <a:pos x="T6" y="T7"/>
                  </a:cxn>
                  <a:cxn ang="0">
                    <a:pos x="T8" y="T9"/>
                  </a:cxn>
                  <a:cxn ang="0">
                    <a:pos x="T10" y="T11"/>
                  </a:cxn>
                </a:cxnLst>
                <a:rect l="0" t="0" r="r" b="b"/>
                <a:pathLst>
                  <a:path w="48" h="54">
                    <a:moveTo>
                      <a:pt x="48" y="24"/>
                    </a:moveTo>
                    <a:lnTo>
                      <a:pt x="48" y="0"/>
                    </a:lnTo>
                    <a:lnTo>
                      <a:pt x="42" y="18"/>
                    </a:lnTo>
                    <a:lnTo>
                      <a:pt x="0" y="54"/>
                    </a:lnTo>
                    <a:lnTo>
                      <a:pt x="12" y="54"/>
                    </a:lnTo>
                    <a:lnTo>
                      <a:pt x="4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59" name="Freeform 78"/>
              <p:cNvSpPr>
                <a:spLocks/>
              </p:cNvSpPr>
              <p:nvPr/>
            </p:nvSpPr>
            <p:spPr bwMode="auto">
              <a:xfrm>
                <a:off x="4836" y="2670"/>
                <a:ext cx="12" cy="12"/>
              </a:xfrm>
              <a:custGeom>
                <a:avLst/>
                <a:gdLst>
                  <a:gd name="T0" fmla="*/ 12 w 12"/>
                  <a:gd name="T1" fmla="*/ 12 h 12"/>
                  <a:gd name="T2" fmla="*/ 12 w 12"/>
                  <a:gd name="T3" fmla="*/ 0 h 12"/>
                  <a:gd name="T4" fmla="*/ 0 w 12"/>
                  <a:gd name="T5" fmla="*/ 6 h 12"/>
                  <a:gd name="T6" fmla="*/ 6 w 12"/>
                  <a:gd name="T7" fmla="*/ 12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0"/>
                    </a:lnTo>
                    <a:lnTo>
                      <a:pt x="0" y="6"/>
                    </a:lnTo>
                    <a:lnTo>
                      <a:pt x="6"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0" name="Freeform 79"/>
              <p:cNvSpPr>
                <a:spLocks/>
              </p:cNvSpPr>
              <p:nvPr/>
            </p:nvSpPr>
            <p:spPr bwMode="auto">
              <a:xfrm>
                <a:off x="4764" y="2508"/>
                <a:ext cx="78" cy="114"/>
              </a:xfrm>
              <a:custGeom>
                <a:avLst/>
                <a:gdLst>
                  <a:gd name="T0" fmla="*/ 24 w 78"/>
                  <a:gd name="T1" fmla="*/ 78 h 114"/>
                  <a:gd name="T2" fmla="*/ 12 w 78"/>
                  <a:gd name="T3" fmla="*/ 84 h 114"/>
                  <a:gd name="T4" fmla="*/ 24 w 78"/>
                  <a:gd name="T5" fmla="*/ 96 h 114"/>
                  <a:gd name="T6" fmla="*/ 36 w 78"/>
                  <a:gd name="T7" fmla="*/ 90 h 114"/>
                  <a:gd name="T8" fmla="*/ 54 w 78"/>
                  <a:gd name="T9" fmla="*/ 102 h 114"/>
                  <a:gd name="T10" fmla="*/ 48 w 78"/>
                  <a:gd name="T11" fmla="*/ 90 h 114"/>
                  <a:gd name="T12" fmla="*/ 72 w 78"/>
                  <a:gd name="T13" fmla="*/ 114 h 114"/>
                  <a:gd name="T14" fmla="*/ 78 w 78"/>
                  <a:gd name="T15" fmla="*/ 114 h 114"/>
                  <a:gd name="T16" fmla="*/ 66 w 78"/>
                  <a:gd name="T17" fmla="*/ 96 h 114"/>
                  <a:gd name="T18" fmla="*/ 72 w 78"/>
                  <a:gd name="T19" fmla="*/ 96 h 114"/>
                  <a:gd name="T20" fmla="*/ 54 w 78"/>
                  <a:gd name="T21" fmla="*/ 84 h 114"/>
                  <a:gd name="T22" fmla="*/ 42 w 78"/>
                  <a:gd name="T23" fmla="*/ 90 h 114"/>
                  <a:gd name="T24" fmla="*/ 30 w 78"/>
                  <a:gd name="T25" fmla="*/ 66 h 114"/>
                  <a:gd name="T26" fmla="*/ 42 w 78"/>
                  <a:gd name="T27" fmla="*/ 48 h 114"/>
                  <a:gd name="T28" fmla="*/ 48 w 78"/>
                  <a:gd name="T29" fmla="*/ 30 h 114"/>
                  <a:gd name="T30" fmla="*/ 42 w 78"/>
                  <a:gd name="T31" fmla="*/ 0 h 114"/>
                  <a:gd name="T32" fmla="*/ 36 w 78"/>
                  <a:gd name="T33" fmla="*/ 6 h 114"/>
                  <a:gd name="T34" fmla="*/ 12 w 78"/>
                  <a:gd name="T35" fmla="*/ 0 h 114"/>
                  <a:gd name="T36" fmla="*/ 6 w 78"/>
                  <a:gd name="T37" fmla="*/ 48 h 114"/>
                  <a:gd name="T38" fmla="*/ 0 w 78"/>
                  <a:gd name="T39" fmla="*/ 48 h 114"/>
                  <a:gd name="T40" fmla="*/ 12 w 78"/>
                  <a:gd name="T41" fmla="*/ 78 h 114"/>
                  <a:gd name="T42" fmla="*/ 24 w 78"/>
                  <a:gd name="T43"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14">
                    <a:moveTo>
                      <a:pt x="24" y="78"/>
                    </a:moveTo>
                    <a:lnTo>
                      <a:pt x="12" y="84"/>
                    </a:lnTo>
                    <a:lnTo>
                      <a:pt x="24" y="96"/>
                    </a:lnTo>
                    <a:lnTo>
                      <a:pt x="36" y="90"/>
                    </a:lnTo>
                    <a:lnTo>
                      <a:pt x="54" y="102"/>
                    </a:lnTo>
                    <a:lnTo>
                      <a:pt x="48" y="90"/>
                    </a:lnTo>
                    <a:lnTo>
                      <a:pt x="72" y="114"/>
                    </a:lnTo>
                    <a:lnTo>
                      <a:pt x="78" y="114"/>
                    </a:lnTo>
                    <a:lnTo>
                      <a:pt x="66" y="96"/>
                    </a:lnTo>
                    <a:lnTo>
                      <a:pt x="72" y="96"/>
                    </a:lnTo>
                    <a:lnTo>
                      <a:pt x="54" y="84"/>
                    </a:lnTo>
                    <a:lnTo>
                      <a:pt x="42" y="90"/>
                    </a:lnTo>
                    <a:lnTo>
                      <a:pt x="30" y="66"/>
                    </a:lnTo>
                    <a:lnTo>
                      <a:pt x="42" y="48"/>
                    </a:lnTo>
                    <a:lnTo>
                      <a:pt x="48" y="30"/>
                    </a:lnTo>
                    <a:lnTo>
                      <a:pt x="42" y="0"/>
                    </a:lnTo>
                    <a:lnTo>
                      <a:pt x="36" y="6"/>
                    </a:lnTo>
                    <a:lnTo>
                      <a:pt x="12" y="0"/>
                    </a:lnTo>
                    <a:lnTo>
                      <a:pt x="6" y="48"/>
                    </a:lnTo>
                    <a:lnTo>
                      <a:pt x="0" y="48"/>
                    </a:lnTo>
                    <a:lnTo>
                      <a:pt x="12" y="78"/>
                    </a:lnTo>
                    <a:lnTo>
                      <a:pt x="24"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1" name="Freeform 80"/>
              <p:cNvSpPr>
                <a:spLocks/>
              </p:cNvSpPr>
              <p:nvPr/>
            </p:nvSpPr>
            <p:spPr bwMode="auto">
              <a:xfrm>
                <a:off x="4770" y="2610"/>
                <a:ext cx="24" cy="24"/>
              </a:xfrm>
              <a:custGeom>
                <a:avLst/>
                <a:gdLst>
                  <a:gd name="T0" fmla="*/ 18 w 24"/>
                  <a:gd name="T1" fmla="*/ 12 h 24"/>
                  <a:gd name="T2" fmla="*/ 18 w 24"/>
                  <a:gd name="T3" fmla="*/ 24 h 24"/>
                  <a:gd name="T4" fmla="*/ 24 w 24"/>
                  <a:gd name="T5" fmla="*/ 18 h 24"/>
                  <a:gd name="T6" fmla="*/ 24 w 24"/>
                  <a:gd name="T7" fmla="*/ 6 h 24"/>
                  <a:gd name="T8" fmla="*/ 0 w 24"/>
                  <a:gd name="T9" fmla="*/ 0 h 24"/>
                  <a:gd name="T10" fmla="*/ 18 w 24"/>
                  <a:gd name="T11" fmla="*/ 12 h 24"/>
                </a:gdLst>
                <a:ahLst/>
                <a:cxnLst>
                  <a:cxn ang="0">
                    <a:pos x="T0" y="T1"/>
                  </a:cxn>
                  <a:cxn ang="0">
                    <a:pos x="T2" y="T3"/>
                  </a:cxn>
                  <a:cxn ang="0">
                    <a:pos x="T4" y="T5"/>
                  </a:cxn>
                  <a:cxn ang="0">
                    <a:pos x="T6" y="T7"/>
                  </a:cxn>
                  <a:cxn ang="0">
                    <a:pos x="T8" y="T9"/>
                  </a:cxn>
                  <a:cxn ang="0">
                    <a:pos x="T10" y="T11"/>
                  </a:cxn>
                </a:cxnLst>
                <a:rect l="0" t="0" r="r" b="b"/>
                <a:pathLst>
                  <a:path w="24" h="24">
                    <a:moveTo>
                      <a:pt x="18" y="12"/>
                    </a:moveTo>
                    <a:lnTo>
                      <a:pt x="18" y="24"/>
                    </a:lnTo>
                    <a:lnTo>
                      <a:pt x="24" y="18"/>
                    </a:lnTo>
                    <a:lnTo>
                      <a:pt x="24" y="6"/>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2" name="Freeform 81"/>
              <p:cNvSpPr>
                <a:spLocks/>
              </p:cNvSpPr>
              <p:nvPr/>
            </p:nvSpPr>
            <p:spPr bwMode="auto">
              <a:xfrm>
                <a:off x="4800" y="2640"/>
                <a:ext cx="24" cy="24"/>
              </a:xfrm>
              <a:custGeom>
                <a:avLst/>
                <a:gdLst>
                  <a:gd name="T0" fmla="*/ 0 w 4"/>
                  <a:gd name="T1" fmla="*/ 4 h 4"/>
                  <a:gd name="T2" fmla="*/ 2 w 4"/>
                  <a:gd name="T3" fmla="*/ 4 h 4"/>
                  <a:gd name="T4" fmla="*/ 4 w 4"/>
                  <a:gd name="T5" fmla="*/ 1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2" y="4"/>
                      <a:pt x="2" y="4"/>
                    </a:cubicBezTo>
                    <a:cubicBezTo>
                      <a:pt x="4" y="1"/>
                      <a:pt x="4" y="1"/>
                      <a:pt x="4" y="1"/>
                    </a:cubicBezTo>
                    <a:cubicBezTo>
                      <a:pt x="0" y="0"/>
                      <a:pt x="0" y="0"/>
                      <a:pt x="0" y="0"/>
                    </a:cubicBezTo>
                    <a:cubicBezTo>
                      <a:pt x="0" y="0"/>
                      <a:pt x="0" y="4"/>
                      <a:pt x="0"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3" name="Freeform 82"/>
              <p:cNvSpPr>
                <a:spLocks/>
              </p:cNvSpPr>
              <p:nvPr/>
            </p:nvSpPr>
            <p:spPr bwMode="auto">
              <a:xfrm>
                <a:off x="4800" y="2610"/>
                <a:ext cx="6" cy="6"/>
              </a:xfrm>
              <a:custGeom>
                <a:avLst/>
                <a:gdLst>
                  <a:gd name="T0" fmla="*/ 0 w 6"/>
                  <a:gd name="T1" fmla="*/ 0 h 6"/>
                  <a:gd name="T2" fmla="*/ 6 w 6"/>
                  <a:gd name="T3" fmla="*/ 6 h 6"/>
                  <a:gd name="T4" fmla="*/ 6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4" name="Freeform 83"/>
              <p:cNvSpPr>
                <a:spLocks/>
              </p:cNvSpPr>
              <p:nvPr/>
            </p:nvSpPr>
            <p:spPr bwMode="auto">
              <a:xfrm>
                <a:off x="4830" y="2646"/>
                <a:ext cx="12" cy="36"/>
              </a:xfrm>
              <a:custGeom>
                <a:avLst/>
                <a:gdLst>
                  <a:gd name="T0" fmla="*/ 1 w 2"/>
                  <a:gd name="T1" fmla="*/ 0 h 6"/>
                  <a:gd name="T2" fmla="*/ 0 w 2"/>
                  <a:gd name="T3" fmla="*/ 6 h 6"/>
                  <a:gd name="T4" fmla="*/ 2 w 2"/>
                  <a:gd name="T5" fmla="*/ 4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6"/>
                      <a:pt x="0" y="6"/>
                    </a:cubicBezTo>
                    <a:cubicBezTo>
                      <a:pt x="2" y="4"/>
                      <a:pt x="2" y="4"/>
                      <a:pt x="2" y="4"/>
                    </a:cubicBezTo>
                    <a:lnTo>
                      <a:pt x="1"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5" name="Freeform 84"/>
              <p:cNvSpPr>
                <a:spLocks/>
              </p:cNvSpPr>
              <p:nvPr/>
            </p:nvSpPr>
            <p:spPr bwMode="auto">
              <a:xfrm>
                <a:off x="4800" y="2676"/>
                <a:ext cx="90" cy="78"/>
              </a:xfrm>
              <a:custGeom>
                <a:avLst/>
                <a:gdLst>
                  <a:gd name="T0" fmla="*/ 66 w 90"/>
                  <a:gd name="T1" fmla="*/ 12 h 78"/>
                  <a:gd name="T2" fmla="*/ 36 w 90"/>
                  <a:gd name="T3" fmla="*/ 30 h 78"/>
                  <a:gd name="T4" fmla="*/ 30 w 90"/>
                  <a:gd name="T5" fmla="*/ 24 h 78"/>
                  <a:gd name="T6" fmla="*/ 12 w 90"/>
                  <a:gd name="T7" fmla="*/ 30 h 78"/>
                  <a:gd name="T8" fmla="*/ 0 w 90"/>
                  <a:gd name="T9" fmla="*/ 54 h 78"/>
                  <a:gd name="T10" fmla="*/ 12 w 90"/>
                  <a:gd name="T11" fmla="*/ 36 h 78"/>
                  <a:gd name="T12" fmla="*/ 18 w 90"/>
                  <a:gd name="T13" fmla="*/ 42 h 78"/>
                  <a:gd name="T14" fmla="*/ 48 w 90"/>
                  <a:gd name="T15" fmla="*/ 42 h 78"/>
                  <a:gd name="T16" fmla="*/ 42 w 90"/>
                  <a:gd name="T17" fmla="*/ 54 h 78"/>
                  <a:gd name="T18" fmla="*/ 48 w 90"/>
                  <a:gd name="T19" fmla="*/ 66 h 78"/>
                  <a:gd name="T20" fmla="*/ 60 w 90"/>
                  <a:gd name="T21" fmla="*/ 72 h 78"/>
                  <a:gd name="T22" fmla="*/ 66 w 90"/>
                  <a:gd name="T23" fmla="*/ 78 h 78"/>
                  <a:gd name="T24" fmla="*/ 78 w 90"/>
                  <a:gd name="T25" fmla="*/ 48 h 78"/>
                  <a:gd name="T26" fmla="*/ 84 w 90"/>
                  <a:gd name="T27" fmla="*/ 60 h 78"/>
                  <a:gd name="T28" fmla="*/ 90 w 90"/>
                  <a:gd name="T29" fmla="*/ 48 h 78"/>
                  <a:gd name="T30" fmla="*/ 66 w 90"/>
                  <a:gd name="T31" fmla="*/ 0 h 78"/>
                  <a:gd name="T32" fmla="*/ 66 w 90"/>
                  <a:gd name="T3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78">
                    <a:moveTo>
                      <a:pt x="66" y="12"/>
                    </a:moveTo>
                    <a:lnTo>
                      <a:pt x="36" y="30"/>
                    </a:lnTo>
                    <a:lnTo>
                      <a:pt x="30" y="24"/>
                    </a:lnTo>
                    <a:lnTo>
                      <a:pt x="12" y="30"/>
                    </a:lnTo>
                    <a:lnTo>
                      <a:pt x="0" y="54"/>
                    </a:lnTo>
                    <a:lnTo>
                      <a:pt x="12" y="36"/>
                    </a:lnTo>
                    <a:lnTo>
                      <a:pt x="18" y="42"/>
                    </a:lnTo>
                    <a:lnTo>
                      <a:pt x="48" y="42"/>
                    </a:lnTo>
                    <a:lnTo>
                      <a:pt x="42" y="54"/>
                    </a:lnTo>
                    <a:lnTo>
                      <a:pt x="48" y="66"/>
                    </a:lnTo>
                    <a:lnTo>
                      <a:pt x="60" y="72"/>
                    </a:lnTo>
                    <a:lnTo>
                      <a:pt x="66" y="78"/>
                    </a:lnTo>
                    <a:lnTo>
                      <a:pt x="78" y="48"/>
                    </a:lnTo>
                    <a:lnTo>
                      <a:pt x="84" y="60"/>
                    </a:lnTo>
                    <a:lnTo>
                      <a:pt x="90" y="48"/>
                    </a:lnTo>
                    <a:lnTo>
                      <a:pt x="66" y="0"/>
                    </a:lnTo>
                    <a:lnTo>
                      <a:pt x="6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6" name="Freeform 85"/>
              <p:cNvSpPr>
                <a:spLocks/>
              </p:cNvSpPr>
              <p:nvPr/>
            </p:nvSpPr>
            <p:spPr bwMode="auto">
              <a:xfrm>
                <a:off x="5154" y="2904"/>
                <a:ext cx="180" cy="157"/>
              </a:xfrm>
              <a:custGeom>
                <a:avLst/>
                <a:gdLst>
                  <a:gd name="T0" fmla="*/ 90 w 180"/>
                  <a:gd name="T1" fmla="*/ 48 h 157"/>
                  <a:gd name="T2" fmla="*/ 60 w 180"/>
                  <a:gd name="T3" fmla="*/ 24 h 157"/>
                  <a:gd name="T4" fmla="*/ 0 w 180"/>
                  <a:gd name="T5" fmla="*/ 0 h 157"/>
                  <a:gd name="T6" fmla="*/ 0 w 180"/>
                  <a:gd name="T7" fmla="*/ 0 h 157"/>
                  <a:gd name="T8" fmla="*/ 0 w 180"/>
                  <a:gd name="T9" fmla="*/ 120 h 157"/>
                  <a:gd name="T10" fmla="*/ 6 w 180"/>
                  <a:gd name="T11" fmla="*/ 126 h 157"/>
                  <a:gd name="T12" fmla="*/ 42 w 180"/>
                  <a:gd name="T13" fmla="*/ 120 h 157"/>
                  <a:gd name="T14" fmla="*/ 36 w 180"/>
                  <a:gd name="T15" fmla="*/ 114 h 157"/>
                  <a:gd name="T16" fmla="*/ 60 w 180"/>
                  <a:gd name="T17" fmla="*/ 96 h 157"/>
                  <a:gd name="T18" fmla="*/ 96 w 180"/>
                  <a:gd name="T19" fmla="*/ 108 h 157"/>
                  <a:gd name="T20" fmla="*/ 126 w 180"/>
                  <a:gd name="T21" fmla="*/ 145 h 157"/>
                  <a:gd name="T22" fmla="*/ 162 w 180"/>
                  <a:gd name="T23" fmla="*/ 151 h 157"/>
                  <a:gd name="T24" fmla="*/ 168 w 180"/>
                  <a:gd name="T25" fmla="*/ 157 h 157"/>
                  <a:gd name="T26" fmla="*/ 180 w 180"/>
                  <a:gd name="T27" fmla="*/ 145 h 157"/>
                  <a:gd name="T28" fmla="*/ 156 w 180"/>
                  <a:gd name="T29" fmla="*/ 133 h 157"/>
                  <a:gd name="T30" fmla="*/ 150 w 180"/>
                  <a:gd name="T31" fmla="*/ 126 h 157"/>
                  <a:gd name="T32" fmla="*/ 138 w 180"/>
                  <a:gd name="T33" fmla="*/ 120 h 157"/>
                  <a:gd name="T34" fmla="*/ 132 w 180"/>
                  <a:gd name="T35" fmla="*/ 108 h 157"/>
                  <a:gd name="T36" fmla="*/ 114 w 180"/>
                  <a:gd name="T37" fmla="*/ 96 h 157"/>
                  <a:gd name="T38" fmla="*/ 108 w 180"/>
                  <a:gd name="T39" fmla="*/ 84 h 157"/>
                  <a:gd name="T40" fmla="*/ 126 w 180"/>
                  <a:gd name="T41" fmla="*/ 78 h 157"/>
                  <a:gd name="T42" fmla="*/ 120 w 180"/>
                  <a:gd name="T43" fmla="*/ 66 h 157"/>
                  <a:gd name="T44" fmla="*/ 90 w 180"/>
                  <a:gd name="T45" fmla="*/ 54 h 157"/>
                  <a:gd name="T46" fmla="*/ 90 w 180"/>
                  <a:gd name="T47"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 h="157">
                    <a:moveTo>
                      <a:pt x="90" y="48"/>
                    </a:moveTo>
                    <a:lnTo>
                      <a:pt x="60" y="24"/>
                    </a:lnTo>
                    <a:lnTo>
                      <a:pt x="0" y="0"/>
                    </a:lnTo>
                    <a:lnTo>
                      <a:pt x="0" y="0"/>
                    </a:lnTo>
                    <a:lnTo>
                      <a:pt x="0" y="120"/>
                    </a:lnTo>
                    <a:lnTo>
                      <a:pt x="6" y="126"/>
                    </a:lnTo>
                    <a:lnTo>
                      <a:pt x="42" y="120"/>
                    </a:lnTo>
                    <a:lnTo>
                      <a:pt x="36" y="114"/>
                    </a:lnTo>
                    <a:lnTo>
                      <a:pt x="60" y="96"/>
                    </a:lnTo>
                    <a:lnTo>
                      <a:pt x="96" y="108"/>
                    </a:lnTo>
                    <a:lnTo>
                      <a:pt x="126" y="145"/>
                    </a:lnTo>
                    <a:lnTo>
                      <a:pt x="162" y="151"/>
                    </a:lnTo>
                    <a:lnTo>
                      <a:pt x="168" y="157"/>
                    </a:lnTo>
                    <a:lnTo>
                      <a:pt x="180" y="145"/>
                    </a:lnTo>
                    <a:lnTo>
                      <a:pt x="156" y="133"/>
                    </a:lnTo>
                    <a:lnTo>
                      <a:pt x="150" y="126"/>
                    </a:lnTo>
                    <a:lnTo>
                      <a:pt x="138" y="120"/>
                    </a:lnTo>
                    <a:lnTo>
                      <a:pt x="132" y="108"/>
                    </a:lnTo>
                    <a:lnTo>
                      <a:pt x="114" y="96"/>
                    </a:lnTo>
                    <a:lnTo>
                      <a:pt x="108" y="84"/>
                    </a:lnTo>
                    <a:lnTo>
                      <a:pt x="126" y="78"/>
                    </a:lnTo>
                    <a:lnTo>
                      <a:pt x="120" y="66"/>
                    </a:lnTo>
                    <a:lnTo>
                      <a:pt x="90" y="54"/>
                    </a:lnTo>
                    <a:lnTo>
                      <a:pt x="9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7" name="Freeform 86"/>
              <p:cNvSpPr>
                <a:spLocks/>
              </p:cNvSpPr>
              <p:nvPr/>
            </p:nvSpPr>
            <p:spPr bwMode="auto">
              <a:xfrm>
                <a:off x="5328" y="3030"/>
                <a:ext cx="6" cy="13"/>
              </a:xfrm>
              <a:custGeom>
                <a:avLst/>
                <a:gdLst>
                  <a:gd name="T0" fmla="*/ 6 w 6"/>
                  <a:gd name="T1" fmla="*/ 0 h 13"/>
                  <a:gd name="T2" fmla="*/ 0 w 6"/>
                  <a:gd name="T3" fmla="*/ 0 h 13"/>
                  <a:gd name="T4" fmla="*/ 6 w 6"/>
                  <a:gd name="T5" fmla="*/ 13 h 13"/>
                  <a:gd name="T6" fmla="*/ 6 w 6"/>
                  <a:gd name="T7" fmla="*/ 0 h 13"/>
                </a:gdLst>
                <a:ahLst/>
                <a:cxnLst>
                  <a:cxn ang="0">
                    <a:pos x="T0" y="T1"/>
                  </a:cxn>
                  <a:cxn ang="0">
                    <a:pos x="T2" y="T3"/>
                  </a:cxn>
                  <a:cxn ang="0">
                    <a:pos x="T4" y="T5"/>
                  </a:cxn>
                  <a:cxn ang="0">
                    <a:pos x="T6" y="T7"/>
                  </a:cxn>
                </a:cxnLst>
                <a:rect l="0" t="0" r="r" b="b"/>
                <a:pathLst>
                  <a:path w="6" h="13">
                    <a:moveTo>
                      <a:pt x="6" y="0"/>
                    </a:moveTo>
                    <a:lnTo>
                      <a:pt x="0" y="0"/>
                    </a:lnTo>
                    <a:lnTo>
                      <a:pt x="6" y="13"/>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8" name="Freeform 87"/>
              <p:cNvSpPr>
                <a:spLocks/>
              </p:cNvSpPr>
              <p:nvPr/>
            </p:nvSpPr>
            <p:spPr bwMode="auto">
              <a:xfrm>
                <a:off x="5346" y="2916"/>
                <a:ext cx="30" cy="30"/>
              </a:xfrm>
              <a:custGeom>
                <a:avLst/>
                <a:gdLst>
                  <a:gd name="T0" fmla="*/ 24 w 30"/>
                  <a:gd name="T1" fmla="*/ 30 h 30"/>
                  <a:gd name="T2" fmla="*/ 30 w 30"/>
                  <a:gd name="T3" fmla="*/ 24 h 30"/>
                  <a:gd name="T4" fmla="*/ 30 w 30"/>
                  <a:gd name="T5" fmla="*/ 12 h 30"/>
                  <a:gd name="T6" fmla="*/ 0 w 30"/>
                  <a:gd name="T7" fmla="*/ 0 h 30"/>
                  <a:gd name="T8" fmla="*/ 18 w 30"/>
                  <a:gd name="T9" fmla="*/ 12 h 30"/>
                  <a:gd name="T10" fmla="*/ 24 w 30"/>
                  <a:gd name="T11" fmla="*/ 30 h 30"/>
                </a:gdLst>
                <a:ahLst/>
                <a:cxnLst>
                  <a:cxn ang="0">
                    <a:pos x="T0" y="T1"/>
                  </a:cxn>
                  <a:cxn ang="0">
                    <a:pos x="T2" y="T3"/>
                  </a:cxn>
                  <a:cxn ang="0">
                    <a:pos x="T4" y="T5"/>
                  </a:cxn>
                  <a:cxn ang="0">
                    <a:pos x="T6" y="T7"/>
                  </a:cxn>
                  <a:cxn ang="0">
                    <a:pos x="T8" y="T9"/>
                  </a:cxn>
                  <a:cxn ang="0">
                    <a:pos x="T10" y="T11"/>
                  </a:cxn>
                </a:cxnLst>
                <a:rect l="0" t="0" r="r" b="b"/>
                <a:pathLst>
                  <a:path w="30" h="30">
                    <a:moveTo>
                      <a:pt x="24" y="30"/>
                    </a:moveTo>
                    <a:lnTo>
                      <a:pt x="30" y="24"/>
                    </a:lnTo>
                    <a:lnTo>
                      <a:pt x="30" y="12"/>
                    </a:lnTo>
                    <a:lnTo>
                      <a:pt x="0" y="0"/>
                    </a:lnTo>
                    <a:lnTo>
                      <a:pt x="18" y="12"/>
                    </a:lnTo>
                    <a:lnTo>
                      <a:pt x="2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69" name="Freeform 88"/>
              <p:cNvSpPr>
                <a:spLocks/>
              </p:cNvSpPr>
              <p:nvPr/>
            </p:nvSpPr>
            <p:spPr bwMode="auto">
              <a:xfrm>
                <a:off x="5292" y="2934"/>
                <a:ext cx="66" cy="42"/>
              </a:xfrm>
              <a:custGeom>
                <a:avLst/>
                <a:gdLst>
                  <a:gd name="T0" fmla="*/ 24 w 66"/>
                  <a:gd name="T1" fmla="*/ 42 h 42"/>
                  <a:gd name="T2" fmla="*/ 66 w 66"/>
                  <a:gd name="T3" fmla="*/ 24 h 42"/>
                  <a:gd name="T4" fmla="*/ 66 w 66"/>
                  <a:gd name="T5" fmla="*/ 0 h 42"/>
                  <a:gd name="T6" fmla="*/ 60 w 66"/>
                  <a:gd name="T7" fmla="*/ 0 h 42"/>
                  <a:gd name="T8" fmla="*/ 42 w 66"/>
                  <a:gd name="T9" fmla="*/ 30 h 42"/>
                  <a:gd name="T10" fmla="*/ 30 w 66"/>
                  <a:gd name="T11" fmla="*/ 18 h 42"/>
                  <a:gd name="T12" fmla="*/ 18 w 66"/>
                  <a:gd name="T13" fmla="*/ 30 h 42"/>
                  <a:gd name="T14" fmla="*/ 0 w 66"/>
                  <a:gd name="T15" fmla="*/ 24 h 42"/>
                  <a:gd name="T16" fmla="*/ 24 w 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2">
                    <a:moveTo>
                      <a:pt x="24" y="42"/>
                    </a:moveTo>
                    <a:lnTo>
                      <a:pt x="66" y="24"/>
                    </a:lnTo>
                    <a:lnTo>
                      <a:pt x="66" y="0"/>
                    </a:lnTo>
                    <a:lnTo>
                      <a:pt x="60" y="0"/>
                    </a:lnTo>
                    <a:lnTo>
                      <a:pt x="42" y="30"/>
                    </a:lnTo>
                    <a:lnTo>
                      <a:pt x="30" y="18"/>
                    </a:lnTo>
                    <a:lnTo>
                      <a:pt x="18" y="30"/>
                    </a:lnTo>
                    <a:lnTo>
                      <a:pt x="0" y="24"/>
                    </a:lnTo>
                    <a:lnTo>
                      <a:pt x="2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0" name="Freeform 89"/>
              <p:cNvSpPr>
                <a:spLocks/>
              </p:cNvSpPr>
              <p:nvPr/>
            </p:nvSpPr>
            <p:spPr bwMode="auto">
              <a:xfrm>
                <a:off x="5052" y="2892"/>
                <a:ext cx="24" cy="6"/>
              </a:xfrm>
              <a:custGeom>
                <a:avLst/>
                <a:gdLst>
                  <a:gd name="T0" fmla="*/ 24 w 24"/>
                  <a:gd name="T1" fmla="*/ 6 h 6"/>
                  <a:gd name="T2" fmla="*/ 24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24" y="0"/>
                    </a:lnTo>
                    <a:lnTo>
                      <a:pt x="0"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1" name="Freeform 90"/>
              <p:cNvSpPr>
                <a:spLocks/>
              </p:cNvSpPr>
              <p:nvPr/>
            </p:nvSpPr>
            <p:spPr bwMode="auto">
              <a:xfrm>
                <a:off x="4944" y="2886"/>
                <a:ext cx="12" cy="12"/>
              </a:xfrm>
              <a:custGeom>
                <a:avLst/>
                <a:gdLst>
                  <a:gd name="T0" fmla="*/ 12 w 12"/>
                  <a:gd name="T1" fmla="*/ 0 h 12"/>
                  <a:gd name="T2" fmla="*/ 0 w 12"/>
                  <a:gd name="T3" fmla="*/ 6 h 12"/>
                  <a:gd name="T4" fmla="*/ 12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6"/>
                    </a:lnTo>
                    <a:lnTo>
                      <a:pt x="12"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2" name="Freeform 91"/>
              <p:cNvSpPr>
                <a:spLocks/>
              </p:cNvSpPr>
              <p:nvPr/>
            </p:nvSpPr>
            <p:spPr bwMode="auto">
              <a:xfrm>
                <a:off x="4914" y="292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3" name="Freeform 92"/>
              <p:cNvSpPr>
                <a:spLocks/>
              </p:cNvSpPr>
              <p:nvPr/>
            </p:nvSpPr>
            <p:spPr bwMode="auto">
              <a:xfrm>
                <a:off x="4908" y="2910"/>
                <a:ext cx="54" cy="24"/>
              </a:xfrm>
              <a:custGeom>
                <a:avLst/>
                <a:gdLst>
                  <a:gd name="T0" fmla="*/ 0 w 54"/>
                  <a:gd name="T1" fmla="*/ 12 h 24"/>
                  <a:gd name="T2" fmla="*/ 6 w 54"/>
                  <a:gd name="T3" fmla="*/ 6 h 24"/>
                  <a:gd name="T4" fmla="*/ 12 w 54"/>
                  <a:gd name="T5" fmla="*/ 12 h 24"/>
                  <a:gd name="T6" fmla="*/ 18 w 54"/>
                  <a:gd name="T7" fmla="*/ 6 h 24"/>
                  <a:gd name="T8" fmla="*/ 30 w 54"/>
                  <a:gd name="T9" fmla="*/ 12 h 24"/>
                  <a:gd name="T10" fmla="*/ 36 w 54"/>
                  <a:gd name="T11" fmla="*/ 6 h 24"/>
                  <a:gd name="T12" fmla="*/ 54 w 54"/>
                  <a:gd name="T13" fmla="*/ 24 h 24"/>
                  <a:gd name="T14" fmla="*/ 48 w 54"/>
                  <a:gd name="T15" fmla="*/ 6 h 24"/>
                  <a:gd name="T16" fmla="*/ 36 w 54"/>
                  <a:gd name="T17" fmla="*/ 0 h 24"/>
                  <a:gd name="T18" fmla="*/ 12 w 54"/>
                  <a:gd name="T19" fmla="*/ 0 h 24"/>
                  <a:gd name="T20" fmla="*/ 0 w 5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4">
                    <a:moveTo>
                      <a:pt x="0" y="12"/>
                    </a:moveTo>
                    <a:lnTo>
                      <a:pt x="6" y="6"/>
                    </a:lnTo>
                    <a:lnTo>
                      <a:pt x="12" y="12"/>
                    </a:lnTo>
                    <a:lnTo>
                      <a:pt x="18" y="6"/>
                    </a:lnTo>
                    <a:lnTo>
                      <a:pt x="30" y="12"/>
                    </a:lnTo>
                    <a:lnTo>
                      <a:pt x="36" y="6"/>
                    </a:lnTo>
                    <a:lnTo>
                      <a:pt x="54" y="24"/>
                    </a:lnTo>
                    <a:lnTo>
                      <a:pt x="48" y="6"/>
                    </a:lnTo>
                    <a:lnTo>
                      <a:pt x="36"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4" name="Freeform 93"/>
              <p:cNvSpPr>
                <a:spLocks/>
              </p:cNvSpPr>
              <p:nvPr/>
            </p:nvSpPr>
            <p:spPr bwMode="auto">
              <a:xfrm>
                <a:off x="4902" y="2832"/>
                <a:ext cx="24" cy="42"/>
              </a:xfrm>
              <a:custGeom>
                <a:avLst/>
                <a:gdLst>
                  <a:gd name="T0" fmla="*/ 3 w 4"/>
                  <a:gd name="T1" fmla="*/ 0 h 7"/>
                  <a:gd name="T2" fmla="*/ 0 w 4"/>
                  <a:gd name="T3" fmla="*/ 2 h 7"/>
                  <a:gd name="T4" fmla="*/ 2 w 4"/>
                  <a:gd name="T5" fmla="*/ 7 h 7"/>
                  <a:gd name="T6" fmla="*/ 2 w 4"/>
                  <a:gd name="T7" fmla="*/ 5 h 7"/>
                  <a:gd name="T8" fmla="*/ 2 w 4"/>
                  <a:gd name="T9" fmla="*/ 3 h 7"/>
                  <a:gd name="T10" fmla="*/ 4 w 4"/>
                  <a:gd name="T11" fmla="*/ 3 h 7"/>
                  <a:gd name="T12" fmla="*/ 3 w 4"/>
                  <a:gd name="T13" fmla="*/ 2 h 7"/>
                  <a:gd name="T14" fmla="*/ 4 w 4"/>
                  <a:gd name="T15" fmla="*/ 0 h 7"/>
                  <a:gd name="T16" fmla="*/ 3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3" y="0"/>
                    </a:moveTo>
                    <a:cubicBezTo>
                      <a:pt x="0" y="2"/>
                      <a:pt x="0" y="2"/>
                      <a:pt x="0" y="2"/>
                    </a:cubicBezTo>
                    <a:cubicBezTo>
                      <a:pt x="2" y="7"/>
                      <a:pt x="2" y="7"/>
                      <a:pt x="2" y="7"/>
                    </a:cubicBezTo>
                    <a:cubicBezTo>
                      <a:pt x="2" y="7"/>
                      <a:pt x="2" y="5"/>
                      <a:pt x="2" y="5"/>
                    </a:cubicBezTo>
                    <a:cubicBezTo>
                      <a:pt x="2" y="3"/>
                      <a:pt x="2" y="3"/>
                      <a:pt x="2" y="3"/>
                    </a:cubicBezTo>
                    <a:cubicBezTo>
                      <a:pt x="4" y="3"/>
                      <a:pt x="4" y="3"/>
                      <a:pt x="4" y="3"/>
                    </a:cubicBezTo>
                    <a:cubicBezTo>
                      <a:pt x="3" y="2"/>
                      <a:pt x="3" y="2"/>
                      <a:pt x="3" y="2"/>
                    </a:cubicBezTo>
                    <a:cubicBezTo>
                      <a:pt x="4" y="0"/>
                      <a:pt x="4" y="0"/>
                      <a:pt x="4" y="0"/>
                    </a:cubicBezTo>
                    <a:lnTo>
                      <a:pt x="3"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5" name="Freeform 94"/>
              <p:cNvSpPr>
                <a:spLocks/>
              </p:cNvSpPr>
              <p:nvPr/>
            </p:nvSpPr>
            <p:spPr bwMode="auto">
              <a:xfrm>
                <a:off x="5046" y="2868"/>
                <a:ext cx="24" cy="12"/>
              </a:xfrm>
              <a:custGeom>
                <a:avLst/>
                <a:gdLst>
                  <a:gd name="T0" fmla="*/ 12 w 24"/>
                  <a:gd name="T1" fmla="*/ 12 h 12"/>
                  <a:gd name="T2" fmla="*/ 24 w 24"/>
                  <a:gd name="T3" fmla="*/ 12 h 12"/>
                  <a:gd name="T4" fmla="*/ 0 w 24"/>
                  <a:gd name="T5" fmla="*/ 0 h 12"/>
                  <a:gd name="T6" fmla="*/ 12 w 24"/>
                  <a:gd name="T7" fmla="*/ 12 h 12"/>
                </a:gdLst>
                <a:ahLst/>
                <a:cxnLst>
                  <a:cxn ang="0">
                    <a:pos x="T0" y="T1"/>
                  </a:cxn>
                  <a:cxn ang="0">
                    <a:pos x="T2" y="T3"/>
                  </a:cxn>
                  <a:cxn ang="0">
                    <a:pos x="T4" y="T5"/>
                  </a:cxn>
                  <a:cxn ang="0">
                    <a:pos x="T6" y="T7"/>
                  </a:cxn>
                </a:cxnLst>
                <a:rect l="0" t="0" r="r" b="b"/>
                <a:pathLst>
                  <a:path w="24" h="12">
                    <a:moveTo>
                      <a:pt x="12" y="12"/>
                    </a:moveTo>
                    <a:lnTo>
                      <a:pt x="24" y="12"/>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6" name="Freeform 95"/>
              <p:cNvSpPr>
                <a:spLocks/>
              </p:cNvSpPr>
              <p:nvPr/>
            </p:nvSpPr>
            <p:spPr bwMode="auto">
              <a:xfrm>
                <a:off x="4902" y="2886"/>
                <a:ext cx="12" cy="6"/>
              </a:xfrm>
              <a:custGeom>
                <a:avLst/>
                <a:gdLst>
                  <a:gd name="T0" fmla="*/ 6 w 12"/>
                  <a:gd name="T1" fmla="*/ 6 h 6"/>
                  <a:gd name="T2" fmla="*/ 12 w 12"/>
                  <a:gd name="T3" fmla="*/ 0 h 6"/>
                  <a:gd name="T4" fmla="*/ 0 w 12"/>
                  <a:gd name="T5" fmla="*/ 0 h 6"/>
                  <a:gd name="T6" fmla="*/ 6 w 12"/>
                  <a:gd name="T7" fmla="*/ 6 h 6"/>
                </a:gdLst>
                <a:ahLst/>
                <a:cxnLst>
                  <a:cxn ang="0">
                    <a:pos x="T0" y="T1"/>
                  </a:cxn>
                  <a:cxn ang="0">
                    <a:pos x="T2" y="T3"/>
                  </a:cxn>
                  <a:cxn ang="0">
                    <a:pos x="T4" y="T5"/>
                  </a:cxn>
                  <a:cxn ang="0">
                    <a:pos x="T6" y="T7"/>
                  </a:cxn>
                </a:cxnLst>
                <a:rect l="0" t="0" r="r" b="b"/>
                <a:pathLst>
                  <a:path w="12" h="6">
                    <a:moveTo>
                      <a:pt x="6" y="6"/>
                    </a:moveTo>
                    <a:lnTo>
                      <a:pt x="12"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7" name="Freeform 96"/>
              <p:cNvSpPr>
                <a:spLocks/>
              </p:cNvSpPr>
              <p:nvPr/>
            </p:nvSpPr>
            <p:spPr bwMode="auto">
              <a:xfrm>
                <a:off x="4968" y="2862"/>
                <a:ext cx="186" cy="162"/>
              </a:xfrm>
              <a:custGeom>
                <a:avLst/>
                <a:gdLst>
                  <a:gd name="T0" fmla="*/ 114 w 186"/>
                  <a:gd name="T1" fmla="*/ 30 h 162"/>
                  <a:gd name="T2" fmla="*/ 114 w 186"/>
                  <a:gd name="T3" fmla="*/ 36 h 162"/>
                  <a:gd name="T4" fmla="*/ 102 w 186"/>
                  <a:gd name="T5" fmla="*/ 42 h 162"/>
                  <a:gd name="T6" fmla="*/ 84 w 186"/>
                  <a:gd name="T7" fmla="*/ 60 h 162"/>
                  <a:gd name="T8" fmla="*/ 78 w 186"/>
                  <a:gd name="T9" fmla="*/ 60 h 162"/>
                  <a:gd name="T10" fmla="*/ 66 w 186"/>
                  <a:gd name="T11" fmla="*/ 42 h 162"/>
                  <a:gd name="T12" fmla="*/ 60 w 186"/>
                  <a:gd name="T13" fmla="*/ 48 h 162"/>
                  <a:gd name="T14" fmla="*/ 60 w 186"/>
                  <a:gd name="T15" fmla="*/ 36 h 162"/>
                  <a:gd name="T16" fmla="*/ 60 w 186"/>
                  <a:gd name="T17" fmla="*/ 30 h 162"/>
                  <a:gd name="T18" fmla="*/ 54 w 186"/>
                  <a:gd name="T19" fmla="*/ 12 h 162"/>
                  <a:gd name="T20" fmla="*/ 42 w 186"/>
                  <a:gd name="T21" fmla="*/ 12 h 162"/>
                  <a:gd name="T22" fmla="*/ 24 w 186"/>
                  <a:gd name="T23" fmla="*/ 0 h 162"/>
                  <a:gd name="T24" fmla="*/ 18 w 186"/>
                  <a:gd name="T25" fmla="*/ 12 h 162"/>
                  <a:gd name="T26" fmla="*/ 6 w 186"/>
                  <a:gd name="T27" fmla="*/ 12 h 162"/>
                  <a:gd name="T28" fmla="*/ 0 w 186"/>
                  <a:gd name="T29" fmla="*/ 24 h 162"/>
                  <a:gd name="T30" fmla="*/ 18 w 186"/>
                  <a:gd name="T31" fmla="*/ 36 h 162"/>
                  <a:gd name="T32" fmla="*/ 54 w 186"/>
                  <a:gd name="T33" fmla="*/ 36 h 162"/>
                  <a:gd name="T34" fmla="*/ 18 w 186"/>
                  <a:gd name="T35" fmla="*/ 48 h 162"/>
                  <a:gd name="T36" fmla="*/ 36 w 186"/>
                  <a:gd name="T37" fmla="*/ 78 h 162"/>
                  <a:gd name="T38" fmla="*/ 54 w 186"/>
                  <a:gd name="T39" fmla="*/ 54 h 162"/>
                  <a:gd name="T40" fmla="*/ 66 w 186"/>
                  <a:gd name="T41" fmla="*/ 78 h 162"/>
                  <a:gd name="T42" fmla="*/ 132 w 186"/>
                  <a:gd name="T43" fmla="*/ 96 h 162"/>
                  <a:gd name="T44" fmla="*/ 144 w 186"/>
                  <a:gd name="T45" fmla="*/ 126 h 162"/>
                  <a:gd name="T46" fmla="*/ 126 w 186"/>
                  <a:gd name="T47" fmla="*/ 150 h 162"/>
                  <a:gd name="T48" fmla="*/ 168 w 186"/>
                  <a:gd name="T49" fmla="*/ 144 h 162"/>
                  <a:gd name="T50" fmla="*/ 186 w 186"/>
                  <a:gd name="T51" fmla="*/ 162 h 162"/>
                  <a:gd name="T52" fmla="*/ 186 w 186"/>
                  <a:gd name="T53" fmla="*/ 42 h 162"/>
                  <a:gd name="T54" fmla="*/ 126 w 186"/>
                  <a:gd name="T55" fmla="*/ 24 h 162"/>
                  <a:gd name="T56" fmla="*/ 114 w 186"/>
                  <a:gd name="T57" fmla="*/ 3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162">
                    <a:moveTo>
                      <a:pt x="114" y="30"/>
                    </a:moveTo>
                    <a:lnTo>
                      <a:pt x="114" y="36"/>
                    </a:lnTo>
                    <a:lnTo>
                      <a:pt x="102" y="42"/>
                    </a:lnTo>
                    <a:lnTo>
                      <a:pt x="84" y="60"/>
                    </a:lnTo>
                    <a:lnTo>
                      <a:pt x="78" y="60"/>
                    </a:lnTo>
                    <a:lnTo>
                      <a:pt x="66" y="42"/>
                    </a:lnTo>
                    <a:lnTo>
                      <a:pt x="60" y="48"/>
                    </a:lnTo>
                    <a:lnTo>
                      <a:pt x="60" y="36"/>
                    </a:lnTo>
                    <a:lnTo>
                      <a:pt x="60" y="30"/>
                    </a:lnTo>
                    <a:lnTo>
                      <a:pt x="54" y="12"/>
                    </a:lnTo>
                    <a:lnTo>
                      <a:pt x="42" y="12"/>
                    </a:lnTo>
                    <a:lnTo>
                      <a:pt x="24" y="0"/>
                    </a:lnTo>
                    <a:lnTo>
                      <a:pt x="18" y="12"/>
                    </a:lnTo>
                    <a:lnTo>
                      <a:pt x="6" y="12"/>
                    </a:lnTo>
                    <a:lnTo>
                      <a:pt x="0" y="24"/>
                    </a:lnTo>
                    <a:lnTo>
                      <a:pt x="18" y="36"/>
                    </a:lnTo>
                    <a:lnTo>
                      <a:pt x="54" y="36"/>
                    </a:lnTo>
                    <a:lnTo>
                      <a:pt x="18" y="48"/>
                    </a:lnTo>
                    <a:lnTo>
                      <a:pt x="36" y="78"/>
                    </a:lnTo>
                    <a:lnTo>
                      <a:pt x="54" y="54"/>
                    </a:lnTo>
                    <a:lnTo>
                      <a:pt x="66" y="78"/>
                    </a:lnTo>
                    <a:lnTo>
                      <a:pt x="132" y="96"/>
                    </a:lnTo>
                    <a:lnTo>
                      <a:pt x="144" y="126"/>
                    </a:lnTo>
                    <a:lnTo>
                      <a:pt x="126" y="150"/>
                    </a:lnTo>
                    <a:lnTo>
                      <a:pt x="168" y="144"/>
                    </a:lnTo>
                    <a:lnTo>
                      <a:pt x="186" y="162"/>
                    </a:lnTo>
                    <a:lnTo>
                      <a:pt x="186" y="42"/>
                    </a:lnTo>
                    <a:lnTo>
                      <a:pt x="126" y="24"/>
                    </a:lnTo>
                    <a:lnTo>
                      <a:pt x="11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8" name="Freeform 97"/>
              <p:cNvSpPr>
                <a:spLocks/>
              </p:cNvSpPr>
              <p:nvPr/>
            </p:nvSpPr>
            <p:spPr bwMode="auto">
              <a:xfrm>
                <a:off x="5028" y="2958"/>
                <a:ext cx="6" cy="18"/>
              </a:xfrm>
              <a:custGeom>
                <a:avLst/>
                <a:gdLst>
                  <a:gd name="T0" fmla="*/ 6 w 6"/>
                  <a:gd name="T1" fmla="*/ 6 h 18"/>
                  <a:gd name="T2" fmla="*/ 6 w 6"/>
                  <a:gd name="T3" fmla="*/ 0 h 18"/>
                  <a:gd name="T4" fmla="*/ 0 w 6"/>
                  <a:gd name="T5" fmla="*/ 6 h 18"/>
                  <a:gd name="T6" fmla="*/ 0 w 6"/>
                  <a:gd name="T7" fmla="*/ 12 h 18"/>
                  <a:gd name="T8" fmla="*/ 6 w 6"/>
                  <a:gd name="T9" fmla="*/ 18 h 18"/>
                  <a:gd name="T10" fmla="*/ 6 w 6"/>
                  <a:gd name="T11" fmla="*/ 6 h 18"/>
                </a:gdLst>
                <a:ahLst/>
                <a:cxnLst>
                  <a:cxn ang="0">
                    <a:pos x="T0" y="T1"/>
                  </a:cxn>
                  <a:cxn ang="0">
                    <a:pos x="T2" y="T3"/>
                  </a:cxn>
                  <a:cxn ang="0">
                    <a:pos x="T4" y="T5"/>
                  </a:cxn>
                  <a:cxn ang="0">
                    <a:pos x="T6" y="T7"/>
                  </a:cxn>
                  <a:cxn ang="0">
                    <a:pos x="T8" y="T9"/>
                  </a:cxn>
                  <a:cxn ang="0">
                    <a:pos x="T10" y="T11"/>
                  </a:cxn>
                </a:cxnLst>
                <a:rect l="0" t="0" r="r" b="b"/>
                <a:pathLst>
                  <a:path w="6" h="18">
                    <a:moveTo>
                      <a:pt x="6" y="6"/>
                    </a:moveTo>
                    <a:lnTo>
                      <a:pt x="6" y="0"/>
                    </a:lnTo>
                    <a:lnTo>
                      <a:pt x="0" y="6"/>
                    </a:lnTo>
                    <a:lnTo>
                      <a:pt x="0" y="12"/>
                    </a:lnTo>
                    <a:lnTo>
                      <a:pt x="6" y="18"/>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79" name="Freeform 98"/>
              <p:cNvSpPr>
                <a:spLocks/>
              </p:cNvSpPr>
              <p:nvPr/>
            </p:nvSpPr>
            <p:spPr bwMode="auto">
              <a:xfrm>
                <a:off x="4974" y="2988"/>
                <a:ext cx="6" cy="18"/>
              </a:xfrm>
              <a:custGeom>
                <a:avLst/>
                <a:gdLst>
                  <a:gd name="T0" fmla="*/ 6 w 6"/>
                  <a:gd name="T1" fmla="*/ 0 h 18"/>
                  <a:gd name="T2" fmla="*/ 0 w 6"/>
                  <a:gd name="T3" fmla="*/ 12 h 18"/>
                  <a:gd name="T4" fmla="*/ 0 w 6"/>
                  <a:gd name="T5" fmla="*/ 18 h 18"/>
                  <a:gd name="T6" fmla="*/ 0 w 6"/>
                  <a:gd name="T7" fmla="*/ 18 h 18"/>
                  <a:gd name="T8" fmla="*/ 6 w 6"/>
                  <a:gd name="T9" fmla="*/ 12 h 18"/>
                  <a:gd name="T10" fmla="*/ 6 w 6"/>
                  <a:gd name="T11" fmla="*/ 0 h 18"/>
                </a:gdLst>
                <a:ahLst/>
                <a:cxnLst>
                  <a:cxn ang="0">
                    <a:pos x="T0" y="T1"/>
                  </a:cxn>
                  <a:cxn ang="0">
                    <a:pos x="T2" y="T3"/>
                  </a:cxn>
                  <a:cxn ang="0">
                    <a:pos x="T4" y="T5"/>
                  </a:cxn>
                  <a:cxn ang="0">
                    <a:pos x="T6" y="T7"/>
                  </a:cxn>
                  <a:cxn ang="0">
                    <a:pos x="T8" y="T9"/>
                  </a:cxn>
                  <a:cxn ang="0">
                    <a:pos x="T10" y="T11"/>
                  </a:cxn>
                </a:cxnLst>
                <a:rect l="0" t="0" r="r" b="b"/>
                <a:pathLst>
                  <a:path w="6" h="18">
                    <a:moveTo>
                      <a:pt x="6" y="0"/>
                    </a:moveTo>
                    <a:lnTo>
                      <a:pt x="0" y="12"/>
                    </a:lnTo>
                    <a:lnTo>
                      <a:pt x="0" y="18"/>
                    </a:lnTo>
                    <a:lnTo>
                      <a:pt x="0" y="18"/>
                    </a:lnTo>
                    <a:lnTo>
                      <a:pt x="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0" name="Freeform 99"/>
              <p:cNvSpPr>
                <a:spLocks/>
              </p:cNvSpPr>
              <p:nvPr/>
            </p:nvSpPr>
            <p:spPr bwMode="auto">
              <a:xfrm>
                <a:off x="4956" y="2856"/>
                <a:ext cx="18" cy="12"/>
              </a:xfrm>
              <a:custGeom>
                <a:avLst/>
                <a:gdLst>
                  <a:gd name="T0" fmla="*/ 0 w 18"/>
                  <a:gd name="T1" fmla="*/ 6 h 12"/>
                  <a:gd name="T2" fmla="*/ 18 w 18"/>
                  <a:gd name="T3" fmla="*/ 12 h 12"/>
                  <a:gd name="T4" fmla="*/ 6 w 18"/>
                  <a:gd name="T5" fmla="*/ 0 h 12"/>
                  <a:gd name="T6" fmla="*/ 0 w 18"/>
                  <a:gd name="T7" fmla="*/ 6 h 12"/>
                </a:gdLst>
                <a:ahLst/>
                <a:cxnLst>
                  <a:cxn ang="0">
                    <a:pos x="T0" y="T1"/>
                  </a:cxn>
                  <a:cxn ang="0">
                    <a:pos x="T2" y="T3"/>
                  </a:cxn>
                  <a:cxn ang="0">
                    <a:pos x="T4" y="T5"/>
                  </a:cxn>
                  <a:cxn ang="0">
                    <a:pos x="T6" y="T7"/>
                  </a:cxn>
                </a:cxnLst>
                <a:rect l="0" t="0" r="r" b="b"/>
                <a:pathLst>
                  <a:path w="18" h="12">
                    <a:moveTo>
                      <a:pt x="0" y="6"/>
                    </a:moveTo>
                    <a:lnTo>
                      <a:pt x="18" y="12"/>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1" name="Freeform 100"/>
              <p:cNvSpPr>
                <a:spLocks/>
              </p:cNvSpPr>
              <p:nvPr/>
            </p:nvSpPr>
            <p:spPr bwMode="auto">
              <a:xfrm>
                <a:off x="5028" y="2976"/>
                <a:ext cx="6" cy="12"/>
              </a:xfrm>
              <a:custGeom>
                <a:avLst/>
                <a:gdLst>
                  <a:gd name="T0" fmla="*/ 0 w 6"/>
                  <a:gd name="T1" fmla="*/ 12 h 12"/>
                  <a:gd name="T2" fmla="*/ 0 w 6"/>
                  <a:gd name="T3" fmla="*/ 12 h 12"/>
                  <a:gd name="T4" fmla="*/ 6 w 6"/>
                  <a:gd name="T5" fmla="*/ 6 h 12"/>
                  <a:gd name="T6" fmla="*/ 0 w 6"/>
                  <a:gd name="T7" fmla="*/ 0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0" y="12"/>
                    </a:lnTo>
                    <a:lnTo>
                      <a:pt x="6" y="6"/>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2" name="Freeform 101"/>
              <p:cNvSpPr>
                <a:spLocks/>
              </p:cNvSpPr>
              <p:nvPr/>
            </p:nvSpPr>
            <p:spPr bwMode="auto">
              <a:xfrm>
                <a:off x="4872" y="2994"/>
                <a:ext cx="18" cy="12"/>
              </a:xfrm>
              <a:custGeom>
                <a:avLst/>
                <a:gdLst>
                  <a:gd name="T0" fmla="*/ 0 w 18"/>
                  <a:gd name="T1" fmla="*/ 6 h 12"/>
                  <a:gd name="T2" fmla="*/ 0 w 18"/>
                  <a:gd name="T3" fmla="*/ 12 h 12"/>
                  <a:gd name="T4" fmla="*/ 18 w 18"/>
                  <a:gd name="T5" fmla="*/ 6 h 12"/>
                  <a:gd name="T6" fmla="*/ 18 w 18"/>
                  <a:gd name="T7" fmla="*/ 0 h 12"/>
                  <a:gd name="T8" fmla="*/ 0 w 18"/>
                  <a:gd name="T9" fmla="*/ 6 h 12"/>
                </a:gdLst>
                <a:ahLst/>
                <a:cxnLst>
                  <a:cxn ang="0">
                    <a:pos x="T0" y="T1"/>
                  </a:cxn>
                  <a:cxn ang="0">
                    <a:pos x="T2" y="T3"/>
                  </a:cxn>
                  <a:cxn ang="0">
                    <a:pos x="T4" y="T5"/>
                  </a:cxn>
                  <a:cxn ang="0">
                    <a:pos x="T6" y="T7"/>
                  </a:cxn>
                  <a:cxn ang="0">
                    <a:pos x="T8" y="T9"/>
                  </a:cxn>
                </a:cxnLst>
                <a:rect l="0" t="0" r="r" b="b"/>
                <a:pathLst>
                  <a:path w="18" h="12">
                    <a:moveTo>
                      <a:pt x="0" y="6"/>
                    </a:moveTo>
                    <a:lnTo>
                      <a:pt x="0" y="12"/>
                    </a:lnTo>
                    <a:lnTo>
                      <a:pt x="18" y="6"/>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3" name="Freeform 102"/>
              <p:cNvSpPr>
                <a:spLocks/>
              </p:cNvSpPr>
              <p:nvPr/>
            </p:nvSpPr>
            <p:spPr bwMode="auto">
              <a:xfrm>
                <a:off x="4842" y="3012"/>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4" name="Freeform 103"/>
              <p:cNvSpPr>
                <a:spLocks/>
              </p:cNvSpPr>
              <p:nvPr/>
            </p:nvSpPr>
            <p:spPr bwMode="auto">
              <a:xfrm>
                <a:off x="4830" y="3024"/>
                <a:ext cx="30" cy="25"/>
              </a:xfrm>
              <a:custGeom>
                <a:avLst/>
                <a:gdLst>
                  <a:gd name="T0" fmla="*/ 30 w 30"/>
                  <a:gd name="T1" fmla="*/ 13 h 25"/>
                  <a:gd name="T2" fmla="*/ 30 w 30"/>
                  <a:gd name="T3" fmla="*/ 13 h 25"/>
                  <a:gd name="T4" fmla="*/ 24 w 30"/>
                  <a:gd name="T5" fmla="*/ 0 h 25"/>
                  <a:gd name="T6" fmla="*/ 0 w 30"/>
                  <a:gd name="T7" fmla="*/ 13 h 25"/>
                  <a:gd name="T8" fmla="*/ 0 w 30"/>
                  <a:gd name="T9" fmla="*/ 25 h 25"/>
                  <a:gd name="T10" fmla="*/ 18 w 30"/>
                  <a:gd name="T11" fmla="*/ 25 h 25"/>
                  <a:gd name="T12" fmla="*/ 30 w 30"/>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30" h="25">
                    <a:moveTo>
                      <a:pt x="30" y="13"/>
                    </a:moveTo>
                    <a:lnTo>
                      <a:pt x="30" y="13"/>
                    </a:lnTo>
                    <a:lnTo>
                      <a:pt x="24" y="0"/>
                    </a:lnTo>
                    <a:lnTo>
                      <a:pt x="0" y="13"/>
                    </a:lnTo>
                    <a:lnTo>
                      <a:pt x="0" y="25"/>
                    </a:lnTo>
                    <a:lnTo>
                      <a:pt x="18" y="25"/>
                    </a:lnTo>
                    <a:lnTo>
                      <a:pt x="30" y="1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5" name="Freeform 104"/>
              <p:cNvSpPr>
                <a:spLocks/>
              </p:cNvSpPr>
              <p:nvPr/>
            </p:nvSpPr>
            <p:spPr bwMode="auto">
              <a:xfrm>
                <a:off x="4920" y="2808"/>
                <a:ext cx="6" cy="12"/>
              </a:xfrm>
              <a:custGeom>
                <a:avLst/>
                <a:gdLst>
                  <a:gd name="T0" fmla="*/ 0 w 6"/>
                  <a:gd name="T1" fmla="*/ 12 h 12"/>
                  <a:gd name="T2" fmla="*/ 6 w 6"/>
                  <a:gd name="T3" fmla="*/ 6 h 12"/>
                  <a:gd name="T4" fmla="*/ 6 w 6"/>
                  <a:gd name="T5" fmla="*/ 0 h 12"/>
                  <a:gd name="T6" fmla="*/ 0 w 6"/>
                  <a:gd name="T7" fmla="*/ 6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6" y="6"/>
                    </a:lnTo>
                    <a:lnTo>
                      <a:pt x="6" y="0"/>
                    </a:lnTo>
                    <a:lnTo>
                      <a:pt x="0"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6" name="Freeform 105"/>
              <p:cNvSpPr>
                <a:spLocks/>
              </p:cNvSpPr>
              <p:nvPr/>
            </p:nvSpPr>
            <p:spPr bwMode="auto">
              <a:xfrm>
                <a:off x="4824" y="2880"/>
                <a:ext cx="6" cy="6"/>
              </a:xfrm>
              <a:custGeom>
                <a:avLst/>
                <a:gdLst>
                  <a:gd name="T0" fmla="*/ 6 w 6"/>
                  <a:gd name="T1" fmla="*/ 6 h 6"/>
                  <a:gd name="T2" fmla="*/ 6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0"/>
                    </a:lnTo>
                    <a:lnTo>
                      <a:pt x="0" y="6"/>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7" name="Freeform 106"/>
              <p:cNvSpPr>
                <a:spLocks/>
              </p:cNvSpPr>
              <p:nvPr/>
            </p:nvSpPr>
            <p:spPr bwMode="auto">
              <a:xfrm>
                <a:off x="4872" y="2916"/>
                <a:ext cx="30" cy="18"/>
              </a:xfrm>
              <a:custGeom>
                <a:avLst/>
                <a:gdLst>
                  <a:gd name="T0" fmla="*/ 18 w 30"/>
                  <a:gd name="T1" fmla="*/ 0 h 18"/>
                  <a:gd name="T2" fmla="*/ 12 w 30"/>
                  <a:gd name="T3" fmla="*/ 0 h 18"/>
                  <a:gd name="T4" fmla="*/ 0 w 30"/>
                  <a:gd name="T5" fmla="*/ 0 h 18"/>
                  <a:gd name="T6" fmla="*/ 18 w 30"/>
                  <a:gd name="T7" fmla="*/ 18 h 18"/>
                  <a:gd name="T8" fmla="*/ 30 w 30"/>
                  <a:gd name="T9" fmla="*/ 6 h 18"/>
                  <a:gd name="T10" fmla="*/ 18 w 30"/>
                  <a:gd name="T11" fmla="*/ 0 h 18"/>
                </a:gdLst>
                <a:ahLst/>
                <a:cxnLst>
                  <a:cxn ang="0">
                    <a:pos x="T0" y="T1"/>
                  </a:cxn>
                  <a:cxn ang="0">
                    <a:pos x="T2" y="T3"/>
                  </a:cxn>
                  <a:cxn ang="0">
                    <a:pos x="T4" y="T5"/>
                  </a:cxn>
                  <a:cxn ang="0">
                    <a:pos x="T6" y="T7"/>
                  </a:cxn>
                  <a:cxn ang="0">
                    <a:pos x="T8" y="T9"/>
                  </a:cxn>
                  <a:cxn ang="0">
                    <a:pos x="T10" y="T11"/>
                  </a:cxn>
                </a:cxnLst>
                <a:rect l="0" t="0" r="r" b="b"/>
                <a:pathLst>
                  <a:path w="30" h="18">
                    <a:moveTo>
                      <a:pt x="18" y="0"/>
                    </a:moveTo>
                    <a:lnTo>
                      <a:pt x="12" y="0"/>
                    </a:lnTo>
                    <a:lnTo>
                      <a:pt x="0" y="0"/>
                    </a:lnTo>
                    <a:lnTo>
                      <a:pt x="18" y="18"/>
                    </a:lnTo>
                    <a:lnTo>
                      <a:pt x="3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8" name="Freeform 107"/>
              <p:cNvSpPr>
                <a:spLocks/>
              </p:cNvSpPr>
              <p:nvPr/>
            </p:nvSpPr>
            <p:spPr bwMode="auto">
              <a:xfrm>
                <a:off x="4848" y="3006"/>
                <a:ext cx="12" cy="12"/>
              </a:xfrm>
              <a:custGeom>
                <a:avLst/>
                <a:gdLst>
                  <a:gd name="T0" fmla="*/ 6 w 12"/>
                  <a:gd name="T1" fmla="*/ 12 h 12"/>
                  <a:gd name="T2" fmla="*/ 12 w 12"/>
                  <a:gd name="T3" fmla="*/ 6 h 12"/>
                  <a:gd name="T4" fmla="*/ 0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12" y="6"/>
                    </a:lnTo>
                    <a:lnTo>
                      <a:pt x="0" y="0"/>
                    </a:lnTo>
                    <a:lnTo>
                      <a:pt x="0" y="6"/>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89" name="Freeform 108"/>
              <p:cNvSpPr>
                <a:spLocks/>
              </p:cNvSpPr>
              <p:nvPr/>
            </p:nvSpPr>
            <p:spPr bwMode="auto">
              <a:xfrm>
                <a:off x="4848" y="2892"/>
                <a:ext cx="18" cy="6"/>
              </a:xfrm>
              <a:custGeom>
                <a:avLst/>
                <a:gdLst>
                  <a:gd name="T0" fmla="*/ 0 w 18"/>
                  <a:gd name="T1" fmla="*/ 0 h 6"/>
                  <a:gd name="T2" fmla="*/ 0 w 18"/>
                  <a:gd name="T3" fmla="*/ 6 h 6"/>
                  <a:gd name="T4" fmla="*/ 18 w 18"/>
                  <a:gd name="T5" fmla="*/ 0 h 6"/>
                  <a:gd name="T6" fmla="*/ 0 w 18"/>
                  <a:gd name="T7" fmla="*/ 0 h 6"/>
                </a:gdLst>
                <a:ahLst/>
                <a:cxnLst>
                  <a:cxn ang="0">
                    <a:pos x="T0" y="T1"/>
                  </a:cxn>
                  <a:cxn ang="0">
                    <a:pos x="T2" y="T3"/>
                  </a:cxn>
                  <a:cxn ang="0">
                    <a:pos x="T4" y="T5"/>
                  </a:cxn>
                  <a:cxn ang="0">
                    <a:pos x="T6" y="T7"/>
                  </a:cxn>
                </a:cxnLst>
                <a:rect l="0" t="0" r="r" b="b"/>
                <a:pathLst>
                  <a:path w="18" h="6">
                    <a:moveTo>
                      <a:pt x="0" y="0"/>
                    </a:moveTo>
                    <a:lnTo>
                      <a:pt x="0" y="6"/>
                    </a:lnTo>
                    <a:lnTo>
                      <a:pt x="18"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0" name="Freeform 109"/>
              <p:cNvSpPr>
                <a:spLocks/>
              </p:cNvSpPr>
              <p:nvPr/>
            </p:nvSpPr>
            <p:spPr bwMode="auto">
              <a:xfrm>
                <a:off x="4824" y="3006"/>
                <a:ext cx="12" cy="12"/>
              </a:xfrm>
              <a:custGeom>
                <a:avLst/>
                <a:gdLst>
                  <a:gd name="T0" fmla="*/ 12 w 12"/>
                  <a:gd name="T1" fmla="*/ 0 h 12"/>
                  <a:gd name="T2" fmla="*/ 0 w 12"/>
                  <a:gd name="T3" fmla="*/ 6 h 12"/>
                  <a:gd name="T4" fmla="*/ 6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6"/>
                    </a:lnTo>
                    <a:lnTo>
                      <a:pt x="6"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1" name="Freeform 110"/>
              <p:cNvSpPr>
                <a:spLocks/>
              </p:cNvSpPr>
              <p:nvPr/>
            </p:nvSpPr>
            <p:spPr bwMode="auto">
              <a:xfrm>
                <a:off x="4818" y="3055"/>
                <a:ext cx="6" cy="6"/>
              </a:xfrm>
              <a:custGeom>
                <a:avLst/>
                <a:gdLst>
                  <a:gd name="T0" fmla="*/ 6 w 6"/>
                  <a:gd name="T1" fmla="*/ 0 h 6"/>
                  <a:gd name="T2" fmla="*/ 0 w 6"/>
                  <a:gd name="T3" fmla="*/ 6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2" name="Freeform 111"/>
              <p:cNvSpPr>
                <a:spLocks/>
              </p:cNvSpPr>
              <p:nvPr/>
            </p:nvSpPr>
            <p:spPr bwMode="auto">
              <a:xfrm>
                <a:off x="4746" y="3030"/>
                <a:ext cx="36" cy="19"/>
              </a:xfrm>
              <a:custGeom>
                <a:avLst/>
                <a:gdLst>
                  <a:gd name="T0" fmla="*/ 30 w 36"/>
                  <a:gd name="T1" fmla="*/ 19 h 19"/>
                  <a:gd name="T2" fmla="*/ 36 w 36"/>
                  <a:gd name="T3" fmla="*/ 13 h 19"/>
                  <a:gd name="T4" fmla="*/ 18 w 36"/>
                  <a:gd name="T5" fmla="*/ 0 h 19"/>
                  <a:gd name="T6" fmla="*/ 0 w 36"/>
                  <a:gd name="T7" fmla="*/ 7 h 19"/>
                  <a:gd name="T8" fmla="*/ 18 w 36"/>
                  <a:gd name="T9" fmla="*/ 13 h 19"/>
                  <a:gd name="T10" fmla="*/ 30 w 36"/>
                  <a:gd name="T11" fmla="*/ 19 h 19"/>
                </a:gdLst>
                <a:ahLst/>
                <a:cxnLst>
                  <a:cxn ang="0">
                    <a:pos x="T0" y="T1"/>
                  </a:cxn>
                  <a:cxn ang="0">
                    <a:pos x="T2" y="T3"/>
                  </a:cxn>
                  <a:cxn ang="0">
                    <a:pos x="T4" y="T5"/>
                  </a:cxn>
                  <a:cxn ang="0">
                    <a:pos x="T6" y="T7"/>
                  </a:cxn>
                  <a:cxn ang="0">
                    <a:pos x="T8" y="T9"/>
                  </a:cxn>
                  <a:cxn ang="0">
                    <a:pos x="T10" y="T11"/>
                  </a:cxn>
                </a:cxnLst>
                <a:rect l="0" t="0" r="r" b="b"/>
                <a:pathLst>
                  <a:path w="36" h="19">
                    <a:moveTo>
                      <a:pt x="30" y="19"/>
                    </a:moveTo>
                    <a:lnTo>
                      <a:pt x="36" y="13"/>
                    </a:lnTo>
                    <a:lnTo>
                      <a:pt x="18" y="0"/>
                    </a:lnTo>
                    <a:lnTo>
                      <a:pt x="0" y="7"/>
                    </a:lnTo>
                    <a:lnTo>
                      <a:pt x="18" y="13"/>
                    </a:lnTo>
                    <a:lnTo>
                      <a:pt x="30" y="1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3" name="Freeform 112"/>
              <p:cNvSpPr>
                <a:spLocks/>
              </p:cNvSpPr>
              <p:nvPr/>
            </p:nvSpPr>
            <p:spPr bwMode="auto">
              <a:xfrm>
                <a:off x="4902" y="2820"/>
                <a:ext cx="12" cy="18"/>
              </a:xfrm>
              <a:custGeom>
                <a:avLst/>
                <a:gdLst>
                  <a:gd name="T0" fmla="*/ 12 w 12"/>
                  <a:gd name="T1" fmla="*/ 12 h 18"/>
                  <a:gd name="T2" fmla="*/ 6 w 12"/>
                  <a:gd name="T3" fmla="*/ 6 h 18"/>
                  <a:gd name="T4" fmla="*/ 12 w 12"/>
                  <a:gd name="T5" fmla="*/ 0 h 18"/>
                  <a:gd name="T6" fmla="*/ 0 w 12"/>
                  <a:gd name="T7" fmla="*/ 6 h 18"/>
                  <a:gd name="T8" fmla="*/ 0 w 12"/>
                  <a:gd name="T9" fmla="*/ 18 h 18"/>
                  <a:gd name="T10" fmla="*/ 6 w 12"/>
                  <a:gd name="T11" fmla="*/ 18 h 18"/>
                  <a:gd name="T12" fmla="*/ 12 w 12"/>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12"/>
                    </a:moveTo>
                    <a:lnTo>
                      <a:pt x="6" y="6"/>
                    </a:lnTo>
                    <a:lnTo>
                      <a:pt x="12" y="0"/>
                    </a:lnTo>
                    <a:lnTo>
                      <a:pt x="0" y="6"/>
                    </a:lnTo>
                    <a:lnTo>
                      <a:pt x="0" y="18"/>
                    </a:lnTo>
                    <a:lnTo>
                      <a:pt x="6" y="18"/>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4" name="Freeform 113"/>
              <p:cNvSpPr>
                <a:spLocks/>
              </p:cNvSpPr>
              <p:nvPr/>
            </p:nvSpPr>
            <p:spPr bwMode="auto">
              <a:xfrm>
                <a:off x="4704" y="3006"/>
                <a:ext cx="48" cy="18"/>
              </a:xfrm>
              <a:custGeom>
                <a:avLst/>
                <a:gdLst>
                  <a:gd name="T0" fmla="*/ 0 w 48"/>
                  <a:gd name="T1" fmla="*/ 12 h 18"/>
                  <a:gd name="T2" fmla="*/ 6 w 48"/>
                  <a:gd name="T3" fmla="*/ 18 h 18"/>
                  <a:gd name="T4" fmla="*/ 48 w 48"/>
                  <a:gd name="T5" fmla="*/ 12 h 18"/>
                  <a:gd name="T6" fmla="*/ 42 w 48"/>
                  <a:gd name="T7" fmla="*/ 6 h 18"/>
                  <a:gd name="T8" fmla="*/ 24 w 48"/>
                  <a:gd name="T9" fmla="*/ 0 h 18"/>
                  <a:gd name="T10" fmla="*/ 30 w 48"/>
                  <a:gd name="T11" fmla="*/ 12 h 18"/>
                  <a:gd name="T12" fmla="*/ 12 w 48"/>
                  <a:gd name="T13" fmla="*/ 6 h 18"/>
                  <a:gd name="T14" fmla="*/ 0 w 48"/>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8">
                    <a:moveTo>
                      <a:pt x="0" y="12"/>
                    </a:moveTo>
                    <a:lnTo>
                      <a:pt x="6" y="18"/>
                    </a:lnTo>
                    <a:lnTo>
                      <a:pt x="48" y="12"/>
                    </a:lnTo>
                    <a:lnTo>
                      <a:pt x="42" y="6"/>
                    </a:lnTo>
                    <a:lnTo>
                      <a:pt x="24" y="0"/>
                    </a:lnTo>
                    <a:lnTo>
                      <a:pt x="30" y="12"/>
                    </a:lnTo>
                    <a:lnTo>
                      <a:pt x="12"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5" name="Freeform 114"/>
              <p:cNvSpPr>
                <a:spLocks/>
              </p:cNvSpPr>
              <p:nvPr/>
            </p:nvSpPr>
            <p:spPr bwMode="auto">
              <a:xfrm>
                <a:off x="4812" y="2940"/>
                <a:ext cx="12" cy="24"/>
              </a:xfrm>
              <a:custGeom>
                <a:avLst/>
                <a:gdLst>
                  <a:gd name="T0" fmla="*/ 6 w 12"/>
                  <a:gd name="T1" fmla="*/ 12 h 24"/>
                  <a:gd name="T2" fmla="*/ 6 w 12"/>
                  <a:gd name="T3" fmla="*/ 0 h 24"/>
                  <a:gd name="T4" fmla="*/ 0 w 12"/>
                  <a:gd name="T5" fmla="*/ 18 h 24"/>
                  <a:gd name="T6" fmla="*/ 6 w 12"/>
                  <a:gd name="T7" fmla="*/ 24 h 24"/>
                  <a:gd name="T8" fmla="*/ 12 w 12"/>
                  <a:gd name="T9" fmla="*/ 18 h 24"/>
                  <a:gd name="T10" fmla="*/ 6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6" y="12"/>
                    </a:moveTo>
                    <a:lnTo>
                      <a:pt x="6" y="0"/>
                    </a:lnTo>
                    <a:lnTo>
                      <a:pt x="0" y="18"/>
                    </a:lnTo>
                    <a:lnTo>
                      <a:pt x="6" y="24"/>
                    </a:lnTo>
                    <a:lnTo>
                      <a:pt x="12" y="18"/>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6" name="Freeform 115"/>
              <p:cNvSpPr>
                <a:spLocks/>
              </p:cNvSpPr>
              <p:nvPr/>
            </p:nvSpPr>
            <p:spPr bwMode="auto">
              <a:xfrm>
                <a:off x="4764" y="3006"/>
                <a:ext cx="54" cy="18"/>
              </a:xfrm>
              <a:custGeom>
                <a:avLst/>
                <a:gdLst>
                  <a:gd name="T0" fmla="*/ 54 w 54"/>
                  <a:gd name="T1" fmla="*/ 12 h 18"/>
                  <a:gd name="T2" fmla="*/ 54 w 54"/>
                  <a:gd name="T3" fmla="*/ 0 h 18"/>
                  <a:gd name="T4" fmla="*/ 42 w 54"/>
                  <a:gd name="T5" fmla="*/ 12 h 18"/>
                  <a:gd name="T6" fmla="*/ 36 w 54"/>
                  <a:gd name="T7" fmla="*/ 6 h 18"/>
                  <a:gd name="T8" fmla="*/ 30 w 54"/>
                  <a:gd name="T9" fmla="*/ 12 h 18"/>
                  <a:gd name="T10" fmla="*/ 12 w 54"/>
                  <a:gd name="T11" fmla="*/ 0 h 18"/>
                  <a:gd name="T12" fmla="*/ 0 w 54"/>
                  <a:gd name="T13" fmla="*/ 12 h 18"/>
                  <a:gd name="T14" fmla="*/ 0 w 54"/>
                  <a:gd name="T15" fmla="*/ 18 h 18"/>
                  <a:gd name="T16" fmla="*/ 24 w 54"/>
                  <a:gd name="T17" fmla="*/ 18 h 18"/>
                  <a:gd name="T18" fmla="*/ 54 w 54"/>
                  <a:gd name="T19"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8">
                    <a:moveTo>
                      <a:pt x="54" y="12"/>
                    </a:moveTo>
                    <a:lnTo>
                      <a:pt x="54" y="0"/>
                    </a:lnTo>
                    <a:lnTo>
                      <a:pt x="42" y="12"/>
                    </a:lnTo>
                    <a:lnTo>
                      <a:pt x="36" y="6"/>
                    </a:lnTo>
                    <a:lnTo>
                      <a:pt x="30" y="12"/>
                    </a:lnTo>
                    <a:lnTo>
                      <a:pt x="12" y="0"/>
                    </a:lnTo>
                    <a:lnTo>
                      <a:pt x="0" y="12"/>
                    </a:lnTo>
                    <a:lnTo>
                      <a:pt x="0" y="18"/>
                    </a:lnTo>
                    <a:lnTo>
                      <a:pt x="24" y="18"/>
                    </a:lnTo>
                    <a:lnTo>
                      <a:pt x="5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7" name="Rectangle 116"/>
              <p:cNvSpPr>
                <a:spLocks noChangeArrowheads="1"/>
              </p:cNvSpPr>
              <p:nvPr/>
            </p:nvSpPr>
            <p:spPr bwMode="auto">
              <a:xfrm>
                <a:off x="4806" y="2946"/>
                <a:ext cx="6"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8" name="Freeform 117"/>
              <p:cNvSpPr>
                <a:spLocks/>
              </p:cNvSpPr>
              <p:nvPr/>
            </p:nvSpPr>
            <p:spPr bwMode="auto">
              <a:xfrm>
                <a:off x="4326" y="2802"/>
                <a:ext cx="12" cy="12"/>
              </a:xfrm>
              <a:custGeom>
                <a:avLst/>
                <a:gdLst>
                  <a:gd name="T0" fmla="*/ 0 w 12"/>
                  <a:gd name="T1" fmla="*/ 6 h 12"/>
                  <a:gd name="T2" fmla="*/ 12 w 12"/>
                  <a:gd name="T3" fmla="*/ 12 h 12"/>
                  <a:gd name="T4" fmla="*/ 0 w 12"/>
                  <a:gd name="T5" fmla="*/ 0 h 12"/>
                  <a:gd name="T6" fmla="*/ 0 w 12"/>
                  <a:gd name="T7" fmla="*/ 6 h 12"/>
                </a:gdLst>
                <a:ahLst/>
                <a:cxnLst>
                  <a:cxn ang="0">
                    <a:pos x="T0" y="T1"/>
                  </a:cxn>
                  <a:cxn ang="0">
                    <a:pos x="T2" y="T3"/>
                  </a:cxn>
                  <a:cxn ang="0">
                    <a:pos x="T4" y="T5"/>
                  </a:cxn>
                  <a:cxn ang="0">
                    <a:pos x="T6" y="T7"/>
                  </a:cxn>
                </a:cxnLst>
                <a:rect l="0" t="0" r="r" b="b"/>
                <a:pathLst>
                  <a:path w="12" h="12">
                    <a:moveTo>
                      <a:pt x="0" y="6"/>
                    </a:moveTo>
                    <a:lnTo>
                      <a:pt x="12" y="12"/>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99" name="Freeform 118"/>
              <p:cNvSpPr>
                <a:spLocks/>
              </p:cNvSpPr>
              <p:nvPr/>
            </p:nvSpPr>
            <p:spPr bwMode="auto">
              <a:xfrm>
                <a:off x="4482" y="2868"/>
                <a:ext cx="6" cy="6"/>
              </a:xfrm>
              <a:custGeom>
                <a:avLst/>
                <a:gdLst>
                  <a:gd name="T0" fmla="*/ 6 w 6"/>
                  <a:gd name="T1" fmla="*/ 0 h 6"/>
                  <a:gd name="T2" fmla="*/ 0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0" name="Freeform 119"/>
              <p:cNvSpPr>
                <a:spLocks/>
              </p:cNvSpPr>
              <p:nvPr/>
            </p:nvSpPr>
            <p:spPr bwMode="auto">
              <a:xfrm>
                <a:off x="4632" y="2988"/>
                <a:ext cx="30" cy="0"/>
              </a:xfrm>
              <a:custGeom>
                <a:avLst/>
                <a:gdLst>
                  <a:gd name="T0" fmla="*/ 6 w 30"/>
                  <a:gd name="T1" fmla="*/ 30 w 30"/>
                  <a:gd name="T2" fmla="*/ 12 w 30"/>
                  <a:gd name="T3" fmla="*/ 0 w 30"/>
                  <a:gd name="T4" fmla="*/ 6 w 30"/>
                </a:gdLst>
                <a:ahLst/>
                <a:cxnLst>
                  <a:cxn ang="0">
                    <a:pos x="T0" y="0"/>
                  </a:cxn>
                  <a:cxn ang="0">
                    <a:pos x="T1" y="0"/>
                  </a:cxn>
                  <a:cxn ang="0">
                    <a:pos x="T2" y="0"/>
                  </a:cxn>
                  <a:cxn ang="0">
                    <a:pos x="T3" y="0"/>
                  </a:cxn>
                  <a:cxn ang="0">
                    <a:pos x="T4" y="0"/>
                  </a:cxn>
                </a:cxnLst>
                <a:rect l="0" t="0" r="r" b="b"/>
                <a:pathLst>
                  <a:path w="30">
                    <a:moveTo>
                      <a:pt x="6" y="0"/>
                    </a:moveTo>
                    <a:lnTo>
                      <a:pt x="30" y="0"/>
                    </a:lnTo>
                    <a:lnTo>
                      <a:pt x="12"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1" name="Freeform 120"/>
              <p:cNvSpPr>
                <a:spLocks/>
              </p:cNvSpPr>
              <p:nvPr/>
            </p:nvSpPr>
            <p:spPr bwMode="auto">
              <a:xfrm>
                <a:off x="4668" y="3006"/>
                <a:ext cx="18" cy="18"/>
              </a:xfrm>
              <a:custGeom>
                <a:avLst/>
                <a:gdLst>
                  <a:gd name="T0" fmla="*/ 0 w 18"/>
                  <a:gd name="T1" fmla="*/ 6 h 18"/>
                  <a:gd name="T2" fmla="*/ 12 w 18"/>
                  <a:gd name="T3" fmla="*/ 18 h 18"/>
                  <a:gd name="T4" fmla="*/ 18 w 18"/>
                  <a:gd name="T5" fmla="*/ 0 h 18"/>
                  <a:gd name="T6" fmla="*/ 0 w 18"/>
                  <a:gd name="T7" fmla="*/ 0 h 18"/>
                  <a:gd name="T8" fmla="*/ 0 w 18"/>
                  <a:gd name="T9" fmla="*/ 6 h 18"/>
                </a:gdLst>
                <a:ahLst/>
                <a:cxnLst>
                  <a:cxn ang="0">
                    <a:pos x="T0" y="T1"/>
                  </a:cxn>
                  <a:cxn ang="0">
                    <a:pos x="T2" y="T3"/>
                  </a:cxn>
                  <a:cxn ang="0">
                    <a:pos x="T4" y="T5"/>
                  </a:cxn>
                  <a:cxn ang="0">
                    <a:pos x="T6" y="T7"/>
                  </a:cxn>
                  <a:cxn ang="0">
                    <a:pos x="T8" y="T9"/>
                  </a:cxn>
                </a:cxnLst>
                <a:rect l="0" t="0" r="r" b="b"/>
                <a:pathLst>
                  <a:path w="18" h="18">
                    <a:moveTo>
                      <a:pt x="0" y="6"/>
                    </a:moveTo>
                    <a:lnTo>
                      <a:pt x="12" y="18"/>
                    </a:lnTo>
                    <a:lnTo>
                      <a:pt x="18"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2" name="Freeform 121"/>
              <p:cNvSpPr>
                <a:spLocks/>
              </p:cNvSpPr>
              <p:nvPr/>
            </p:nvSpPr>
            <p:spPr bwMode="auto">
              <a:xfrm>
                <a:off x="4494" y="2886"/>
                <a:ext cx="30" cy="30"/>
              </a:xfrm>
              <a:custGeom>
                <a:avLst/>
                <a:gdLst>
                  <a:gd name="T0" fmla="*/ 18 w 30"/>
                  <a:gd name="T1" fmla="*/ 24 h 30"/>
                  <a:gd name="T2" fmla="*/ 30 w 30"/>
                  <a:gd name="T3" fmla="*/ 30 h 30"/>
                  <a:gd name="T4" fmla="*/ 30 w 30"/>
                  <a:gd name="T5" fmla="*/ 18 h 30"/>
                  <a:gd name="T6" fmla="*/ 24 w 30"/>
                  <a:gd name="T7" fmla="*/ 18 h 30"/>
                  <a:gd name="T8" fmla="*/ 18 w 30"/>
                  <a:gd name="T9" fmla="*/ 0 h 30"/>
                  <a:gd name="T10" fmla="*/ 0 w 30"/>
                  <a:gd name="T11" fmla="*/ 6 h 30"/>
                  <a:gd name="T12" fmla="*/ 12 w 30"/>
                  <a:gd name="T13" fmla="*/ 12 h 30"/>
                  <a:gd name="T14" fmla="*/ 18 w 3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18" y="24"/>
                    </a:moveTo>
                    <a:lnTo>
                      <a:pt x="30" y="30"/>
                    </a:lnTo>
                    <a:lnTo>
                      <a:pt x="30" y="18"/>
                    </a:lnTo>
                    <a:lnTo>
                      <a:pt x="24" y="18"/>
                    </a:lnTo>
                    <a:lnTo>
                      <a:pt x="18" y="0"/>
                    </a:lnTo>
                    <a:lnTo>
                      <a:pt x="0" y="6"/>
                    </a:lnTo>
                    <a:lnTo>
                      <a:pt x="12" y="12"/>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3" name="Freeform 122"/>
              <p:cNvSpPr>
                <a:spLocks/>
              </p:cNvSpPr>
              <p:nvPr/>
            </p:nvSpPr>
            <p:spPr bwMode="auto">
              <a:xfrm>
                <a:off x="4542" y="2904"/>
                <a:ext cx="12" cy="12"/>
              </a:xfrm>
              <a:custGeom>
                <a:avLst/>
                <a:gdLst>
                  <a:gd name="T0" fmla="*/ 12 w 12"/>
                  <a:gd name="T1" fmla="*/ 12 h 12"/>
                  <a:gd name="T2" fmla="*/ 12 w 12"/>
                  <a:gd name="T3" fmla="*/ 6 h 12"/>
                  <a:gd name="T4" fmla="*/ 6 w 12"/>
                  <a:gd name="T5" fmla="*/ 0 h 12"/>
                  <a:gd name="T6" fmla="*/ 0 w 12"/>
                  <a:gd name="T7" fmla="*/ 0 h 12"/>
                  <a:gd name="T8" fmla="*/ 0 w 12"/>
                  <a:gd name="T9" fmla="*/ 12 h 12"/>
                  <a:gd name="T10" fmla="*/ 12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12" y="12"/>
                    </a:moveTo>
                    <a:lnTo>
                      <a:pt x="12" y="6"/>
                    </a:lnTo>
                    <a:lnTo>
                      <a:pt x="6" y="0"/>
                    </a:lnTo>
                    <a:lnTo>
                      <a:pt x="0" y="0"/>
                    </a:lnTo>
                    <a:lnTo>
                      <a:pt x="0"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4" name="Freeform 123"/>
              <p:cNvSpPr>
                <a:spLocks/>
              </p:cNvSpPr>
              <p:nvPr/>
            </p:nvSpPr>
            <p:spPr bwMode="auto">
              <a:xfrm>
                <a:off x="4692" y="3012"/>
                <a:ext cx="12" cy="12"/>
              </a:xfrm>
              <a:custGeom>
                <a:avLst/>
                <a:gdLst>
                  <a:gd name="T0" fmla="*/ 12 w 12"/>
                  <a:gd name="T1" fmla="*/ 12 h 12"/>
                  <a:gd name="T2" fmla="*/ 12 w 12"/>
                  <a:gd name="T3" fmla="*/ 0 h 12"/>
                  <a:gd name="T4" fmla="*/ 6 w 12"/>
                  <a:gd name="T5" fmla="*/ 0 h 12"/>
                  <a:gd name="T6" fmla="*/ 0 w 12"/>
                  <a:gd name="T7" fmla="*/ 12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0"/>
                    </a:lnTo>
                    <a:lnTo>
                      <a:pt x="6" y="0"/>
                    </a:lnTo>
                    <a:lnTo>
                      <a:pt x="0"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5" name="Freeform 124"/>
              <p:cNvSpPr>
                <a:spLocks/>
              </p:cNvSpPr>
              <p:nvPr/>
            </p:nvSpPr>
            <p:spPr bwMode="auto">
              <a:xfrm>
                <a:off x="4746" y="2826"/>
                <a:ext cx="114" cy="138"/>
              </a:xfrm>
              <a:custGeom>
                <a:avLst/>
                <a:gdLst>
                  <a:gd name="T0" fmla="*/ 0 w 114"/>
                  <a:gd name="T1" fmla="*/ 96 h 138"/>
                  <a:gd name="T2" fmla="*/ 12 w 114"/>
                  <a:gd name="T3" fmla="*/ 96 h 138"/>
                  <a:gd name="T4" fmla="*/ 12 w 114"/>
                  <a:gd name="T5" fmla="*/ 138 h 138"/>
                  <a:gd name="T6" fmla="*/ 24 w 114"/>
                  <a:gd name="T7" fmla="*/ 138 h 138"/>
                  <a:gd name="T8" fmla="*/ 24 w 114"/>
                  <a:gd name="T9" fmla="*/ 90 h 138"/>
                  <a:gd name="T10" fmla="*/ 36 w 114"/>
                  <a:gd name="T11" fmla="*/ 78 h 138"/>
                  <a:gd name="T12" fmla="*/ 36 w 114"/>
                  <a:gd name="T13" fmla="*/ 96 h 138"/>
                  <a:gd name="T14" fmla="*/ 48 w 114"/>
                  <a:gd name="T15" fmla="*/ 108 h 138"/>
                  <a:gd name="T16" fmla="*/ 54 w 114"/>
                  <a:gd name="T17" fmla="*/ 120 h 138"/>
                  <a:gd name="T18" fmla="*/ 78 w 114"/>
                  <a:gd name="T19" fmla="*/ 114 h 138"/>
                  <a:gd name="T20" fmla="*/ 60 w 114"/>
                  <a:gd name="T21" fmla="*/ 102 h 138"/>
                  <a:gd name="T22" fmla="*/ 66 w 114"/>
                  <a:gd name="T23" fmla="*/ 96 h 138"/>
                  <a:gd name="T24" fmla="*/ 48 w 114"/>
                  <a:gd name="T25" fmla="*/ 66 h 138"/>
                  <a:gd name="T26" fmla="*/ 60 w 114"/>
                  <a:gd name="T27" fmla="*/ 66 h 138"/>
                  <a:gd name="T28" fmla="*/ 72 w 114"/>
                  <a:gd name="T29" fmla="*/ 48 h 138"/>
                  <a:gd name="T30" fmla="*/ 84 w 114"/>
                  <a:gd name="T31" fmla="*/ 48 h 138"/>
                  <a:gd name="T32" fmla="*/ 72 w 114"/>
                  <a:gd name="T33" fmla="*/ 42 h 138"/>
                  <a:gd name="T34" fmla="*/ 36 w 114"/>
                  <a:gd name="T35" fmla="*/ 60 h 138"/>
                  <a:gd name="T36" fmla="*/ 24 w 114"/>
                  <a:gd name="T37" fmla="*/ 48 h 138"/>
                  <a:gd name="T38" fmla="*/ 24 w 114"/>
                  <a:gd name="T39" fmla="*/ 30 h 138"/>
                  <a:gd name="T40" fmla="*/ 48 w 114"/>
                  <a:gd name="T41" fmla="*/ 24 h 138"/>
                  <a:gd name="T42" fmla="*/ 96 w 114"/>
                  <a:gd name="T43" fmla="*/ 24 h 138"/>
                  <a:gd name="T44" fmla="*/ 114 w 114"/>
                  <a:gd name="T45" fmla="*/ 0 h 138"/>
                  <a:gd name="T46" fmla="*/ 96 w 114"/>
                  <a:gd name="T47" fmla="*/ 18 h 138"/>
                  <a:gd name="T48" fmla="*/ 48 w 114"/>
                  <a:gd name="T49" fmla="*/ 6 h 138"/>
                  <a:gd name="T50" fmla="*/ 24 w 114"/>
                  <a:gd name="T51" fmla="*/ 18 h 138"/>
                  <a:gd name="T52" fmla="*/ 18 w 114"/>
                  <a:gd name="T53" fmla="*/ 36 h 138"/>
                  <a:gd name="T54" fmla="*/ 0 w 114"/>
                  <a:gd name="T55" fmla="*/ 78 h 138"/>
                  <a:gd name="T56" fmla="*/ 0 w 114"/>
                  <a:gd name="T57" fmla="*/ 9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38">
                    <a:moveTo>
                      <a:pt x="0" y="96"/>
                    </a:moveTo>
                    <a:lnTo>
                      <a:pt x="12" y="96"/>
                    </a:lnTo>
                    <a:lnTo>
                      <a:pt x="12" y="138"/>
                    </a:lnTo>
                    <a:lnTo>
                      <a:pt x="24" y="138"/>
                    </a:lnTo>
                    <a:lnTo>
                      <a:pt x="24" y="90"/>
                    </a:lnTo>
                    <a:lnTo>
                      <a:pt x="36" y="78"/>
                    </a:lnTo>
                    <a:lnTo>
                      <a:pt x="36" y="96"/>
                    </a:lnTo>
                    <a:lnTo>
                      <a:pt x="48" y="108"/>
                    </a:lnTo>
                    <a:lnTo>
                      <a:pt x="54" y="120"/>
                    </a:lnTo>
                    <a:lnTo>
                      <a:pt x="78" y="114"/>
                    </a:lnTo>
                    <a:lnTo>
                      <a:pt x="60" y="102"/>
                    </a:lnTo>
                    <a:lnTo>
                      <a:pt x="66" y="96"/>
                    </a:lnTo>
                    <a:lnTo>
                      <a:pt x="48" y="66"/>
                    </a:lnTo>
                    <a:lnTo>
                      <a:pt x="60" y="66"/>
                    </a:lnTo>
                    <a:lnTo>
                      <a:pt x="72" y="48"/>
                    </a:lnTo>
                    <a:lnTo>
                      <a:pt x="84" y="48"/>
                    </a:lnTo>
                    <a:lnTo>
                      <a:pt x="72" y="42"/>
                    </a:lnTo>
                    <a:lnTo>
                      <a:pt x="36" y="60"/>
                    </a:lnTo>
                    <a:lnTo>
                      <a:pt x="24" y="48"/>
                    </a:lnTo>
                    <a:lnTo>
                      <a:pt x="24" y="30"/>
                    </a:lnTo>
                    <a:lnTo>
                      <a:pt x="48" y="24"/>
                    </a:lnTo>
                    <a:lnTo>
                      <a:pt x="96" y="24"/>
                    </a:lnTo>
                    <a:lnTo>
                      <a:pt x="114" y="0"/>
                    </a:lnTo>
                    <a:lnTo>
                      <a:pt x="96" y="18"/>
                    </a:lnTo>
                    <a:lnTo>
                      <a:pt x="48" y="6"/>
                    </a:lnTo>
                    <a:lnTo>
                      <a:pt x="24" y="18"/>
                    </a:lnTo>
                    <a:lnTo>
                      <a:pt x="18" y="36"/>
                    </a:lnTo>
                    <a:lnTo>
                      <a:pt x="0" y="78"/>
                    </a:lnTo>
                    <a:lnTo>
                      <a:pt x="0"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6" name="Freeform 125"/>
              <p:cNvSpPr>
                <a:spLocks/>
              </p:cNvSpPr>
              <p:nvPr/>
            </p:nvSpPr>
            <p:spPr bwMode="auto">
              <a:xfrm>
                <a:off x="4818" y="2880"/>
                <a:ext cx="6" cy="6"/>
              </a:xfrm>
              <a:custGeom>
                <a:avLst/>
                <a:gdLst>
                  <a:gd name="T0" fmla="*/ 6 w 6"/>
                  <a:gd name="T1" fmla="*/ 0 h 6"/>
                  <a:gd name="T2" fmla="*/ 0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7" name="Freeform 126"/>
              <p:cNvSpPr>
                <a:spLocks/>
              </p:cNvSpPr>
              <p:nvPr/>
            </p:nvSpPr>
            <p:spPr bwMode="auto">
              <a:xfrm>
                <a:off x="4566" y="2772"/>
                <a:ext cx="180" cy="162"/>
              </a:xfrm>
              <a:custGeom>
                <a:avLst/>
                <a:gdLst>
                  <a:gd name="T0" fmla="*/ 24 w 180"/>
                  <a:gd name="T1" fmla="*/ 144 h 162"/>
                  <a:gd name="T2" fmla="*/ 48 w 180"/>
                  <a:gd name="T3" fmla="*/ 138 h 162"/>
                  <a:gd name="T4" fmla="*/ 48 w 180"/>
                  <a:gd name="T5" fmla="*/ 150 h 162"/>
                  <a:gd name="T6" fmla="*/ 102 w 180"/>
                  <a:gd name="T7" fmla="*/ 150 h 162"/>
                  <a:gd name="T8" fmla="*/ 108 w 180"/>
                  <a:gd name="T9" fmla="*/ 162 h 162"/>
                  <a:gd name="T10" fmla="*/ 138 w 180"/>
                  <a:gd name="T11" fmla="*/ 132 h 162"/>
                  <a:gd name="T12" fmla="*/ 132 w 180"/>
                  <a:gd name="T13" fmla="*/ 120 h 162"/>
                  <a:gd name="T14" fmla="*/ 150 w 180"/>
                  <a:gd name="T15" fmla="*/ 108 h 162"/>
                  <a:gd name="T16" fmla="*/ 162 w 180"/>
                  <a:gd name="T17" fmla="*/ 66 h 162"/>
                  <a:gd name="T18" fmla="*/ 180 w 180"/>
                  <a:gd name="T19" fmla="*/ 66 h 162"/>
                  <a:gd name="T20" fmla="*/ 162 w 180"/>
                  <a:gd name="T21" fmla="*/ 48 h 162"/>
                  <a:gd name="T22" fmla="*/ 150 w 180"/>
                  <a:gd name="T23" fmla="*/ 24 h 162"/>
                  <a:gd name="T24" fmla="*/ 156 w 180"/>
                  <a:gd name="T25" fmla="*/ 12 h 162"/>
                  <a:gd name="T26" fmla="*/ 126 w 180"/>
                  <a:gd name="T27" fmla="*/ 0 h 162"/>
                  <a:gd name="T28" fmla="*/ 120 w 180"/>
                  <a:gd name="T29" fmla="*/ 18 h 162"/>
                  <a:gd name="T30" fmla="*/ 102 w 180"/>
                  <a:gd name="T31" fmla="*/ 54 h 162"/>
                  <a:gd name="T32" fmla="*/ 78 w 180"/>
                  <a:gd name="T33" fmla="*/ 66 h 162"/>
                  <a:gd name="T34" fmla="*/ 66 w 180"/>
                  <a:gd name="T35" fmla="*/ 54 h 162"/>
                  <a:gd name="T36" fmla="*/ 54 w 180"/>
                  <a:gd name="T37" fmla="*/ 66 h 162"/>
                  <a:gd name="T38" fmla="*/ 24 w 180"/>
                  <a:gd name="T39" fmla="*/ 66 h 162"/>
                  <a:gd name="T40" fmla="*/ 12 w 180"/>
                  <a:gd name="T41" fmla="*/ 48 h 162"/>
                  <a:gd name="T42" fmla="*/ 6 w 180"/>
                  <a:gd name="T43" fmla="*/ 48 h 162"/>
                  <a:gd name="T44" fmla="*/ 0 w 180"/>
                  <a:gd name="T45" fmla="*/ 96 h 162"/>
                  <a:gd name="T46" fmla="*/ 18 w 180"/>
                  <a:gd name="T47" fmla="*/ 108 h 162"/>
                  <a:gd name="T48" fmla="*/ 24 w 180"/>
                  <a:gd name="T49"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62">
                    <a:moveTo>
                      <a:pt x="24" y="144"/>
                    </a:moveTo>
                    <a:lnTo>
                      <a:pt x="48" y="138"/>
                    </a:lnTo>
                    <a:lnTo>
                      <a:pt x="48" y="150"/>
                    </a:lnTo>
                    <a:lnTo>
                      <a:pt x="102" y="150"/>
                    </a:lnTo>
                    <a:lnTo>
                      <a:pt x="108" y="162"/>
                    </a:lnTo>
                    <a:lnTo>
                      <a:pt x="138" y="132"/>
                    </a:lnTo>
                    <a:lnTo>
                      <a:pt x="132" y="120"/>
                    </a:lnTo>
                    <a:lnTo>
                      <a:pt x="150" y="108"/>
                    </a:lnTo>
                    <a:lnTo>
                      <a:pt x="162" y="66"/>
                    </a:lnTo>
                    <a:lnTo>
                      <a:pt x="180" y="66"/>
                    </a:lnTo>
                    <a:lnTo>
                      <a:pt x="162" y="48"/>
                    </a:lnTo>
                    <a:lnTo>
                      <a:pt x="150" y="24"/>
                    </a:lnTo>
                    <a:lnTo>
                      <a:pt x="156" y="12"/>
                    </a:lnTo>
                    <a:lnTo>
                      <a:pt x="126" y="0"/>
                    </a:lnTo>
                    <a:lnTo>
                      <a:pt x="120" y="18"/>
                    </a:lnTo>
                    <a:lnTo>
                      <a:pt x="102" y="54"/>
                    </a:lnTo>
                    <a:lnTo>
                      <a:pt x="78" y="66"/>
                    </a:lnTo>
                    <a:lnTo>
                      <a:pt x="66" y="54"/>
                    </a:lnTo>
                    <a:lnTo>
                      <a:pt x="54" y="66"/>
                    </a:lnTo>
                    <a:lnTo>
                      <a:pt x="24" y="66"/>
                    </a:lnTo>
                    <a:lnTo>
                      <a:pt x="12" y="48"/>
                    </a:lnTo>
                    <a:lnTo>
                      <a:pt x="6" y="48"/>
                    </a:lnTo>
                    <a:lnTo>
                      <a:pt x="0" y="96"/>
                    </a:lnTo>
                    <a:lnTo>
                      <a:pt x="18" y="108"/>
                    </a:lnTo>
                    <a:lnTo>
                      <a:pt x="2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8" name="Freeform 127"/>
              <p:cNvSpPr>
                <a:spLocks/>
              </p:cNvSpPr>
              <p:nvPr/>
            </p:nvSpPr>
            <p:spPr bwMode="auto">
              <a:xfrm>
                <a:off x="4314" y="2754"/>
                <a:ext cx="198" cy="210"/>
              </a:xfrm>
              <a:custGeom>
                <a:avLst/>
                <a:gdLst>
                  <a:gd name="T0" fmla="*/ 198 w 198"/>
                  <a:gd name="T1" fmla="*/ 162 h 210"/>
                  <a:gd name="T2" fmla="*/ 150 w 198"/>
                  <a:gd name="T3" fmla="*/ 114 h 210"/>
                  <a:gd name="T4" fmla="*/ 150 w 198"/>
                  <a:gd name="T5" fmla="*/ 96 h 210"/>
                  <a:gd name="T6" fmla="*/ 96 w 198"/>
                  <a:gd name="T7" fmla="*/ 60 h 210"/>
                  <a:gd name="T8" fmla="*/ 42 w 198"/>
                  <a:gd name="T9" fmla="*/ 6 h 210"/>
                  <a:gd name="T10" fmla="*/ 0 w 198"/>
                  <a:gd name="T11" fmla="*/ 0 h 210"/>
                  <a:gd name="T12" fmla="*/ 36 w 198"/>
                  <a:gd name="T13" fmla="*/ 42 h 210"/>
                  <a:gd name="T14" fmla="*/ 42 w 198"/>
                  <a:gd name="T15" fmla="*/ 60 h 210"/>
                  <a:gd name="T16" fmla="*/ 66 w 198"/>
                  <a:gd name="T17" fmla="*/ 72 h 210"/>
                  <a:gd name="T18" fmla="*/ 66 w 198"/>
                  <a:gd name="T19" fmla="*/ 102 h 210"/>
                  <a:gd name="T20" fmla="*/ 96 w 198"/>
                  <a:gd name="T21" fmla="*/ 120 h 210"/>
                  <a:gd name="T22" fmla="*/ 108 w 198"/>
                  <a:gd name="T23" fmla="*/ 150 h 210"/>
                  <a:gd name="T24" fmla="*/ 168 w 198"/>
                  <a:gd name="T25" fmla="*/ 210 h 210"/>
                  <a:gd name="T26" fmla="*/ 192 w 198"/>
                  <a:gd name="T27" fmla="*/ 210 h 210"/>
                  <a:gd name="T28" fmla="*/ 198 w 198"/>
                  <a:gd name="T29"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210">
                    <a:moveTo>
                      <a:pt x="198" y="162"/>
                    </a:moveTo>
                    <a:lnTo>
                      <a:pt x="150" y="114"/>
                    </a:lnTo>
                    <a:lnTo>
                      <a:pt x="150" y="96"/>
                    </a:lnTo>
                    <a:lnTo>
                      <a:pt x="96" y="60"/>
                    </a:lnTo>
                    <a:lnTo>
                      <a:pt x="42" y="6"/>
                    </a:lnTo>
                    <a:lnTo>
                      <a:pt x="0" y="0"/>
                    </a:lnTo>
                    <a:lnTo>
                      <a:pt x="36" y="42"/>
                    </a:lnTo>
                    <a:lnTo>
                      <a:pt x="42" y="60"/>
                    </a:lnTo>
                    <a:lnTo>
                      <a:pt x="66" y="72"/>
                    </a:lnTo>
                    <a:lnTo>
                      <a:pt x="66" y="102"/>
                    </a:lnTo>
                    <a:lnTo>
                      <a:pt x="96" y="120"/>
                    </a:lnTo>
                    <a:lnTo>
                      <a:pt x="108" y="150"/>
                    </a:lnTo>
                    <a:lnTo>
                      <a:pt x="168" y="210"/>
                    </a:lnTo>
                    <a:lnTo>
                      <a:pt x="192" y="210"/>
                    </a:lnTo>
                    <a:lnTo>
                      <a:pt x="198"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09" name="Freeform 128"/>
              <p:cNvSpPr>
                <a:spLocks/>
              </p:cNvSpPr>
              <p:nvPr/>
            </p:nvSpPr>
            <p:spPr bwMode="auto">
              <a:xfrm>
                <a:off x="4374" y="2874"/>
                <a:ext cx="12" cy="18"/>
              </a:xfrm>
              <a:custGeom>
                <a:avLst/>
                <a:gdLst>
                  <a:gd name="T0" fmla="*/ 0 w 12"/>
                  <a:gd name="T1" fmla="*/ 6 h 18"/>
                  <a:gd name="T2" fmla="*/ 12 w 12"/>
                  <a:gd name="T3" fmla="*/ 18 h 18"/>
                  <a:gd name="T4" fmla="*/ 6 w 12"/>
                  <a:gd name="T5" fmla="*/ 0 h 18"/>
                  <a:gd name="T6" fmla="*/ 0 w 12"/>
                  <a:gd name="T7" fmla="*/ 6 h 18"/>
                </a:gdLst>
                <a:ahLst/>
                <a:cxnLst>
                  <a:cxn ang="0">
                    <a:pos x="T0" y="T1"/>
                  </a:cxn>
                  <a:cxn ang="0">
                    <a:pos x="T2" y="T3"/>
                  </a:cxn>
                  <a:cxn ang="0">
                    <a:pos x="T4" y="T5"/>
                  </a:cxn>
                  <a:cxn ang="0">
                    <a:pos x="T6" y="T7"/>
                  </a:cxn>
                </a:cxnLst>
                <a:rect l="0" t="0" r="r" b="b"/>
                <a:pathLst>
                  <a:path w="12" h="18">
                    <a:moveTo>
                      <a:pt x="0" y="6"/>
                    </a:moveTo>
                    <a:lnTo>
                      <a:pt x="12" y="18"/>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0" name="Freeform 129"/>
              <p:cNvSpPr>
                <a:spLocks/>
              </p:cNvSpPr>
              <p:nvPr/>
            </p:nvSpPr>
            <p:spPr bwMode="auto">
              <a:xfrm>
                <a:off x="4350" y="2826"/>
                <a:ext cx="12" cy="30"/>
              </a:xfrm>
              <a:custGeom>
                <a:avLst/>
                <a:gdLst>
                  <a:gd name="T0" fmla="*/ 6 w 12"/>
                  <a:gd name="T1" fmla="*/ 0 h 30"/>
                  <a:gd name="T2" fmla="*/ 0 w 12"/>
                  <a:gd name="T3" fmla="*/ 6 h 30"/>
                  <a:gd name="T4" fmla="*/ 12 w 12"/>
                  <a:gd name="T5" fmla="*/ 30 h 30"/>
                  <a:gd name="T6" fmla="*/ 12 w 12"/>
                  <a:gd name="T7" fmla="*/ 12 h 30"/>
                  <a:gd name="T8" fmla="*/ 6 w 12"/>
                  <a:gd name="T9" fmla="*/ 0 h 30"/>
                </a:gdLst>
                <a:ahLst/>
                <a:cxnLst>
                  <a:cxn ang="0">
                    <a:pos x="T0" y="T1"/>
                  </a:cxn>
                  <a:cxn ang="0">
                    <a:pos x="T2" y="T3"/>
                  </a:cxn>
                  <a:cxn ang="0">
                    <a:pos x="T4" y="T5"/>
                  </a:cxn>
                  <a:cxn ang="0">
                    <a:pos x="T6" y="T7"/>
                  </a:cxn>
                  <a:cxn ang="0">
                    <a:pos x="T8" y="T9"/>
                  </a:cxn>
                </a:cxnLst>
                <a:rect l="0" t="0" r="r" b="b"/>
                <a:pathLst>
                  <a:path w="12" h="30">
                    <a:moveTo>
                      <a:pt x="6" y="0"/>
                    </a:moveTo>
                    <a:lnTo>
                      <a:pt x="0" y="6"/>
                    </a:lnTo>
                    <a:lnTo>
                      <a:pt x="12" y="30"/>
                    </a:lnTo>
                    <a:lnTo>
                      <a:pt x="12"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1" name="Freeform 130"/>
              <p:cNvSpPr>
                <a:spLocks/>
              </p:cNvSpPr>
              <p:nvPr/>
            </p:nvSpPr>
            <p:spPr bwMode="auto">
              <a:xfrm>
                <a:off x="4428" y="2820"/>
                <a:ext cx="6" cy="6"/>
              </a:xfrm>
              <a:custGeom>
                <a:avLst/>
                <a:gdLst>
                  <a:gd name="T0" fmla="*/ 6 w 6"/>
                  <a:gd name="T1" fmla="*/ 0 h 6"/>
                  <a:gd name="T2" fmla="*/ 0 w 6"/>
                  <a:gd name="T3" fmla="*/ 0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2" name="Freeform 131"/>
              <p:cNvSpPr>
                <a:spLocks/>
              </p:cNvSpPr>
              <p:nvPr/>
            </p:nvSpPr>
            <p:spPr bwMode="auto">
              <a:xfrm>
                <a:off x="4500" y="2970"/>
                <a:ext cx="162" cy="54"/>
              </a:xfrm>
              <a:custGeom>
                <a:avLst/>
                <a:gdLst>
                  <a:gd name="T0" fmla="*/ 162 w 162"/>
                  <a:gd name="T1" fmla="*/ 30 h 54"/>
                  <a:gd name="T2" fmla="*/ 132 w 162"/>
                  <a:gd name="T3" fmla="*/ 30 h 54"/>
                  <a:gd name="T4" fmla="*/ 126 w 162"/>
                  <a:gd name="T5" fmla="*/ 18 h 54"/>
                  <a:gd name="T6" fmla="*/ 96 w 162"/>
                  <a:gd name="T7" fmla="*/ 6 h 54"/>
                  <a:gd name="T8" fmla="*/ 90 w 162"/>
                  <a:gd name="T9" fmla="*/ 18 h 54"/>
                  <a:gd name="T10" fmla="*/ 60 w 162"/>
                  <a:gd name="T11" fmla="*/ 18 h 54"/>
                  <a:gd name="T12" fmla="*/ 30 w 162"/>
                  <a:gd name="T13" fmla="*/ 0 h 54"/>
                  <a:gd name="T14" fmla="*/ 12 w 162"/>
                  <a:gd name="T15" fmla="*/ 0 h 54"/>
                  <a:gd name="T16" fmla="*/ 0 w 162"/>
                  <a:gd name="T17" fmla="*/ 12 h 54"/>
                  <a:gd name="T18" fmla="*/ 48 w 162"/>
                  <a:gd name="T19" fmla="*/ 30 h 54"/>
                  <a:gd name="T20" fmla="*/ 84 w 162"/>
                  <a:gd name="T21" fmla="*/ 30 h 54"/>
                  <a:gd name="T22" fmla="*/ 114 w 162"/>
                  <a:gd name="T23" fmla="*/ 42 h 54"/>
                  <a:gd name="T24" fmla="*/ 138 w 162"/>
                  <a:gd name="T25" fmla="*/ 42 h 54"/>
                  <a:gd name="T26" fmla="*/ 162 w 162"/>
                  <a:gd name="T27" fmla="*/ 54 h 54"/>
                  <a:gd name="T28" fmla="*/ 162 w 162"/>
                  <a:gd name="T2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54">
                    <a:moveTo>
                      <a:pt x="162" y="30"/>
                    </a:moveTo>
                    <a:lnTo>
                      <a:pt x="132" y="30"/>
                    </a:lnTo>
                    <a:lnTo>
                      <a:pt x="126" y="18"/>
                    </a:lnTo>
                    <a:lnTo>
                      <a:pt x="96" y="6"/>
                    </a:lnTo>
                    <a:lnTo>
                      <a:pt x="90" y="18"/>
                    </a:lnTo>
                    <a:lnTo>
                      <a:pt x="60" y="18"/>
                    </a:lnTo>
                    <a:lnTo>
                      <a:pt x="30" y="0"/>
                    </a:lnTo>
                    <a:lnTo>
                      <a:pt x="12" y="0"/>
                    </a:lnTo>
                    <a:lnTo>
                      <a:pt x="0" y="12"/>
                    </a:lnTo>
                    <a:lnTo>
                      <a:pt x="48" y="30"/>
                    </a:lnTo>
                    <a:lnTo>
                      <a:pt x="84" y="30"/>
                    </a:lnTo>
                    <a:lnTo>
                      <a:pt x="114" y="42"/>
                    </a:lnTo>
                    <a:lnTo>
                      <a:pt x="138" y="42"/>
                    </a:lnTo>
                    <a:lnTo>
                      <a:pt x="162" y="54"/>
                    </a:lnTo>
                    <a:lnTo>
                      <a:pt x="16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3" name="Freeform 132"/>
              <p:cNvSpPr>
                <a:spLocks/>
              </p:cNvSpPr>
              <p:nvPr/>
            </p:nvSpPr>
            <p:spPr bwMode="auto">
              <a:xfrm>
                <a:off x="4404" y="2736"/>
                <a:ext cx="72" cy="96"/>
              </a:xfrm>
              <a:custGeom>
                <a:avLst/>
                <a:gdLst>
                  <a:gd name="T0" fmla="*/ 18 w 72"/>
                  <a:gd name="T1" fmla="*/ 18 h 96"/>
                  <a:gd name="T2" fmla="*/ 18 w 72"/>
                  <a:gd name="T3" fmla="*/ 12 h 96"/>
                  <a:gd name="T4" fmla="*/ 12 w 72"/>
                  <a:gd name="T5" fmla="*/ 0 h 96"/>
                  <a:gd name="T6" fmla="*/ 0 w 72"/>
                  <a:gd name="T7" fmla="*/ 0 h 96"/>
                  <a:gd name="T8" fmla="*/ 0 w 72"/>
                  <a:gd name="T9" fmla="*/ 0 h 96"/>
                  <a:gd name="T10" fmla="*/ 6 w 72"/>
                  <a:gd name="T11" fmla="*/ 42 h 96"/>
                  <a:gd name="T12" fmla="*/ 24 w 72"/>
                  <a:gd name="T13" fmla="*/ 72 h 96"/>
                  <a:gd name="T14" fmla="*/ 60 w 72"/>
                  <a:gd name="T15" fmla="*/ 96 h 96"/>
                  <a:gd name="T16" fmla="*/ 72 w 72"/>
                  <a:gd name="T17" fmla="*/ 96 h 96"/>
                  <a:gd name="T18" fmla="*/ 72 w 72"/>
                  <a:gd name="T19" fmla="*/ 84 h 96"/>
                  <a:gd name="T20" fmla="*/ 60 w 72"/>
                  <a:gd name="T21" fmla="*/ 66 h 96"/>
                  <a:gd name="T22" fmla="*/ 60 w 72"/>
                  <a:gd name="T23" fmla="*/ 30 h 96"/>
                  <a:gd name="T24" fmla="*/ 36 w 72"/>
                  <a:gd name="T25" fmla="*/ 6 h 96"/>
                  <a:gd name="T26" fmla="*/ 36 w 72"/>
                  <a:gd name="T27" fmla="*/ 6 h 96"/>
                  <a:gd name="T28" fmla="*/ 36 w 72"/>
                  <a:gd name="T29" fmla="*/ 6 h 96"/>
                  <a:gd name="T30" fmla="*/ 18 w 72"/>
                  <a:gd name="T3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96">
                    <a:moveTo>
                      <a:pt x="18" y="18"/>
                    </a:moveTo>
                    <a:lnTo>
                      <a:pt x="18" y="12"/>
                    </a:lnTo>
                    <a:lnTo>
                      <a:pt x="12" y="0"/>
                    </a:lnTo>
                    <a:lnTo>
                      <a:pt x="0" y="0"/>
                    </a:lnTo>
                    <a:lnTo>
                      <a:pt x="0" y="0"/>
                    </a:lnTo>
                    <a:lnTo>
                      <a:pt x="6" y="42"/>
                    </a:lnTo>
                    <a:lnTo>
                      <a:pt x="24" y="72"/>
                    </a:lnTo>
                    <a:lnTo>
                      <a:pt x="60" y="96"/>
                    </a:lnTo>
                    <a:lnTo>
                      <a:pt x="72" y="96"/>
                    </a:lnTo>
                    <a:lnTo>
                      <a:pt x="72" y="84"/>
                    </a:lnTo>
                    <a:lnTo>
                      <a:pt x="60" y="66"/>
                    </a:lnTo>
                    <a:lnTo>
                      <a:pt x="60" y="30"/>
                    </a:lnTo>
                    <a:lnTo>
                      <a:pt x="36" y="6"/>
                    </a:lnTo>
                    <a:lnTo>
                      <a:pt x="36" y="6"/>
                    </a:lnTo>
                    <a:lnTo>
                      <a:pt x="36" y="6"/>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4" name="Freeform 133"/>
              <p:cNvSpPr>
                <a:spLocks/>
              </p:cNvSpPr>
              <p:nvPr/>
            </p:nvSpPr>
            <p:spPr bwMode="auto">
              <a:xfrm>
                <a:off x="4578" y="2730"/>
                <a:ext cx="174" cy="108"/>
              </a:xfrm>
              <a:custGeom>
                <a:avLst/>
                <a:gdLst>
                  <a:gd name="T0" fmla="*/ 54 w 174"/>
                  <a:gd name="T1" fmla="*/ 96 h 108"/>
                  <a:gd name="T2" fmla="*/ 54 w 174"/>
                  <a:gd name="T3" fmla="*/ 96 h 108"/>
                  <a:gd name="T4" fmla="*/ 54 w 174"/>
                  <a:gd name="T5" fmla="*/ 96 h 108"/>
                  <a:gd name="T6" fmla="*/ 66 w 174"/>
                  <a:gd name="T7" fmla="*/ 108 h 108"/>
                  <a:gd name="T8" fmla="*/ 90 w 174"/>
                  <a:gd name="T9" fmla="*/ 96 h 108"/>
                  <a:gd name="T10" fmla="*/ 108 w 174"/>
                  <a:gd name="T11" fmla="*/ 60 h 108"/>
                  <a:gd name="T12" fmla="*/ 114 w 174"/>
                  <a:gd name="T13" fmla="*/ 42 h 108"/>
                  <a:gd name="T14" fmla="*/ 114 w 174"/>
                  <a:gd name="T15" fmla="*/ 42 h 108"/>
                  <a:gd name="T16" fmla="*/ 114 w 174"/>
                  <a:gd name="T17" fmla="*/ 42 h 108"/>
                  <a:gd name="T18" fmla="*/ 144 w 174"/>
                  <a:gd name="T19" fmla="*/ 54 h 108"/>
                  <a:gd name="T20" fmla="*/ 150 w 174"/>
                  <a:gd name="T21" fmla="*/ 42 h 108"/>
                  <a:gd name="T22" fmla="*/ 174 w 174"/>
                  <a:gd name="T23" fmla="*/ 30 h 108"/>
                  <a:gd name="T24" fmla="*/ 144 w 174"/>
                  <a:gd name="T25" fmla="*/ 18 h 108"/>
                  <a:gd name="T26" fmla="*/ 132 w 174"/>
                  <a:gd name="T27" fmla="*/ 0 h 108"/>
                  <a:gd name="T28" fmla="*/ 102 w 174"/>
                  <a:gd name="T29" fmla="*/ 36 h 108"/>
                  <a:gd name="T30" fmla="*/ 102 w 174"/>
                  <a:gd name="T31" fmla="*/ 36 h 108"/>
                  <a:gd name="T32" fmla="*/ 102 w 174"/>
                  <a:gd name="T33" fmla="*/ 42 h 108"/>
                  <a:gd name="T34" fmla="*/ 96 w 174"/>
                  <a:gd name="T35" fmla="*/ 48 h 108"/>
                  <a:gd name="T36" fmla="*/ 90 w 174"/>
                  <a:gd name="T37" fmla="*/ 54 h 108"/>
                  <a:gd name="T38" fmla="*/ 90 w 174"/>
                  <a:gd name="T39" fmla="*/ 54 h 108"/>
                  <a:gd name="T40" fmla="*/ 90 w 174"/>
                  <a:gd name="T41" fmla="*/ 54 h 108"/>
                  <a:gd name="T42" fmla="*/ 78 w 174"/>
                  <a:gd name="T43" fmla="*/ 42 h 108"/>
                  <a:gd name="T44" fmla="*/ 78 w 174"/>
                  <a:gd name="T45" fmla="*/ 42 h 108"/>
                  <a:gd name="T46" fmla="*/ 60 w 174"/>
                  <a:gd name="T47" fmla="*/ 78 h 108"/>
                  <a:gd name="T48" fmla="*/ 30 w 174"/>
                  <a:gd name="T49" fmla="*/ 78 h 108"/>
                  <a:gd name="T50" fmla="*/ 24 w 174"/>
                  <a:gd name="T51" fmla="*/ 102 h 108"/>
                  <a:gd name="T52" fmla="*/ 0 w 174"/>
                  <a:gd name="T53" fmla="*/ 90 h 108"/>
                  <a:gd name="T54" fmla="*/ 12 w 174"/>
                  <a:gd name="T55" fmla="*/ 108 h 108"/>
                  <a:gd name="T56" fmla="*/ 42 w 174"/>
                  <a:gd name="T57" fmla="*/ 108 h 108"/>
                  <a:gd name="T58" fmla="*/ 54 w 174"/>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4" h="108">
                    <a:moveTo>
                      <a:pt x="54" y="96"/>
                    </a:moveTo>
                    <a:lnTo>
                      <a:pt x="54" y="96"/>
                    </a:lnTo>
                    <a:lnTo>
                      <a:pt x="54" y="96"/>
                    </a:lnTo>
                    <a:lnTo>
                      <a:pt x="66" y="108"/>
                    </a:lnTo>
                    <a:lnTo>
                      <a:pt x="90" y="96"/>
                    </a:lnTo>
                    <a:lnTo>
                      <a:pt x="108" y="60"/>
                    </a:lnTo>
                    <a:lnTo>
                      <a:pt x="114" y="42"/>
                    </a:lnTo>
                    <a:lnTo>
                      <a:pt x="114" y="42"/>
                    </a:lnTo>
                    <a:lnTo>
                      <a:pt x="114" y="42"/>
                    </a:lnTo>
                    <a:lnTo>
                      <a:pt x="144" y="54"/>
                    </a:lnTo>
                    <a:lnTo>
                      <a:pt x="150" y="42"/>
                    </a:lnTo>
                    <a:lnTo>
                      <a:pt x="174" y="30"/>
                    </a:lnTo>
                    <a:lnTo>
                      <a:pt x="144" y="18"/>
                    </a:lnTo>
                    <a:lnTo>
                      <a:pt x="132" y="0"/>
                    </a:lnTo>
                    <a:lnTo>
                      <a:pt x="102" y="36"/>
                    </a:lnTo>
                    <a:lnTo>
                      <a:pt x="102" y="36"/>
                    </a:lnTo>
                    <a:lnTo>
                      <a:pt x="102" y="42"/>
                    </a:lnTo>
                    <a:lnTo>
                      <a:pt x="96" y="48"/>
                    </a:lnTo>
                    <a:lnTo>
                      <a:pt x="90" y="54"/>
                    </a:lnTo>
                    <a:lnTo>
                      <a:pt x="90" y="54"/>
                    </a:lnTo>
                    <a:lnTo>
                      <a:pt x="90" y="54"/>
                    </a:lnTo>
                    <a:lnTo>
                      <a:pt x="78" y="42"/>
                    </a:lnTo>
                    <a:lnTo>
                      <a:pt x="78" y="42"/>
                    </a:lnTo>
                    <a:lnTo>
                      <a:pt x="60" y="78"/>
                    </a:lnTo>
                    <a:lnTo>
                      <a:pt x="30" y="78"/>
                    </a:lnTo>
                    <a:lnTo>
                      <a:pt x="24" y="102"/>
                    </a:lnTo>
                    <a:lnTo>
                      <a:pt x="0" y="90"/>
                    </a:lnTo>
                    <a:lnTo>
                      <a:pt x="12" y="108"/>
                    </a:lnTo>
                    <a:lnTo>
                      <a:pt x="42" y="108"/>
                    </a:lnTo>
                    <a:lnTo>
                      <a:pt x="5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5" name="Freeform 134"/>
              <p:cNvSpPr>
                <a:spLocks/>
              </p:cNvSpPr>
              <p:nvPr/>
            </p:nvSpPr>
            <p:spPr bwMode="auto">
              <a:xfrm>
                <a:off x="4686" y="2772"/>
                <a:ext cx="6" cy="18"/>
              </a:xfrm>
              <a:custGeom>
                <a:avLst/>
                <a:gdLst>
                  <a:gd name="T0" fmla="*/ 0 w 6"/>
                  <a:gd name="T1" fmla="*/ 18 h 18"/>
                  <a:gd name="T2" fmla="*/ 6 w 6"/>
                  <a:gd name="T3" fmla="*/ 0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6" y="0"/>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6" name="Freeform 135"/>
              <p:cNvSpPr>
                <a:spLocks/>
              </p:cNvSpPr>
              <p:nvPr/>
            </p:nvSpPr>
            <p:spPr bwMode="auto">
              <a:xfrm>
                <a:off x="4620" y="2826"/>
                <a:ext cx="12" cy="12"/>
              </a:xfrm>
              <a:custGeom>
                <a:avLst/>
                <a:gdLst>
                  <a:gd name="T0" fmla="*/ 0 w 12"/>
                  <a:gd name="T1" fmla="*/ 12 h 12"/>
                  <a:gd name="T2" fmla="*/ 12 w 12"/>
                  <a:gd name="T3" fmla="*/ 0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7" name="Freeform 136"/>
              <p:cNvSpPr>
                <a:spLocks/>
              </p:cNvSpPr>
              <p:nvPr/>
            </p:nvSpPr>
            <p:spPr bwMode="auto">
              <a:xfrm>
                <a:off x="4656" y="2766"/>
                <a:ext cx="24" cy="18"/>
              </a:xfrm>
              <a:custGeom>
                <a:avLst/>
                <a:gdLst>
                  <a:gd name="T0" fmla="*/ 18 w 24"/>
                  <a:gd name="T1" fmla="*/ 12 h 18"/>
                  <a:gd name="T2" fmla="*/ 24 w 24"/>
                  <a:gd name="T3" fmla="*/ 6 h 18"/>
                  <a:gd name="T4" fmla="*/ 24 w 24"/>
                  <a:gd name="T5" fmla="*/ 0 h 18"/>
                  <a:gd name="T6" fmla="*/ 0 w 24"/>
                  <a:gd name="T7" fmla="*/ 6 h 18"/>
                  <a:gd name="T8" fmla="*/ 12 w 24"/>
                  <a:gd name="T9" fmla="*/ 18 h 18"/>
                  <a:gd name="T10" fmla="*/ 18 w 24"/>
                  <a:gd name="T11" fmla="*/ 12 h 18"/>
                </a:gdLst>
                <a:ahLst/>
                <a:cxnLst>
                  <a:cxn ang="0">
                    <a:pos x="T0" y="T1"/>
                  </a:cxn>
                  <a:cxn ang="0">
                    <a:pos x="T2" y="T3"/>
                  </a:cxn>
                  <a:cxn ang="0">
                    <a:pos x="T4" y="T5"/>
                  </a:cxn>
                  <a:cxn ang="0">
                    <a:pos x="T6" y="T7"/>
                  </a:cxn>
                  <a:cxn ang="0">
                    <a:pos x="T8" y="T9"/>
                  </a:cxn>
                  <a:cxn ang="0">
                    <a:pos x="T10" y="T11"/>
                  </a:cxn>
                </a:cxnLst>
                <a:rect l="0" t="0" r="r" b="b"/>
                <a:pathLst>
                  <a:path w="24" h="18">
                    <a:moveTo>
                      <a:pt x="18" y="12"/>
                    </a:moveTo>
                    <a:lnTo>
                      <a:pt x="24" y="6"/>
                    </a:lnTo>
                    <a:lnTo>
                      <a:pt x="24" y="0"/>
                    </a:lnTo>
                    <a:lnTo>
                      <a:pt x="0" y="6"/>
                    </a:lnTo>
                    <a:lnTo>
                      <a:pt x="12"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8" name="Freeform 137"/>
              <p:cNvSpPr>
                <a:spLocks/>
              </p:cNvSpPr>
              <p:nvPr/>
            </p:nvSpPr>
            <p:spPr bwMode="auto">
              <a:xfrm>
                <a:off x="4668" y="277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19" name="Freeform 138"/>
              <p:cNvSpPr>
                <a:spLocks/>
              </p:cNvSpPr>
              <p:nvPr/>
            </p:nvSpPr>
            <p:spPr bwMode="auto">
              <a:xfrm>
                <a:off x="4440" y="2418"/>
                <a:ext cx="126" cy="282"/>
              </a:xfrm>
              <a:custGeom>
                <a:avLst/>
                <a:gdLst>
                  <a:gd name="T0" fmla="*/ 16 w 21"/>
                  <a:gd name="T1" fmla="*/ 5 h 47"/>
                  <a:gd name="T2" fmla="*/ 14 w 21"/>
                  <a:gd name="T3" fmla="*/ 4 h 47"/>
                  <a:gd name="T4" fmla="*/ 14 w 21"/>
                  <a:gd name="T5" fmla="*/ 2 h 47"/>
                  <a:gd name="T6" fmla="*/ 12 w 21"/>
                  <a:gd name="T7" fmla="*/ 2 h 47"/>
                  <a:gd name="T8" fmla="*/ 10 w 21"/>
                  <a:gd name="T9" fmla="*/ 0 h 47"/>
                  <a:gd name="T10" fmla="*/ 9 w 21"/>
                  <a:gd name="T11" fmla="*/ 0 h 47"/>
                  <a:gd name="T12" fmla="*/ 8 w 21"/>
                  <a:gd name="T13" fmla="*/ 1 h 47"/>
                  <a:gd name="T14" fmla="*/ 8 w 21"/>
                  <a:gd name="T15" fmla="*/ 1 h 47"/>
                  <a:gd name="T16" fmla="*/ 4 w 21"/>
                  <a:gd name="T17" fmla="*/ 2 h 47"/>
                  <a:gd name="T18" fmla="*/ 0 w 21"/>
                  <a:gd name="T19" fmla="*/ 2 h 47"/>
                  <a:gd name="T20" fmla="*/ 1 w 21"/>
                  <a:gd name="T21" fmla="*/ 5 h 47"/>
                  <a:gd name="T22" fmla="*/ 3 w 21"/>
                  <a:gd name="T23" fmla="*/ 8 h 47"/>
                  <a:gd name="T24" fmla="*/ 6 w 21"/>
                  <a:gd name="T25" fmla="*/ 8 h 47"/>
                  <a:gd name="T26" fmla="*/ 8 w 21"/>
                  <a:gd name="T27" fmla="*/ 11 h 47"/>
                  <a:gd name="T28" fmla="*/ 6 w 21"/>
                  <a:gd name="T29" fmla="*/ 12 h 47"/>
                  <a:gd name="T30" fmla="*/ 16 w 21"/>
                  <a:gd name="T31" fmla="*/ 23 h 47"/>
                  <a:gd name="T32" fmla="*/ 16 w 21"/>
                  <a:gd name="T33" fmla="*/ 28 h 47"/>
                  <a:gd name="T34" fmla="*/ 16 w 21"/>
                  <a:gd name="T35" fmla="*/ 28 h 47"/>
                  <a:gd name="T36" fmla="*/ 16 w 21"/>
                  <a:gd name="T37" fmla="*/ 28 h 47"/>
                  <a:gd name="T38" fmla="*/ 16 w 21"/>
                  <a:gd name="T39" fmla="*/ 28 h 47"/>
                  <a:gd name="T40" fmla="*/ 16 w 21"/>
                  <a:gd name="T41" fmla="*/ 30 h 47"/>
                  <a:gd name="T42" fmla="*/ 17 w 21"/>
                  <a:gd name="T43" fmla="*/ 31 h 47"/>
                  <a:gd name="T44" fmla="*/ 17 w 21"/>
                  <a:gd name="T45" fmla="*/ 36 h 47"/>
                  <a:gd name="T46" fmla="*/ 11 w 21"/>
                  <a:gd name="T47" fmla="*/ 37 h 47"/>
                  <a:gd name="T48" fmla="*/ 11 w 21"/>
                  <a:gd name="T49" fmla="*/ 39 h 47"/>
                  <a:gd name="T50" fmla="*/ 7 w 21"/>
                  <a:gd name="T51" fmla="*/ 41 h 47"/>
                  <a:gd name="T52" fmla="*/ 8 w 21"/>
                  <a:gd name="T53" fmla="*/ 42 h 47"/>
                  <a:gd name="T54" fmla="*/ 8 w 21"/>
                  <a:gd name="T55" fmla="*/ 47 h 47"/>
                  <a:gd name="T56" fmla="*/ 13 w 21"/>
                  <a:gd name="T57" fmla="*/ 44 h 47"/>
                  <a:gd name="T58" fmla="*/ 14 w 21"/>
                  <a:gd name="T59" fmla="*/ 41 h 47"/>
                  <a:gd name="T60" fmla="*/ 16 w 21"/>
                  <a:gd name="T61" fmla="*/ 41 h 47"/>
                  <a:gd name="T62" fmla="*/ 21 w 21"/>
                  <a:gd name="T63" fmla="*/ 37 h 47"/>
                  <a:gd name="T64" fmla="*/ 21 w 21"/>
                  <a:gd name="T65" fmla="*/ 29 h 47"/>
                  <a:gd name="T66" fmla="*/ 20 w 21"/>
                  <a:gd name="T67" fmla="*/ 26 h 47"/>
                  <a:gd name="T68" fmla="*/ 13 w 21"/>
                  <a:gd name="T69" fmla="*/ 19 h 47"/>
                  <a:gd name="T70" fmla="*/ 13 w 21"/>
                  <a:gd name="T71" fmla="*/ 17 h 47"/>
                  <a:gd name="T72" fmla="*/ 10 w 21"/>
                  <a:gd name="T73" fmla="*/ 15 h 47"/>
                  <a:gd name="T74" fmla="*/ 11 w 21"/>
                  <a:gd name="T75" fmla="*/ 11 h 47"/>
                  <a:gd name="T76" fmla="*/ 17 w 21"/>
                  <a:gd name="T77" fmla="*/ 6 h 47"/>
                  <a:gd name="T78" fmla="*/ 18 w 21"/>
                  <a:gd name="T79" fmla="*/ 6 h 47"/>
                  <a:gd name="T80" fmla="*/ 17 w 21"/>
                  <a:gd name="T81" fmla="*/ 6 h 47"/>
                  <a:gd name="T82" fmla="*/ 16 w 21"/>
                  <a:gd name="T83"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47">
                    <a:moveTo>
                      <a:pt x="16" y="5"/>
                    </a:moveTo>
                    <a:cubicBezTo>
                      <a:pt x="14" y="4"/>
                      <a:pt x="14" y="4"/>
                      <a:pt x="14" y="4"/>
                    </a:cubicBezTo>
                    <a:cubicBezTo>
                      <a:pt x="14" y="2"/>
                      <a:pt x="14" y="2"/>
                      <a:pt x="14" y="2"/>
                    </a:cubicBezTo>
                    <a:cubicBezTo>
                      <a:pt x="12" y="2"/>
                      <a:pt x="12" y="2"/>
                      <a:pt x="12" y="2"/>
                    </a:cubicBezTo>
                    <a:cubicBezTo>
                      <a:pt x="10" y="0"/>
                      <a:pt x="10" y="0"/>
                      <a:pt x="10" y="0"/>
                    </a:cubicBezTo>
                    <a:cubicBezTo>
                      <a:pt x="9" y="0"/>
                      <a:pt x="9" y="0"/>
                      <a:pt x="9" y="0"/>
                    </a:cubicBezTo>
                    <a:cubicBezTo>
                      <a:pt x="8" y="1"/>
                      <a:pt x="8" y="1"/>
                      <a:pt x="8" y="1"/>
                    </a:cubicBezTo>
                    <a:cubicBezTo>
                      <a:pt x="8" y="1"/>
                      <a:pt x="8" y="1"/>
                      <a:pt x="8" y="1"/>
                    </a:cubicBezTo>
                    <a:cubicBezTo>
                      <a:pt x="4" y="2"/>
                      <a:pt x="4" y="2"/>
                      <a:pt x="4" y="2"/>
                    </a:cubicBezTo>
                    <a:cubicBezTo>
                      <a:pt x="0" y="2"/>
                      <a:pt x="0" y="2"/>
                      <a:pt x="0" y="2"/>
                    </a:cubicBezTo>
                    <a:cubicBezTo>
                      <a:pt x="1" y="5"/>
                      <a:pt x="1" y="5"/>
                      <a:pt x="1" y="5"/>
                    </a:cubicBezTo>
                    <a:cubicBezTo>
                      <a:pt x="3" y="8"/>
                      <a:pt x="3" y="8"/>
                      <a:pt x="3" y="8"/>
                    </a:cubicBezTo>
                    <a:cubicBezTo>
                      <a:pt x="6" y="8"/>
                      <a:pt x="6" y="8"/>
                      <a:pt x="6" y="8"/>
                    </a:cubicBezTo>
                    <a:cubicBezTo>
                      <a:pt x="8" y="11"/>
                      <a:pt x="8" y="11"/>
                      <a:pt x="8" y="11"/>
                    </a:cubicBezTo>
                    <a:cubicBezTo>
                      <a:pt x="6" y="12"/>
                      <a:pt x="6" y="12"/>
                      <a:pt x="6" y="12"/>
                    </a:cubicBezTo>
                    <a:cubicBezTo>
                      <a:pt x="16" y="23"/>
                      <a:pt x="16" y="23"/>
                      <a:pt x="16" y="23"/>
                    </a:cubicBezTo>
                    <a:cubicBezTo>
                      <a:pt x="16" y="28"/>
                      <a:pt x="16" y="28"/>
                      <a:pt x="16" y="28"/>
                    </a:cubicBezTo>
                    <a:cubicBezTo>
                      <a:pt x="16" y="28"/>
                      <a:pt x="16" y="28"/>
                      <a:pt x="16" y="28"/>
                    </a:cubicBezTo>
                    <a:cubicBezTo>
                      <a:pt x="16" y="28"/>
                      <a:pt x="16" y="28"/>
                      <a:pt x="16" y="28"/>
                    </a:cubicBezTo>
                    <a:cubicBezTo>
                      <a:pt x="16" y="28"/>
                      <a:pt x="16" y="28"/>
                      <a:pt x="16" y="28"/>
                    </a:cubicBezTo>
                    <a:cubicBezTo>
                      <a:pt x="16" y="30"/>
                      <a:pt x="16" y="30"/>
                      <a:pt x="16" y="30"/>
                    </a:cubicBezTo>
                    <a:cubicBezTo>
                      <a:pt x="17" y="31"/>
                      <a:pt x="17" y="31"/>
                      <a:pt x="17" y="31"/>
                    </a:cubicBezTo>
                    <a:cubicBezTo>
                      <a:pt x="17" y="36"/>
                      <a:pt x="17" y="36"/>
                      <a:pt x="17" y="36"/>
                    </a:cubicBezTo>
                    <a:cubicBezTo>
                      <a:pt x="17" y="36"/>
                      <a:pt x="12" y="37"/>
                      <a:pt x="11" y="37"/>
                    </a:cubicBezTo>
                    <a:cubicBezTo>
                      <a:pt x="11" y="37"/>
                      <a:pt x="11" y="39"/>
                      <a:pt x="11" y="39"/>
                    </a:cubicBezTo>
                    <a:cubicBezTo>
                      <a:pt x="7" y="41"/>
                      <a:pt x="7" y="41"/>
                      <a:pt x="7" y="41"/>
                    </a:cubicBezTo>
                    <a:cubicBezTo>
                      <a:pt x="8" y="42"/>
                      <a:pt x="8" y="42"/>
                      <a:pt x="8" y="42"/>
                    </a:cubicBezTo>
                    <a:cubicBezTo>
                      <a:pt x="8" y="47"/>
                      <a:pt x="8" y="47"/>
                      <a:pt x="8" y="47"/>
                    </a:cubicBezTo>
                    <a:cubicBezTo>
                      <a:pt x="13" y="44"/>
                      <a:pt x="13" y="44"/>
                      <a:pt x="13" y="44"/>
                    </a:cubicBezTo>
                    <a:cubicBezTo>
                      <a:pt x="14" y="41"/>
                      <a:pt x="14" y="41"/>
                      <a:pt x="14" y="41"/>
                    </a:cubicBezTo>
                    <a:cubicBezTo>
                      <a:pt x="16" y="41"/>
                      <a:pt x="16" y="41"/>
                      <a:pt x="16" y="41"/>
                    </a:cubicBezTo>
                    <a:cubicBezTo>
                      <a:pt x="21" y="37"/>
                      <a:pt x="21" y="37"/>
                      <a:pt x="21" y="37"/>
                    </a:cubicBezTo>
                    <a:cubicBezTo>
                      <a:pt x="21" y="29"/>
                      <a:pt x="21" y="29"/>
                      <a:pt x="21" y="29"/>
                    </a:cubicBezTo>
                    <a:cubicBezTo>
                      <a:pt x="20" y="26"/>
                      <a:pt x="20" y="26"/>
                      <a:pt x="20" y="26"/>
                    </a:cubicBezTo>
                    <a:cubicBezTo>
                      <a:pt x="13" y="19"/>
                      <a:pt x="13" y="19"/>
                      <a:pt x="13" y="19"/>
                    </a:cubicBezTo>
                    <a:cubicBezTo>
                      <a:pt x="13" y="17"/>
                      <a:pt x="13" y="17"/>
                      <a:pt x="13" y="17"/>
                    </a:cubicBezTo>
                    <a:cubicBezTo>
                      <a:pt x="10" y="15"/>
                      <a:pt x="10" y="15"/>
                      <a:pt x="10" y="15"/>
                    </a:cubicBezTo>
                    <a:cubicBezTo>
                      <a:pt x="11" y="11"/>
                      <a:pt x="11" y="11"/>
                      <a:pt x="11" y="11"/>
                    </a:cubicBezTo>
                    <a:cubicBezTo>
                      <a:pt x="17" y="6"/>
                      <a:pt x="17" y="6"/>
                      <a:pt x="17" y="6"/>
                    </a:cubicBezTo>
                    <a:cubicBezTo>
                      <a:pt x="18" y="6"/>
                      <a:pt x="18" y="6"/>
                      <a:pt x="18" y="6"/>
                    </a:cubicBezTo>
                    <a:cubicBezTo>
                      <a:pt x="17" y="6"/>
                      <a:pt x="17" y="6"/>
                      <a:pt x="17" y="6"/>
                    </a:cubicBezTo>
                    <a:lnTo>
                      <a:pt x="16" y="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0" name="Freeform 139"/>
              <p:cNvSpPr>
                <a:spLocks/>
              </p:cNvSpPr>
              <p:nvPr/>
            </p:nvSpPr>
            <p:spPr bwMode="auto">
              <a:xfrm>
                <a:off x="4440" y="2586"/>
                <a:ext cx="102" cy="78"/>
              </a:xfrm>
              <a:custGeom>
                <a:avLst/>
                <a:gdLst>
                  <a:gd name="T0" fmla="*/ 11 w 17"/>
                  <a:gd name="T1" fmla="*/ 9 h 13"/>
                  <a:gd name="T2" fmla="*/ 17 w 17"/>
                  <a:gd name="T3" fmla="*/ 8 h 13"/>
                  <a:gd name="T4" fmla="*/ 17 w 17"/>
                  <a:gd name="T5" fmla="*/ 3 h 13"/>
                  <a:gd name="T6" fmla="*/ 16 w 17"/>
                  <a:gd name="T7" fmla="*/ 2 h 13"/>
                  <a:gd name="T8" fmla="*/ 16 w 17"/>
                  <a:gd name="T9" fmla="*/ 0 h 13"/>
                  <a:gd name="T10" fmla="*/ 12 w 17"/>
                  <a:gd name="T11" fmla="*/ 1 h 13"/>
                  <a:gd name="T12" fmla="*/ 12 w 17"/>
                  <a:gd name="T13" fmla="*/ 2 h 13"/>
                  <a:gd name="T14" fmla="*/ 12 w 17"/>
                  <a:gd name="T15" fmla="*/ 2 h 13"/>
                  <a:gd name="T16" fmla="*/ 12 w 17"/>
                  <a:gd name="T17" fmla="*/ 2 h 13"/>
                  <a:gd name="T18" fmla="*/ 11 w 17"/>
                  <a:gd name="T19" fmla="*/ 2 h 13"/>
                  <a:gd name="T20" fmla="*/ 10 w 17"/>
                  <a:gd name="T21" fmla="*/ 1 h 13"/>
                  <a:gd name="T22" fmla="*/ 9 w 17"/>
                  <a:gd name="T23" fmla="*/ 1 h 13"/>
                  <a:gd name="T24" fmla="*/ 8 w 17"/>
                  <a:gd name="T25" fmla="*/ 1 h 13"/>
                  <a:gd name="T26" fmla="*/ 3 w 17"/>
                  <a:gd name="T27" fmla="*/ 1 h 13"/>
                  <a:gd name="T28" fmla="*/ 0 w 17"/>
                  <a:gd name="T29" fmla="*/ 4 h 13"/>
                  <a:gd name="T30" fmla="*/ 2 w 17"/>
                  <a:gd name="T31" fmla="*/ 6 h 13"/>
                  <a:gd name="T32" fmla="*/ 2 w 17"/>
                  <a:gd name="T33" fmla="*/ 10 h 13"/>
                  <a:gd name="T34" fmla="*/ 3 w 17"/>
                  <a:gd name="T35" fmla="*/ 12 h 13"/>
                  <a:gd name="T36" fmla="*/ 5 w 17"/>
                  <a:gd name="T37" fmla="*/ 11 h 13"/>
                  <a:gd name="T38" fmla="*/ 4 w 17"/>
                  <a:gd name="T39" fmla="*/ 13 h 13"/>
                  <a:gd name="T40" fmla="*/ 6 w 17"/>
                  <a:gd name="T41" fmla="*/ 13 h 13"/>
                  <a:gd name="T42" fmla="*/ 7 w 17"/>
                  <a:gd name="T43" fmla="*/ 13 h 13"/>
                  <a:gd name="T44" fmla="*/ 11 w 17"/>
                  <a:gd name="T45" fmla="*/ 11 h 13"/>
                  <a:gd name="T46" fmla="*/ 11 w 17"/>
                  <a:gd name="T4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3">
                    <a:moveTo>
                      <a:pt x="11" y="9"/>
                    </a:moveTo>
                    <a:cubicBezTo>
                      <a:pt x="12" y="9"/>
                      <a:pt x="17" y="8"/>
                      <a:pt x="17" y="8"/>
                    </a:cubicBezTo>
                    <a:cubicBezTo>
                      <a:pt x="17" y="3"/>
                      <a:pt x="17" y="3"/>
                      <a:pt x="17" y="3"/>
                    </a:cubicBezTo>
                    <a:cubicBezTo>
                      <a:pt x="16" y="2"/>
                      <a:pt x="16" y="2"/>
                      <a:pt x="16" y="2"/>
                    </a:cubicBezTo>
                    <a:cubicBezTo>
                      <a:pt x="16" y="0"/>
                      <a:pt x="16" y="0"/>
                      <a:pt x="16" y="0"/>
                    </a:cubicBezTo>
                    <a:cubicBezTo>
                      <a:pt x="12" y="1"/>
                      <a:pt x="12" y="1"/>
                      <a:pt x="12" y="1"/>
                    </a:cubicBezTo>
                    <a:cubicBezTo>
                      <a:pt x="12" y="2"/>
                      <a:pt x="12" y="2"/>
                      <a:pt x="12" y="2"/>
                    </a:cubicBezTo>
                    <a:cubicBezTo>
                      <a:pt x="12" y="2"/>
                      <a:pt x="12" y="2"/>
                      <a:pt x="12" y="2"/>
                    </a:cubicBezTo>
                    <a:cubicBezTo>
                      <a:pt x="12" y="2"/>
                      <a:pt x="12" y="2"/>
                      <a:pt x="12" y="2"/>
                    </a:cubicBezTo>
                    <a:cubicBezTo>
                      <a:pt x="11" y="2"/>
                      <a:pt x="11" y="2"/>
                      <a:pt x="11" y="2"/>
                    </a:cubicBezTo>
                    <a:cubicBezTo>
                      <a:pt x="10" y="1"/>
                      <a:pt x="10" y="1"/>
                      <a:pt x="10" y="1"/>
                    </a:cubicBezTo>
                    <a:cubicBezTo>
                      <a:pt x="9" y="1"/>
                      <a:pt x="9" y="1"/>
                      <a:pt x="9" y="1"/>
                    </a:cubicBezTo>
                    <a:cubicBezTo>
                      <a:pt x="8" y="1"/>
                      <a:pt x="8" y="1"/>
                      <a:pt x="8" y="1"/>
                    </a:cubicBezTo>
                    <a:cubicBezTo>
                      <a:pt x="3" y="1"/>
                      <a:pt x="3" y="1"/>
                      <a:pt x="3" y="1"/>
                    </a:cubicBezTo>
                    <a:cubicBezTo>
                      <a:pt x="0" y="4"/>
                      <a:pt x="0" y="4"/>
                      <a:pt x="0" y="4"/>
                    </a:cubicBezTo>
                    <a:cubicBezTo>
                      <a:pt x="2" y="6"/>
                      <a:pt x="2" y="6"/>
                      <a:pt x="2" y="6"/>
                    </a:cubicBezTo>
                    <a:cubicBezTo>
                      <a:pt x="2" y="10"/>
                      <a:pt x="2" y="10"/>
                      <a:pt x="2" y="10"/>
                    </a:cubicBezTo>
                    <a:cubicBezTo>
                      <a:pt x="3" y="12"/>
                      <a:pt x="3" y="12"/>
                      <a:pt x="3" y="12"/>
                    </a:cubicBezTo>
                    <a:cubicBezTo>
                      <a:pt x="5" y="11"/>
                      <a:pt x="5" y="11"/>
                      <a:pt x="5" y="11"/>
                    </a:cubicBezTo>
                    <a:cubicBezTo>
                      <a:pt x="4" y="13"/>
                      <a:pt x="4" y="13"/>
                      <a:pt x="4" y="13"/>
                    </a:cubicBezTo>
                    <a:cubicBezTo>
                      <a:pt x="6" y="13"/>
                      <a:pt x="6" y="13"/>
                      <a:pt x="6" y="13"/>
                    </a:cubicBezTo>
                    <a:cubicBezTo>
                      <a:pt x="7" y="13"/>
                      <a:pt x="7" y="13"/>
                      <a:pt x="7" y="13"/>
                    </a:cubicBezTo>
                    <a:cubicBezTo>
                      <a:pt x="11" y="11"/>
                      <a:pt x="11" y="11"/>
                      <a:pt x="11" y="11"/>
                    </a:cubicBezTo>
                    <a:cubicBezTo>
                      <a:pt x="11" y="11"/>
                      <a:pt x="11" y="9"/>
                      <a:pt x="11" y="9"/>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1" name="Freeform 140"/>
              <p:cNvSpPr>
                <a:spLocks/>
              </p:cNvSpPr>
              <p:nvPr/>
            </p:nvSpPr>
            <p:spPr bwMode="auto">
              <a:xfrm>
                <a:off x="4398" y="2430"/>
                <a:ext cx="138" cy="168"/>
              </a:xfrm>
              <a:custGeom>
                <a:avLst/>
                <a:gdLst>
                  <a:gd name="T0" fmla="*/ 24 w 138"/>
                  <a:gd name="T1" fmla="*/ 18 h 168"/>
                  <a:gd name="T2" fmla="*/ 0 w 138"/>
                  <a:gd name="T3" fmla="*/ 36 h 168"/>
                  <a:gd name="T4" fmla="*/ 24 w 138"/>
                  <a:gd name="T5" fmla="*/ 54 h 168"/>
                  <a:gd name="T6" fmla="*/ 18 w 138"/>
                  <a:gd name="T7" fmla="*/ 96 h 168"/>
                  <a:gd name="T8" fmla="*/ 72 w 138"/>
                  <a:gd name="T9" fmla="*/ 84 h 168"/>
                  <a:gd name="T10" fmla="*/ 72 w 138"/>
                  <a:gd name="T11" fmla="*/ 84 h 168"/>
                  <a:gd name="T12" fmla="*/ 72 w 138"/>
                  <a:gd name="T13" fmla="*/ 84 h 168"/>
                  <a:gd name="T14" fmla="*/ 84 w 138"/>
                  <a:gd name="T15" fmla="*/ 96 h 168"/>
                  <a:gd name="T16" fmla="*/ 84 w 138"/>
                  <a:gd name="T17" fmla="*/ 126 h 168"/>
                  <a:gd name="T18" fmla="*/ 96 w 138"/>
                  <a:gd name="T19" fmla="*/ 132 h 168"/>
                  <a:gd name="T20" fmla="*/ 102 w 138"/>
                  <a:gd name="T21" fmla="*/ 132 h 168"/>
                  <a:gd name="T22" fmla="*/ 102 w 138"/>
                  <a:gd name="T23" fmla="*/ 156 h 168"/>
                  <a:gd name="T24" fmla="*/ 102 w 138"/>
                  <a:gd name="T25" fmla="*/ 162 h 168"/>
                  <a:gd name="T26" fmla="*/ 108 w 138"/>
                  <a:gd name="T27" fmla="*/ 168 h 168"/>
                  <a:gd name="T28" fmla="*/ 114 w 138"/>
                  <a:gd name="T29" fmla="*/ 168 h 168"/>
                  <a:gd name="T30" fmla="*/ 114 w 138"/>
                  <a:gd name="T31" fmla="*/ 162 h 168"/>
                  <a:gd name="T32" fmla="*/ 138 w 138"/>
                  <a:gd name="T33" fmla="*/ 156 h 168"/>
                  <a:gd name="T34" fmla="*/ 138 w 138"/>
                  <a:gd name="T35" fmla="*/ 156 h 168"/>
                  <a:gd name="T36" fmla="*/ 138 w 138"/>
                  <a:gd name="T37" fmla="*/ 126 h 168"/>
                  <a:gd name="T38" fmla="*/ 78 w 138"/>
                  <a:gd name="T39" fmla="*/ 60 h 168"/>
                  <a:gd name="T40" fmla="*/ 90 w 138"/>
                  <a:gd name="T41" fmla="*/ 54 h 168"/>
                  <a:gd name="T42" fmla="*/ 78 w 138"/>
                  <a:gd name="T43" fmla="*/ 36 h 168"/>
                  <a:gd name="T44" fmla="*/ 60 w 138"/>
                  <a:gd name="T45" fmla="*/ 36 h 168"/>
                  <a:gd name="T46" fmla="*/ 48 w 138"/>
                  <a:gd name="T47" fmla="*/ 18 h 168"/>
                  <a:gd name="T48" fmla="*/ 42 w 138"/>
                  <a:gd name="T49" fmla="*/ 0 h 168"/>
                  <a:gd name="T50" fmla="*/ 30 w 138"/>
                  <a:gd name="T51" fmla="*/ 0 h 168"/>
                  <a:gd name="T52" fmla="*/ 36 w 138"/>
                  <a:gd name="T53" fmla="*/ 24 h 168"/>
                  <a:gd name="T54" fmla="*/ 30 w 138"/>
                  <a:gd name="T55" fmla="*/ 24 h 168"/>
                  <a:gd name="T56" fmla="*/ 24 w 138"/>
                  <a:gd name="T57" fmla="*/ 18 h 168"/>
                  <a:gd name="T58" fmla="*/ 24 w 138"/>
                  <a:gd name="T59" fmla="*/ 1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8" h="168">
                    <a:moveTo>
                      <a:pt x="24" y="18"/>
                    </a:moveTo>
                    <a:lnTo>
                      <a:pt x="0" y="36"/>
                    </a:lnTo>
                    <a:lnTo>
                      <a:pt x="24" y="54"/>
                    </a:lnTo>
                    <a:lnTo>
                      <a:pt x="18" y="96"/>
                    </a:lnTo>
                    <a:lnTo>
                      <a:pt x="72" y="84"/>
                    </a:lnTo>
                    <a:lnTo>
                      <a:pt x="72" y="84"/>
                    </a:lnTo>
                    <a:lnTo>
                      <a:pt x="72" y="84"/>
                    </a:lnTo>
                    <a:lnTo>
                      <a:pt x="84" y="96"/>
                    </a:lnTo>
                    <a:lnTo>
                      <a:pt x="84" y="126"/>
                    </a:lnTo>
                    <a:lnTo>
                      <a:pt x="96" y="132"/>
                    </a:lnTo>
                    <a:lnTo>
                      <a:pt x="102" y="132"/>
                    </a:lnTo>
                    <a:lnTo>
                      <a:pt x="102" y="156"/>
                    </a:lnTo>
                    <a:lnTo>
                      <a:pt x="102" y="162"/>
                    </a:lnTo>
                    <a:lnTo>
                      <a:pt x="108" y="168"/>
                    </a:lnTo>
                    <a:lnTo>
                      <a:pt x="114" y="168"/>
                    </a:lnTo>
                    <a:lnTo>
                      <a:pt x="114" y="162"/>
                    </a:lnTo>
                    <a:lnTo>
                      <a:pt x="138" y="156"/>
                    </a:lnTo>
                    <a:lnTo>
                      <a:pt x="138" y="156"/>
                    </a:lnTo>
                    <a:lnTo>
                      <a:pt x="138" y="126"/>
                    </a:lnTo>
                    <a:lnTo>
                      <a:pt x="78" y="60"/>
                    </a:lnTo>
                    <a:lnTo>
                      <a:pt x="90" y="54"/>
                    </a:lnTo>
                    <a:lnTo>
                      <a:pt x="78" y="36"/>
                    </a:lnTo>
                    <a:lnTo>
                      <a:pt x="60" y="36"/>
                    </a:lnTo>
                    <a:lnTo>
                      <a:pt x="48" y="18"/>
                    </a:lnTo>
                    <a:lnTo>
                      <a:pt x="42" y="0"/>
                    </a:lnTo>
                    <a:lnTo>
                      <a:pt x="30" y="0"/>
                    </a:lnTo>
                    <a:lnTo>
                      <a:pt x="36" y="24"/>
                    </a:lnTo>
                    <a:lnTo>
                      <a:pt x="30" y="24"/>
                    </a:lnTo>
                    <a:lnTo>
                      <a:pt x="24" y="18"/>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2" name="Rectangle 141"/>
              <p:cNvSpPr>
                <a:spLocks noChangeArrowheads="1"/>
              </p:cNvSpPr>
              <p:nvPr/>
            </p:nvSpPr>
            <p:spPr bwMode="auto">
              <a:xfrm>
                <a:off x="4536" y="25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3" name="Freeform 142"/>
              <p:cNvSpPr>
                <a:spLocks/>
              </p:cNvSpPr>
              <p:nvPr/>
            </p:nvSpPr>
            <p:spPr bwMode="auto">
              <a:xfrm>
                <a:off x="4440" y="2430"/>
                <a:ext cx="6" cy="18"/>
              </a:xfrm>
              <a:custGeom>
                <a:avLst/>
                <a:gdLst>
                  <a:gd name="T0" fmla="*/ 6 w 6"/>
                  <a:gd name="T1" fmla="*/ 18 h 18"/>
                  <a:gd name="T2" fmla="*/ 0 w 6"/>
                  <a:gd name="T3" fmla="*/ 0 h 18"/>
                  <a:gd name="T4" fmla="*/ 0 w 6"/>
                  <a:gd name="T5" fmla="*/ 0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0" y="0"/>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4" name="Freeform 143"/>
              <p:cNvSpPr>
                <a:spLocks/>
              </p:cNvSpPr>
              <p:nvPr/>
            </p:nvSpPr>
            <p:spPr bwMode="auto">
              <a:xfrm>
                <a:off x="4506" y="2598"/>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5" name="Freeform 144"/>
              <p:cNvSpPr>
                <a:spLocks/>
              </p:cNvSpPr>
              <p:nvPr/>
            </p:nvSpPr>
            <p:spPr bwMode="auto">
              <a:xfrm>
                <a:off x="4512" y="2586"/>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6" name="Freeform 145"/>
              <p:cNvSpPr>
                <a:spLocks/>
              </p:cNvSpPr>
              <p:nvPr/>
            </p:nvSpPr>
            <p:spPr bwMode="auto">
              <a:xfrm>
                <a:off x="4878" y="2094"/>
                <a:ext cx="66" cy="90"/>
              </a:xfrm>
              <a:custGeom>
                <a:avLst/>
                <a:gdLst>
                  <a:gd name="T0" fmla="*/ 24 w 66"/>
                  <a:gd name="T1" fmla="*/ 0 h 90"/>
                  <a:gd name="T2" fmla="*/ 12 w 66"/>
                  <a:gd name="T3" fmla="*/ 12 h 90"/>
                  <a:gd name="T4" fmla="*/ 18 w 66"/>
                  <a:gd name="T5" fmla="*/ 36 h 90"/>
                  <a:gd name="T6" fmla="*/ 0 w 66"/>
                  <a:gd name="T7" fmla="*/ 36 h 90"/>
                  <a:gd name="T8" fmla="*/ 18 w 66"/>
                  <a:gd name="T9" fmla="*/ 60 h 90"/>
                  <a:gd name="T10" fmla="*/ 6 w 66"/>
                  <a:gd name="T11" fmla="*/ 90 h 90"/>
                  <a:gd name="T12" fmla="*/ 36 w 66"/>
                  <a:gd name="T13" fmla="*/ 78 h 90"/>
                  <a:gd name="T14" fmla="*/ 48 w 66"/>
                  <a:gd name="T15" fmla="*/ 78 h 90"/>
                  <a:gd name="T16" fmla="*/ 60 w 66"/>
                  <a:gd name="T17" fmla="*/ 72 h 90"/>
                  <a:gd name="T18" fmla="*/ 66 w 66"/>
                  <a:gd name="T19" fmla="*/ 54 h 90"/>
                  <a:gd name="T20" fmla="*/ 66 w 66"/>
                  <a:gd name="T21" fmla="*/ 48 h 90"/>
                  <a:gd name="T22" fmla="*/ 66 w 66"/>
                  <a:gd name="T23" fmla="*/ 24 h 90"/>
                  <a:gd name="T24" fmla="*/ 48 w 66"/>
                  <a:gd name="T25" fmla="*/ 0 h 90"/>
                  <a:gd name="T26" fmla="*/ 36 w 66"/>
                  <a:gd name="T27" fmla="*/ 6 h 90"/>
                  <a:gd name="T28" fmla="*/ 24 w 66"/>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90">
                    <a:moveTo>
                      <a:pt x="24" y="0"/>
                    </a:moveTo>
                    <a:lnTo>
                      <a:pt x="12" y="12"/>
                    </a:lnTo>
                    <a:lnTo>
                      <a:pt x="18" y="36"/>
                    </a:lnTo>
                    <a:lnTo>
                      <a:pt x="0" y="36"/>
                    </a:lnTo>
                    <a:lnTo>
                      <a:pt x="18" y="60"/>
                    </a:lnTo>
                    <a:lnTo>
                      <a:pt x="6" y="90"/>
                    </a:lnTo>
                    <a:lnTo>
                      <a:pt x="36" y="78"/>
                    </a:lnTo>
                    <a:lnTo>
                      <a:pt x="48" y="78"/>
                    </a:lnTo>
                    <a:lnTo>
                      <a:pt x="60" y="72"/>
                    </a:lnTo>
                    <a:lnTo>
                      <a:pt x="66" y="54"/>
                    </a:lnTo>
                    <a:lnTo>
                      <a:pt x="66" y="48"/>
                    </a:lnTo>
                    <a:lnTo>
                      <a:pt x="66" y="24"/>
                    </a:lnTo>
                    <a:lnTo>
                      <a:pt x="48" y="0"/>
                    </a:lnTo>
                    <a:lnTo>
                      <a:pt x="36"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7" name="Freeform 146"/>
              <p:cNvSpPr>
                <a:spLocks/>
              </p:cNvSpPr>
              <p:nvPr/>
            </p:nvSpPr>
            <p:spPr bwMode="auto">
              <a:xfrm>
                <a:off x="4848" y="1980"/>
                <a:ext cx="114" cy="132"/>
              </a:xfrm>
              <a:custGeom>
                <a:avLst/>
                <a:gdLst>
                  <a:gd name="T0" fmla="*/ 114 w 114"/>
                  <a:gd name="T1" fmla="*/ 12 h 132"/>
                  <a:gd name="T2" fmla="*/ 114 w 114"/>
                  <a:gd name="T3" fmla="*/ 12 h 132"/>
                  <a:gd name="T4" fmla="*/ 114 w 114"/>
                  <a:gd name="T5" fmla="*/ 12 h 132"/>
                  <a:gd name="T6" fmla="*/ 108 w 114"/>
                  <a:gd name="T7" fmla="*/ 0 h 132"/>
                  <a:gd name="T8" fmla="*/ 84 w 114"/>
                  <a:gd name="T9" fmla="*/ 24 h 132"/>
                  <a:gd name="T10" fmla="*/ 72 w 114"/>
                  <a:gd name="T11" fmla="*/ 24 h 132"/>
                  <a:gd name="T12" fmla="*/ 72 w 114"/>
                  <a:gd name="T13" fmla="*/ 42 h 132"/>
                  <a:gd name="T14" fmla="*/ 48 w 114"/>
                  <a:gd name="T15" fmla="*/ 36 h 132"/>
                  <a:gd name="T16" fmla="*/ 30 w 114"/>
                  <a:gd name="T17" fmla="*/ 54 h 132"/>
                  <a:gd name="T18" fmla="*/ 6 w 114"/>
                  <a:gd name="T19" fmla="*/ 66 h 132"/>
                  <a:gd name="T20" fmla="*/ 6 w 114"/>
                  <a:gd name="T21" fmla="*/ 72 h 132"/>
                  <a:gd name="T22" fmla="*/ 0 w 114"/>
                  <a:gd name="T23" fmla="*/ 78 h 132"/>
                  <a:gd name="T24" fmla="*/ 6 w 114"/>
                  <a:gd name="T25" fmla="*/ 84 h 132"/>
                  <a:gd name="T26" fmla="*/ 24 w 114"/>
                  <a:gd name="T27" fmla="*/ 84 h 132"/>
                  <a:gd name="T28" fmla="*/ 18 w 114"/>
                  <a:gd name="T29" fmla="*/ 108 h 132"/>
                  <a:gd name="T30" fmla="*/ 6 w 114"/>
                  <a:gd name="T31" fmla="*/ 120 h 132"/>
                  <a:gd name="T32" fmla="*/ 18 w 114"/>
                  <a:gd name="T33" fmla="*/ 132 h 132"/>
                  <a:gd name="T34" fmla="*/ 24 w 114"/>
                  <a:gd name="T35" fmla="*/ 120 h 132"/>
                  <a:gd name="T36" fmla="*/ 42 w 114"/>
                  <a:gd name="T37" fmla="*/ 126 h 132"/>
                  <a:gd name="T38" fmla="*/ 42 w 114"/>
                  <a:gd name="T39" fmla="*/ 126 h 132"/>
                  <a:gd name="T40" fmla="*/ 54 w 114"/>
                  <a:gd name="T41" fmla="*/ 114 h 132"/>
                  <a:gd name="T42" fmla="*/ 66 w 114"/>
                  <a:gd name="T43" fmla="*/ 120 h 132"/>
                  <a:gd name="T44" fmla="*/ 78 w 114"/>
                  <a:gd name="T45" fmla="*/ 114 h 132"/>
                  <a:gd name="T46" fmla="*/ 60 w 114"/>
                  <a:gd name="T47" fmla="*/ 96 h 132"/>
                  <a:gd name="T48" fmla="*/ 54 w 114"/>
                  <a:gd name="T49" fmla="*/ 90 h 132"/>
                  <a:gd name="T50" fmla="*/ 60 w 114"/>
                  <a:gd name="T51" fmla="*/ 78 h 132"/>
                  <a:gd name="T52" fmla="*/ 102 w 114"/>
                  <a:gd name="T53" fmla="*/ 54 h 132"/>
                  <a:gd name="T54" fmla="*/ 96 w 114"/>
                  <a:gd name="T55" fmla="*/ 36 h 132"/>
                  <a:gd name="T56" fmla="*/ 114 w 114"/>
                  <a:gd name="T57" fmla="*/ 12 h 132"/>
                  <a:gd name="T58" fmla="*/ 114 w 114"/>
                  <a:gd name="T59" fmla="*/ 12 h 132"/>
                  <a:gd name="T60" fmla="*/ 114 w 114"/>
                  <a:gd name="T61" fmla="*/ 12 h 132"/>
                  <a:gd name="T62" fmla="*/ 114 w 114"/>
                  <a:gd name="T63"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32">
                    <a:moveTo>
                      <a:pt x="114" y="12"/>
                    </a:moveTo>
                    <a:lnTo>
                      <a:pt x="114" y="12"/>
                    </a:lnTo>
                    <a:lnTo>
                      <a:pt x="114" y="12"/>
                    </a:lnTo>
                    <a:lnTo>
                      <a:pt x="108" y="0"/>
                    </a:lnTo>
                    <a:lnTo>
                      <a:pt x="84" y="24"/>
                    </a:lnTo>
                    <a:lnTo>
                      <a:pt x="72" y="24"/>
                    </a:lnTo>
                    <a:lnTo>
                      <a:pt x="72" y="42"/>
                    </a:lnTo>
                    <a:lnTo>
                      <a:pt x="48" y="36"/>
                    </a:lnTo>
                    <a:lnTo>
                      <a:pt x="30" y="54"/>
                    </a:lnTo>
                    <a:lnTo>
                      <a:pt x="6" y="66"/>
                    </a:lnTo>
                    <a:lnTo>
                      <a:pt x="6" y="72"/>
                    </a:lnTo>
                    <a:lnTo>
                      <a:pt x="0" y="78"/>
                    </a:lnTo>
                    <a:lnTo>
                      <a:pt x="6" y="84"/>
                    </a:lnTo>
                    <a:lnTo>
                      <a:pt x="24" y="84"/>
                    </a:lnTo>
                    <a:lnTo>
                      <a:pt x="18" y="108"/>
                    </a:lnTo>
                    <a:lnTo>
                      <a:pt x="6" y="120"/>
                    </a:lnTo>
                    <a:lnTo>
                      <a:pt x="18" y="132"/>
                    </a:lnTo>
                    <a:lnTo>
                      <a:pt x="24" y="120"/>
                    </a:lnTo>
                    <a:lnTo>
                      <a:pt x="42" y="126"/>
                    </a:lnTo>
                    <a:lnTo>
                      <a:pt x="42" y="126"/>
                    </a:lnTo>
                    <a:lnTo>
                      <a:pt x="54" y="114"/>
                    </a:lnTo>
                    <a:lnTo>
                      <a:pt x="66" y="120"/>
                    </a:lnTo>
                    <a:lnTo>
                      <a:pt x="78" y="114"/>
                    </a:lnTo>
                    <a:lnTo>
                      <a:pt x="60" y="96"/>
                    </a:lnTo>
                    <a:lnTo>
                      <a:pt x="54" y="90"/>
                    </a:lnTo>
                    <a:lnTo>
                      <a:pt x="60" y="78"/>
                    </a:lnTo>
                    <a:lnTo>
                      <a:pt x="102" y="54"/>
                    </a:lnTo>
                    <a:lnTo>
                      <a:pt x="96" y="36"/>
                    </a:lnTo>
                    <a:lnTo>
                      <a:pt x="114" y="12"/>
                    </a:lnTo>
                    <a:lnTo>
                      <a:pt x="114" y="12"/>
                    </a:lnTo>
                    <a:lnTo>
                      <a:pt x="114" y="12"/>
                    </a:lnTo>
                    <a:lnTo>
                      <a:pt x="11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8" name="Freeform 147"/>
              <p:cNvSpPr>
                <a:spLocks/>
              </p:cNvSpPr>
              <p:nvPr/>
            </p:nvSpPr>
            <p:spPr bwMode="auto">
              <a:xfrm>
                <a:off x="4356" y="2466"/>
                <a:ext cx="144" cy="180"/>
              </a:xfrm>
              <a:custGeom>
                <a:avLst/>
                <a:gdLst>
                  <a:gd name="T0" fmla="*/ 84 w 144"/>
                  <a:gd name="T1" fmla="*/ 144 h 180"/>
                  <a:gd name="T2" fmla="*/ 102 w 144"/>
                  <a:gd name="T3" fmla="*/ 126 h 180"/>
                  <a:gd name="T4" fmla="*/ 132 w 144"/>
                  <a:gd name="T5" fmla="*/ 126 h 180"/>
                  <a:gd name="T6" fmla="*/ 138 w 144"/>
                  <a:gd name="T7" fmla="*/ 126 h 180"/>
                  <a:gd name="T8" fmla="*/ 144 w 144"/>
                  <a:gd name="T9" fmla="*/ 126 h 180"/>
                  <a:gd name="T10" fmla="*/ 144 w 144"/>
                  <a:gd name="T11" fmla="*/ 126 h 180"/>
                  <a:gd name="T12" fmla="*/ 144 w 144"/>
                  <a:gd name="T13" fmla="*/ 126 h 180"/>
                  <a:gd name="T14" fmla="*/ 144 w 144"/>
                  <a:gd name="T15" fmla="*/ 126 h 180"/>
                  <a:gd name="T16" fmla="*/ 144 w 144"/>
                  <a:gd name="T17" fmla="*/ 120 h 180"/>
                  <a:gd name="T18" fmla="*/ 144 w 144"/>
                  <a:gd name="T19" fmla="*/ 96 h 180"/>
                  <a:gd name="T20" fmla="*/ 138 w 144"/>
                  <a:gd name="T21" fmla="*/ 96 h 180"/>
                  <a:gd name="T22" fmla="*/ 126 w 144"/>
                  <a:gd name="T23" fmla="*/ 90 h 180"/>
                  <a:gd name="T24" fmla="*/ 126 w 144"/>
                  <a:gd name="T25" fmla="*/ 60 h 180"/>
                  <a:gd name="T26" fmla="*/ 114 w 144"/>
                  <a:gd name="T27" fmla="*/ 48 h 180"/>
                  <a:gd name="T28" fmla="*/ 60 w 144"/>
                  <a:gd name="T29" fmla="*/ 60 h 180"/>
                  <a:gd name="T30" fmla="*/ 66 w 144"/>
                  <a:gd name="T31" fmla="*/ 18 h 180"/>
                  <a:gd name="T32" fmla="*/ 42 w 144"/>
                  <a:gd name="T33" fmla="*/ 0 h 180"/>
                  <a:gd name="T34" fmla="*/ 42 w 144"/>
                  <a:gd name="T35" fmla="*/ 0 h 180"/>
                  <a:gd name="T36" fmla="*/ 42 w 144"/>
                  <a:gd name="T37" fmla="*/ 0 h 180"/>
                  <a:gd name="T38" fmla="*/ 24 w 144"/>
                  <a:gd name="T39" fmla="*/ 18 h 180"/>
                  <a:gd name="T40" fmla="*/ 6 w 144"/>
                  <a:gd name="T41" fmla="*/ 24 h 180"/>
                  <a:gd name="T42" fmla="*/ 0 w 144"/>
                  <a:gd name="T43" fmla="*/ 48 h 180"/>
                  <a:gd name="T44" fmla="*/ 24 w 144"/>
                  <a:gd name="T45" fmla="*/ 90 h 180"/>
                  <a:gd name="T46" fmla="*/ 12 w 144"/>
                  <a:gd name="T47" fmla="*/ 114 h 180"/>
                  <a:gd name="T48" fmla="*/ 42 w 144"/>
                  <a:gd name="T49" fmla="*/ 174 h 180"/>
                  <a:gd name="T50" fmla="*/ 42 w 144"/>
                  <a:gd name="T51" fmla="*/ 168 h 180"/>
                  <a:gd name="T52" fmla="*/ 42 w 144"/>
                  <a:gd name="T53" fmla="*/ 144 h 180"/>
                  <a:gd name="T54" fmla="*/ 60 w 144"/>
                  <a:gd name="T55" fmla="*/ 144 h 180"/>
                  <a:gd name="T56" fmla="*/ 60 w 144"/>
                  <a:gd name="T57" fmla="*/ 156 h 180"/>
                  <a:gd name="T58" fmla="*/ 78 w 144"/>
                  <a:gd name="T59" fmla="*/ 156 h 180"/>
                  <a:gd name="T60" fmla="*/ 96 w 144"/>
                  <a:gd name="T61" fmla="*/ 180 h 180"/>
                  <a:gd name="T62" fmla="*/ 96 w 144"/>
                  <a:gd name="T63" fmla="*/ 156 h 180"/>
                  <a:gd name="T64" fmla="*/ 84 w 144"/>
                  <a:gd name="T65" fmla="*/ 14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80">
                    <a:moveTo>
                      <a:pt x="84" y="144"/>
                    </a:moveTo>
                    <a:lnTo>
                      <a:pt x="102" y="126"/>
                    </a:lnTo>
                    <a:lnTo>
                      <a:pt x="132" y="126"/>
                    </a:lnTo>
                    <a:lnTo>
                      <a:pt x="138" y="126"/>
                    </a:lnTo>
                    <a:lnTo>
                      <a:pt x="144" y="126"/>
                    </a:lnTo>
                    <a:lnTo>
                      <a:pt x="144" y="126"/>
                    </a:lnTo>
                    <a:lnTo>
                      <a:pt x="144" y="126"/>
                    </a:lnTo>
                    <a:lnTo>
                      <a:pt x="144" y="126"/>
                    </a:lnTo>
                    <a:lnTo>
                      <a:pt x="144" y="120"/>
                    </a:lnTo>
                    <a:lnTo>
                      <a:pt x="144" y="96"/>
                    </a:lnTo>
                    <a:lnTo>
                      <a:pt x="138" y="96"/>
                    </a:lnTo>
                    <a:lnTo>
                      <a:pt x="126" y="90"/>
                    </a:lnTo>
                    <a:lnTo>
                      <a:pt x="126" y="60"/>
                    </a:lnTo>
                    <a:lnTo>
                      <a:pt x="114" y="48"/>
                    </a:lnTo>
                    <a:lnTo>
                      <a:pt x="60" y="60"/>
                    </a:lnTo>
                    <a:lnTo>
                      <a:pt x="66" y="18"/>
                    </a:lnTo>
                    <a:lnTo>
                      <a:pt x="42" y="0"/>
                    </a:lnTo>
                    <a:lnTo>
                      <a:pt x="42" y="0"/>
                    </a:lnTo>
                    <a:lnTo>
                      <a:pt x="42" y="0"/>
                    </a:lnTo>
                    <a:lnTo>
                      <a:pt x="24" y="18"/>
                    </a:lnTo>
                    <a:lnTo>
                      <a:pt x="6" y="24"/>
                    </a:lnTo>
                    <a:lnTo>
                      <a:pt x="0" y="48"/>
                    </a:lnTo>
                    <a:lnTo>
                      <a:pt x="24" y="90"/>
                    </a:lnTo>
                    <a:lnTo>
                      <a:pt x="12" y="114"/>
                    </a:lnTo>
                    <a:lnTo>
                      <a:pt x="42" y="174"/>
                    </a:lnTo>
                    <a:lnTo>
                      <a:pt x="42" y="168"/>
                    </a:lnTo>
                    <a:lnTo>
                      <a:pt x="42" y="144"/>
                    </a:lnTo>
                    <a:lnTo>
                      <a:pt x="60" y="144"/>
                    </a:lnTo>
                    <a:lnTo>
                      <a:pt x="60" y="156"/>
                    </a:lnTo>
                    <a:lnTo>
                      <a:pt x="78" y="156"/>
                    </a:lnTo>
                    <a:lnTo>
                      <a:pt x="96" y="180"/>
                    </a:lnTo>
                    <a:lnTo>
                      <a:pt x="96" y="156"/>
                    </a:lnTo>
                    <a:lnTo>
                      <a:pt x="84"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29" name="Freeform 148"/>
              <p:cNvSpPr>
                <a:spLocks/>
              </p:cNvSpPr>
              <p:nvPr/>
            </p:nvSpPr>
            <p:spPr bwMode="auto">
              <a:xfrm>
                <a:off x="4368" y="2640"/>
                <a:ext cx="72" cy="114"/>
              </a:xfrm>
              <a:custGeom>
                <a:avLst/>
                <a:gdLst>
                  <a:gd name="T0" fmla="*/ 36 w 72"/>
                  <a:gd name="T1" fmla="*/ 96 h 114"/>
                  <a:gd name="T2" fmla="*/ 48 w 72"/>
                  <a:gd name="T3" fmla="*/ 96 h 114"/>
                  <a:gd name="T4" fmla="*/ 54 w 72"/>
                  <a:gd name="T5" fmla="*/ 108 h 114"/>
                  <a:gd name="T6" fmla="*/ 54 w 72"/>
                  <a:gd name="T7" fmla="*/ 114 h 114"/>
                  <a:gd name="T8" fmla="*/ 72 w 72"/>
                  <a:gd name="T9" fmla="*/ 102 h 114"/>
                  <a:gd name="T10" fmla="*/ 72 w 72"/>
                  <a:gd name="T11" fmla="*/ 102 h 114"/>
                  <a:gd name="T12" fmla="*/ 60 w 72"/>
                  <a:gd name="T13" fmla="*/ 90 h 114"/>
                  <a:gd name="T14" fmla="*/ 42 w 72"/>
                  <a:gd name="T15" fmla="*/ 84 h 114"/>
                  <a:gd name="T16" fmla="*/ 30 w 72"/>
                  <a:gd name="T17" fmla="*/ 48 h 114"/>
                  <a:gd name="T18" fmla="*/ 18 w 72"/>
                  <a:gd name="T19" fmla="*/ 48 h 114"/>
                  <a:gd name="T20" fmla="*/ 18 w 72"/>
                  <a:gd name="T21" fmla="*/ 24 h 114"/>
                  <a:gd name="T22" fmla="*/ 24 w 72"/>
                  <a:gd name="T23" fmla="*/ 0 h 114"/>
                  <a:gd name="T24" fmla="*/ 12 w 72"/>
                  <a:gd name="T25" fmla="*/ 18 h 114"/>
                  <a:gd name="T26" fmla="*/ 6 w 72"/>
                  <a:gd name="T27" fmla="*/ 30 h 114"/>
                  <a:gd name="T28" fmla="*/ 6 w 72"/>
                  <a:gd name="T29" fmla="*/ 30 h 114"/>
                  <a:gd name="T30" fmla="*/ 0 w 72"/>
                  <a:gd name="T31" fmla="*/ 66 h 114"/>
                  <a:gd name="T32" fmla="*/ 12 w 72"/>
                  <a:gd name="T33" fmla="*/ 66 h 114"/>
                  <a:gd name="T34" fmla="*/ 36 w 72"/>
                  <a:gd name="T35"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4">
                    <a:moveTo>
                      <a:pt x="36" y="96"/>
                    </a:moveTo>
                    <a:lnTo>
                      <a:pt x="48" y="96"/>
                    </a:lnTo>
                    <a:lnTo>
                      <a:pt x="54" y="108"/>
                    </a:lnTo>
                    <a:lnTo>
                      <a:pt x="54" y="114"/>
                    </a:lnTo>
                    <a:lnTo>
                      <a:pt x="72" y="102"/>
                    </a:lnTo>
                    <a:lnTo>
                      <a:pt x="72" y="102"/>
                    </a:lnTo>
                    <a:lnTo>
                      <a:pt x="60" y="90"/>
                    </a:lnTo>
                    <a:lnTo>
                      <a:pt x="42" y="84"/>
                    </a:lnTo>
                    <a:lnTo>
                      <a:pt x="30" y="48"/>
                    </a:lnTo>
                    <a:lnTo>
                      <a:pt x="18" y="48"/>
                    </a:lnTo>
                    <a:lnTo>
                      <a:pt x="18" y="24"/>
                    </a:lnTo>
                    <a:lnTo>
                      <a:pt x="24" y="0"/>
                    </a:lnTo>
                    <a:lnTo>
                      <a:pt x="12" y="18"/>
                    </a:lnTo>
                    <a:lnTo>
                      <a:pt x="6" y="30"/>
                    </a:lnTo>
                    <a:lnTo>
                      <a:pt x="6" y="30"/>
                    </a:lnTo>
                    <a:lnTo>
                      <a:pt x="0" y="66"/>
                    </a:lnTo>
                    <a:lnTo>
                      <a:pt x="12" y="66"/>
                    </a:lnTo>
                    <a:lnTo>
                      <a:pt x="36"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0" name="Freeform 149"/>
              <p:cNvSpPr>
                <a:spLocks/>
              </p:cNvSpPr>
              <p:nvPr/>
            </p:nvSpPr>
            <p:spPr bwMode="auto">
              <a:xfrm>
                <a:off x="4422" y="2742"/>
                <a:ext cx="18" cy="12"/>
              </a:xfrm>
              <a:custGeom>
                <a:avLst/>
                <a:gdLst>
                  <a:gd name="T0" fmla="*/ 0 w 18"/>
                  <a:gd name="T1" fmla="*/ 6 h 12"/>
                  <a:gd name="T2" fmla="*/ 0 w 18"/>
                  <a:gd name="T3" fmla="*/ 12 h 12"/>
                  <a:gd name="T4" fmla="*/ 18 w 18"/>
                  <a:gd name="T5" fmla="*/ 0 h 12"/>
                  <a:gd name="T6" fmla="*/ 18 w 18"/>
                  <a:gd name="T7" fmla="*/ 0 h 12"/>
                  <a:gd name="T8" fmla="*/ 0 w 18"/>
                  <a:gd name="T9" fmla="*/ 12 h 12"/>
                  <a:gd name="T10" fmla="*/ 0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0" y="6"/>
                    </a:moveTo>
                    <a:lnTo>
                      <a:pt x="0" y="12"/>
                    </a:lnTo>
                    <a:lnTo>
                      <a:pt x="18" y="0"/>
                    </a:lnTo>
                    <a:lnTo>
                      <a:pt x="18" y="0"/>
                    </a:lnTo>
                    <a:lnTo>
                      <a:pt x="0" y="12"/>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1" name="Rectangle 150"/>
              <p:cNvSpPr>
                <a:spLocks noChangeArrowheads="1"/>
              </p:cNvSpPr>
              <p:nvPr/>
            </p:nvSpPr>
            <p:spPr bwMode="auto">
              <a:xfrm>
                <a:off x="4494" y="259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2" name="Freeform 151"/>
              <p:cNvSpPr>
                <a:spLocks/>
              </p:cNvSpPr>
              <p:nvPr/>
            </p:nvSpPr>
            <p:spPr bwMode="auto">
              <a:xfrm>
                <a:off x="4398" y="2466"/>
                <a:ext cx="24" cy="18"/>
              </a:xfrm>
              <a:custGeom>
                <a:avLst/>
                <a:gdLst>
                  <a:gd name="T0" fmla="*/ 0 w 24"/>
                  <a:gd name="T1" fmla="*/ 0 h 18"/>
                  <a:gd name="T2" fmla="*/ 24 w 24"/>
                  <a:gd name="T3" fmla="*/ 18 h 18"/>
                  <a:gd name="T4" fmla="*/ 0 w 24"/>
                  <a:gd name="T5" fmla="*/ 0 h 18"/>
                  <a:gd name="T6" fmla="*/ 0 w 24"/>
                  <a:gd name="T7" fmla="*/ 0 h 18"/>
                </a:gdLst>
                <a:ahLst/>
                <a:cxnLst>
                  <a:cxn ang="0">
                    <a:pos x="T0" y="T1"/>
                  </a:cxn>
                  <a:cxn ang="0">
                    <a:pos x="T2" y="T3"/>
                  </a:cxn>
                  <a:cxn ang="0">
                    <a:pos x="T4" y="T5"/>
                  </a:cxn>
                  <a:cxn ang="0">
                    <a:pos x="T6" y="T7"/>
                  </a:cxn>
                </a:cxnLst>
                <a:rect l="0" t="0" r="r" b="b"/>
                <a:pathLst>
                  <a:path w="24" h="18">
                    <a:moveTo>
                      <a:pt x="0" y="0"/>
                    </a:moveTo>
                    <a:lnTo>
                      <a:pt x="24"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3" name="Freeform 152"/>
              <p:cNvSpPr>
                <a:spLocks/>
              </p:cNvSpPr>
              <p:nvPr/>
            </p:nvSpPr>
            <p:spPr bwMode="auto">
              <a:xfrm>
                <a:off x="4416" y="2514"/>
                <a:ext cx="54" cy="12"/>
              </a:xfrm>
              <a:custGeom>
                <a:avLst/>
                <a:gdLst>
                  <a:gd name="T0" fmla="*/ 0 w 54"/>
                  <a:gd name="T1" fmla="*/ 12 h 12"/>
                  <a:gd name="T2" fmla="*/ 54 w 54"/>
                  <a:gd name="T3" fmla="*/ 0 h 12"/>
                  <a:gd name="T4" fmla="*/ 54 w 54"/>
                  <a:gd name="T5" fmla="*/ 0 h 12"/>
                  <a:gd name="T6" fmla="*/ 0 w 54"/>
                  <a:gd name="T7" fmla="*/ 12 h 12"/>
                </a:gdLst>
                <a:ahLst/>
                <a:cxnLst>
                  <a:cxn ang="0">
                    <a:pos x="T0" y="T1"/>
                  </a:cxn>
                  <a:cxn ang="0">
                    <a:pos x="T2" y="T3"/>
                  </a:cxn>
                  <a:cxn ang="0">
                    <a:pos x="T4" y="T5"/>
                  </a:cxn>
                  <a:cxn ang="0">
                    <a:pos x="T6" y="T7"/>
                  </a:cxn>
                </a:cxnLst>
                <a:rect l="0" t="0" r="r" b="b"/>
                <a:pathLst>
                  <a:path w="54" h="12">
                    <a:moveTo>
                      <a:pt x="0" y="12"/>
                    </a:moveTo>
                    <a:lnTo>
                      <a:pt x="54" y="0"/>
                    </a:lnTo>
                    <a:lnTo>
                      <a:pt x="54"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4" name="Freeform 153"/>
              <p:cNvSpPr>
                <a:spLocks/>
              </p:cNvSpPr>
              <p:nvPr/>
            </p:nvSpPr>
            <p:spPr bwMode="auto">
              <a:xfrm>
                <a:off x="4494" y="2562"/>
                <a:ext cx="6" cy="30"/>
              </a:xfrm>
              <a:custGeom>
                <a:avLst/>
                <a:gdLst>
                  <a:gd name="T0" fmla="*/ 6 w 6"/>
                  <a:gd name="T1" fmla="*/ 0 h 30"/>
                  <a:gd name="T2" fmla="*/ 0 w 6"/>
                  <a:gd name="T3" fmla="*/ 0 h 30"/>
                  <a:gd name="T4" fmla="*/ 6 w 6"/>
                  <a:gd name="T5" fmla="*/ 0 h 30"/>
                  <a:gd name="T6" fmla="*/ 6 w 6"/>
                  <a:gd name="T7" fmla="*/ 24 h 30"/>
                  <a:gd name="T8" fmla="*/ 6 w 6"/>
                  <a:gd name="T9" fmla="*/ 30 h 30"/>
                  <a:gd name="T10" fmla="*/ 6 w 6"/>
                  <a:gd name="T11" fmla="*/ 30 h 30"/>
                  <a:gd name="T12" fmla="*/ 6 w 6"/>
                  <a:gd name="T13" fmla="*/ 24 h 30"/>
                  <a:gd name="T14" fmla="*/ 6 w 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0">
                    <a:moveTo>
                      <a:pt x="6" y="0"/>
                    </a:moveTo>
                    <a:lnTo>
                      <a:pt x="0" y="0"/>
                    </a:lnTo>
                    <a:lnTo>
                      <a:pt x="6" y="0"/>
                    </a:lnTo>
                    <a:lnTo>
                      <a:pt x="6" y="24"/>
                    </a:lnTo>
                    <a:lnTo>
                      <a:pt x="6" y="30"/>
                    </a:lnTo>
                    <a:lnTo>
                      <a:pt x="6" y="30"/>
                    </a:lnTo>
                    <a:lnTo>
                      <a:pt x="6"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5" name="Freeform 154"/>
              <p:cNvSpPr>
                <a:spLocks/>
              </p:cNvSpPr>
              <p:nvPr/>
            </p:nvSpPr>
            <p:spPr bwMode="auto">
              <a:xfrm>
                <a:off x="4176" y="1722"/>
                <a:ext cx="582" cy="294"/>
              </a:xfrm>
              <a:custGeom>
                <a:avLst/>
                <a:gdLst>
                  <a:gd name="T0" fmla="*/ 6 w 582"/>
                  <a:gd name="T1" fmla="*/ 96 h 294"/>
                  <a:gd name="T2" fmla="*/ 6 w 582"/>
                  <a:gd name="T3" fmla="*/ 96 h 294"/>
                  <a:gd name="T4" fmla="*/ 30 w 582"/>
                  <a:gd name="T5" fmla="*/ 126 h 294"/>
                  <a:gd name="T6" fmla="*/ 30 w 582"/>
                  <a:gd name="T7" fmla="*/ 126 h 294"/>
                  <a:gd name="T8" fmla="*/ 60 w 582"/>
                  <a:gd name="T9" fmla="*/ 174 h 294"/>
                  <a:gd name="T10" fmla="*/ 138 w 582"/>
                  <a:gd name="T11" fmla="*/ 222 h 294"/>
                  <a:gd name="T12" fmla="*/ 234 w 582"/>
                  <a:gd name="T13" fmla="*/ 258 h 294"/>
                  <a:gd name="T14" fmla="*/ 366 w 582"/>
                  <a:gd name="T15" fmla="*/ 270 h 294"/>
                  <a:gd name="T16" fmla="*/ 444 w 582"/>
                  <a:gd name="T17" fmla="*/ 240 h 294"/>
                  <a:gd name="T18" fmla="*/ 438 w 582"/>
                  <a:gd name="T19" fmla="*/ 222 h 294"/>
                  <a:gd name="T20" fmla="*/ 450 w 582"/>
                  <a:gd name="T21" fmla="*/ 204 h 294"/>
                  <a:gd name="T22" fmla="*/ 450 w 582"/>
                  <a:gd name="T23" fmla="*/ 204 h 294"/>
                  <a:gd name="T24" fmla="*/ 504 w 582"/>
                  <a:gd name="T25" fmla="*/ 192 h 294"/>
                  <a:gd name="T26" fmla="*/ 552 w 582"/>
                  <a:gd name="T27" fmla="*/ 162 h 294"/>
                  <a:gd name="T28" fmla="*/ 570 w 582"/>
                  <a:gd name="T29" fmla="*/ 138 h 294"/>
                  <a:gd name="T30" fmla="*/ 516 w 582"/>
                  <a:gd name="T31" fmla="*/ 132 h 294"/>
                  <a:gd name="T32" fmla="*/ 510 w 582"/>
                  <a:gd name="T33" fmla="*/ 132 h 294"/>
                  <a:gd name="T34" fmla="*/ 516 w 582"/>
                  <a:gd name="T35" fmla="*/ 78 h 294"/>
                  <a:gd name="T36" fmla="*/ 504 w 582"/>
                  <a:gd name="T37" fmla="*/ 72 h 294"/>
                  <a:gd name="T38" fmla="*/ 468 w 582"/>
                  <a:gd name="T39" fmla="*/ 84 h 294"/>
                  <a:gd name="T40" fmla="*/ 426 w 582"/>
                  <a:gd name="T41" fmla="*/ 96 h 294"/>
                  <a:gd name="T42" fmla="*/ 294 w 582"/>
                  <a:gd name="T43" fmla="*/ 60 h 294"/>
                  <a:gd name="T44" fmla="*/ 264 w 582"/>
                  <a:gd name="T45" fmla="*/ 48 h 294"/>
                  <a:gd name="T46" fmla="*/ 216 w 582"/>
                  <a:gd name="T47" fmla="*/ 6 h 294"/>
                  <a:gd name="T48" fmla="*/ 186 w 582"/>
                  <a:gd name="T49" fmla="*/ 30 h 294"/>
                  <a:gd name="T50" fmla="*/ 186 w 582"/>
                  <a:gd name="T51" fmla="*/ 66 h 294"/>
                  <a:gd name="T52" fmla="*/ 150 w 582"/>
                  <a:gd name="T53" fmla="*/ 66 h 294"/>
                  <a:gd name="T54" fmla="*/ 126 w 582"/>
                  <a:gd name="T55" fmla="*/ 60 h 294"/>
                  <a:gd name="T56" fmla="*/ 108 w 582"/>
                  <a:gd name="T57" fmla="*/ 60 h 294"/>
                  <a:gd name="T58" fmla="*/ 108 w 582"/>
                  <a:gd name="T59" fmla="*/ 60 h 294"/>
                  <a:gd name="T60" fmla="*/ 90 w 582"/>
                  <a:gd name="T61" fmla="*/ 48 h 294"/>
                  <a:gd name="T62" fmla="*/ 6 w 582"/>
                  <a:gd name="T63" fmla="*/ 84 h 294"/>
                  <a:gd name="T64" fmla="*/ 0 w 582"/>
                  <a:gd name="T65" fmla="*/ 9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2" h="294">
                    <a:moveTo>
                      <a:pt x="6" y="96"/>
                    </a:moveTo>
                    <a:lnTo>
                      <a:pt x="6" y="96"/>
                    </a:lnTo>
                    <a:lnTo>
                      <a:pt x="6" y="96"/>
                    </a:lnTo>
                    <a:lnTo>
                      <a:pt x="6" y="96"/>
                    </a:lnTo>
                    <a:lnTo>
                      <a:pt x="24" y="132"/>
                    </a:lnTo>
                    <a:lnTo>
                      <a:pt x="30" y="126"/>
                    </a:lnTo>
                    <a:lnTo>
                      <a:pt x="30" y="126"/>
                    </a:lnTo>
                    <a:lnTo>
                      <a:pt x="30" y="126"/>
                    </a:lnTo>
                    <a:lnTo>
                      <a:pt x="48" y="132"/>
                    </a:lnTo>
                    <a:lnTo>
                      <a:pt x="60" y="174"/>
                    </a:lnTo>
                    <a:lnTo>
                      <a:pt x="54" y="198"/>
                    </a:lnTo>
                    <a:lnTo>
                      <a:pt x="138" y="222"/>
                    </a:lnTo>
                    <a:lnTo>
                      <a:pt x="168" y="264"/>
                    </a:lnTo>
                    <a:lnTo>
                      <a:pt x="234" y="258"/>
                    </a:lnTo>
                    <a:lnTo>
                      <a:pt x="312" y="294"/>
                    </a:lnTo>
                    <a:lnTo>
                      <a:pt x="366" y="270"/>
                    </a:lnTo>
                    <a:lnTo>
                      <a:pt x="402" y="270"/>
                    </a:lnTo>
                    <a:lnTo>
                      <a:pt x="444" y="240"/>
                    </a:lnTo>
                    <a:lnTo>
                      <a:pt x="438" y="222"/>
                    </a:lnTo>
                    <a:lnTo>
                      <a:pt x="438" y="222"/>
                    </a:lnTo>
                    <a:lnTo>
                      <a:pt x="438" y="222"/>
                    </a:lnTo>
                    <a:lnTo>
                      <a:pt x="450" y="204"/>
                    </a:lnTo>
                    <a:lnTo>
                      <a:pt x="450" y="204"/>
                    </a:lnTo>
                    <a:lnTo>
                      <a:pt x="450" y="204"/>
                    </a:lnTo>
                    <a:lnTo>
                      <a:pt x="468" y="210"/>
                    </a:lnTo>
                    <a:lnTo>
                      <a:pt x="504" y="192"/>
                    </a:lnTo>
                    <a:lnTo>
                      <a:pt x="534" y="162"/>
                    </a:lnTo>
                    <a:lnTo>
                      <a:pt x="552" y="162"/>
                    </a:lnTo>
                    <a:lnTo>
                      <a:pt x="582" y="162"/>
                    </a:lnTo>
                    <a:lnTo>
                      <a:pt x="570" y="138"/>
                    </a:lnTo>
                    <a:lnTo>
                      <a:pt x="558" y="126"/>
                    </a:lnTo>
                    <a:lnTo>
                      <a:pt x="516" y="132"/>
                    </a:lnTo>
                    <a:lnTo>
                      <a:pt x="516" y="132"/>
                    </a:lnTo>
                    <a:lnTo>
                      <a:pt x="510" y="132"/>
                    </a:lnTo>
                    <a:lnTo>
                      <a:pt x="510" y="84"/>
                    </a:lnTo>
                    <a:lnTo>
                      <a:pt x="516" y="78"/>
                    </a:lnTo>
                    <a:lnTo>
                      <a:pt x="522" y="72"/>
                    </a:lnTo>
                    <a:lnTo>
                      <a:pt x="504" y="72"/>
                    </a:lnTo>
                    <a:lnTo>
                      <a:pt x="492" y="60"/>
                    </a:lnTo>
                    <a:lnTo>
                      <a:pt x="468" y="84"/>
                    </a:lnTo>
                    <a:lnTo>
                      <a:pt x="450" y="84"/>
                    </a:lnTo>
                    <a:lnTo>
                      <a:pt x="426" y="96"/>
                    </a:lnTo>
                    <a:lnTo>
                      <a:pt x="324" y="48"/>
                    </a:lnTo>
                    <a:lnTo>
                      <a:pt x="294" y="60"/>
                    </a:lnTo>
                    <a:lnTo>
                      <a:pt x="294" y="66"/>
                    </a:lnTo>
                    <a:lnTo>
                      <a:pt x="264" y="48"/>
                    </a:lnTo>
                    <a:lnTo>
                      <a:pt x="264" y="24"/>
                    </a:lnTo>
                    <a:lnTo>
                      <a:pt x="216" y="6"/>
                    </a:lnTo>
                    <a:lnTo>
                      <a:pt x="210" y="0"/>
                    </a:lnTo>
                    <a:lnTo>
                      <a:pt x="186" y="30"/>
                    </a:lnTo>
                    <a:lnTo>
                      <a:pt x="186" y="66"/>
                    </a:lnTo>
                    <a:lnTo>
                      <a:pt x="186" y="66"/>
                    </a:lnTo>
                    <a:lnTo>
                      <a:pt x="186" y="66"/>
                    </a:lnTo>
                    <a:lnTo>
                      <a:pt x="150" y="66"/>
                    </a:lnTo>
                    <a:lnTo>
                      <a:pt x="132" y="66"/>
                    </a:lnTo>
                    <a:lnTo>
                      <a:pt x="126" y="60"/>
                    </a:lnTo>
                    <a:lnTo>
                      <a:pt x="120" y="54"/>
                    </a:lnTo>
                    <a:lnTo>
                      <a:pt x="108" y="60"/>
                    </a:lnTo>
                    <a:lnTo>
                      <a:pt x="108" y="60"/>
                    </a:lnTo>
                    <a:lnTo>
                      <a:pt x="108" y="60"/>
                    </a:lnTo>
                    <a:lnTo>
                      <a:pt x="108" y="60"/>
                    </a:lnTo>
                    <a:lnTo>
                      <a:pt x="90" y="48"/>
                    </a:lnTo>
                    <a:lnTo>
                      <a:pt x="12" y="84"/>
                    </a:lnTo>
                    <a:lnTo>
                      <a:pt x="6" y="84"/>
                    </a:lnTo>
                    <a:lnTo>
                      <a:pt x="0" y="96"/>
                    </a:lnTo>
                    <a:lnTo>
                      <a:pt x="0" y="96"/>
                    </a:lnTo>
                    <a:lnTo>
                      <a:pt x="6"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6" name="Rectangle 155"/>
              <p:cNvSpPr>
                <a:spLocks noChangeArrowheads="1"/>
              </p:cNvSpPr>
              <p:nvPr/>
            </p:nvSpPr>
            <p:spPr bwMode="auto">
              <a:xfrm>
                <a:off x="4176" y="18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7" name="Freeform 156"/>
              <p:cNvSpPr>
                <a:spLocks/>
              </p:cNvSpPr>
              <p:nvPr/>
            </p:nvSpPr>
            <p:spPr bwMode="auto">
              <a:xfrm>
                <a:off x="4668" y="1782"/>
                <a:ext cx="12" cy="12"/>
              </a:xfrm>
              <a:custGeom>
                <a:avLst/>
                <a:gdLst>
                  <a:gd name="T0" fmla="*/ 0 w 12"/>
                  <a:gd name="T1" fmla="*/ 0 h 12"/>
                  <a:gd name="T2" fmla="*/ 0 w 12"/>
                  <a:gd name="T3" fmla="*/ 0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lnTo>
                      <a:pt x="0" y="0"/>
                    </a:lnTo>
                    <a:lnTo>
                      <a:pt x="12"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8" name="Freeform 157"/>
              <p:cNvSpPr>
                <a:spLocks/>
              </p:cNvSpPr>
              <p:nvPr/>
            </p:nvSpPr>
            <p:spPr bwMode="auto">
              <a:xfrm>
                <a:off x="4362" y="1722"/>
                <a:ext cx="30" cy="66"/>
              </a:xfrm>
              <a:custGeom>
                <a:avLst/>
                <a:gdLst>
                  <a:gd name="T0" fmla="*/ 0 w 30"/>
                  <a:gd name="T1" fmla="*/ 30 h 66"/>
                  <a:gd name="T2" fmla="*/ 24 w 30"/>
                  <a:gd name="T3" fmla="*/ 0 h 66"/>
                  <a:gd name="T4" fmla="*/ 30 w 30"/>
                  <a:gd name="T5" fmla="*/ 6 h 66"/>
                  <a:gd name="T6" fmla="*/ 24 w 30"/>
                  <a:gd name="T7" fmla="*/ 0 h 66"/>
                  <a:gd name="T8" fmla="*/ 0 w 30"/>
                  <a:gd name="T9" fmla="*/ 30 h 66"/>
                  <a:gd name="T10" fmla="*/ 0 w 30"/>
                  <a:gd name="T11" fmla="*/ 66 h 66"/>
                  <a:gd name="T12" fmla="*/ 0 w 30"/>
                  <a:gd name="T13" fmla="*/ 66 h 66"/>
                  <a:gd name="T14" fmla="*/ 0 w 30"/>
                  <a:gd name="T15" fmla="*/ 3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6">
                    <a:moveTo>
                      <a:pt x="0" y="30"/>
                    </a:moveTo>
                    <a:lnTo>
                      <a:pt x="24" y="0"/>
                    </a:lnTo>
                    <a:lnTo>
                      <a:pt x="30" y="6"/>
                    </a:lnTo>
                    <a:lnTo>
                      <a:pt x="24" y="0"/>
                    </a:lnTo>
                    <a:lnTo>
                      <a:pt x="0" y="30"/>
                    </a:lnTo>
                    <a:lnTo>
                      <a:pt x="0" y="66"/>
                    </a:lnTo>
                    <a:lnTo>
                      <a:pt x="0" y="6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39" name="Rectangle 158"/>
              <p:cNvSpPr>
                <a:spLocks noChangeArrowheads="1"/>
              </p:cNvSpPr>
              <p:nvPr/>
            </p:nvSpPr>
            <p:spPr bwMode="auto">
              <a:xfrm>
                <a:off x="4284" y="178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0" name="Freeform 159"/>
              <p:cNvSpPr>
                <a:spLocks/>
              </p:cNvSpPr>
              <p:nvPr/>
            </p:nvSpPr>
            <p:spPr bwMode="auto">
              <a:xfrm>
                <a:off x="4470" y="1770"/>
                <a:ext cx="156" cy="48"/>
              </a:xfrm>
              <a:custGeom>
                <a:avLst/>
                <a:gdLst>
                  <a:gd name="T0" fmla="*/ 132 w 156"/>
                  <a:gd name="T1" fmla="*/ 48 h 48"/>
                  <a:gd name="T2" fmla="*/ 156 w 156"/>
                  <a:gd name="T3" fmla="*/ 36 h 48"/>
                  <a:gd name="T4" fmla="*/ 132 w 156"/>
                  <a:gd name="T5" fmla="*/ 48 h 48"/>
                  <a:gd name="T6" fmla="*/ 30 w 156"/>
                  <a:gd name="T7" fmla="*/ 0 h 48"/>
                  <a:gd name="T8" fmla="*/ 0 w 156"/>
                  <a:gd name="T9" fmla="*/ 12 h 48"/>
                  <a:gd name="T10" fmla="*/ 30 w 156"/>
                  <a:gd name="T11" fmla="*/ 0 h 48"/>
                  <a:gd name="T12" fmla="*/ 132 w 15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56" h="48">
                    <a:moveTo>
                      <a:pt x="132" y="48"/>
                    </a:moveTo>
                    <a:lnTo>
                      <a:pt x="156" y="36"/>
                    </a:lnTo>
                    <a:lnTo>
                      <a:pt x="132" y="48"/>
                    </a:lnTo>
                    <a:lnTo>
                      <a:pt x="30" y="0"/>
                    </a:lnTo>
                    <a:lnTo>
                      <a:pt x="0" y="12"/>
                    </a:lnTo>
                    <a:lnTo>
                      <a:pt x="30" y="0"/>
                    </a:lnTo>
                    <a:lnTo>
                      <a:pt x="132"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1" name="Freeform 160"/>
              <p:cNvSpPr>
                <a:spLocks/>
              </p:cNvSpPr>
              <p:nvPr/>
            </p:nvSpPr>
            <p:spPr bwMode="auto">
              <a:xfrm>
                <a:off x="4182" y="1806"/>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2" name="Freeform 161"/>
              <p:cNvSpPr>
                <a:spLocks/>
              </p:cNvSpPr>
              <p:nvPr/>
            </p:nvSpPr>
            <p:spPr bwMode="auto">
              <a:xfrm>
                <a:off x="4302" y="1782"/>
                <a:ext cx="24" cy="6"/>
              </a:xfrm>
              <a:custGeom>
                <a:avLst/>
                <a:gdLst>
                  <a:gd name="T0" fmla="*/ 24 w 24"/>
                  <a:gd name="T1" fmla="*/ 6 h 6"/>
                  <a:gd name="T2" fmla="*/ 6 w 24"/>
                  <a:gd name="T3" fmla="*/ 6 h 6"/>
                  <a:gd name="T4" fmla="*/ 0 w 24"/>
                  <a:gd name="T5" fmla="*/ 0 h 6"/>
                  <a:gd name="T6" fmla="*/ 6 w 24"/>
                  <a:gd name="T7" fmla="*/ 6 h 6"/>
                  <a:gd name="T8" fmla="*/ 24 w 24"/>
                  <a:gd name="T9" fmla="*/ 6 h 6"/>
                </a:gdLst>
                <a:ahLst/>
                <a:cxnLst>
                  <a:cxn ang="0">
                    <a:pos x="T0" y="T1"/>
                  </a:cxn>
                  <a:cxn ang="0">
                    <a:pos x="T2" y="T3"/>
                  </a:cxn>
                  <a:cxn ang="0">
                    <a:pos x="T4" y="T5"/>
                  </a:cxn>
                  <a:cxn ang="0">
                    <a:pos x="T6" y="T7"/>
                  </a:cxn>
                  <a:cxn ang="0">
                    <a:pos x="T8" y="T9"/>
                  </a:cxn>
                </a:cxnLst>
                <a:rect l="0" t="0" r="r" b="b"/>
                <a:pathLst>
                  <a:path w="24" h="6">
                    <a:moveTo>
                      <a:pt x="24" y="6"/>
                    </a:moveTo>
                    <a:lnTo>
                      <a:pt x="6" y="6"/>
                    </a:lnTo>
                    <a:lnTo>
                      <a:pt x="0" y="0"/>
                    </a:lnTo>
                    <a:lnTo>
                      <a:pt x="6" y="6"/>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3" name="Freeform 162"/>
              <p:cNvSpPr>
                <a:spLocks/>
              </p:cNvSpPr>
              <p:nvPr/>
            </p:nvSpPr>
            <p:spPr bwMode="auto">
              <a:xfrm>
                <a:off x="4764" y="2376"/>
                <a:ext cx="42" cy="66"/>
              </a:xfrm>
              <a:custGeom>
                <a:avLst/>
                <a:gdLst>
                  <a:gd name="T0" fmla="*/ 5 w 7"/>
                  <a:gd name="T1" fmla="*/ 8 h 11"/>
                  <a:gd name="T2" fmla="*/ 7 w 7"/>
                  <a:gd name="T3" fmla="*/ 1 h 11"/>
                  <a:gd name="T4" fmla="*/ 5 w 7"/>
                  <a:gd name="T5" fmla="*/ 0 h 11"/>
                  <a:gd name="T6" fmla="*/ 0 w 7"/>
                  <a:gd name="T7" fmla="*/ 6 h 11"/>
                  <a:gd name="T8" fmla="*/ 3 w 7"/>
                  <a:gd name="T9" fmla="*/ 11 h 11"/>
                  <a:gd name="T10" fmla="*/ 5 w 7"/>
                  <a:gd name="T11" fmla="*/ 8 h 11"/>
                </a:gdLst>
                <a:ahLst/>
                <a:cxnLst>
                  <a:cxn ang="0">
                    <a:pos x="T0" y="T1"/>
                  </a:cxn>
                  <a:cxn ang="0">
                    <a:pos x="T2" y="T3"/>
                  </a:cxn>
                  <a:cxn ang="0">
                    <a:pos x="T4" y="T5"/>
                  </a:cxn>
                  <a:cxn ang="0">
                    <a:pos x="T6" y="T7"/>
                  </a:cxn>
                  <a:cxn ang="0">
                    <a:pos x="T8" y="T9"/>
                  </a:cxn>
                  <a:cxn ang="0">
                    <a:pos x="T10" y="T11"/>
                  </a:cxn>
                </a:cxnLst>
                <a:rect l="0" t="0" r="r" b="b"/>
                <a:pathLst>
                  <a:path w="7" h="11">
                    <a:moveTo>
                      <a:pt x="5" y="8"/>
                    </a:moveTo>
                    <a:cubicBezTo>
                      <a:pt x="7" y="1"/>
                      <a:pt x="7" y="1"/>
                      <a:pt x="7" y="1"/>
                    </a:cubicBezTo>
                    <a:cubicBezTo>
                      <a:pt x="5" y="0"/>
                      <a:pt x="5" y="0"/>
                      <a:pt x="5" y="0"/>
                    </a:cubicBezTo>
                    <a:cubicBezTo>
                      <a:pt x="0" y="6"/>
                      <a:pt x="0" y="6"/>
                      <a:pt x="0" y="6"/>
                    </a:cubicBezTo>
                    <a:cubicBezTo>
                      <a:pt x="3" y="11"/>
                      <a:pt x="3" y="11"/>
                      <a:pt x="3" y="11"/>
                    </a:cubicBezTo>
                    <a:cubicBezTo>
                      <a:pt x="3" y="11"/>
                      <a:pt x="5" y="8"/>
                      <a:pt x="5" y="8"/>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4" name="Freeform 163"/>
              <p:cNvSpPr>
                <a:spLocks/>
              </p:cNvSpPr>
              <p:nvPr/>
            </p:nvSpPr>
            <p:spPr bwMode="auto">
              <a:xfrm>
                <a:off x="4554" y="2484"/>
                <a:ext cx="48" cy="36"/>
              </a:xfrm>
              <a:custGeom>
                <a:avLst/>
                <a:gdLst>
                  <a:gd name="T0" fmla="*/ 36 w 48"/>
                  <a:gd name="T1" fmla="*/ 24 h 36"/>
                  <a:gd name="T2" fmla="*/ 48 w 48"/>
                  <a:gd name="T3" fmla="*/ 6 h 36"/>
                  <a:gd name="T4" fmla="*/ 48 w 48"/>
                  <a:gd name="T5" fmla="*/ 0 h 36"/>
                  <a:gd name="T6" fmla="*/ 18 w 48"/>
                  <a:gd name="T7" fmla="*/ 0 h 36"/>
                  <a:gd name="T8" fmla="*/ 0 w 48"/>
                  <a:gd name="T9" fmla="*/ 12 h 36"/>
                  <a:gd name="T10" fmla="*/ 6 w 48"/>
                  <a:gd name="T11" fmla="*/ 30 h 36"/>
                  <a:gd name="T12" fmla="*/ 24 w 48"/>
                  <a:gd name="T13" fmla="*/ 36 h 36"/>
                  <a:gd name="T14" fmla="*/ 36 w 48"/>
                  <a:gd name="T15" fmla="*/ 24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6">
                    <a:moveTo>
                      <a:pt x="36" y="24"/>
                    </a:moveTo>
                    <a:lnTo>
                      <a:pt x="48" y="6"/>
                    </a:lnTo>
                    <a:lnTo>
                      <a:pt x="48" y="0"/>
                    </a:lnTo>
                    <a:lnTo>
                      <a:pt x="18" y="0"/>
                    </a:lnTo>
                    <a:lnTo>
                      <a:pt x="0" y="12"/>
                    </a:lnTo>
                    <a:lnTo>
                      <a:pt x="6" y="30"/>
                    </a:lnTo>
                    <a:lnTo>
                      <a:pt x="24" y="36"/>
                    </a:lnTo>
                    <a:lnTo>
                      <a:pt x="3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5" name="Freeform 164"/>
              <p:cNvSpPr>
                <a:spLocks/>
              </p:cNvSpPr>
              <p:nvPr/>
            </p:nvSpPr>
            <p:spPr bwMode="auto">
              <a:xfrm>
                <a:off x="3918" y="1686"/>
                <a:ext cx="1122" cy="792"/>
              </a:xfrm>
              <a:custGeom>
                <a:avLst/>
                <a:gdLst>
                  <a:gd name="T0" fmla="*/ 222 w 1122"/>
                  <a:gd name="T1" fmla="*/ 186 h 792"/>
                  <a:gd name="T2" fmla="*/ 120 w 1122"/>
                  <a:gd name="T3" fmla="*/ 240 h 792"/>
                  <a:gd name="T4" fmla="*/ 132 w 1122"/>
                  <a:gd name="T5" fmla="*/ 288 h 792"/>
                  <a:gd name="T6" fmla="*/ 78 w 1122"/>
                  <a:gd name="T7" fmla="*/ 342 h 792"/>
                  <a:gd name="T8" fmla="*/ 48 w 1122"/>
                  <a:gd name="T9" fmla="*/ 360 h 792"/>
                  <a:gd name="T10" fmla="*/ 0 w 1122"/>
                  <a:gd name="T11" fmla="*/ 384 h 792"/>
                  <a:gd name="T12" fmla="*/ 24 w 1122"/>
                  <a:gd name="T13" fmla="*/ 432 h 792"/>
                  <a:gd name="T14" fmla="*/ 24 w 1122"/>
                  <a:gd name="T15" fmla="*/ 432 h 792"/>
                  <a:gd name="T16" fmla="*/ 42 w 1122"/>
                  <a:gd name="T17" fmla="*/ 444 h 792"/>
                  <a:gd name="T18" fmla="*/ 84 w 1122"/>
                  <a:gd name="T19" fmla="*/ 474 h 792"/>
                  <a:gd name="T20" fmla="*/ 126 w 1122"/>
                  <a:gd name="T21" fmla="*/ 474 h 792"/>
                  <a:gd name="T22" fmla="*/ 96 w 1122"/>
                  <a:gd name="T23" fmla="*/ 546 h 792"/>
                  <a:gd name="T24" fmla="*/ 138 w 1122"/>
                  <a:gd name="T25" fmla="*/ 594 h 792"/>
                  <a:gd name="T26" fmla="*/ 144 w 1122"/>
                  <a:gd name="T27" fmla="*/ 588 h 792"/>
                  <a:gd name="T28" fmla="*/ 198 w 1122"/>
                  <a:gd name="T29" fmla="*/ 606 h 792"/>
                  <a:gd name="T30" fmla="*/ 270 w 1122"/>
                  <a:gd name="T31" fmla="*/ 636 h 792"/>
                  <a:gd name="T32" fmla="*/ 312 w 1122"/>
                  <a:gd name="T33" fmla="*/ 636 h 792"/>
                  <a:gd name="T34" fmla="*/ 390 w 1122"/>
                  <a:gd name="T35" fmla="*/ 606 h 792"/>
                  <a:gd name="T36" fmla="*/ 438 w 1122"/>
                  <a:gd name="T37" fmla="*/ 630 h 792"/>
                  <a:gd name="T38" fmla="*/ 456 w 1122"/>
                  <a:gd name="T39" fmla="*/ 678 h 792"/>
                  <a:gd name="T40" fmla="*/ 462 w 1122"/>
                  <a:gd name="T41" fmla="*/ 714 h 792"/>
                  <a:gd name="T42" fmla="*/ 486 w 1122"/>
                  <a:gd name="T43" fmla="*/ 762 h 792"/>
                  <a:gd name="T44" fmla="*/ 516 w 1122"/>
                  <a:gd name="T45" fmla="*/ 768 h 792"/>
                  <a:gd name="T46" fmla="*/ 546 w 1122"/>
                  <a:gd name="T47" fmla="*/ 744 h 792"/>
                  <a:gd name="T48" fmla="*/ 582 w 1122"/>
                  <a:gd name="T49" fmla="*/ 732 h 792"/>
                  <a:gd name="T50" fmla="*/ 618 w 1122"/>
                  <a:gd name="T51" fmla="*/ 762 h 792"/>
                  <a:gd name="T52" fmla="*/ 630 w 1122"/>
                  <a:gd name="T53" fmla="*/ 768 h 792"/>
                  <a:gd name="T54" fmla="*/ 660 w 1122"/>
                  <a:gd name="T55" fmla="*/ 780 h 792"/>
                  <a:gd name="T56" fmla="*/ 672 w 1122"/>
                  <a:gd name="T57" fmla="*/ 768 h 792"/>
                  <a:gd name="T58" fmla="*/ 732 w 1122"/>
                  <a:gd name="T59" fmla="*/ 750 h 792"/>
                  <a:gd name="T60" fmla="*/ 840 w 1122"/>
                  <a:gd name="T61" fmla="*/ 684 h 792"/>
                  <a:gd name="T62" fmla="*/ 870 w 1122"/>
                  <a:gd name="T63" fmla="*/ 630 h 792"/>
                  <a:gd name="T64" fmla="*/ 882 w 1122"/>
                  <a:gd name="T65" fmla="*/ 594 h 792"/>
                  <a:gd name="T66" fmla="*/ 888 w 1122"/>
                  <a:gd name="T67" fmla="*/ 570 h 792"/>
                  <a:gd name="T68" fmla="*/ 858 w 1122"/>
                  <a:gd name="T69" fmla="*/ 504 h 792"/>
                  <a:gd name="T70" fmla="*/ 864 w 1122"/>
                  <a:gd name="T71" fmla="*/ 462 h 792"/>
                  <a:gd name="T72" fmla="*/ 900 w 1122"/>
                  <a:gd name="T73" fmla="*/ 432 h 792"/>
                  <a:gd name="T74" fmla="*/ 834 w 1122"/>
                  <a:gd name="T75" fmla="*/ 432 h 792"/>
                  <a:gd name="T76" fmla="*/ 822 w 1122"/>
                  <a:gd name="T77" fmla="*/ 390 h 792"/>
                  <a:gd name="T78" fmla="*/ 876 w 1122"/>
                  <a:gd name="T79" fmla="*/ 348 h 792"/>
                  <a:gd name="T80" fmla="*/ 882 w 1122"/>
                  <a:gd name="T81" fmla="*/ 390 h 792"/>
                  <a:gd name="T82" fmla="*/ 912 w 1122"/>
                  <a:gd name="T83" fmla="*/ 372 h 792"/>
                  <a:gd name="T84" fmla="*/ 936 w 1122"/>
                  <a:gd name="T85" fmla="*/ 360 h 792"/>
                  <a:gd name="T86" fmla="*/ 978 w 1122"/>
                  <a:gd name="T87" fmla="*/ 330 h 792"/>
                  <a:gd name="T88" fmla="*/ 1038 w 1122"/>
                  <a:gd name="T89" fmla="*/ 294 h 792"/>
                  <a:gd name="T90" fmla="*/ 1056 w 1122"/>
                  <a:gd name="T91" fmla="*/ 252 h 792"/>
                  <a:gd name="T92" fmla="*/ 1092 w 1122"/>
                  <a:gd name="T93" fmla="*/ 240 h 792"/>
                  <a:gd name="T94" fmla="*/ 1122 w 1122"/>
                  <a:gd name="T95" fmla="*/ 150 h 792"/>
                  <a:gd name="T96" fmla="*/ 1008 w 1122"/>
                  <a:gd name="T97" fmla="*/ 114 h 792"/>
                  <a:gd name="T98" fmla="*/ 942 w 1122"/>
                  <a:gd name="T99" fmla="*/ 12 h 792"/>
                  <a:gd name="T100" fmla="*/ 852 w 1122"/>
                  <a:gd name="T101" fmla="*/ 30 h 792"/>
                  <a:gd name="T102" fmla="*/ 864 w 1122"/>
                  <a:gd name="T103" fmla="*/ 48 h 792"/>
                  <a:gd name="T104" fmla="*/ 816 w 1122"/>
                  <a:gd name="T105" fmla="*/ 114 h 792"/>
                  <a:gd name="T106" fmla="*/ 780 w 1122"/>
                  <a:gd name="T107" fmla="*/ 108 h 792"/>
                  <a:gd name="T108" fmla="*/ 816 w 1122"/>
                  <a:gd name="T109" fmla="*/ 162 h 792"/>
                  <a:gd name="T110" fmla="*/ 840 w 1122"/>
                  <a:gd name="T111" fmla="*/ 198 h 792"/>
                  <a:gd name="T112" fmla="*/ 726 w 1122"/>
                  <a:gd name="T113" fmla="*/ 246 h 792"/>
                  <a:gd name="T114" fmla="*/ 660 w 1122"/>
                  <a:gd name="T115" fmla="*/ 306 h 792"/>
                  <a:gd name="T116" fmla="*/ 570 w 1122"/>
                  <a:gd name="T117" fmla="*/ 330 h 792"/>
                  <a:gd name="T118" fmla="*/ 426 w 1122"/>
                  <a:gd name="T119" fmla="*/ 300 h 792"/>
                  <a:gd name="T120" fmla="*/ 306 w 1122"/>
                  <a:gd name="T121" fmla="*/ 168 h 792"/>
                  <a:gd name="T122" fmla="*/ 264 w 1122"/>
                  <a:gd name="T123" fmla="*/ 132 h 792"/>
                  <a:gd name="T124" fmla="*/ 246 w 1122"/>
                  <a:gd name="T125" fmla="*/ 13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2" h="792">
                    <a:moveTo>
                      <a:pt x="240" y="150"/>
                    </a:moveTo>
                    <a:lnTo>
                      <a:pt x="222" y="150"/>
                    </a:lnTo>
                    <a:lnTo>
                      <a:pt x="222" y="162"/>
                    </a:lnTo>
                    <a:lnTo>
                      <a:pt x="222" y="186"/>
                    </a:lnTo>
                    <a:lnTo>
                      <a:pt x="186" y="180"/>
                    </a:lnTo>
                    <a:lnTo>
                      <a:pt x="174" y="180"/>
                    </a:lnTo>
                    <a:lnTo>
                      <a:pt x="162" y="234"/>
                    </a:lnTo>
                    <a:lnTo>
                      <a:pt x="120" y="240"/>
                    </a:lnTo>
                    <a:lnTo>
                      <a:pt x="120" y="252"/>
                    </a:lnTo>
                    <a:lnTo>
                      <a:pt x="132" y="288"/>
                    </a:lnTo>
                    <a:lnTo>
                      <a:pt x="132" y="288"/>
                    </a:lnTo>
                    <a:lnTo>
                      <a:pt x="132" y="288"/>
                    </a:lnTo>
                    <a:lnTo>
                      <a:pt x="126" y="306"/>
                    </a:lnTo>
                    <a:lnTo>
                      <a:pt x="126" y="306"/>
                    </a:lnTo>
                    <a:lnTo>
                      <a:pt x="90" y="330"/>
                    </a:lnTo>
                    <a:lnTo>
                      <a:pt x="78" y="342"/>
                    </a:lnTo>
                    <a:lnTo>
                      <a:pt x="60" y="342"/>
                    </a:lnTo>
                    <a:lnTo>
                      <a:pt x="48" y="360"/>
                    </a:lnTo>
                    <a:lnTo>
                      <a:pt x="48" y="360"/>
                    </a:lnTo>
                    <a:lnTo>
                      <a:pt x="48" y="360"/>
                    </a:lnTo>
                    <a:lnTo>
                      <a:pt x="36" y="354"/>
                    </a:lnTo>
                    <a:lnTo>
                      <a:pt x="6" y="366"/>
                    </a:lnTo>
                    <a:lnTo>
                      <a:pt x="0" y="384"/>
                    </a:lnTo>
                    <a:lnTo>
                      <a:pt x="0" y="384"/>
                    </a:lnTo>
                    <a:lnTo>
                      <a:pt x="0" y="384"/>
                    </a:lnTo>
                    <a:lnTo>
                      <a:pt x="0" y="402"/>
                    </a:lnTo>
                    <a:lnTo>
                      <a:pt x="24" y="402"/>
                    </a:lnTo>
                    <a:lnTo>
                      <a:pt x="24" y="432"/>
                    </a:lnTo>
                    <a:lnTo>
                      <a:pt x="30" y="432"/>
                    </a:lnTo>
                    <a:lnTo>
                      <a:pt x="30" y="432"/>
                    </a:lnTo>
                    <a:lnTo>
                      <a:pt x="30" y="432"/>
                    </a:lnTo>
                    <a:lnTo>
                      <a:pt x="24" y="432"/>
                    </a:lnTo>
                    <a:lnTo>
                      <a:pt x="18" y="438"/>
                    </a:lnTo>
                    <a:lnTo>
                      <a:pt x="42" y="444"/>
                    </a:lnTo>
                    <a:lnTo>
                      <a:pt x="42" y="444"/>
                    </a:lnTo>
                    <a:lnTo>
                      <a:pt x="42" y="444"/>
                    </a:lnTo>
                    <a:lnTo>
                      <a:pt x="42" y="462"/>
                    </a:lnTo>
                    <a:lnTo>
                      <a:pt x="72" y="468"/>
                    </a:lnTo>
                    <a:lnTo>
                      <a:pt x="72" y="468"/>
                    </a:lnTo>
                    <a:lnTo>
                      <a:pt x="84" y="474"/>
                    </a:lnTo>
                    <a:lnTo>
                      <a:pt x="108" y="456"/>
                    </a:lnTo>
                    <a:lnTo>
                      <a:pt x="120" y="468"/>
                    </a:lnTo>
                    <a:lnTo>
                      <a:pt x="126" y="474"/>
                    </a:lnTo>
                    <a:lnTo>
                      <a:pt x="126" y="474"/>
                    </a:lnTo>
                    <a:lnTo>
                      <a:pt x="126" y="474"/>
                    </a:lnTo>
                    <a:lnTo>
                      <a:pt x="102" y="510"/>
                    </a:lnTo>
                    <a:lnTo>
                      <a:pt x="108" y="534"/>
                    </a:lnTo>
                    <a:lnTo>
                      <a:pt x="96" y="546"/>
                    </a:lnTo>
                    <a:lnTo>
                      <a:pt x="102" y="570"/>
                    </a:lnTo>
                    <a:lnTo>
                      <a:pt x="138" y="582"/>
                    </a:lnTo>
                    <a:lnTo>
                      <a:pt x="132" y="588"/>
                    </a:lnTo>
                    <a:lnTo>
                      <a:pt x="138" y="594"/>
                    </a:lnTo>
                    <a:lnTo>
                      <a:pt x="144" y="588"/>
                    </a:lnTo>
                    <a:lnTo>
                      <a:pt x="144" y="588"/>
                    </a:lnTo>
                    <a:lnTo>
                      <a:pt x="144" y="588"/>
                    </a:lnTo>
                    <a:lnTo>
                      <a:pt x="144" y="588"/>
                    </a:lnTo>
                    <a:lnTo>
                      <a:pt x="174" y="600"/>
                    </a:lnTo>
                    <a:lnTo>
                      <a:pt x="186" y="612"/>
                    </a:lnTo>
                    <a:lnTo>
                      <a:pt x="198" y="606"/>
                    </a:lnTo>
                    <a:lnTo>
                      <a:pt x="198" y="606"/>
                    </a:lnTo>
                    <a:lnTo>
                      <a:pt x="198" y="606"/>
                    </a:lnTo>
                    <a:lnTo>
                      <a:pt x="198" y="618"/>
                    </a:lnTo>
                    <a:lnTo>
                      <a:pt x="234" y="636"/>
                    </a:lnTo>
                    <a:lnTo>
                      <a:pt x="270" y="636"/>
                    </a:lnTo>
                    <a:lnTo>
                      <a:pt x="276" y="630"/>
                    </a:lnTo>
                    <a:lnTo>
                      <a:pt x="282" y="648"/>
                    </a:lnTo>
                    <a:lnTo>
                      <a:pt x="300" y="624"/>
                    </a:lnTo>
                    <a:lnTo>
                      <a:pt x="312" y="636"/>
                    </a:lnTo>
                    <a:lnTo>
                      <a:pt x="342" y="636"/>
                    </a:lnTo>
                    <a:lnTo>
                      <a:pt x="354" y="624"/>
                    </a:lnTo>
                    <a:lnTo>
                      <a:pt x="384" y="606"/>
                    </a:lnTo>
                    <a:lnTo>
                      <a:pt x="390" y="606"/>
                    </a:lnTo>
                    <a:lnTo>
                      <a:pt x="396" y="612"/>
                    </a:lnTo>
                    <a:lnTo>
                      <a:pt x="408" y="600"/>
                    </a:lnTo>
                    <a:lnTo>
                      <a:pt x="420" y="624"/>
                    </a:lnTo>
                    <a:lnTo>
                      <a:pt x="438" y="630"/>
                    </a:lnTo>
                    <a:lnTo>
                      <a:pt x="438" y="630"/>
                    </a:lnTo>
                    <a:lnTo>
                      <a:pt x="444" y="630"/>
                    </a:lnTo>
                    <a:lnTo>
                      <a:pt x="462" y="648"/>
                    </a:lnTo>
                    <a:lnTo>
                      <a:pt x="456" y="678"/>
                    </a:lnTo>
                    <a:lnTo>
                      <a:pt x="456" y="690"/>
                    </a:lnTo>
                    <a:lnTo>
                      <a:pt x="444" y="702"/>
                    </a:lnTo>
                    <a:lnTo>
                      <a:pt x="444" y="720"/>
                    </a:lnTo>
                    <a:lnTo>
                      <a:pt x="462" y="714"/>
                    </a:lnTo>
                    <a:lnTo>
                      <a:pt x="474" y="738"/>
                    </a:lnTo>
                    <a:lnTo>
                      <a:pt x="474" y="750"/>
                    </a:lnTo>
                    <a:lnTo>
                      <a:pt x="468" y="750"/>
                    </a:lnTo>
                    <a:lnTo>
                      <a:pt x="486" y="762"/>
                    </a:lnTo>
                    <a:lnTo>
                      <a:pt x="504" y="762"/>
                    </a:lnTo>
                    <a:lnTo>
                      <a:pt x="504" y="762"/>
                    </a:lnTo>
                    <a:lnTo>
                      <a:pt x="510" y="768"/>
                    </a:lnTo>
                    <a:lnTo>
                      <a:pt x="516" y="768"/>
                    </a:lnTo>
                    <a:lnTo>
                      <a:pt x="510" y="744"/>
                    </a:lnTo>
                    <a:lnTo>
                      <a:pt x="522" y="744"/>
                    </a:lnTo>
                    <a:lnTo>
                      <a:pt x="522" y="744"/>
                    </a:lnTo>
                    <a:lnTo>
                      <a:pt x="546" y="744"/>
                    </a:lnTo>
                    <a:lnTo>
                      <a:pt x="570" y="738"/>
                    </a:lnTo>
                    <a:lnTo>
                      <a:pt x="570" y="738"/>
                    </a:lnTo>
                    <a:lnTo>
                      <a:pt x="576" y="732"/>
                    </a:lnTo>
                    <a:lnTo>
                      <a:pt x="582" y="732"/>
                    </a:lnTo>
                    <a:lnTo>
                      <a:pt x="594" y="744"/>
                    </a:lnTo>
                    <a:lnTo>
                      <a:pt x="606" y="744"/>
                    </a:lnTo>
                    <a:lnTo>
                      <a:pt x="606" y="756"/>
                    </a:lnTo>
                    <a:lnTo>
                      <a:pt x="618" y="762"/>
                    </a:lnTo>
                    <a:lnTo>
                      <a:pt x="624" y="768"/>
                    </a:lnTo>
                    <a:lnTo>
                      <a:pt x="630" y="768"/>
                    </a:lnTo>
                    <a:lnTo>
                      <a:pt x="630" y="768"/>
                    </a:lnTo>
                    <a:lnTo>
                      <a:pt x="630" y="768"/>
                    </a:lnTo>
                    <a:lnTo>
                      <a:pt x="642" y="762"/>
                    </a:lnTo>
                    <a:lnTo>
                      <a:pt x="648" y="768"/>
                    </a:lnTo>
                    <a:lnTo>
                      <a:pt x="660" y="762"/>
                    </a:lnTo>
                    <a:lnTo>
                      <a:pt x="660" y="780"/>
                    </a:lnTo>
                    <a:lnTo>
                      <a:pt x="666" y="792"/>
                    </a:lnTo>
                    <a:lnTo>
                      <a:pt x="672" y="792"/>
                    </a:lnTo>
                    <a:lnTo>
                      <a:pt x="666" y="774"/>
                    </a:lnTo>
                    <a:lnTo>
                      <a:pt x="672" y="768"/>
                    </a:lnTo>
                    <a:lnTo>
                      <a:pt x="708" y="762"/>
                    </a:lnTo>
                    <a:lnTo>
                      <a:pt x="720" y="756"/>
                    </a:lnTo>
                    <a:lnTo>
                      <a:pt x="720" y="744"/>
                    </a:lnTo>
                    <a:lnTo>
                      <a:pt x="732" y="750"/>
                    </a:lnTo>
                    <a:lnTo>
                      <a:pt x="732" y="738"/>
                    </a:lnTo>
                    <a:lnTo>
                      <a:pt x="744" y="750"/>
                    </a:lnTo>
                    <a:lnTo>
                      <a:pt x="786" y="738"/>
                    </a:lnTo>
                    <a:lnTo>
                      <a:pt x="840" y="684"/>
                    </a:lnTo>
                    <a:lnTo>
                      <a:pt x="840" y="660"/>
                    </a:lnTo>
                    <a:lnTo>
                      <a:pt x="846" y="660"/>
                    </a:lnTo>
                    <a:lnTo>
                      <a:pt x="852" y="666"/>
                    </a:lnTo>
                    <a:lnTo>
                      <a:pt x="870" y="630"/>
                    </a:lnTo>
                    <a:lnTo>
                      <a:pt x="876" y="630"/>
                    </a:lnTo>
                    <a:lnTo>
                      <a:pt x="876" y="612"/>
                    </a:lnTo>
                    <a:lnTo>
                      <a:pt x="882" y="606"/>
                    </a:lnTo>
                    <a:lnTo>
                      <a:pt x="882" y="594"/>
                    </a:lnTo>
                    <a:lnTo>
                      <a:pt x="870" y="588"/>
                    </a:lnTo>
                    <a:lnTo>
                      <a:pt x="858" y="588"/>
                    </a:lnTo>
                    <a:lnTo>
                      <a:pt x="870" y="582"/>
                    </a:lnTo>
                    <a:lnTo>
                      <a:pt x="888" y="570"/>
                    </a:lnTo>
                    <a:lnTo>
                      <a:pt x="858" y="546"/>
                    </a:lnTo>
                    <a:lnTo>
                      <a:pt x="882" y="558"/>
                    </a:lnTo>
                    <a:lnTo>
                      <a:pt x="864" y="528"/>
                    </a:lnTo>
                    <a:lnTo>
                      <a:pt x="858" y="504"/>
                    </a:lnTo>
                    <a:lnTo>
                      <a:pt x="834" y="492"/>
                    </a:lnTo>
                    <a:lnTo>
                      <a:pt x="852" y="462"/>
                    </a:lnTo>
                    <a:lnTo>
                      <a:pt x="852" y="456"/>
                    </a:lnTo>
                    <a:lnTo>
                      <a:pt x="864" y="462"/>
                    </a:lnTo>
                    <a:lnTo>
                      <a:pt x="864" y="450"/>
                    </a:lnTo>
                    <a:lnTo>
                      <a:pt x="888" y="438"/>
                    </a:lnTo>
                    <a:lnTo>
                      <a:pt x="894" y="444"/>
                    </a:lnTo>
                    <a:lnTo>
                      <a:pt x="900" y="432"/>
                    </a:lnTo>
                    <a:lnTo>
                      <a:pt x="882" y="432"/>
                    </a:lnTo>
                    <a:lnTo>
                      <a:pt x="864" y="420"/>
                    </a:lnTo>
                    <a:lnTo>
                      <a:pt x="846" y="438"/>
                    </a:lnTo>
                    <a:lnTo>
                      <a:pt x="834" y="432"/>
                    </a:lnTo>
                    <a:lnTo>
                      <a:pt x="828" y="420"/>
                    </a:lnTo>
                    <a:lnTo>
                      <a:pt x="804" y="408"/>
                    </a:lnTo>
                    <a:lnTo>
                      <a:pt x="816" y="390"/>
                    </a:lnTo>
                    <a:lnTo>
                      <a:pt x="822" y="390"/>
                    </a:lnTo>
                    <a:lnTo>
                      <a:pt x="840" y="384"/>
                    </a:lnTo>
                    <a:lnTo>
                      <a:pt x="840" y="372"/>
                    </a:lnTo>
                    <a:lnTo>
                      <a:pt x="858" y="366"/>
                    </a:lnTo>
                    <a:lnTo>
                      <a:pt x="876" y="348"/>
                    </a:lnTo>
                    <a:lnTo>
                      <a:pt x="882" y="348"/>
                    </a:lnTo>
                    <a:lnTo>
                      <a:pt x="894" y="360"/>
                    </a:lnTo>
                    <a:lnTo>
                      <a:pt x="876" y="378"/>
                    </a:lnTo>
                    <a:lnTo>
                      <a:pt x="882" y="390"/>
                    </a:lnTo>
                    <a:lnTo>
                      <a:pt x="870" y="402"/>
                    </a:lnTo>
                    <a:lnTo>
                      <a:pt x="888" y="390"/>
                    </a:lnTo>
                    <a:lnTo>
                      <a:pt x="894" y="384"/>
                    </a:lnTo>
                    <a:lnTo>
                      <a:pt x="912" y="372"/>
                    </a:lnTo>
                    <a:lnTo>
                      <a:pt x="930" y="372"/>
                    </a:lnTo>
                    <a:lnTo>
                      <a:pt x="930" y="372"/>
                    </a:lnTo>
                    <a:lnTo>
                      <a:pt x="936" y="366"/>
                    </a:lnTo>
                    <a:lnTo>
                      <a:pt x="936" y="360"/>
                    </a:lnTo>
                    <a:lnTo>
                      <a:pt x="960" y="348"/>
                    </a:lnTo>
                    <a:lnTo>
                      <a:pt x="978" y="330"/>
                    </a:lnTo>
                    <a:lnTo>
                      <a:pt x="978" y="330"/>
                    </a:lnTo>
                    <a:lnTo>
                      <a:pt x="978" y="330"/>
                    </a:lnTo>
                    <a:lnTo>
                      <a:pt x="1002" y="336"/>
                    </a:lnTo>
                    <a:lnTo>
                      <a:pt x="1002" y="318"/>
                    </a:lnTo>
                    <a:lnTo>
                      <a:pt x="1014" y="318"/>
                    </a:lnTo>
                    <a:lnTo>
                      <a:pt x="1038" y="294"/>
                    </a:lnTo>
                    <a:lnTo>
                      <a:pt x="1044" y="306"/>
                    </a:lnTo>
                    <a:lnTo>
                      <a:pt x="1044" y="306"/>
                    </a:lnTo>
                    <a:lnTo>
                      <a:pt x="1056" y="282"/>
                    </a:lnTo>
                    <a:lnTo>
                      <a:pt x="1056" y="252"/>
                    </a:lnTo>
                    <a:lnTo>
                      <a:pt x="1074" y="234"/>
                    </a:lnTo>
                    <a:lnTo>
                      <a:pt x="1086" y="240"/>
                    </a:lnTo>
                    <a:lnTo>
                      <a:pt x="1092" y="240"/>
                    </a:lnTo>
                    <a:lnTo>
                      <a:pt x="1092" y="240"/>
                    </a:lnTo>
                    <a:lnTo>
                      <a:pt x="1110" y="210"/>
                    </a:lnTo>
                    <a:lnTo>
                      <a:pt x="1116" y="180"/>
                    </a:lnTo>
                    <a:lnTo>
                      <a:pt x="1122" y="174"/>
                    </a:lnTo>
                    <a:lnTo>
                      <a:pt x="1122" y="150"/>
                    </a:lnTo>
                    <a:lnTo>
                      <a:pt x="1068" y="174"/>
                    </a:lnTo>
                    <a:lnTo>
                      <a:pt x="1056" y="168"/>
                    </a:lnTo>
                    <a:lnTo>
                      <a:pt x="1044" y="132"/>
                    </a:lnTo>
                    <a:lnTo>
                      <a:pt x="1008" y="114"/>
                    </a:lnTo>
                    <a:lnTo>
                      <a:pt x="990" y="120"/>
                    </a:lnTo>
                    <a:lnTo>
                      <a:pt x="984" y="102"/>
                    </a:lnTo>
                    <a:lnTo>
                      <a:pt x="966" y="36"/>
                    </a:lnTo>
                    <a:lnTo>
                      <a:pt x="942" y="12"/>
                    </a:lnTo>
                    <a:lnTo>
                      <a:pt x="936" y="12"/>
                    </a:lnTo>
                    <a:lnTo>
                      <a:pt x="912" y="0"/>
                    </a:lnTo>
                    <a:lnTo>
                      <a:pt x="864" y="12"/>
                    </a:lnTo>
                    <a:lnTo>
                      <a:pt x="852" y="30"/>
                    </a:lnTo>
                    <a:lnTo>
                      <a:pt x="864" y="30"/>
                    </a:lnTo>
                    <a:lnTo>
                      <a:pt x="864" y="48"/>
                    </a:lnTo>
                    <a:lnTo>
                      <a:pt x="864" y="48"/>
                    </a:lnTo>
                    <a:lnTo>
                      <a:pt x="864" y="48"/>
                    </a:lnTo>
                    <a:lnTo>
                      <a:pt x="858" y="54"/>
                    </a:lnTo>
                    <a:lnTo>
                      <a:pt x="852" y="60"/>
                    </a:lnTo>
                    <a:lnTo>
                      <a:pt x="834" y="108"/>
                    </a:lnTo>
                    <a:lnTo>
                      <a:pt x="816" y="114"/>
                    </a:lnTo>
                    <a:lnTo>
                      <a:pt x="810" y="114"/>
                    </a:lnTo>
                    <a:lnTo>
                      <a:pt x="786" y="102"/>
                    </a:lnTo>
                    <a:lnTo>
                      <a:pt x="780" y="108"/>
                    </a:lnTo>
                    <a:lnTo>
                      <a:pt x="780" y="108"/>
                    </a:lnTo>
                    <a:lnTo>
                      <a:pt x="774" y="114"/>
                    </a:lnTo>
                    <a:lnTo>
                      <a:pt x="768" y="120"/>
                    </a:lnTo>
                    <a:lnTo>
                      <a:pt x="774" y="168"/>
                    </a:lnTo>
                    <a:lnTo>
                      <a:pt x="816" y="162"/>
                    </a:lnTo>
                    <a:lnTo>
                      <a:pt x="828" y="174"/>
                    </a:lnTo>
                    <a:lnTo>
                      <a:pt x="840" y="198"/>
                    </a:lnTo>
                    <a:lnTo>
                      <a:pt x="840" y="198"/>
                    </a:lnTo>
                    <a:lnTo>
                      <a:pt x="840" y="198"/>
                    </a:lnTo>
                    <a:lnTo>
                      <a:pt x="810" y="198"/>
                    </a:lnTo>
                    <a:lnTo>
                      <a:pt x="792" y="198"/>
                    </a:lnTo>
                    <a:lnTo>
                      <a:pt x="762" y="228"/>
                    </a:lnTo>
                    <a:lnTo>
                      <a:pt x="726" y="246"/>
                    </a:lnTo>
                    <a:lnTo>
                      <a:pt x="708" y="240"/>
                    </a:lnTo>
                    <a:lnTo>
                      <a:pt x="696" y="258"/>
                    </a:lnTo>
                    <a:lnTo>
                      <a:pt x="702" y="276"/>
                    </a:lnTo>
                    <a:lnTo>
                      <a:pt x="660" y="306"/>
                    </a:lnTo>
                    <a:lnTo>
                      <a:pt x="624" y="306"/>
                    </a:lnTo>
                    <a:lnTo>
                      <a:pt x="570" y="330"/>
                    </a:lnTo>
                    <a:lnTo>
                      <a:pt x="570" y="330"/>
                    </a:lnTo>
                    <a:lnTo>
                      <a:pt x="570" y="330"/>
                    </a:lnTo>
                    <a:lnTo>
                      <a:pt x="492" y="294"/>
                    </a:lnTo>
                    <a:lnTo>
                      <a:pt x="426" y="300"/>
                    </a:lnTo>
                    <a:lnTo>
                      <a:pt x="426" y="300"/>
                    </a:lnTo>
                    <a:lnTo>
                      <a:pt x="426" y="300"/>
                    </a:lnTo>
                    <a:lnTo>
                      <a:pt x="396" y="258"/>
                    </a:lnTo>
                    <a:lnTo>
                      <a:pt x="312" y="234"/>
                    </a:lnTo>
                    <a:lnTo>
                      <a:pt x="318" y="210"/>
                    </a:lnTo>
                    <a:lnTo>
                      <a:pt x="306" y="168"/>
                    </a:lnTo>
                    <a:lnTo>
                      <a:pt x="288" y="162"/>
                    </a:lnTo>
                    <a:lnTo>
                      <a:pt x="282" y="168"/>
                    </a:lnTo>
                    <a:lnTo>
                      <a:pt x="264" y="132"/>
                    </a:lnTo>
                    <a:lnTo>
                      <a:pt x="264" y="132"/>
                    </a:lnTo>
                    <a:lnTo>
                      <a:pt x="258" y="132"/>
                    </a:lnTo>
                    <a:lnTo>
                      <a:pt x="258" y="132"/>
                    </a:lnTo>
                    <a:lnTo>
                      <a:pt x="252" y="132"/>
                    </a:lnTo>
                    <a:lnTo>
                      <a:pt x="246" y="132"/>
                    </a:lnTo>
                    <a:lnTo>
                      <a:pt x="240" y="15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6" name="Rectangle 165"/>
              <p:cNvSpPr>
                <a:spLocks noChangeArrowheads="1"/>
              </p:cNvSpPr>
              <p:nvPr/>
            </p:nvSpPr>
            <p:spPr bwMode="auto">
              <a:xfrm>
                <a:off x="4254" y="2346"/>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7" name="Freeform 166"/>
              <p:cNvSpPr>
                <a:spLocks/>
              </p:cNvSpPr>
              <p:nvPr/>
            </p:nvSpPr>
            <p:spPr bwMode="auto">
              <a:xfrm>
                <a:off x="5010" y="1866"/>
                <a:ext cx="24" cy="60"/>
              </a:xfrm>
              <a:custGeom>
                <a:avLst/>
                <a:gdLst>
                  <a:gd name="T0" fmla="*/ 0 w 24"/>
                  <a:gd name="T1" fmla="*/ 60 h 60"/>
                  <a:gd name="T2" fmla="*/ 0 w 24"/>
                  <a:gd name="T3" fmla="*/ 60 h 60"/>
                  <a:gd name="T4" fmla="*/ 0 w 24"/>
                  <a:gd name="T5" fmla="*/ 60 h 60"/>
                  <a:gd name="T6" fmla="*/ 18 w 24"/>
                  <a:gd name="T7" fmla="*/ 30 h 60"/>
                  <a:gd name="T8" fmla="*/ 24 w 24"/>
                  <a:gd name="T9" fmla="*/ 0 h 60"/>
                  <a:gd name="T10" fmla="*/ 18 w 24"/>
                  <a:gd name="T11" fmla="*/ 30 h 60"/>
                  <a:gd name="T12" fmla="*/ 0 w 24"/>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24" h="60">
                    <a:moveTo>
                      <a:pt x="0" y="60"/>
                    </a:moveTo>
                    <a:lnTo>
                      <a:pt x="0" y="60"/>
                    </a:lnTo>
                    <a:lnTo>
                      <a:pt x="0" y="60"/>
                    </a:lnTo>
                    <a:lnTo>
                      <a:pt x="18" y="30"/>
                    </a:lnTo>
                    <a:lnTo>
                      <a:pt x="24" y="0"/>
                    </a:lnTo>
                    <a:lnTo>
                      <a:pt x="18" y="30"/>
                    </a:lnTo>
                    <a:lnTo>
                      <a:pt x="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8" name="Freeform 167"/>
              <p:cNvSpPr>
                <a:spLocks/>
              </p:cNvSpPr>
              <p:nvPr/>
            </p:nvSpPr>
            <p:spPr bwMode="auto">
              <a:xfrm>
                <a:off x="4776" y="1734"/>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49" name="Freeform 168"/>
              <p:cNvSpPr>
                <a:spLocks/>
              </p:cNvSpPr>
              <p:nvPr/>
            </p:nvSpPr>
            <p:spPr bwMode="auto">
              <a:xfrm>
                <a:off x="4704" y="1788"/>
                <a:ext cx="30" cy="12"/>
              </a:xfrm>
              <a:custGeom>
                <a:avLst/>
                <a:gdLst>
                  <a:gd name="T0" fmla="*/ 30 w 30"/>
                  <a:gd name="T1" fmla="*/ 12 h 12"/>
                  <a:gd name="T2" fmla="*/ 24 w 30"/>
                  <a:gd name="T3" fmla="*/ 12 h 12"/>
                  <a:gd name="T4" fmla="*/ 0 w 30"/>
                  <a:gd name="T5" fmla="*/ 0 h 12"/>
                  <a:gd name="T6" fmla="*/ 0 w 30"/>
                  <a:gd name="T7" fmla="*/ 0 h 12"/>
                  <a:gd name="T8" fmla="*/ 24 w 30"/>
                  <a:gd name="T9" fmla="*/ 12 h 12"/>
                  <a:gd name="T10" fmla="*/ 30 w 30"/>
                  <a:gd name="T11" fmla="*/ 12 h 12"/>
                </a:gdLst>
                <a:ahLst/>
                <a:cxnLst>
                  <a:cxn ang="0">
                    <a:pos x="T0" y="T1"/>
                  </a:cxn>
                  <a:cxn ang="0">
                    <a:pos x="T2" y="T3"/>
                  </a:cxn>
                  <a:cxn ang="0">
                    <a:pos x="T4" y="T5"/>
                  </a:cxn>
                  <a:cxn ang="0">
                    <a:pos x="T6" y="T7"/>
                  </a:cxn>
                  <a:cxn ang="0">
                    <a:pos x="T8" y="T9"/>
                  </a:cxn>
                  <a:cxn ang="0">
                    <a:pos x="T10" y="T11"/>
                  </a:cxn>
                </a:cxnLst>
                <a:rect l="0" t="0" r="r" b="b"/>
                <a:pathLst>
                  <a:path w="30" h="12">
                    <a:moveTo>
                      <a:pt x="30" y="12"/>
                    </a:moveTo>
                    <a:lnTo>
                      <a:pt x="24" y="12"/>
                    </a:lnTo>
                    <a:lnTo>
                      <a:pt x="0" y="0"/>
                    </a:lnTo>
                    <a:lnTo>
                      <a:pt x="0" y="0"/>
                    </a:lnTo>
                    <a:lnTo>
                      <a:pt x="24" y="12"/>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0" name="Freeform 169"/>
              <p:cNvSpPr>
                <a:spLocks/>
              </p:cNvSpPr>
              <p:nvPr/>
            </p:nvSpPr>
            <p:spPr bwMode="auto">
              <a:xfrm>
                <a:off x="4830" y="1686"/>
                <a:ext cx="72" cy="102"/>
              </a:xfrm>
              <a:custGeom>
                <a:avLst/>
                <a:gdLst>
                  <a:gd name="T0" fmla="*/ 30 w 72"/>
                  <a:gd name="T1" fmla="*/ 12 h 102"/>
                  <a:gd name="T2" fmla="*/ 54 w 72"/>
                  <a:gd name="T3" fmla="*/ 36 h 102"/>
                  <a:gd name="T4" fmla="*/ 72 w 72"/>
                  <a:gd name="T5" fmla="*/ 102 h 102"/>
                  <a:gd name="T6" fmla="*/ 54 w 72"/>
                  <a:gd name="T7" fmla="*/ 36 h 102"/>
                  <a:gd name="T8" fmla="*/ 30 w 72"/>
                  <a:gd name="T9" fmla="*/ 12 h 102"/>
                  <a:gd name="T10" fmla="*/ 24 w 72"/>
                  <a:gd name="T11" fmla="*/ 12 h 102"/>
                  <a:gd name="T12" fmla="*/ 0 w 72"/>
                  <a:gd name="T13" fmla="*/ 0 h 102"/>
                  <a:gd name="T14" fmla="*/ 24 w 72"/>
                  <a:gd name="T15" fmla="*/ 12 h 102"/>
                  <a:gd name="T16" fmla="*/ 30 w 72"/>
                  <a:gd name="T17"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02">
                    <a:moveTo>
                      <a:pt x="30" y="12"/>
                    </a:moveTo>
                    <a:lnTo>
                      <a:pt x="54" y="36"/>
                    </a:lnTo>
                    <a:lnTo>
                      <a:pt x="72" y="102"/>
                    </a:lnTo>
                    <a:lnTo>
                      <a:pt x="54" y="36"/>
                    </a:lnTo>
                    <a:lnTo>
                      <a:pt x="30" y="12"/>
                    </a:lnTo>
                    <a:lnTo>
                      <a:pt x="24" y="12"/>
                    </a:lnTo>
                    <a:lnTo>
                      <a:pt x="0" y="0"/>
                    </a:lnTo>
                    <a:lnTo>
                      <a:pt x="24" y="12"/>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1" name="Freeform 170"/>
              <p:cNvSpPr>
                <a:spLocks/>
              </p:cNvSpPr>
              <p:nvPr/>
            </p:nvSpPr>
            <p:spPr bwMode="auto">
              <a:xfrm>
                <a:off x="4170" y="1818"/>
                <a:ext cx="6" cy="0"/>
              </a:xfrm>
              <a:custGeom>
                <a:avLst/>
                <a:gdLst>
                  <a:gd name="T0" fmla="*/ 6 w 6"/>
                  <a:gd name="T1" fmla="*/ 6 w 6"/>
                  <a:gd name="T2" fmla="*/ 6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6" y="0"/>
                    </a:ln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2" name="Freeform 171"/>
              <p:cNvSpPr>
                <a:spLocks/>
              </p:cNvSpPr>
              <p:nvPr/>
            </p:nvSpPr>
            <p:spPr bwMode="auto">
              <a:xfrm>
                <a:off x="4440" y="2430"/>
                <a:ext cx="24" cy="0"/>
              </a:xfrm>
              <a:custGeom>
                <a:avLst/>
                <a:gdLst>
                  <a:gd name="T0" fmla="*/ 0 w 24"/>
                  <a:gd name="T1" fmla="*/ 24 w 24"/>
                  <a:gd name="T2" fmla="*/ 0 w 24"/>
                  <a:gd name="T3" fmla="*/ 0 w 24"/>
                  <a:gd name="T4" fmla="*/ 0 w 24"/>
                  <a:gd name="T5" fmla="*/ 0 w 24"/>
                </a:gdLst>
                <a:ahLst/>
                <a:cxnLst>
                  <a:cxn ang="0">
                    <a:pos x="T0" y="0"/>
                  </a:cxn>
                  <a:cxn ang="0">
                    <a:pos x="T1" y="0"/>
                  </a:cxn>
                  <a:cxn ang="0">
                    <a:pos x="T2" y="0"/>
                  </a:cxn>
                  <a:cxn ang="0">
                    <a:pos x="T3" y="0"/>
                  </a:cxn>
                  <a:cxn ang="0">
                    <a:pos x="T4" y="0"/>
                  </a:cxn>
                  <a:cxn ang="0">
                    <a:pos x="T5" y="0"/>
                  </a:cxn>
                </a:cxnLst>
                <a:rect l="0" t="0" r="r" b="b"/>
                <a:pathLst>
                  <a:path w="24">
                    <a:moveTo>
                      <a:pt x="0" y="0"/>
                    </a:moveTo>
                    <a:lnTo>
                      <a:pt x="24"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3" name="Rectangle 172"/>
              <p:cNvSpPr>
                <a:spLocks noChangeArrowheads="1"/>
              </p:cNvSpPr>
              <p:nvPr/>
            </p:nvSpPr>
            <p:spPr bwMode="auto">
              <a:xfrm>
                <a:off x="4542" y="245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4" name="Freeform 173"/>
              <p:cNvSpPr>
                <a:spLocks/>
              </p:cNvSpPr>
              <p:nvPr/>
            </p:nvSpPr>
            <p:spPr bwMode="auto">
              <a:xfrm>
                <a:off x="4488" y="2418"/>
                <a:ext cx="12" cy="6"/>
              </a:xfrm>
              <a:custGeom>
                <a:avLst/>
                <a:gdLst>
                  <a:gd name="T0" fmla="*/ 12 w 12"/>
                  <a:gd name="T1" fmla="*/ 0 h 6"/>
                  <a:gd name="T2" fmla="*/ 6 w 12"/>
                  <a:gd name="T3" fmla="*/ 0 h 6"/>
                  <a:gd name="T4" fmla="*/ 0 w 12"/>
                  <a:gd name="T5" fmla="*/ 6 h 6"/>
                  <a:gd name="T6" fmla="*/ 6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6" y="0"/>
                    </a:lnTo>
                    <a:lnTo>
                      <a:pt x="0" y="6"/>
                    </a:lnTo>
                    <a:lnTo>
                      <a:pt x="6"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5" name="Freeform 174"/>
              <p:cNvSpPr>
                <a:spLocks/>
              </p:cNvSpPr>
              <p:nvPr/>
            </p:nvSpPr>
            <p:spPr bwMode="auto">
              <a:xfrm>
                <a:off x="4422" y="2448"/>
                <a:ext cx="6" cy="6"/>
              </a:xfrm>
              <a:custGeom>
                <a:avLst/>
                <a:gdLst>
                  <a:gd name="T0" fmla="*/ 6 w 6"/>
                  <a:gd name="T1" fmla="*/ 6 h 6"/>
                  <a:gd name="T2" fmla="*/ 0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6" name="Freeform 175"/>
              <p:cNvSpPr>
                <a:spLocks/>
              </p:cNvSpPr>
              <p:nvPr/>
            </p:nvSpPr>
            <p:spPr bwMode="auto">
              <a:xfrm>
                <a:off x="4428" y="2430"/>
                <a:ext cx="12" cy="24"/>
              </a:xfrm>
              <a:custGeom>
                <a:avLst/>
                <a:gdLst>
                  <a:gd name="T0" fmla="*/ 12 w 12"/>
                  <a:gd name="T1" fmla="*/ 0 h 24"/>
                  <a:gd name="T2" fmla="*/ 12 w 12"/>
                  <a:gd name="T3" fmla="*/ 0 h 24"/>
                  <a:gd name="T4" fmla="*/ 0 w 12"/>
                  <a:gd name="T5" fmla="*/ 0 h 24"/>
                  <a:gd name="T6" fmla="*/ 6 w 12"/>
                  <a:gd name="T7" fmla="*/ 24 h 24"/>
                  <a:gd name="T8" fmla="*/ 0 w 12"/>
                  <a:gd name="T9" fmla="*/ 0 h 24"/>
                  <a:gd name="T10" fmla="*/ 12 w 12"/>
                  <a:gd name="T11" fmla="*/ 0 h 24"/>
                </a:gdLst>
                <a:ahLst/>
                <a:cxnLst>
                  <a:cxn ang="0">
                    <a:pos x="T0" y="T1"/>
                  </a:cxn>
                  <a:cxn ang="0">
                    <a:pos x="T2" y="T3"/>
                  </a:cxn>
                  <a:cxn ang="0">
                    <a:pos x="T4" y="T5"/>
                  </a:cxn>
                  <a:cxn ang="0">
                    <a:pos x="T6" y="T7"/>
                  </a:cxn>
                  <a:cxn ang="0">
                    <a:pos x="T8" y="T9"/>
                  </a:cxn>
                  <a:cxn ang="0">
                    <a:pos x="T10" y="T11"/>
                  </a:cxn>
                </a:cxnLst>
                <a:rect l="0" t="0" r="r" b="b"/>
                <a:pathLst>
                  <a:path w="12" h="24">
                    <a:moveTo>
                      <a:pt x="12" y="0"/>
                    </a:moveTo>
                    <a:lnTo>
                      <a:pt x="12" y="0"/>
                    </a:lnTo>
                    <a:lnTo>
                      <a:pt x="0" y="0"/>
                    </a:lnTo>
                    <a:lnTo>
                      <a:pt x="6" y="24"/>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7" name="Rectangle 176"/>
              <p:cNvSpPr>
                <a:spLocks noChangeArrowheads="1"/>
              </p:cNvSpPr>
              <p:nvPr/>
            </p:nvSpPr>
            <p:spPr bwMode="auto">
              <a:xfrm>
                <a:off x="4440" y="24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8" name="Freeform 177"/>
              <p:cNvSpPr>
                <a:spLocks/>
              </p:cNvSpPr>
              <p:nvPr/>
            </p:nvSpPr>
            <p:spPr bwMode="auto">
              <a:xfrm>
                <a:off x="4878" y="2016"/>
                <a:ext cx="18" cy="18"/>
              </a:xfrm>
              <a:custGeom>
                <a:avLst/>
                <a:gdLst>
                  <a:gd name="T0" fmla="*/ 18 w 18"/>
                  <a:gd name="T1" fmla="*/ 0 h 18"/>
                  <a:gd name="T2" fmla="*/ 0 w 18"/>
                  <a:gd name="T3" fmla="*/ 18 h 18"/>
                  <a:gd name="T4" fmla="*/ 18 w 18"/>
                  <a:gd name="T5" fmla="*/ 0 h 18"/>
                  <a:gd name="T6" fmla="*/ 18 w 18"/>
                  <a:gd name="T7" fmla="*/ 0 h 18"/>
                </a:gdLst>
                <a:ahLst/>
                <a:cxnLst>
                  <a:cxn ang="0">
                    <a:pos x="T0" y="T1"/>
                  </a:cxn>
                  <a:cxn ang="0">
                    <a:pos x="T2" y="T3"/>
                  </a:cxn>
                  <a:cxn ang="0">
                    <a:pos x="T4" y="T5"/>
                  </a:cxn>
                  <a:cxn ang="0">
                    <a:pos x="T6" y="T7"/>
                  </a:cxn>
                </a:cxnLst>
                <a:rect l="0" t="0" r="r" b="b"/>
                <a:pathLst>
                  <a:path w="18" h="18">
                    <a:moveTo>
                      <a:pt x="18" y="0"/>
                    </a:moveTo>
                    <a:lnTo>
                      <a:pt x="0" y="18"/>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59" name="Freeform 178"/>
              <p:cNvSpPr>
                <a:spLocks/>
              </p:cNvSpPr>
              <p:nvPr/>
            </p:nvSpPr>
            <p:spPr bwMode="auto">
              <a:xfrm>
                <a:off x="4854" y="2034"/>
                <a:ext cx="24" cy="18"/>
              </a:xfrm>
              <a:custGeom>
                <a:avLst/>
                <a:gdLst>
                  <a:gd name="T0" fmla="*/ 24 w 24"/>
                  <a:gd name="T1" fmla="*/ 0 h 18"/>
                  <a:gd name="T2" fmla="*/ 0 w 24"/>
                  <a:gd name="T3" fmla="*/ 12 h 18"/>
                  <a:gd name="T4" fmla="*/ 0 w 24"/>
                  <a:gd name="T5" fmla="*/ 18 h 18"/>
                  <a:gd name="T6" fmla="*/ 0 w 24"/>
                  <a:gd name="T7" fmla="*/ 12 h 18"/>
                  <a:gd name="T8" fmla="*/ 24 w 24"/>
                  <a:gd name="T9" fmla="*/ 0 h 18"/>
                </a:gdLst>
                <a:ahLst/>
                <a:cxnLst>
                  <a:cxn ang="0">
                    <a:pos x="T0" y="T1"/>
                  </a:cxn>
                  <a:cxn ang="0">
                    <a:pos x="T2" y="T3"/>
                  </a:cxn>
                  <a:cxn ang="0">
                    <a:pos x="T4" y="T5"/>
                  </a:cxn>
                  <a:cxn ang="0">
                    <a:pos x="T6" y="T7"/>
                  </a:cxn>
                  <a:cxn ang="0">
                    <a:pos x="T8" y="T9"/>
                  </a:cxn>
                </a:cxnLst>
                <a:rect l="0" t="0" r="r" b="b"/>
                <a:pathLst>
                  <a:path w="24" h="18">
                    <a:moveTo>
                      <a:pt x="24" y="0"/>
                    </a:moveTo>
                    <a:lnTo>
                      <a:pt x="0" y="12"/>
                    </a:lnTo>
                    <a:lnTo>
                      <a:pt x="0" y="18"/>
                    </a:lnTo>
                    <a:lnTo>
                      <a:pt x="0" y="12"/>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0" name="Rectangle 179"/>
              <p:cNvSpPr>
                <a:spLocks noChangeArrowheads="1"/>
              </p:cNvSpPr>
              <p:nvPr/>
            </p:nvSpPr>
            <p:spPr bwMode="auto">
              <a:xfrm>
                <a:off x="4962" y="199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1" name="Freeform 180"/>
              <p:cNvSpPr>
                <a:spLocks/>
              </p:cNvSpPr>
              <p:nvPr/>
            </p:nvSpPr>
            <p:spPr bwMode="auto">
              <a:xfrm>
                <a:off x="4344" y="1980"/>
                <a:ext cx="144" cy="36"/>
              </a:xfrm>
              <a:custGeom>
                <a:avLst/>
                <a:gdLst>
                  <a:gd name="T0" fmla="*/ 0 w 144"/>
                  <a:gd name="T1" fmla="*/ 6 h 36"/>
                  <a:gd name="T2" fmla="*/ 0 w 144"/>
                  <a:gd name="T3" fmla="*/ 6 h 36"/>
                  <a:gd name="T4" fmla="*/ 66 w 144"/>
                  <a:gd name="T5" fmla="*/ 0 h 36"/>
                  <a:gd name="T6" fmla="*/ 144 w 144"/>
                  <a:gd name="T7" fmla="*/ 36 h 36"/>
                  <a:gd name="T8" fmla="*/ 144 w 144"/>
                  <a:gd name="T9" fmla="*/ 36 h 36"/>
                  <a:gd name="T10" fmla="*/ 66 w 144"/>
                  <a:gd name="T11" fmla="*/ 0 h 36"/>
                  <a:gd name="T12" fmla="*/ 0 w 144"/>
                  <a:gd name="T13" fmla="*/ 6 h 36"/>
                </a:gdLst>
                <a:ahLst/>
                <a:cxnLst>
                  <a:cxn ang="0">
                    <a:pos x="T0" y="T1"/>
                  </a:cxn>
                  <a:cxn ang="0">
                    <a:pos x="T2" y="T3"/>
                  </a:cxn>
                  <a:cxn ang="0">
                    <a:pos x="T4" y="T5"/>
                  </a:cxn>
                  <a:cxn ang="0">
                    <a:pos x="T6" y="T7"/>
                  </a:cxn>
                  <a:cxn ang="0">
                    <a:pos x="T8" y="T9"/>
                  </a:cxn>
                  <a:cxn ang="0">
                    <a:pos x="T10" y="T11"/>
                  </a:cxn>
                  <a:cxn ang="0">
                    <a:pos x="T12" y="T13"/>
                  </a:cxn>
                </a:cxnLst>
                <a:rect l="0" t="0" r="r" b="b"/>
                <a:pathLst>
                  <a:path w="144" h="36">
                    <a:moveTo>
                      <a:pt x="0" y="6"/>
                    </a:moveTo>
                    <a:lnTo>
                      <a:pt x="0" y="6"/>
                    </a:lnTo>
                    <a:lnTo>
                      <a:pt x="66" y="0"/>
                    </a:lnTo>
                    <a:lnTo>
                      <a:pt x="144" y="36"/>
                    </a:lnTo>
                    <a:lnTo>
                      <a:pt x="144" y="36"/>
                    </a:lnTo>
                    <a:lnTo>
                      <a:pt x="6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2" name="Freeform 181"/>
              <p:cNvSpPr>
                <a:spLocks/>
              </p:cNvSpPr>
              <p:nvPr/>
            </p:nvSpPr>
            <p:spPr bwMode="auto">
              <a:xfrm>
                <a:off x="4176" y="181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3" name="Freeform 182"/>
              <p:cNvSpPr>
                <a:spLocks/>
              </p:cNvSpPr>
              <p:nvPr/>
            </p:nvSpPr>
            <p:spPr bwMode="auto">
              <a:xfrm>
                <a:off x="4182" y="1818"/>
                <a:ext cx="24" cy="36"/>
              </a:xfrm>
              <a:custGeom>
                <a:avLst/>
                <a:gdLst>
                  <a:gd name="T0" fmla="*/ 18 w 24"/>
                  <a:gd name="T1" fmla="*/ 36 h 36"/>
                  <a:gd name="T2" fmla="*/ 0 w 24"/>
                  <a:gd name="T3" fmla="*/ 0 h 36"/>
                  <a:gd name="T4" fmla="*/ 0 w 24"/>
                  <a:gd name="T5" fmla="*/ 0 h 36"/>
                  <a:gd name="T6" fmla="*/ 18 w 24"/>
                  <a:gd name="T7" fmla="*/ 36 h 36"/>
                  <a:gd name="T8" fmla="*/ 24 w 24"/>
                  <a:gd name="T9" fmla="*/ 30 h 36"/>
                  <a:gd name="T10" fmla="*/ 24 w 24"/>
                  <a:gd name="T11" fmla="*/ 30 h 36"/>
                  <a:gd name="T12" fmla="*/ 18 w 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4" h="36">
                    <a:moveTo>
                      <a:pt x="18" y="36"/>
                    </a:moveTo>
                    <a:lnTo>
                      <a:pt x="0" y="0"/>
                    </a:lnTo>
                    <a:lnTo>
                      <a:pt x="0" y="0"/>
                    </a:lnTo>
                    <a:lnTo>
                      <a:pt x="18" y="36"/>
                    </a:lnTo>
                    <a:lnTo>
                      <a:pt x="24" y="30"/>
                    </a:lnTo>
                    <a:lnTo>
                      <a:pt x="24" y="30"/>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4" name="Freeform 183"/>
              <p:cNvSpPr>
                <a:spLocks/>
              </p:cNvSpPr>
              <p:nvPr/>
            </p:nvSpPr>
            <p:spPr bwMode="auto">
              <a:xfrm>
                <a:off x="4728" y="1884"/>
                <a:ext cx="30" cy="0"/>
              </a:xfrm>
              <a:custGeom>
                <a:avLst/>
                <a:gdLst>
                  <a:gd name="T0" fmla="*/ 30 w 30"/>
                  <a:gd name="T1" fmla="*/ 30 w 30"/>
                  <a:gd name="T2" fmla="*/ 0 w 30"/>
                  <a:gd name="T3" fmla="*/ 30 w 30"/>
                </a:gdLst>
                <a:ahLst/>
                <a:cxnLst>
                  <a:cxn ang="0">
                    <a:pos x="T0" y="0"/>
                  </a:cxn>
                  <a:cxn ang="0">
                    <a:pos x="T1" y="0"/>
                  </a:cxn>
                  <a:cxn ang="0">
                    <a:pos x="T2" y="0"/>
                  </a:cxn>
                  <a:cxn ang="0">
                    <a:pos x="T3" y="0"/>
                  </a:cxn>
                </a:cxnLst>
                <a:rect l="0" t="0" r="r" b="b"/>
                <a:pathLst>
                  <a:path w="30">
                    <a:moveTo>
                      <a:pt x="30" y="0"/>
                    </a:moveTo>
                    <a:lnTo>
                      <a:pt x="30" y="0"/>
                    </a:lnTo>
                    <a:lnTo>
                      <a:pt x="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5" name="Freeform 184"/>
              <p:cNvSpPr>
                <a:spLocks/>
              </p:cNvSpPr>
              <p:nvPr/>
            </p:nvSpPr>
            <p:spPr bwMode="auto">
              <a:xfrm>
                <a:off x="4692" y="1794"/>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6" name="Freeform 185"/>
              <p:cNvSpPr>
                <a:spLocks/>
              </p:cNvSpPr>
              <p:nvPr/>
            </p:nvSpPr>
            <p:spPr bwMode="auto">
              <a:xfrm>
                <a:off x="4692" y="1848"/>
                <a:ext cx="54" cy="12"/>
              </a:xfrm>
              <a:custGeom>
                <a:avLst/>
                <a:gdLst>
                  <a:gd name="T0" fmla="*/ 42 w 54"/>
                  <a:gd name="T1" fmla="*/ 0 h 12"/>
                  <a:gd name="T2" fmla="*/ 54 w 54"/>
                  <a:gd name="T3" fmla="*/ 12 h 12"/>
                  <a:gd name="T4" fmla="*/ 42 w 54"/>
                  <a:gd name="T5" fmla="*/ 0 h 12"/>
                  <a:gd name="T6" fmla="*/ 0 w 54"/>
                  <a:gd name="T7" fmla="*/ 6 h 12"/>
                  <a:gd name="T8" fmla="*/ 0 w 54"/>
                  <a:gd name="T9" fmla="*/ 6 h 12"/>
                  <a:gd name="T10" fmla="*/ 42 w 54"/>
                  <a:gd name="T11" fmla="*/ 0 h 12"/>
                </a:gdLst>
                <a:ahLst/>
                <a:cxnLst>
                  <a:cxn ang="0">
                    <a:pos x="T0" y="T1"/>
                  </a:cxn>
                  <a:cxn ang="0">
                    <a:pos x="T2" y="T3"/>
                  </a:cxn>
                  <a:cxn ang="0">
                    <a:pos x="T4" y="T5"/>
                  </a:cxn>
                  <a:cxn ang="0">
                    <a:pos x="T6" y="T7"/>
                  </a:cxn>
                  <a:cxn ang="0">
                    <a:pos x="T8" y="T9"/>
                  </a:cxn>
                  <a:cxn ang="0">
                    <a:pos x="T10" y="T11"/>
                  </a:cxn>
                </a:cxnLst>
                <a:rect l="0" t="0" r="r" b="b"/>
                <a:pathLst>
                  <a:path w="54" h="12">
                    <a:moveTo>
                      <a:pt x="42" y="0"/>
                    </a:moveTo>
                    <a:lnTo>
                      <a:pt x="54" y="12"/>
                    </a:lnTo>
                    <a:lnTo>
                      <a:pt x="42" y="0"/>
                    </a:lnTo>
                    <a:lnTo>
                      <a:pt x="0" y="6"/>
                    </a:lnTo>
                    <a:lnTo>
                      <a:pt x="0" y="6"/>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7" name="Freeform 186"/>
              <p:cNvSpPr>
                <a:spLocks/>
              </p:cNvSpPr>
              <p:nvPr/>
            </p:nvSpPr>
            <p:spPr bwMode="auto">
              <a:xfrm>
                <a:off x="4578" y="1944"/>
                <a:ext cx="42" cy="48"/>
              </a:xfrm>
              <a:custGeom>
                <a:avLst/>
                <a:gdLst>
                  <a:gd name="T0" fmla="*/ 42 w 42"/>
                  <a:gd name="T1" fmla="*/ 18 h 48"/>
                  <a:gd name="T2" fmla="*/ 0 w 42"/>
                  <a:gd name="T3" fmla="*/ 48 h 48"/>
                  <a:gd name="T4" fmla="*/ 42 w 42"/>
                  <a:gd name="T5" fmla="*/ 18 h 48"/>
                  <a:gd name="T6" fmla="*/ 36 w 42"/>
                  <a:gd name="T7" fmla="*/ 0 h 48"/>
                  <a:gd name="T8" fmla="*/ 36 w 42"/>
                  <a:gd name="T9" fmla="*/ 0 h 48"/>
                  <a:gd name="T10" fmla="*/ 42 w 42"/>
                  <a:gd name="T11" fmla="*/ 18 h 48"/>
                </a:gdLst>
                <a:ahLst/>
                <a:cxnLst>
                  <a:cxn ang="0">
                    <a:pos x="T0" y="T1"/>
                  </a:cxn>
                  <a:cxn ang="0">
                    <a:pos x="T2" y="T3"/>
                  </a:cxn>
                  <a:cxn ang="0">
                    <a:pos x="T4" y="T5"/>
                  </a:cxn>
                  <a:cxn ang="0">
                    <a:pos x="T6" y="T7"/>
                  </a:cxn>
                  <a:cxn ang="0">
                    <a:pos x="T8" y="T9"/>
                  </a:cxn>
                  <a:cxn ang="0">
                    <a:pos x="T10" y="T11"/>
                  </a:cxn>
                </a:cxnLst>
                <a:rect l="0" t="0" r="r" b="b"/>
                <a:pathLst>
                  <a:path w="42" h="48">
                    <a:moveTo>
                      <a:pt x="42" y="18"/>
                    </a:moveTo>
                    <a:lnTo>
                      <a:pt x="0" y="48"/>
                    </a:lnTo>
                    <a:lnTo>
                      <a:pt x="42" y="18"/>
                    </a:lnTo>
                    <a:lnTo>
                      <a:pt x="36" y="0"/>
                    </a:lnTo>
                    <a:lnTo>
                      <a:pt x="36"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8" name="Freeform 187"/>
              <p:cNvSpPr>
                <a:spLocks/>
              </p:cNvSpPr>
              <p:nvPr/>
            </p:nvSpPr>
            <p:spPr bwMode="auto">
              <a:xfrm>
                <a:off x="4626" y="1926"/>
                <a:ext cx="18" cy="6"/>
              </a:xfrm>
              <a:custGeom>
                <a:avLst/>
                <a:gdLst>
                  <a:gd name="T0" fmla="*/ 0 w 18"/>
                  <a:gd name="T1" fmla="*/ 0 h 6"/>
                  <a:gd name="T2" fmla="*/ 18 w 18"/>
                  <a:gd name="T3" fmla="*/ 6 h 6"/>
                  <a:gd name="T4" fmla="*/ 0 w 18"/>
                  <a:gd name="T5" fmla="*/ 0 h 6"/>
                  <a:gd name="T6" fmla="*/ 0 w 18"/>
                  <a:gd name="T7" fmla="*/ 0 h 6"/>
                </a:gdLst>
                <a:ahLst/>
                <a:cxnLst>
                  <a:cxn ang="0">
                    <a:pos x="T0" y="T1"/>
                  </a:cxn>
                  <a:cxn ang="0">
                    <a:pos x="T2" y="T3"/>
                  </a:cxn>
                  <a:cxn ang="0">
                    <a:pos x="T4" y="T5"/>
                  </a:cxn>
                  <a:cxn ang="0">
                    <a:pos x="T6" y="T7"/>
                  </a:cxn>
                </a:cxnLst>
                <a:rect l="0" t="0" r="r" b="b"/>
                <a:pathLst>
                  <a:path w="18" h="6">
                    <a:moveTo>
                      <a:pt x="0" y="0"/>
                    </a:moveTo>
                    <a:lnTo>
                      <a:pt x="18"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69" name="Rectangle 188"/>
              <p:cNvSpPr>
                <a:spLocks noChangeArrowheads="1"/>
              </p:cNvSpPr>
              <p:nvPr/>
            </p:nvSpPr>
            <p:spPr bwMode="auto">
              <a:xfrm>
                <a:off x="4176" y="18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0" name="Freeform 189"/>
              <p:cNvSpPr>
                <a:spLocks/>
              </p:cNvSpPr>
              <p:nvPr/>
            </p:nvSpPr>
            <p:spPr bwMode="auto">
              <a:xfrm>
                <a:off x="4260" y="2316"/>
                <a:ext cx="162" cy="354"/>
              </a:xfrm>
              <a:custGeom>
                <a:avLst/>
                <a:gdLst>
                  <a:gd name="T0" fmla="*/ 108 w 162"/>
                  <a:gd name="T1" fmla="*/ 264 h 354"/>
                  <a:gd name="T2" fmla="*/ 120 w 162"/>
                  <a:gd name="T3" fmla="*/ 240 h 354"/>
                  <a:gd name="T4" fmla="*/ 96 w 162"/>
                  <a:gd name="T5" fmla="*/ 198 h 354"/>
                  <a:gd name="T6" fmla="*/ 102 w 162"/>
                  <a:gd name="T7" fmla="*/ 174 h 354"/>
                  <a:gd name="T8" fmla="*/ 102 w 162"/>
                  <a:gd name="T9" fmla="*/ 174 h 354"/>
                  <a:gd name="T10" fmla="*/ 102 w 162"/>
                  <a:gd name="T11" fmla="*/ 174 h 354"/>
                  <a:gd name="T12" fmla="*/ 120 w 162"/>
                  <a:gd name="T13" fmla="*/ 168 h 354"/>
                  <a:gd name="T14" fmla="*/ 162 w 162"/>
                  <a:gd name="T15" fmla="*/ 132 h 354"/>
                  <a:gd name="T16" fmla="*/ 162 w 162"/>
                  <a:gd name="T17" fmla="*/ 132 h 354"/>
                  <a:gd name="T18" fmla="*/ 162 w 162"/>
                  <a:gd name="T19" fmla="*/ 132 h 354"/>
                  <a:gd name="T20" fmla="*/ 162 w 162"/>
                  <a:gd name="T21" fmla="*/ 132 h 354"/>
                  <a:gd name="T22" fmla="*/ 144 w 162"/>
                  <a:gd name="T23" fmla="*/ 132 h 354"/>
                  <a:gd name="T24" fmla="*/ 126 w 162"/>
                  <a:gd name="T25" fmla="*/ 120 h 354"/>
                  <a:gd name="T26" fmla="*/ 126 w 162"/>
                  <a:gd name="T27" fmla="*/ 120 h 354"/>
                  <a:gd name="T28" fmla="*/ 126 w 162"/>
                  <a:gd name="T29" fmla="*/ 120 h 354"/>
                  <a:gd name="T30" fmla="*/ 132 w 162"/>
                  <a:gd name="T31" fmla="*/ 120 h 354"/>
                  <a:gd name="T32" fmla="*/ 132 w 162"/>
                  <a:gd name="T33" fmla="*/ 108 h 354"/>
                  <a:gd name="T34" fmla="*/ 120 w 162"/>
                  <a:gd name="T35" fmla="*/ 84 h 354"/>
                  <a:gd name="T36" fmla="*/ 102 w 162"/>
                  <a:gd name="T37" fmla="*/ 90 h 354"/>
                  <a:gd name="T38" fmla="*/ 102 w 162"/>
                  <a:gd name="T39" fmla="*/ 72 h 354"/>
                  <a:gd name="T40" fmla="*/ 114 w 162"/>
                  <a:gd name="T41" fmla="*/ 60 h 354"/>
                  <a:gd name="T42" fmla="*/ 114 w 162"/>
                  <a:gd name="T43" fmla="*/ 48 h 354"/>
                  <a:gd name="T44" fmla="*/ 120 w 162"/>
                  <a:gd name="T45" fmla="*/ 18 h 354"/>
                  <a:gd name="T46" fmla="*/ 102 w 162"/>
                  <a:gd name="T47" fmla="*/ 0 h 354"/>
                  <a:gd name="T48" fmla="*/ 96 w 162"/>
                  <a:gd name="T49" fmla="*/ 0 h 354"/>
                  <a:gd name="T50" fmla="*/ 90 w 162"/>
                  <a:gd name="T51" fmla="*/ 6 h 354"/>
                  <a:gd name="T52" fmla="*/ 84 w 162"/>
                  <a:gd name="T53" fmla="*/ 18 h 354"/>
                  <a:gd name="T54" fmla="*/ 54 w 162"/>
                  <a:gd name="T55" fmla="*/ 42 h 354"/>
                  <a:gd name="T56" fmla="*/ 30 w 162"/>
                  <a:gd name="T57" fmla="*/ 90 h 354"/>
                  <a:gd name="T58" fmla="*/ 18 w 162"/>
                  <a:gd name="T59" fmla="*/ 90 h 354"/>
                  <a:gd name="T60" fmla="*/ 12 w 162"/>
                  <a:gd name="T61" fmla="*/ 120 h 354"/>
                  <a:gd name="T62" fmla="*/ 12 w 162"/>
                  <a:gd name="T63" fmla="*/ 126 h 354"/>
                  <a:gd name="T64" fmla="*/ 6 w 162"/>
                  <a:gd name="T65" fmla="*/ 138 h 354"/>
                  <a:gd name="T66" fmla="*/ 0 w 162"/>
                  <a:gd name="T67" fmla="*/ 144 h 354"/>
                  <a:gd name="T68" fmla="*/ 24 w 162"/>
                  <a:gd name="T69" fmla="*/ 174 h 354"/>
                  <a:gd name="T70" fmla="*/ 24 w 162"/>
                  <a:gd name="T71" fmla="*/ 186 h 354"/>
                  <a:gd name="T72" fmla="*/ 30 w 162"/>
                  <a:gd name="T73" fmla="*/ 186 h 354"/>
                  <a:gd name="T74" fmla="*/ 42 w 162"/>
                  <a:gd name="T75" fmla="*/ 210 h 354"/>
                  <a:gd name="T76" fmla="*/ 36 w 162"/>
                  <a:gd name="T77" fmla="*/ 240 h 354"/>
                  <a:gd name="T78" fmla="*/ 54 w 162"/>
                  <a:gd name="T79" fmla="*/ 246 h 354"/>
                  <a:gd name="T80" fmla="*/ 78 w 162"/>
                  <a:gd name="T81" fmla="*/ 228 h 354"/>
                  <a:gd name="T82" fmla="*/ 78 w 162"/>
                  <a:gd name="T83" fmla="*/ 216 h 354"/>
                  <a:gd name="T84" fmla="*/ 96 w 162"/>
                  <a:gd name="T85" fmla="*/ 234 h 354"/>
                  <a:gd name="T86" fmla="*/ 102 w 162"/>
                  <a:gd name="T87" fmla="*/ 258 h 354"/>
                  <a:gd name="T88" fmla="*/ 120 w 162"/>
                  <a:gd name="T89" fmla="*/ 312 h 354"/>
                  <a:gd name="T90" fmla="*/ 114 w 162"/>
                  <a:gd name="T91" fmla="*/ 348 h 354"/>
                  <a:gd name="T92" fmla="*/ 114 w 162"/>
                  <a:gd name="T93" fmla="*/ 354 h 354"/>
                  <a:gd name="T94" fmla="*/ 120 w 162"/>
                  <a:gd name="T95" fmla="*/ 342 h 354"/>
                  <a:gd name="T96" fmla="*/ 132 w 162"/>
                  <a:gd name="T97" fmla="*/ 324 h 354"/>
                  <a:gd name="T98" fmla="*/ 138 w 162"/>
                  <a:gd name="T99" fmla="*/ 324 h 354"/>
                  <a:gd name="T100" fmla="*/ 138 w 162"/>
                  <a:gd name="T101" fmla="*/ 324 h 354"/>
                  <a:gd name="T102" fmla="*/ 138 w 162"/>
                  <a:gd name="T103" fmla="*/ 324 h 354"/>
                  <a:gd name="T104" fmla="*/ 108 w 162"/>
                  <a:gd name="T105" fmla="*/ 26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2" h="354">
                    <a:moveTo>
                      <a:pt x="108" y="264"/>
                    </a:moveTo>
                    <a:lnTo>
                      <a:pt x="120" y="240"/>
                    </a:lnTo>
                    <a:lnTo>
                      <a:pt x="96" y="198"/>
                    </a:lnTo>
                    <a:lnTo>
                      <a:pt x="102" y="174"/>
                    </a:lnTo>
                    <a:lnTo>
                      <a:pt x="102" y="174"/>
                    </a:lnTo>
                    <a:lnTo>
                      <a:pt x="102" y="174"/>
                    </a:lnTo>
                    <a:lnTo>
                      <a:pt x="120" y="168"/>
                    </a:lnTo>
                    <a:lnTo>
                      <a:pt x="162" y="132"/>
                    </a:lnTo>
                    <a:lnTo>
                      <a:pt x="162" y="132"/>
                    </a:lnTo>
                    <a:lnTo>
                      <a:pt x="162" y="132"/>
                    </a:lnTo>
                    <a:lnTo>
                      <a:pt x="162" y="132"/>
                    </a:lnTo>
                    <a:lnTo>
                      <a:pt x="144" y="132"/>
                    </a:lnTo>
                    <a:lnTo>
                      <a:pt x="126" y="120"/>
                    </a:lnTo>
                    <a:lnTo>
                      <a:pt x="126" y="120"/>
                    </a:lnTo>
                    <a:lnTo>
                      <a:pt x="126" y="120"/>
                    </a:lnTo>
                    <a:lnTo>
                      <a:pt x="132" y="120"/>
                    </a:lnTo>
                    <a:lnTo>
                      <a:pt x="132" y="108"/>
                    </a:lnTo>
                    <a:lnTo>
                      <a:pt x="120" y="84"/>
                    </a:lnTo>
                    <a:lnTo>
                      <a:pt x="102" y="90"/>
                    </a:lnTo>
                    <a:lnTo>
                      <a:pt x="102" y="72"/>
                    </a:lnTo>
                    <a:lnTo>
                      <a:pt x="114" y="60"/>
                    </a:lnTo>
                    <a:lnTo>
                      <a:pt x="114" y="48"/>
                    </a:lnTo>
                    <a:lnTo>
                      <a:pt x="120" y="18"/>
                    </a:lnTo>
                    <a:lnTo>
                      <a:pt x="102" y="0"/>
                    </a:lnTo>
                    <a:lnTo>
                      <a:pt x="96" y="0"/>
                    </a:lnTo>
                    <a:lnTo>
                      <a:pt x="90" y="6"/>
                    </a:lnTo>
                    <a:lnTo>
                      <a:pt x="84" y="18"/>
                    </a:lnTo>
                    <a:lnTo>
                      <a:pt x="54" y="42"/>
                    </a:lnTo>
                    <a:lnTo>
                      <a:pt x="30" y="90"/>
                    </a:lnTo>
                    <a:lnTo>
                      <a:pt x="18" y="90"/>
                    </a:lnTo>
                    <a:lnTo>
                      <a:pt x="12" y="120"/>
                    </a:lnTo>
                    <a:lnTo>
                      <a:pt x="12" y="126"/>
                    </a:lnTo>
                    <a:lnTo>
                      <a:pt x="6" y="138"/>
                    </a:lnTo>
                    <a:lnTo>
                      <a:pt x="0" y="144"/>
                    </a:lnTo>
                    <a:lnTo>
                      <a:pt x="24" y="174"/>
                    </a:lnTo>
                    <a:lnTo>
                      <a:pt x="24" y="186"/>
                    </a:lnTo>
                    <a:lnTo>
                      <a:pt x="30" y="186"/>
                    </a:lnTo>
                    <a:lnTo>
                      <a:pt x="42" y="210"/>
                    </a:lnTo>
                    <a:lnTo>
                      <a:pt x="36" y="240"/>
                    </a:lnTo>
                    <a:lnTo>
                      <a:pt x="54" y="246"/>
                    </a:lnTo>
                    <a:lnTo>
                      <a:pt x="78" y="228"/>
                    </a:lnTo>
                    <a:lnTo>
                      <a:pt x="78" y="216"/>
                    </a:lnTo>
                    <a:lnTo>
                      <a:pt x="96" y="234"/>
                    </a:lnTo>
                    <a:lnTo>
                      <a:pt x="102" y="258"/>
                    </a:lnTo>
                    <a:lnTo>
                      <a:pt x="120" y="312"/>
                    </a:lnTo>
                    <a:lnTo>
                      <a:pt x="114" y="348"/>
                    </a:lnTo>
                    <a:lnTo>
                      <a:pt x="114" y="354"/>
                    </a:lnTo>
                    <a:lnTo>
                      <a:pt x="120" y="342"/>
                    </a:lnTo>
                    <a:lnTo>
                      <a:pt x="132" y="324"/>
                    </a:lnTo>
                    <a:lnTo>
                      <a:pt x="138" y="324"/>
                    </a:lnTo>
                    <a:lnTo>
                      <a:pt x="138" y="324"/>
                    </a:lnTo>
                    <a:lnTo>
                      <a:pt x="138" y="324"/>
                    </a:lnTo>
                    <a:lnTo>
                      <a:pt x="108" y="26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1" name="Rectangle 190"/>
              <p:cNvSpPr>
                <a:spLocks noChangeArrowheads="1"/>
              </p:cNvSpPr>
              <p:nvPr/>
            </p:nvSpPr>
            <p:spPr bwMode="auto">
              <a:xfrm>
                <a:off x="4422" y="244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2" name="Freeform 191"/>
              <p:cNvSpPr>
                <a:spLocks/>
              </p:cNvSpPr>
              <p:nvPr/>
            </p:nvSpPr>
            <p:spPr bwMode="auto">
              <a:xfrm>
                <a:off x="4356" y="2490"/>
                <a:ext cx="6" cy="24"/>
              </a:xfrm>
              <a:custGeom>
                <a:avLst/>
                <a:gdLst>
                  <a:gd name="T0" fmla="*/ 0 w 6"/>
                  <a:gd name="T1" fmla="*/ 24 h 24"/>
                  <a:gd name="T2" fmla="*/ 6 w 6"/>
                  <a:gd name="T3" fmla="*/ 0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6"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3" name="Freeform 192"/>
              <p:cNvSpPr>
                <a:spLocks/>
              </p:cNvSpPr>
              <p:nvPr/>
            </p:nvSpPr>
            <p:spPr bwMode="auto">
              <a:xfrm>
                <a:off x="4356" y="2514"/>
                <a:ext cx="42" cy="126"/>
              </a:xfrm>
              <a:custGeom>
                <a:avLst/>
                <a:gdLst>
                  <a:gd name="T0" fmla="*/ 24 w 42"/>
                  <a:gd name="T1" fmla="*/ 42 h 126"/>
                  <a:gd name="T2" fmla="*/ 0 w 42"/>
                  <a:gd name="T3" fmla="*/ 0 h 126"/>
                  <a:gd name="T4" fmla="*/ 24 w 42"/>
                  <a:gd name="T5" fmla="*/ 42 h 126"/>
                  <a:gd name="T6" fmla="*/ 12 w 42"/>
                  <a:gd name="T7" fmla="*/ 66 h 126"/>
                  <a:gd name="T8" fmla="*/ 42 w 42"/>
                  <a:gd name="T9" fmla="*/ 126 h 126"/>
                  <a:gd name="T10" fmla="*/ 42 w 42"/>
                  <a:gd name="T11" fmla="*/ 126 h 126"/>
                  <a:gd name="T12" fmla="*/ 12 w 42"/>
                  <a:gd name="T13" fmla="*/ 66 h 126"/>
                  <a:gd name="T14" fmla="*/ 24 w 42"/>
                  <a:gd name="T15" fmla="*/ 42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26">
                    <a:moveTo>
                      <a:pt x="24" y="42"/>
                    </a:moveTo>
                    <a:lnTo>
                      <a:pt x="0" y="0"/>
                    </a:lnTo>
                    <a:lnTo>
                      <a:pt x="24" y="42"/>
                    </a:lnTo>
                    <a:lnTo>
                      <a:pt x="12" y="66"/>
                    </a:lnTo>
                    <a:lnTo>
                      <a:pt x="42" y="126"/>
                    </a:lnTo>
                    <a:lnTo>
                      <a:pt x="42" y="126"/>
                    </a:lnTo>
                    <a:lnTo>
                      <a:pt x="12" y="66"/>
                    </a:lnTo>
                    <a:lnTo>
                      <a:pt x="2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4" name="Freeform 193"/>
              <p:cNvSpPr>
                <a:spLocks/>
              </p:cNvSpPr>
              <p:nvPr/>
            </p:nvSpPr>
            <p:spPr bwMode="auto">
              <a:xfrm>
                <a:off x="4386" y="2436"/>
                <a:ext cx="18" cy="12"/>
              </a:xfrm>
              <a:custGeom>
                <a:avLst/>
                <a:gdLst>
                  <a:gd name="T0" fmla="*/ 18 w 18"/>
                  <a:gd name="T1" fmla="*/ 12 h 12"/>
                  <a:gd name="T2" fmla="*/ 0 w 18"/>
                  <a:gd name="T3" fmla="*/ 0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5" name="Freeform 194"/>
              <p:cNvSpPr>
                <a:spLocks/>
              </p:cNvSpPr>
              <p:nvPr/>
            </p:nvSpPr>
            <p:spPr bwMode="auto">
              <a:xfrm>
                <a:off x="4422" y="244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6" name="Freeform 195"/>
              <p:cNvSpPr>
                <a:spLocks/>
              </p:cNvSpPr>
              <p:nvPr/>
            </p:nvSpPr>
            <p:spPr bwMode="auto">
              <a:xfrm>
                <a:off x="4362" y="2376"/>
                <a:ext cx="30" cy="60"/>
              </a:xfrm>
              <a:custGeom>
                <a:avLst/>
                <a:gdLst>
                  <a:gd name="T0" fmla="*/ 0 w 30"/>
                  <a:gd name="T1" fmla="*/ 30 h 60"/>
                  <a:gd name="T2" fmla="*/ 18 w 30"/>
                  <a:gd name="T3" fmla="*/ 24 h 60"/>
                  <a:gd name="T4" fmla="*/ 30 w 30"/>
                  <a:gd name="T5" fmla="*/ 48 h 60"/>
                  <a:gd name="T6" fmla="*/ 30 w 30"/>
                  <a:gd name="T7" fmla="*/ 60 h 60"/>
                  <a:gd name="T8" fmla="*/ 30 w 30"/>
                  <a:gd name="T9" fmla="*/ 48 h 60"/>
                  <a:gd name="T10" fmla="*/ 18 w 30"/>
                  <a:gd name="T11" fmla="*/ 24 h 60"/>
                  <a:gd name="T12" fmla="*/ 0 w 30"/>
                  <a:gd name="T13" fmla="*/ 30 h 60"/>
                  <a:gd name="T14" fmla="*/ 0 w 30"/>
                  <a:gd name="T15" fmla="*/ 12 h 60"/>
                  <a:gd name="T16" fmla="*/ 12 w 30"/>
                  <a:gd name="T17" fmla="*/ 0 h 60"/>
                  <a:gd name="T18" fmla="*/ 0 w 30"/>
                  <a:gd name="T19" fmla="*/ 12 h 60"/>
                  <a:gd name="T20" fmla="*/ 0 w 30"/>
                  <a:gd name="T21"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0">
                    <a:moveTo>
                      <a:pt x="0" y="30"/>
                    </a:moveTo>
                    <a:lnTo>
                      <a:pt x="18" y="24"/>
                    </a:lnTo>
                    <a:lnTo>
                      <a:pt x="30" y="48"/>
                    </a:lnTo>
                    <a:lnTo>
                      <a:pt x="30" y="60"/>
                    </a:lnTo>
                    <a:lnTo>
                      <a:pt x="30" y="48"/>
                    </a:lnTo>
                    <a:lnTo>
                      <a:pt x="18" y="24"/>
                    </a:lnTo>
                    <a:lnTo>
                      <a:pt x="0" y="30"/>
                    </a:lnTo>
                    <a:lnTo>
                      <a:pt x="0" y="12"/>
                    </a:lnTo>
                    <a:lnTo>
                      <a:pt x="12" y="0"/>
                    </a:lnTo>
                    <a:lnTo>
                      <a:pt x="0" y="12"/>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7" name="Rectangle 196"/>
              <p:cNvSpPr>
                <a:spLocks noChangeArrowheads="1"/>
              </p:cNvSpPr>
              <p:nvPr/>
            </p:nvSpPr>
            <p:spPr bwMode="auto">
              <a:xfrm>
                <a:off x="4422" y="244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8" name="Freeform 197"/>
              <p:cNvSpPr>
                <a:spLocks/>
              </p:cNvSpPr>
              <p:nvPr/>
            </p:nvSpPr>
            <p:spPr bwMode="auto">
              <a:xfrm>
                <a:off x="4200" y="2334"/>
                <a:ext cx="54" cy="12"/>
              </a:xfrm>
              <a:custGeom>
                <a:avLst/>
                <a:gdLst>
                  <a:gd name="T0" fmla="*/ 0 w 54"/>
                  <a:gd name="T1" fmla="*/ 12 h 12"/>
                  <a:gd name="T2" fmla="*/ 30 w 54"/>
                  <a:gd name="T3" fmla="*/ 12 h 12"/>
                  <a:gd name="T4" fmla="*/ 54 w 54"/>
                  <a:gd name="T5" fmla="*/ 12 h 12"/>
                  <a:gd name="T6" fmla="*/ 0 w 54"/>
                  <a:gd name="T7" fmla="*/ 12 h 12"/>
                  <a:gd name="T8" fmla="*/ 0 w 54"/>
                  <a:gd name="T9" fmla="*/ 0 h 12"/>
                  <a:gd name="T10" fmla="*/ 0 w 54"/>
                  <a:gd name="T11" fmla="*/ 0 h 12"/>
                  <a:gd name="T12" fmla="*/ 0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0" y="12"/>
                    </a:moveTo>
                    <a:lnTo>
                      <a:pt x="30" y="12"/>
                    </a:lnTo>
                    <a:lnTo>
                      <a:pt x="54" y="12"/>
                    </a:lnTo>
                    <a:lnTo>
                      <a:pt x="0" y="12"/>
                    </a:lnTo>
                    <a:lnTo>
                      <a:pt x="0" y="0"/>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79" name="Freeform 198"/>
              <p:cNvSpPr>
                <a:spLocks/>
              </p:cNvSpPr>
              <p:nvPr/>
            </p:nvSpPr>
            <p:spPr bwMode="auto">
              <a:xfrm>
                <a:off x="4200" y="2310"/>
                <a:ext cx="60" cy="36"/>
              </a:xfrm>
              <a:custGeom>
                <a:avLst/>
                <a:gdLst>
                  <a:gd name="T0" fmla="*/ 54 w 60"/>
                  <a:gd name="T1" fmla="*/ 36 h 36"/>
                  <a:gd name="T2" fmla="*/ 60 w 60"/>
                  <a:gd name="T3" fmla="*/ 36 h 36"/>
                  <a:gd name="T4" fmla="*/ 54 w 60"/>
                  <a:gd name="T5" fmla="*/ 18 h 36"/>
                  <a:gd name="T6" fmla="*/ 60 w 60"/>
                  <a:gd name="T7" fmla="*/ 12 h 36"/>
                  <a:gd name="T8" fmla="*/ 30 w 60"/>
                  <a:gd name="T9" fmla="*/ 12 h 36"/>
                  <a:gd name="T10" fmla="*/ 18 w 60"/>
                  <a:gd name="T11" fmla="*/ 0 h 36"/>
                  <a:gd name="T12" fmla="*/ 0 w 60"/>
                  <a:gd name="T13" fmla="*/ 24 h 36"/>
                  <a:gd name="T14" fmla="*/ 0 w 60"/>
                  <a:gd name="T15" fmla="*/ 36 h 36"/>
                  <a:gd name="T16" fmla="*/ 54 w 6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
                    <a:moveTo>
                      <a:pt x="54" y="36"/>
                    </a:moveTo>
                    <a:lnTo>
                      <a:pt x="60" y="36"/>
                    </a:lnTo>
                    <a:lnTo>
                      <a:pt x="54" y="18"/>
                    </a:lnTo>
                    <a:lnTo>
                      <a:pt x="60" y="12"/>
                    </a:lnTo>
                    <a:lnTo>
                      <a:pt x="30" y="12"/>
                    </a:lnTo>
                    <a:lnTo>
                      <a:pt x="18" y="0"/>
                    </a:lnTo>
                    <a:lnTo>
                      <a:pt x="0" y="24"/>
                    </a:lnTo>
                    <a:lnTo>
                      <a:pt x="0" y="36"/>
                    </a:lnTo>
                    <a:lnTo>
                      <a:pt x="5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80" name="Freeform 199"/>
              <p:cNvSpPr>
                <a:spLocks/>
              </p:cNvSpPr>
              <p:nvPr/>
            </p:nvSpPr>
            <p:spPr bwMode="auto">
              <a:xfrm>
                <a:off x="4038" y="2274"/>
                <a:ext cx="150" cy="78"/>
              </a:xfrm>
              <a:custGeom>
                <a:avLst/>
                <a:gdLst>
                  <a:gd name="T0" fmla="*/ 12 w 150"/>
                  <a:gd name="T1" fmla="*/ 0 h 78"/>
                  <a:gd name="T2" fmla="*/ 12 w 150"/>
                  <a:gd name="T3" fmla="*/ 6 h 78"/>
                  <a:gd name="T4" fmla="*/ 0 w 150"/>
                  <a:gd name="T5" fmla="*/ 30 h 78"/>
                  <a:gd name="T6" fmla="*/ 54 w 150"/>
                  <a:gd name="T7" fmla="*/ 60 h 78"/>
                  <a:gd name="T8" fmla="*/ 78 w 150"/>
                  <a:gd name="T9" fmla="*/ 66 h 78"/>
                  <a:gd name="T10" fmla="*/ 90 w 150"/>
                  <a:gd name="T11" fmla="*/ 72 h 78"/>
                  <a:gd name="T12" fmla="*/ 138 w 150"/>
                  <a:gd name="T13" fmla="*/ 78 h 78"/>
                  <a:gd name="T14" fmla="*/ 138 w 150"/>
                  <a:gd name="T15" fmla="*/ 72 h 78"/>
                  <a:gd name="T16" fmla="*/ 144 w 150"/>
                  <a:gd name="T17" fmla="*/ 48 h 78"/>
                  <a:gd name="T18" fmla="*/ 150 w 150"/>
                  <a:gd name="T19" fmla="*/ 48 h 78"/>
                  <a:gd name="T20" fmla="*/ 150 w 150"/>
                  <a:gd name="T21" fmla="*/ 48 h 78"/>
                  <a:gd name="T22" fmla="*/ 114 w 150"/>
                  <a:gd name="T23" fmla="*/ 48 h 78"/>
                  <a:gd name="T24" fmla="*/ 78 w 150"/>
                  <a:gd name="T25" fmla="*/ 30 h 78"/>
                  <a:gd name="T26" fmla="*/ 78 w 150"/>
                  <a:gd name="T27" fmla="*/ 18 h 78"/>
                  <a:gd name="T28" fmla="*/ 66 w 150"/>
                  <a:gd name="T29" fmla="*/ 24 h 78"/>
                  <a:gd name="T30" fmla="*/ 66 w 150"/>
                  <a:gd name="T31" fmla="*/ 24 h 78"/>
                  <a:gd name="T32" fmla="*/ 66 w 150"/>
                  <a:gd name="T33" fmla="*/ 24 h 78"/>
                  <a:gd name="T34" fmla="*/ 54 w 150"/>
                  <a:gd name="T35" fmla="*/ 12 h 78"/>
                  <a:gd name="T36" fmla="*/ 24 w 150"/>
                  <a:gd name="T37" fmla="*/ 0 h 78"/>
                  <a:gd name="T38" fmla="*/ 24 w 150"/>
                  <a:gd name="T39" fmla="*/ 0 h 78"/>
                  <a:gd name="T40" fmla="*/ 18 w 150"/>
                  <a:gd name="T41" fmla="*/ 6 h 78"/>
                  <a:gd name="T42" fmla="*/ 18 w 150"/>
                  <a:gd name="T43" fmla="*/ 6 h 78"/>
                  <a:gd name="T44" fmla="*/ 18 w 150"/>
                  <a:gd name="T45" fmla="*/ 6 h 78"/>
                  <a:gd name="T46" fmla="*/ 12 w 150"/>
                  <a:gd name="T4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78">
                    <a:moveTo>
                      <a:pt x="12" y="0"/>
                    </a:moveTo>
                    <a:lnTo>
                      <a:pt x="12" y="6"/>
                    </a:lnTo>
                    <a:lnTo>
                      <a:pt x="0" y="30"/>
                    </a:lnTo>
                    <a:lnTo>
                      <a:pt x="54" y="60"/>
                    </a:lnTo>
                    <a:lnTo>
                      <a:pt x="78" y="66"/>
                    </a:lnTo>
                    <a:lnTo>
                      <a:pt x="90" y="72"/>
                    </a:lnTo>
                    <a:lnTo>
                      <a:pt x="138" y="78"/>
                    </a:lnTo>
                    <a:lnTo>
                      <a:pt x="138" y="72"/>
                    </a:lnTo>
                    <a:lnTo>
                      <a:pt x="144" y="48"/>
                    </a:lnTo>
                    <a:lnTo>
                      <a:pt x="150" y="48"/>
                    </a:lnTo>
                    <a:lnTo>
                      <a:pt x="150" y="48"/>
                    </a:lnTo>
                    <a:lnTo>
                      <a:pt x="114" y="48"/>
                    </a:lnTo>
                    <a:lnTo>
                      <a:pt x="78" y="30"/>
                    </a:lnTo>
                    <a:lnTo>
                      <a:pt x="78" y="18"/>
                    </a:lnTo>
                    <a:lnTo>
                      <a:pt x="66" y="24"/>
                    </a:lnTo>
                    <a:lnTo>
                      <a:pt x="66" y="24"/>
                    </a:lnTo>
                    <a:lnTo>
                      <a:pt x="66" y="24"/>
                    </a:lnTo>
                    <a:lnTo>
                      <a:pt x="54" y="12"/>
                    </a:lnTo>
                    <a:lnTo>
                      <a:pt x="24" y="0"/>
                    </a:lnTo>
                    <a:lnTo>
                      <a:pt x="24" y="0"/>
                    </a:lnTo>
                    <a:lnTo>
                      <a:pt x="18" y="6"/>
                    </a:lnTo>
                    <a:lnTo>
                      <a:pt x="18" y="6"/>
                    </a:lnTo>
                    <a:lnTo>
                      <a:pt x="18"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81" name="Freeform 200"/>
              <p:cNvSpPr>
                <a:spLocks/>
              </p:cNvSpPr>
              <p:nvPr/>
            </p:nvSpPr>
            <p:spPr bwMode="auto">
              <a:xfrm>
                <a:off x="4116" y="2292"/>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82" name="Freeform 201"/>
              <p:cNvSpPr>
                <a:spLocks/>
              </p:cNvSpPr>
              <p:nvPr/>
            </p:nvSpPr>
            <p:spPr bwMode="auto">
              <a:xfrm>
                <a:off x="4050" y="2274"/>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83" name="Freeform 202"/>
              <p:cNvSpPr>
                <a:spLocks/>
              </p:cNvSpPr>
              <p:nvPr/>
            </p:nvSpPr>
            <p:spPr bwMode="auto">
              <a:xfrm>
                <a:off x="4152" y="2322"/>
                <a:ext cx="36" cy="0"/>
              </a:xfrm>
              <a:custGeom>
                <a:avLst/>
                <a:gdLst>
                  <a:gd name="T0" fmla="*/ 36 w 36"/>
                  <a:gd name="T1" fmla="*/ 0 w 36"/>
                  <a:gd name="T2" fmla="*/ 36 w 36"/>
                  <a:gd name="T3" fmla="*/ 36 w 36"/>
                </a:gdLst>
                <a:ahLst/>
                <a:cxnLst>
                  <a:cxn ang="0">
                    <a:pos x="T0" y="0"/>
                  </a:cxn>
                  <a:cxn ang="0">
                    <a:pos x="T1" y="0"/>
                  </a:cxn>
                  <a:cxn ang="0">
                    <a:pos x="T2" y="0"/>
                  </a:cxn>
                  <a:cxn ang="0">
                    <a:pos x="T3" y="0"/>
                  </a:cxn>
                </a:cxnLst>
                <a:rect l="0" t="0" r="r" b="b"/>
                <a:pathLst>
                  <a:path w="36">
                    <a:moveTo>
                      <a:pt x="36" y="0"/>
                    </a:moveTo>
                    <a:lnTo>
                      <a:pt x="0" y="0"/>
                    </a:lnTo>
                    <a:lnTo>
                      <a:pt x="36" y="0"/>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84" name="Freeform 203"/>
              <p:cNvSpPr>
                <a:spLocks/>
              </p:cNvSpPr>
              <p:nvPr/>
            </p:nvSpPr>
            <p:spPr bwMode="auto">
              <a:xfrm>
                <a:off x="4092" y="2286"/>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85" name="Rectangle 204"/>
              <p:cNvSpPr>
                <a:spLocks noChangeArrowheads="1"/>
              </p:cNvSpPr>
              <p:nvPr/>
            </p:nvSpPr>
            <p:spPr bwMode="auto">
              <a:xfrm>
                <a:off x="4062" y="22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grpSp>
        <p:grpSp>
          <p:nvGrpSpPr>
            <p:cNvPr id="331" name="Group 406"/>
            <p:cNvGrpSpPr>
              <a:grpSpLocks/>
            </p:cNvGrpSpPr>
            <p:nvPr/>
          </p:nvGrpSpPr>
          <p:grpSpPr bwMode="auto">
            <a:xfrm>
              <a:off x="2664" y="959"/>
              <a:ext cx="1693" cy="1789"/>
              <a:chOff x="2664" y="959"/>
              <a:chExt cx="1693" cy="1789"/>
            </a:xfrm>
            <a:grpFill/>
          </p:grpSpPr>
          <p:sp>
            <p:nvSpPr>
              <p:cNvPr id="1286" name="Freeform 206"/>
              <p:cNvSpPr>
                <a:spLocks/>
              </p:cNvSpPr>
              <p:nvPr/>
            </p:nvSpPr>
            <p:spPr bwMode="auto">
              <a:xfrm>
                <a:off x="4182" y="2352"/>
                <a:ext cx="90" cy="108"/>
              </a:xfrm>
              <a:custGeom>
                <a:avLst/>
                <a:gdLst>
                  <a:gd name="T0" fmla="*/ 90 w 90"/>
                  <a:gd name="T1" fmla="*/ 84 h 108"/>
                  <a:gd name="T2" fmla="*/ 90 w 90"/>
                  <a:gd name="T3" fmla="*/ 84 h 108"/>
                  <a:gd name="T4" fmla="*/ 72 w 90"/>
                  <a:gd name="T5" fmla="*/ 60 h 108"/>
                  <a:gd name="T6" fmla="*/ 66 w 90"/>
                  <a:gd name="T7" fmla="*/ 66 h 108"/>
                  <a:gd name="T8" fmla="*/ 66 w 90"/>
                  <a:gd name="T9" fmla="*/ 66 h 108"/>
                  <a:gd name="T10" fmla="*/ 66 w 90"/>
                  <a:gd name="T11" fmla="*/ 66 h 108"/>
                  <a:gd name="T12" fmla="*/ 66 w 90"/>
                  <a:gd name="T13" fmla="*/ 66 h 108"/>
                  <a:gd name="T14" fmla="*/ 54 w 90"/>
                  <a:gd name="T15" fmla="*/ 60 h 108"/>
                  <a:gd name="T16" fmla="*/ 72 w 90"/>
                  <a:gd name="T17" fmla="*/ 24 h 108"/>
                  <a:gd name="T18" fmla="*/ 36 w 90"/>
                  <a:gd name="T19" fmla="*/ 24 h 108"/>
                  <a:gd name="T20" fmla="*/ 6 w 90"/>
                  <a:gd name="T21" fmla="*/ 0 h 108"/>
                  <a:gd name="T22" fmla="*/ 0 w 90"/>
                  <a:gd name="T23" fmla="*/ 12 h 108"/>
                  <a:gd name="T24" fmla="*/ 18 w 90"/>
                  <a:gd name="T25" fmla="*/ 102 h 108"/>
                  <a:gd name="T26" fmla="*/ 42 w 90"/>
                  <a:gd name="T27" fmla="*/ 96 h 108"/>
                  <a:gd name="T28" fmla="*/ 48 w 90"/>
                  <a:gd name="T29" fmla="*/ 72 h 108"/>
                  <a:gd name="T30" fmla="*/ 66 w 90"/>
                  <a:gd name="T31" fmla="*/ 78 h 108"/>
                  <a:gd name="T32" fmla="*/ 78 w 90"/>
                  <a:gd name="T33" fmla="*/ 108 h 108"/>
                  <a:gd name="T34" fmla="*/ 78 w 90"/>
                  <a:gd name="T35" fmla="*/ 108 h 108"/>
                  <a:gd name="T36" fmla="*/ 84 w 90"/>
                  <a:gd name="T37" fmla="*/ 102 h 108"/>
                  <a:gd name="T38" fmla="*/ 90 w 90"/>
                  <a:gd name="T39" fmla="*/ 90 h 108"/>
                  <a:gd name="T40" fmla="*/ 90 w 90"/>
                  <a:gd name="T41"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8">
                    <a:moveTo>
                      <a:pt x="90" y="84"/>
                    </a:moveTo>
                    <a:lnTo>
                      <a:pt x="90" y="84"/>
                    </a:lnTo>
                    <a:lnTo>
                      <a:pt x="72" y="60"/>
                    </a:lnTo>
                    <a:lnTo>
                      <a:pt x="66" y="66"/>
                    </a:lnTo>
                    <a:lnTo>
                      <a:pt x="66" y="66"/>
                    </a:lnTo>
                    <a:lnTo>
                      <a:pt x="66" y="66"/>
                    </a:lnTo>
                    <a:lnTo>
                      <a:pt x="66" y="66"/>
                    </a:lnTo>
                    <a:lnTo>
                      <a:pt x="54" y="60"/>
                    </a:lnTo>
                    <a:lnTo>
                      <a:pt x="72" y="24"/>
                    </a:lnTo>
                    <a:lnTo>
                      <a:pt x="36" y="24"/>
                    </a:lnTo>
                    <a:lnTo>
                      <a:pt x="6" y="0"/>
                    </a:lnTo>
                    <a:lnTo>
                      <a:pt x="0" y="12"/>
                    </a:lnTo>
                    <a:lnTo>
                      <a:pt x="18" y="102"/>
                    </a:lnTo>
                    <a:lnTo>
                      <a:pt x="42" y="96"/>
                    </a:lnTo>
                    <a:lnTo>
                      <a:pt x="48" y="72"/>
                    </a:lnTo>
                    <a:lnTo>
                      <a:pt x="66" y="78"/>
                    </a:lnTo>
                    <a:lnTo>
                      <a:pt x="78" y="108"/>
                    </a:lnTo>
                    <a:lnTo>
                      <a:pt x="78" y="108"/>
                    </a:lnTo>
                    <a:lnTo>
                      <a:pt x="84" y="102"/>
                    </a:lnTo>
                    <a:lnTo>
                      <a:pt x="90" y="90"/>
                    </a:lnTo>
                    <a:lnTo>
                      <a:pt x="90"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7" name="Freeform 207"/>
              <p:cNvSpPr>
                <a:spLocks/>
              </p:cNvSpPr>
              <p:nvPr/>
            </p:nvSpPr>
            <p:spPr bwMode="auto">
              <a:xfrm>
                <a:off x="4266" y="2436"/>
                <a:ext cx="6" cy="18"/>
              </a:xfrm>
              <a:custGeom>
                <a:avLst/>
                <a:gdLst>
                  <a:gd name="T0" fmla="*/ 6 w 6"/>
                  <a:gd name="T1" fmla="*/ 0 h 18"/>
                  <a:gd name="T2" fmla="*/ 6 w 6"/>
                  <a:gd name="T3" fmla="*/ 0 h 18"/>
                  <a:gd name="T4" fmla="*/ 6 w 6"/>
                  <a:gd name="T5" fmla="*/ 6 h 18"/>
                  <a:gd name="T6" fmla="*/ 0 w 6"/>
                  <a:gd name="T7" fmla="*/ 18 h 18"/>
                  <a:gd name="T8" fmla="*/ 6 w 6"/>
                  <a:gd name="T9" fmla="*/ 6 h 18"/>
                  <a:gd name="T10" fmla="*/ 6 w 6"/>
                  <a:gd name="T11" fmla="*/ 0 h 18"/>
                </a:gdLst>
                <a:ahLst/>
                <a:cxnLst>
                  <a:cxn ang="0">
                    <a:pos x="T0" y="T1"/>
                  </a:cxn>
                  <a:cxn ang="0">
                    <a:pos x="T2" y="T3"/>
                  </a:cxn>
                  <a:cxn ang="0">
                    <a:pos x="T4" y="T5"/>
                  </a:cxn>
                  <a:cxn ang="0">
                    <a:pos x="T6" y="T7"/>
                  </a:cxn>
                  <a:cxn ang="0">
                    <a:pos x="T8" y="T9"/>
                  </a:cxn>
                  <a:cxn ang="0">
                    <a:pos x="T10" y="T11"/>
                  </a:cxn>
                </a:cxnLst>
                <a:rect l="0" t="0" r="r" b="b"/>
                <a:pathLst>
                  <a:path w="6" h="18">
                    <a:moveTo>
                      <a:pt x="6" y="0"/>
                    </a:moveTo>
                    <a:lnTo>
                      <a:pt x="6" y="0"/>
                    </a:lnTo>
                    <a:lnTo>
                      <a:pt x="6" y="6"/>
                    </a:lnTo>
                    <a:lnTo>
                      <a:pt x="0" y="18"/>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8" name="Freeform 208"/>
              <p:cNvSpPr>
                <a:spLocks/>
              </p:cNvSpPr>
              <p:nvPr/>
            </p:nvSpPr>
            <p:spPr bwMode="auto">
              <a:xfrm>
                <a:off x="4026" y="2676"/>
                <a:ext cx="42" cy="72"/>
              </a:xfrm>
              <a:custGeom>
                <a:avLst/>
                <a:gdLst>
                  <a:gd name="T0" fmla="*/ 30 w 42"/>
                  <a:gd name="T1" fmla="*/ 24 h 72"/>
                  <a:gd name="T2" fmla="*/ 24 w 42"/>
                  <a:gd name="T3" fmla="*/ 18 h 72"/>
                  <a:gd name="T4" fmla="*/ 24 w 42"/>
                  <a:gd name="T5" fmla="*/ 12 h 72"/>
                  <a:gd name="T6" fmla="*/ 12 w 42"/>
                  <a:gd name="T7" fmla="*/ 0 h 72"/>
                  <a:gd name="T8" fmla="*/ 6 w 42"/>
                  <a:gd name="T9" fmla="*/ 0 h 72"/>
                  <a:gd name="T10" fmla="*/ 6 w 42"/>
                  <a:gd name="T11" fmla="*/ 0 h 72"/>
                  <a:gd name="T12" fmla="*/ 12 w 42"/>
                  <a:gd name="T13" fmla="*/ 6 h 72"/>
                  <a:gd name="T14" fmla="*/ 6 w 42"/>
                  <a:gd name="T15" fmla="*/ 30 h 72"/>
                  <a:gd name="T16" fmla="*/ 0 w 42"/>
                  <a:gd name="T17" fmla="*/ 30 h 72"/>
                  <a:gd name="T18" fmla="*/ 6 w 42"/>
                  <a:gd name="T19" fmla="*/ 66 h 72"/>
                  <a:gd name="T20" fmla="*/ 18 w 42"/>
                  <a:gd name="T21" fmla="*/ 72 h 72"/>
                  <a:gd name="T22" fmla="*/ 24 w 42"/>
                  <a:gd name="T23" fmla="*/ 72 h 72"/>
                  <a:gd name="T24" fmla="*/ 42 w 42"/>
                  <a:gd name="T25" fmla="*/ 54 h 72"/>
                  <a:gd name="T26" fmla="*/ 42 w 42"/>
                  <a:gd name="T27" fmla="*/ 36 h 72"/>
                  <a:gd name="T28" fmla="*/ 36 w 42"/>
                  <a:gd name="T29" fmla="*/ 36 h 72"/>
                  <a:gd name="T30" fmla="*/ 30 w 42"/>
                  <a:gd name="T31"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72">
                    <a:moveTo>
                      <a:pt x="30" y="24"/>
                    </a:moveTo>
                    <a:lnTo>
                      <a:pt x="24" y="18"/>
                    </a:lnTo>
                    <a:lnTo>
                      <a:pt x="24" y="12"/>
                    </a:lnTo>
                    <a:lnTo>
                      <a:pt x="12" y="0"/>
                    </a:lnTo>
                    <a:lnTo>
                      <a:pt x="6" y="0"/>
                    </a:lnTo>
                    <a:lnTo>
                      <a:pt x="6" y="0"/>
                    </a:lnTo>
                    <a:lnTo>
                      <a:pt x="12" y="6"/>
                    </a:lnTo>
                    <a:lnTo>
                      <a:pt x="6" y="30"/>
                    </a:lnTo>
                    <a:lnTo>
                      <a:pt x="0" y="30"/>
                    </a:lnTo>
                    <a:lnTo>
                      <a:pt x="6" y="66"/>
                    </a:lnTo>
                    <a:lnTo>
                      <a:pt x="18" y="72"/>
                    </a:lnTo>
                    <a:lnTo>
                      <a:pt x="24" y="72"/>
                    </a:lnTo>
                    <a:lnTo>
                      <a:pt x="42" y="54"/>
                    </a:lnTo>
                    <a:lnTo>
                      <a:pt x="42" y="36"/>
                    </a:lnTo>
                    <a:lnTo>
                      <a:pt x="36" y="36"/>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9" name="Freeform 209"/>
              <p:cNvSpPr>
                <a:spLocks/>
              </p:cNvSpPr>
              <p:nvPr/>
            </p:nvSpPr>
            <p:spPr bwMode="auto">
              <a:xfrm>
                <a:off x="3816" y="2142"/>
                <a:ext cx="540" cy="564"/>
              </a:xfrm>
              <a:custGeom>
                <a:avLst/>
                <a:gdLst>
                  <a:gd name="T0" fmla="*/ 438 w 540"/>
                  <a:gd name="T1" fmla="*/ 234 h 564"/>
                  <a:gd name="T2" fmla="*/ 432 w 540"/>
                  <a:gd name="T3" fmla="*/ 276 h 564"/>
                  <a:gd name="T4" fmla="*/ 438 w 540"/>
                  <a:gd name="T5" fmla="*/ 270 h 564"/>
                  <a:gd name="T6" fmla="*/ 438 w 540"/>
                  <a:gd name="T7" fmla="*/ 270 h 564"/>
                  <a:gd name="T8" fmla="*/ 456 w 540"/>
                  <a:gd name="T9" fmla="*/ 294 h 564"/>
                  <a:gd name="T10" fmla="*/ 474 w 540"/>
                  <a:gd name="T11" fmla="*/ 264 h 564"/>
                  <a:gd name="T12" fmla="*/ 528 w 540"/>
                  <a:gd name="T13" fmla="*/ 192 h 564"/>
                  <a:gd name="T14" fmla="*/ 540 w 540"/>
                  <a:gd name="T15" fmla="*/ 174 h 564"/>
                  <a:gd name="T16" fmla="*/ 522 w 540"/>
                  <a:gd name="T17" fmla="*/ 168 h 564"/>
                  <a:gd name="T18" fmla="*/ 498 w 540"/>
                  <a:gd name="T19" fmla="*/ 156 h 564"/>
                  <a:gd name="T20" fmla="*/ 486 w 540"/>
                  <a:gd name="T21" fmla="*/ 150 h 564"/>
                  <a:gd name="T22" fmla="*/ 444 w 540"/>
                  <a:gd name="T23" fmla="*/ 180 h 564"/>
                  <a:gd name="T24" fmla="*/ 438 w 540"/>
                  <a:gd name="T25" fmla="*/ 186 h 564"/>
                  <a:gd name="T26" fmla="*/ 444 w 540"/>
                  <a:gd name="T27" fmla="*/ 204 h 564"/>
                  <a:gd name="T28" fmla="*/ 414 w 540"/>
                  <a:gd name="T29" fmla="*/ 204 h 564"/>
                  <a:gd name="T30" fmla="*/ 384 w 540"/>
                  <a:gd name="T31" fmla="*/ 192 h 564"/>
                  <a:gd name="T32" fmla="*/ 378 w 540"/>
                  <a:gd name="T33" fmla="*/ 174 h 564"/>
                  <a:gd name="T34" fmla="*/ 372 w 540"/>
                  <a:gd name="T35" fmla="*/ 180 h 564"/>
                  <a:gd name="T36" fmla="*/ 366 w 540"/>
                  <a:gd name="T37" fmla="*/ 180 h 564"/>
                  <a:gd name="T38" fmla="*/ 360 w 540"/>
                  <a:gd name="T39" fmla="*/ 210 h 564"/>
                  <a:gd name="T40" fmla="*/ 300 w 540"/>
                  <a:gd name="T41" fmla="*/ 198 h 564"/>
                  <a:gd name="T42" fmla="*/ 222 w 540"/>
                  <a:gd name="T43" fmla="*/ 162 h 564"/>
                  <a:gd name="T44" fmla="*/ 234 w 540"/>
                  <a:gd name="T45" fmla="*/ 132 h 564"/>
                  <a:gd name="T46" fmla="*/ 204 w 540"/>
                  <a:gd name="T47" fmla="*/ 114 h 564"/>
                  <a:gd name="T48" fmla="*/ 210 w 540"/>
                  <a:gd name="T49" fmla="*/ 78 h 564"/>
                  <a:gd name="T50" fmla="*/ 204 w 540"/>
                  <a:gd name="T51" fmla="*/ 54 h 564"/>
                  <a:gd name="T52" fmla="*/ 228 w 540"/>
                  <a:gd name="T53" fmla="*/ 18 h 564"/>
                  <a:gd name="T54" fmla="*/ 210 w 540"/>
                  <a:gd name="T55" fmla="*/ 0 h 564"/>
                  <a:gd name="T56" fmla="*/ 174 w 540"/>
                  <a:gd name="T57" fmla="*/ 12 h 564"/>
                  <a:gd name="T58" fmla="*/ 174 w 540"/>
                  <a:gd name="T59" fmla="*/ 12 h 564"/>
                  <a:gd name="T60" fmla="*/ 132 w 540"/>
                  <a:gd name="T61" fmla="*/ 36 h 564"/>
                  <a:gd name="T62" fmla="*/ 108 w 540"/>
                  <a:gd name="T63" fmla="*/ 66 h 564"/>
                  <a:gd name="T64" fmla="*/ 126 w 540"/>
                  <a:gd name="T65" fmla="*/ 108 h 564"/>
                  <a:gd name="T66" fmla="*/ 42 w 540"/>
                  <a:gd name="T67" fmla="*/ 174 h 564"/>
                  <a:gd name="T68" fmla="*/ 54 w 540"/>
                  <a:gd name="T69" fmla="*/ 252 h 564"/>
                  <a:gd name="T70" fmla="*/ 12 w 540"/>
                  <a:gd name="T71" fmla="*/ 252 h 564"/>
                  <a:gd name="T72" fmla="*/ 0 w 540"/>
                  <a:gd name="T73" fmla="*/ 270 h 564"/>
                  <a:gd name="T74" fmla="*/ 30 w 540"/>
                  <a:gd name="T75" fmla="*/ 282 h 564"/>
                  <a:gd name="T76" fmla="*/ 36 w 540"/>
                  <a:gd name="T77" fmla="*/ 288 h 564"/>
                  <a:gd name="T78" fmla="*/ 42 w 540"/>
                  <a:gd name="T79" fmla="*/ 324 h 564"/>
                  <a:gd name="T80" fmla="*/ 72 w 540"/>
                  <a:gd name="T81" fmla="*/ 300 h 564"/>
                  <a:gd name="T82" fmla="*/ 90 w 540"/>
                  <a:gd name="T83" fmla="*/ 294 h 564"/>
                  <a:gd name="T84" fmla="*/ 84 w 540"/>
                  <a:gd name="T85" fmla="*/ 372 h 564"/>
                  <a:gd name="T86" fmla="*/ 114 w 540"/>
                  <a:gd name="T87" fmla="*/ 444 h 564"/>
                  <a:gd name="T88" fmla="*/ 138 w 540"/>
                  <a:gd name="T89" fmla="*/ 498 h 564"/>
                  <a:gd name="T90" fmla="*/ 174 w 540"/>
                  <a:gd name="T91" fmla="*/ 564 h 564"/>
                  <a:gd name="T92" fmla="*/ 186 w 540"/>
                  <a:gd name="T93" fmla="*/ 552 h 564"/>
                  <a:gd name="T94" fmla="*/ 204 w 540"/>
                  <a:gd name="T95" fmla="*/ 522 h 564"/>
                  <a:gd name="T96" fmla="*/ 216 w 540"/>
                  <a:gd name="T97" fmla="*/ 492 h 564"/>
                  <a:gd name="T98" fmla="*/ 216 w 540"/>
                  <a:gd name="T99" fmla="*/ 432 h 564"/>
                  <a:gd name="T100" fmla="*/ 234 w 540"/>
                  <a:gd name="T101" fmla="*/ 426 h 564"/>
                  <a:gd name="T102" fmla="*/ 258 w 540"/>
                  <a:gd name="T103" fmla="*/ 408 h 564"/>
                  <a:gd name="T104" fmla="*/ 306 w 540"/>
                  <a:gd name="T105" fmla="*/ 354 h 564"/>
                  <a:gd name="T106" fmla="*/ 348 w 540"/>
                  <a:gd name="T107" fmla="*/ 324 h 564"/>
                  <a:gd name="T108" fmla="*/ 360 w 540"/>
                  <a:gd name="T109" fmla="*/ 306 h 564"/>
                  <a:gd name="T110" fmla="*/ 372 w 540"/>
                  <a:gd name="T111" fmla="*/ 312 h 564"/>
                  <a:gd name="T112" fmla="*/ 366 w 540"/>
                  <a:gd name="T113" fmla="*/ 222 h 564"/>
                  <a:gd name="T114" fmla="*/ 402 w 540"/>
                  <a:gd name="T115" fmla="*/ 2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564">
                    <a:moveTo>
                      <a:pt x="402" y="234"/>
                    </a:moveTo>
                    <a:lnTo>
                      <a:pt x="438" y="234"/>
                    </a:lnTo>
                    <a:lnTo>
                      <a:pt x="420" y="270"/>
                    </a:lnTo>
                    <a:lnTo>
                      <a:pt x="432" y="276"/>
                    </a:lnTo>
                    <a:lnTo>
                      <a:pt x="432" y="276"/>
                    </a:lnTo>
                    <a:lnTo>
                      <a:pt x="438" y="270"/>
                    </a:lnTo>
                    <a:lnTo>
                      <a:pt x="438" y="270"/>
                    </a:lnTo>
                    <a:lnTo>
                      <a:pt x="438" y="270"/>
                    </a:lnTo>
                    <a:lnTo>
                      <a:pt x="456" y="294"/>
                    </a:lnTo>
                    <a:lnTo>
                      <a:pt x="456" y="294"/>
                    </a:lnTo>
                    <a:lnTo>
                      <a:pt x="462" y="264"/>
                    </a:lnTo>
                    <a:lnTo>
                      <a:pt x="474" y="264"/>
                    </a:lnTo>
                    <a:lnTo>
                      <a:pt x="498" y="216"/>
                    </a:lnTo>
                    <a:lnTo>
                      <a:pt x="528" y="192"/>
                    </a:lnTo>
                    <a:lnTo>
                      <a:pt x="534" y="180"/>
                    </a:lnTo>
                    <a:lnTo>
                      <a:pt x="540" y="174"/>
                    </a:lnTo>
                    <a:lnTo>
                      <a:pt x="540" y="174"/>
                    </a:lnTo>
                    <a:lnTo>
                      <a:pt x="522" y="168"/>
                    </a:lnTo>
                    <a:lnTo>
                      <a:pt x="510" y="144"/>
                    </a:lnTo>
                    <a:lnTo>
                      <a:pt x="498" y="156"/>
                    </a:lnTo>
                    <a:lnTo>
                      <a:pt x="492" y="150"/>
                    </a:lnTo>
                    <a:lnTo>
                      <a:pt x="486" y="150"/>
                    </a:lnTo>
                    <a:lnTo>
                      <a:pt x="456" y="168"/>
                    </a:lnTo>
                    <a:lnTo>
                      <a:pt x="444" y="180"/>
                    </a:lnTo>
                    <a:lnTo>
                      <a:pt x="444" y="180"/>
                    </a:lnTo>
                    <a:lnTo>
                      <a:pt x="438" y="186"/>
                    </a:lnTo>
                    <a:lnTo>
                      <a:pt x="444" y="204"/>
                    </a:lnTo>
                    <a:lnTo>
                      <a:pt x="444" y="204"/>
                    </a:lnTo>
                    <a:lnTo>
                      <a:pt x="444" y="204"/>
                    </a:lnTo>
                    <a:lnTo>
                      <a:pt x="414" y="204"/>
                    </a:lnTo>
                    <a:lnTo>
                      <a:pt x="384" y="204"/>
                    </a:lnTo>
                    <a:lnTo>
                      <a:pt x="384" y="192"/>
                    </a:lnTo>
                    <a:lnTo>
                      <a:pt x="384" y="192"/>
                    </a:lnTo>
                    <a:lnTo>
                      <a:pt x="378" y="174"/>
                    </a:lnTo>
                    <a:lnTo>
                      <a:pt x="372" y="180"/>
                    </a:lnTo>
                    <a:lnTo>
                      <a:pt x="372" y="180"/>
                    </a:lnTo>
                    <a:lnTo>
                      <a:pt x="372" y="180"/>
                    </a:lnTo>
                    <a:lnTo>
                      <a:pt x="366" y="180"/>
                    </a:lnTo>
                    <a:lnTo>
                      <a:pt x="360" y="204"/>
                    </a:lnTo>
                    <a:lnTo>
                      <a:pt x="360" y="210"/>
                    </a:lnTo>
                    <a:lnTo>
                      <a:pt x="312" y="204"/>
                    </a:lnTo>
                    <a:lnTo>
                      <a:pt x="300" y="198"/>
                    </a:lnTo>
                    <a:lnTo>
                      <a:pt x="276" y="192"/>
                    </a:lnTo>
                    <a:lnTo>
                      <a:pt x="222" y="162"/>
                    </a:lnTo>
                    <a:lnTo>
                      <a:pt x="234" y="138"/>
                    </a:lnTo>
                    <a:lnTo>
                      <a:pt x="234" y="132"/>
                    </a:lnTo>
                    <a:lnTo>
                      <a:pt x="240" y="126"/>
                    </a:lnTo>
                    <a:lnTo>
                      <a:pt x="204" y="114"/>
                    </a:lnTo>
                    <a:lnTo>
                      <a:pt x="198" y="90"/>
                    </a:lnTo>
                    <a:lnTo>
                      <a:pt x="210" y="78"/>
                    </a:lnTo>
                    <a:lnTo>
                      <a:pt x="204" y="54"/>
                    </a:lnTo>
                    <a:lnTo>
                      <a:pt x="204" y="54"/>
                    </a:lnTo>
                    <a:lnTo>
                      <a:pt x="204" y="54"/>
                    </a:lnTo>
                    <a:lnTo>
                      <a:pt x="228" y="18"/>
                    </a:lnTo>
                    <a:lnTo>
                      <a:pt x="222" y="12"/>
                    </a:lnTo>
                    <a:lnTo>
                      <a:pt x="210" y="0"/>
                    </a:lnTo>
                    <a:lnTo>
                      <a:pt x="186" y="18"/>
                    </a:lnTo>
                    <a:lnTo>
                      <a:pt x="174" y="12"/>
                    </a:lnTo>
                    <a:lnTo>
                      <a:pt x="174" y="12"/>
                    </a:lnTo>
                    <a:lnTo>
                      <a:pt x="174" y="12"/>
                    </a:lnTo>
                    <a:lnTo>
                      <a:pt x="174" y="12"/>
                    </a:lnTo>
                    <a:lnTo>
                      <a:pt x="132" y="36"/>
                    </a:lnTo>
                    <a:lnTo>
                      <a:pt x="108" y="30"/>
                    </a:lnTo>
                    <a:lnTo>
                      <a:pt x="108" y="66"/>
                    </a:lnTo>
                    <a:lnTo>
                      <a:pt x="132" y="84"/>
                    </a:lnTo>
                    <a:lnTo>
                      <a:pt x="126" y="108"/>
                    </a:lnTo>
                    <a:lnTo>
                      <a:pt x="66" y="180"/>
                    </a:lnTo>
                    <a:lnTo>
                      <a:pt x="42" y="174"/>
                    </a:lnTo>
                    <a:lnTo>
                      <a:pt x="24" y="198"/>
                    </a:lnTo>
                    <a:lnTo>
                      <a:pt x="54" y="252"/>
                    </a:lnTo>
                    <a:lnTo>
                      <a:pt x="54" y="252"/>
                    </a:lnTo>
                    <a:lnTo>
                      <a:pt x="12" y="252"/>
                    </a:lnTo>
                    <a:lnTo>
                      <a:pt x="0" y="264"/>
                    </a:lnTo>
                    <a:lnTo>
                      <a:pt x="0" y="270"/>
                    </a:lnTo>
                    <a:lnTo>
                      <a:pt x="12" y="282"/>
                    </a:lnTo>
                    <a:lnTo>
                      <a:pt x="30" y="282"/>
                    </a:lnTo>
                    <a:lnTo>
                      <a:pt x="42" y="276"/>
                    </a:lnTo>
                    <a:lnTo>
                      <a:pt x="36" y="288"/>
                    </a:lnTo>
                    <a:lnTo>
                      <a:pt x="18" y="294"/>
                    </a:lnTo>
                    <a:lnTo>
                      <a:pt x="42" y="324"/>
                    </a:lnTo>
                    <a:lnTo>
                      <a:pt x="66" y="318"/>
                    </a:lnTo>
                    <a:lnTo>
                      <a:pt x="72" y="300"/>
                    </a:lnTo>
                    <a:lnTo>
                      <a:pt x="72" y="294"/>
                    </a:lnTo>
                    <a:lnTo>
                      <a:pt x="90" y="294"/>
                    </a:lnTo>
                    <a:lnTo>
                      <a:pt x="78" y="300"/>
                    </a:lnTo>
                    <a:lnTo>
                      <a:pt x="84" y="372"/>
                    </a:lnTo>
                    <a:lnTo>
                      <a:pt x="96" y="408"/>
                    </a:lnTo>
                    <a:lnTo>
                      <a:pt x="114" y="444"/>
                    </a:lnTo>
                    <a:lnTo>
                      <a:pt x="126" y="492"/>
                    </a:lnTo>
                    <a:lnTo>
                      <a:pt x="138" y="498"/>
                    </a:lnTo>
                    <a:lnTo>
                      <a:pt x="156" y="546"/>
                    </a:lnTo>
                    <a:lnTo>
                      <a:pt x="174" y="564"/>
                    </a:lnTo>
                    <a:lnTo>
                      <a:pt x="186" y="558"/>
                    </a:lnTo>
                    <a:lnTo>
                      <a:pt x="186" y="552"/>
                    </a:lnTo>
                    <a:lnTo>
                      <a:pt x="198" y="540"/>
                    </a:lnTo>
                    <a:lnTo>
                      <a:pt x="204" y="522"/>
                    </a:lnTo>
                    <a:lnTo>
                      <a:pt x="210" y="522"/>
                    </a:lnTo>
                    <a:lnTo>
                      <a:pt x="216" y="492"/>
                    </a:lnTo>
                    <a:lnTo>
                      <a:pt x="228" y="474"/>
                    </a:lnTo>
                    <a:lnTo>
                      <a:pt x="216" y="432"/>
                    </a:lnTo>
                    <a:lnTo>
                      <a:pt x="228" y="420"/>
                    </a:lnTo>
                    <a:lnTo>
                      <a:pt x="234" y="426"/>
                    </a:lnTo>
                    <a:lnTo>
                      <a:pt x="240" y="414"/>
                    </a:lnTo>
                    <a:lnTo>
                      <a:pt x="258" y="408"/>
                    </a:lnTo>
                    <a:lnTo>
                      <a:pt x="258" y="402"/>
                    </a:lnTo>
                    <a:lnTo>
                      <a:pt x="306" y="354"/>
                    </a:lnTo>
                    <a:lnTo>
                      <a:pt x="336" y="342"/>
                    </a:lnTo>
                    <a:lnTo>
                      <a:pt x="348" y="324"/>
                    </a:lnTo>
                    <a:lnTo>
                      <a:pt x="342" y="312"/>
                    </a:lnTo>
                    <a:lnTo>
                      <a:pt x="360" y="306"/>
                    </a:lnTo>
                    <a:lnTo>
                      <a:pt x="366" y="300"/>
                    </a:lnTo>
                    <a:lnTo>
                      <a:pt x="372" y="312"/>
                    </a:lnTo>
                    <a:lnTo>
                      <a:pt x="384" y="312"/>
                    </a:lnTo>
                    <a:lnTo>
                      <a:pt x="366" y="222"/>
                    </a:lnTo>
                    <a:lnTo>
                      <a:pt x="372" y="210"/>
                    </a:lnTo>
                    <a:lnTo>
                      <a:pt x="402" y="234"/>
                    </a:lnTo>
                    <a:close/>
                  </a:path>
                </a:pathLst>
              </a:custGeom>
              <a:solidFill>
                <a:srgbClr val="007E97"/>
              </a:solidFill>
              <a:ln w="3175" cmpd="sng">
                <a:solidFill>
                  <a:srgbClr val="007E97"/>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0" name="Rectangle 210"/>
              <p:cNvSpPr>
                <a:spLocks noChangeArrowheads="1"/>
              </p:cNvSpPr>
              <p:nvPr/>
            </p:nvSpPr>
            <p:spPr bwMode="auto">
              <a:xfrm>
                <a:off x="4260" y="234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1" name="Freeform 211"/>
              <p:cNvSpPr>
                <a:spLocks/>
              </p:cNvSpPr>
              <p:nvPr/>
            </p:nvSpPr>
            <p:spPr bwMode="auto">
              <a:xfrm>
                <a:off x="4020" y="2160"/>
                <a:ext cx="24" cy="36"/>
              </a:xfrm>
              <a:custGeom>
                <a:avLst/>
                <a:gdLst>
                  <a:gd name="T0" fmla="*/ 0 w 24"/>
                  <a:gd name="T1" fmla="*/ 36 h 36"/>
                  <a:gd name="T2" fmla="*/ 24 w 24"/>
                  <a:gd name="T3" fmla="*/ 0 h 36"/>
                  <a:gd name="T4" fmla="*/ 24 w 24"/>
                  <a:gd name="T5" fmla="*/ 0 h 36"/>
                  <a:gd name="T6" fmla="*/ 0 w 24"/>
                  <a:gd name="T7" fmla="*/ 36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0"/>
                    </a:lnTo>
                    <a:lnTo>
                      <a:pt x="24" y="0"/>
                    </a:lnTo>
                    <a:lnTo>
                      <a:pt x="0" y="3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2" name="Freeform 212"/>
              <p:cNvSpPr>
                <a:spLocks/>
              </p:cNvSpPr>
              <p:nvPr/>
            </p:nvSpPr>
            <p:spPr bwMode="auto">
              <a:xfrm>
                <a:off x="4260" y="2310"/>
                <a:ext cx="12" cy="12"/>
              </a:xfrm>
              <a:custGeom>
                <a:avLst/>
                <a:gdLst>
                  <a:gd name="T0" fmla="*/ 12 w 12"/>
                  <a:gd name="T1" fmla="*/ 0 h 12"/>
                  <a:gd name="T2" fmla="*/ 0 w 12"/>
                  <a:gd name="T3" fmla="*/ 12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0"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3" name="Freeform 213"/>
              <p:cNvSpPr>
                <a:spLocks/>
              </p:cNvSpPr>
              <p:nvPr/>
            </p:nvSpPr>
            <p:spPr bwMode="auto">
              <a:xfrm>
                <a:off x="4050" y="226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4" name="Freeform 214"/>
              <p:cNvSpPr>
                <a:spLocks/>
              </p:cNvSpPr>
              <p:nvPr/>
            </p:nvSpPr>
            <p:spPr bwMode="auto">
              <a:xfrm>
                <a:off x="4002" y="2142"/>
                <a:ext cx="36" cy="18"/>
              </a:xfrm>
              <a:custGeom>
                <a:avLst/>
                <a:gdLst>
                  <a:gd name="T0" fmla="*/ 36 w 36"/>
                  <a:gd name="T1" fmla="*/ 12 h 18"/>
                  <a:gd name="T2" fmla="*/ 24 w 36"/>
                  <a:gd name="T3" fmla="*/ 0 h 18"/>
                  <a:gd name="T4" fmla="*/ 0 w 36"/>
                  <a:gd name="T5" fmla="*/ 18 h 18"/>
                  <a:gd name="T6" fmla="*/ 24 w 36"/>
                  <a:gd name="T7" fmla="*/ 0 h 18"/>
                  <a:gd name="T8" fmla="*/ 36 w 36"/>
                  <a:gd name="T9" fmla="*/ 12 h 18"/>
                </a:gdLst>
                <a:ahLst/>
                <a:cxnLst>
                  <a:cxn ang="0">
                    <a:pos x="T0" y="T1"/>
                  </a:cxn>
                  <a:cxn ang="0">
                    <a:pos x="T2" y="T3"/>
                  </a:cxn>
                  <a:cxn ang="0">
                    <a:pos x="T4" y="T5"/>
                  </a:cxn>
                  <a:cxn ang="0">
                    <a:pos x="T6" y="T7"/>
                  </a:cxn>
                  <a:cxn ang="0">
                    <a:pos x="T8" y="T9"/>
                  </a:cxn>
                </a:cxnLst>
                <a:rect l="0" t="0" r="r" b="b"/>
                <a:pathLst>
                  <a:path w="36" h="18">
                    <a:moveTo>
                      <a:pt x="36" y="12"/>
                    </a:moveTo>
                    <a:lnTo>
                      <a:pt x="24" y="0"/>
                    </a:lnTo>
                    <a:lnTo>
                      <a:pt x="0" y="18"/>
                    </a:lnTo>
                    <a:lnTo>
                      <a:pt x="24" y="0"/>
                    </a:lnTo>
                    <a:lnTo>
                      <a:pt x="3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5" name="Freeform 215"/>
              <p:cNvSpPr>
                <a:spLocks/>
              </p:cNvSpPr>
              <p:nvPr/>
            </p:nvSpPr>
            <p:spPr bwMode="auto">
              <a:xfrm>
                <a:off x="3990" y="2154"/>
                <a:ext cx="12" cy="6"/>
              </a:xfrm>
              <a:custGeom>
                <a:avLst/>
                <a:gdLst>
                  <a:gd name="T0" fmla="*/ 12 w 12"/>
                  <a:gd name="T1" fmla="*/ 6 h 6"/>
                  <a:gd name="T2" fmla="*/ 0 w 12"/>
                  <a:gd name="T3" fmla="*/ 0 h 6"/>
                  <a:gd name="T4" fmla="*/ 0 w 12"/>
                  <a:gd name="T5" fmla="*/ 0 h 6"/>
                  <a:gd name="T6" fmla="*/ 0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0" y="0"/>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6" name="Freeform 216"/>
              <p:cNvSpPr>
                <a:spLocks/>
              </p:cNvSpPr>
              <p:nvPr/>
            </p:nvSpPr>
            <p:spPr bwMode="auto">
              <a:xfrm>
                <a:off x="4188" y="2316"/>
                <a:ext cx="6" cy="6"/>
              </a:xfrm>
              <a:custGeom>
                <a:avLst/>
                <a:gdLst>
                  <a:gd name="T0" fmla="*/ 0 w 6"/>
                  <a:gd name="T1" fmla="*/ 6 h 6"/>
                  <a:gd name="T2" fmla="*/ 0 w 6"/>
                  <a:gd name="T3" fmla="*/ 6 h 6"/>
                  <a:gd name="T4" fmla="*/ 6 w 6"/>
                  <a:gd name="T5" fmla="*/ 0 h 6"/>
                  <a:gd name="T6" fmla="*/ 0 w 6"/>
                  <a:gd name="T7" fmla="*/ 6 h 6"/>
                  <a:gd name="T8" fmla="*/ 0 w 6"/>
                  <a:gd name="T9" fmla="*/ 6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6"/>
                    </a:lnTo>
                    <a:lnTo>
                      <a:pt x="6" y="0"/>
                    </a:lnTo>
                    <a:lnTo>
                      <a:pt x="0" y="6"/>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7" name="Rectangle 217"/>
              <p:cNvSpPr>
                <a:spLocks noChangeArrowheads="1"/>
              </p:cNvSpPr>
              <p:nvPr/>
            </p:nvSpPr>
            <p:spPr bwMode="auto">
              <a:xfrm>
                <a:off x="4356" y="231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8" name="Freeform 218"/>
              <p:cNvSpPr>
                <a:spLocks/>
              </p:cNvSpPr>
              <p:nvPr/>
            </p:nvSpPr>
            <p:spPr bwMode="auto">
              <a:xfrm>
                <a:off x="4308" y="2286"/>
                <a:ext cx="30" cy="24"/>
              </a:xfrm>
              <a:custGeom>
                <a:avLst/>
                <a:gdLst>
                  <a:gd name="T0" fmla="*/ 18 w 30"/>
                  <a:gd name="T1" fmla="*/ 0 h 24"/>
                  <a:gd name="T2" fmla="*/ 30 w 30"/>
                  <a:gd name="T3" fmla="*/ 24 h 24"/>
                  <a:gd name="T4" fmla="*/ 18 w 30"/>
                  <a:gd name="T5" fmla="*/ 0 h 24"/>
                  <a:gd name="T6" fmla="*/ 6 w 30"/>
                  <a:gd name="T7" fmla="*/ 12 h 24"/>
                  <a:gd name="T8" fmla="*/ 0 w 30"/>
                  <a:gd name="T9" fmla="*/ 6 h 24"/>
                  <a:gd name="T10" fmla="*/ 6 w 30"/>
                  <a:gd name="T11" fmla="*/ 12 h 24"/>
                  <a:gd name="T12" fmla="*/ 18 w 3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8" y="0"/>
                    </a:moveTo>
                    <a:lnTo>
                      <a:pt x="30" y="24"/>
                    </a:lnTo>
                    <a:lnTo>
                      <a:pt x="18" y="0"/>
                    </a:lnTo>
                    <a:lnTo>
                      <a:pt x="6" y="12"/>
                    </a:lnTo>
                    <a:lnTo>
                      <a:pt x="0" y="6"/>
                    </a:lnTo>
                    <a:lnTo>
                      <a:pt x="6"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99" name="Freeform 219"/>
              <p:cNvSpPr>
                <a:spLocks/>
              </p:cNvSpPr>
              <p:nvPr/>
            </p:nvSpPr>
            <p:spPr bwMode="auto">
              <a:xfrm>
                <a:off x="4272" y="2406"/>
                <a:ext cx="6" cy="30"/>
              </a:xfrm>
              <a:custGeom>
                <a:avLst/>
                <a:gdLst>
                  <a:gd name="T0" fmla="*/ 0 w 6"/>
                  <a:gd name="T1" fmla="*/ 30 h 30"/>
                  <a:gd name="T2" fmla="*/ 6 w 6"/>
                  <a:gd name="T3" fmla="*/ 0 h 30"/>
                  <a:gd name="T4" fmla="*/ 0 w 6"/>
                  <a:gd name="T5" fmla="*/ 30 h 30"/>
                  <a:gd name="T6" fmla="*/ 0 w 6"/>
                  <a:gd name="T7" fmla="*/ 30 h 30"/>
                </a:gdLst>
                <a:ahLst/>
                <a:cxnLst>
                  <a:cxn ang="0">
                    <a:pos x="T0" y="T1"/>
                  </a:cxn>
                  <a:cxn ang="0">
                    <a:pos x="T2" y="T3"/>
                  </a:cxn>
                  <a:cxn ang="0">
                    <a:pos x="T4" y="T5"/>
                  </a:cxn>
                  <a:cxn ang="0">
                    <a:pos x="T6" y="T7"/>
                  </a:cxn>
                </a:cxnLst>
                <a:rect l="0" t="0" r="r" b="b"/>
                <a:pathLst>
                  <a:path w="6" h="30">
                    <a:moveTo>
                      <a:pt x="0" y="30"/>
                    </a:moveTo>
                    <a:lnTo>
                      <a:pt x="6"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0" name="Freeform 220"/>
              <p:cNvSpPr>
                <a:spLocks/>
              </p:cNvSpPr>
              <p:nvPr/>
            </p:nvSpPr>
            <p:spPr bwMode="auto">
              <a:xfrm>
                <a:off x="4278" y="2358"/>
                <a:ext cx="36" cy="48"/>
              </a:xfrm>
              <a:custGeom>
                <a:avLst/>
                <a:gdLst>
                  <a:gd name="T0" fmla="*/ 0 w 36"/>
                  <a:gd name="T1" fmla="*/ 48 h 48"/>
                  <a:gd name="T2" fmla="*/ 12 w 36"/>
                  <a:gd name="T3" fmla="*/ 48 h 48"/>
                  <a:gd name="T4" fmla="*/ 36 w 36"/>
                  <a:gd name="T5" fmla="*/ 0 h 48"/>
                  <a:gd name="T6" fmla="*/ 12 w 36"/>
                  <a:gd name="T7" fmla="*/ 48 h 48"/>
                  <a:gd name="T8" fmla="*/ 0 w 36"/>
                  <a:gd name="T9" fmla="*/ 48 h 48"/>
                </a:gdLst>
                <a:ahLst/>
                <a:cxnLst>
                  <a:cxn ang="0">
                    <a:pos x="T0" y="T1"/>
                  </a:cxn>
                  <a:cxn ang="0">
                    <a:pos x="T2" y="T3"/>
                  </a:cxn>
                  <a:cxn ang="0">
                    <a:pos x="T4" y="T5"/>
                  </a:cxn>
                  <a:cxn ang="0">
                    <a:pos x="T6" y="T7"/>
                  </a:cxn>
                  <a:cxn ang="0">
                    <a:pos x="T8" y="T9"/>
                  </a:cxn>
                </a:cxnLst>
                <a:rect l="0" t="0" r="r" b="b"/>
                <a:pathLst>
                  <a:path w="36" h="48">
                    <a:moveTo>
                      <a:pt x="0" y="48"/>
                    </a:moveTo>
                    <a:lnTo>
                      <a:pt x="12" y="48"/>
                    </a:lnTo>
                    <a:lnTo>
                      <a:pt x="36" y="0"/>
                    </a:lnTo>
                    <a:lnTo>
                      <a:pt x="12" y="48"/>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1" name="Freeform 221"/>
              <p:cNvSpPr>
                <a:spLocks/>
              </p:cNvSpPr>
              <p:nvPr/>
            </p:nvSpPr>
            <p:spPr bwMode="auto">
              <a:xfrm>
                <a:off x="4350" y="231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2" name="Freeform 222"/>
              <p:cNvSpPr>
                <a:spLocks/>
              </p:cNvSpPr>
              <p:nvPr/>
            </p:nvSpPr>
            <p:spPr bwMode="auto">
              <a:xfrm>
                <a:off x="4254" y="2322"/>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3" name="Freeform 223"/>
              <p:cNvSpPr>
                <a:spLocks/>
              </p:cNvSpPr>
              <p:nvPr/>
            </p:nvSpPr>
            <p:spPr bwMode="auto">
              <a:xfrm>
                <a:off x="4200" y="2334"/>
                <a:ext cx="30" cy="12"/>
              </a:xfrm>
              <a:custGeom>
                <a:avLst/>
                <a:gdLst>
                  <a:gd name="T0" fmla="*/ 0 w 30"/>
                  <a:gd name="T1" fmla="*/ 0 h 12"/>
                  <a:gd name="T2" fmla="*/ 0 w 30"/>
                  <a:gd name="T3" fmla="*/ 0 h 12"/>
                  <a:gd name="T4" fmla="*/ 0 w 30"/>
                  <a:gd name="T5" fmla="*/ 12 h 12"/>
                  <a:gd name="T6" fmla="*/ 30 w 30"/>
                  <a:gd name="T7" fmla="*/ 12 h 12"/>
                  <a:gd name="T8" fmla="*/ 0 w 30"/>
                  <a:gd name="T9" fmla="*/ 12 h 12"/>
                  <a:gd name="T10" fmla="*/ 0 w 30"/>
                  <a:gd name="T11" fmla="*/ 0 h 12"/>
                </a:gdLst>
                <a:ahLst/>
                <a:cxnLst>
                  <a:cxn ang="0">
                    <a:pos x="T0" y="T1"/>
                  </a:cxn>
                  <a:cxn ang="0">
                    <a:pos x="T2" y="T3"/>
                  </a:cxn>
                  <a:cxn ang="0">
                    <a:pos x="T4" y="T5"/>
                  </a:cxn>
                  <a:cxn ang="0">
                    <a:pos x="T6" y="T7"/>
                  </a:cxn>
                  <a:cxn ang="0">
                    <a:pos x="T8" y="T9"/>
                  </a:cxn>
                  <a:cxn ang="0">
                    <a:pos x="T10" y="T11"/>
                  </a:cxn>
                </a:cxnLst>
                <a:rect l="0" t="0" r="r" b="b"/>
                <a:pathLst>
                  <a:path w="30" h="12">
                    <a:moveTo>
                      <a:pt x="0" y="0"/>
                    </a:moveTo>
                    <a:lnTo>
                      <a:pt x="0" y="0"/>
                    </a:lnTo>
                    <a:lnTo>
                      <a:pt x="0" y="12"/>
                    </a:lnTo>
                    <a:lnTo>
                      <a:pt x="30" y="12"/>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4" name="Freeform 224"/>
              <p:cNvSpPr>
                <a:spLocks/>
              </p:cNvSpPr>
              <p:nvPr/>
            </p:nvSpPr>
            <p:spPr bwMode="auto">
              <a:xfrm>
                <a:off x="4254" y="2328"/>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5" name="Freeform 225"/>
              <p:cNvSpPr>
                <a:spLocks/>
              </p:cNvSpPr>
              <p:nvPr/>
            </p:nvSpPr>
            <p:spPr bwMode="auto">
              <a:xfrm>
                <a:off x="4254" y="2322"/>
                <a:ext cx="6" cy="24"/>
              </a:xfrm>
              <a:custGeom>
                <a:avLst/>
                <a:gdLst>
                  <a:gd name="T0" fmla="*/ 6 w 6"/>
                  <a:gd name="T1" fmla="*/ 24 h 24"/>
                  <a:gd name="T2" fmla="*/ 6 w 6"/>
                  <a:gd name="T3" fmla="*/ 24 h 24"/>
                  <a:gd name="T4" fmla="*/ 0 w 6"/>
                  <a:gd name="T5" fmla="*/ 6 h 24"/>
                  <a:gd name="T6" fmla="*/ 6 w 6"/>
                  <a:gd name="T7" fmla="*/ 0 h 24"/>
                  <a:gd name="T8" fmla="*/ 6 w 6"/>
                  <a:gd name="T9" fmla="*/ 0 h 24"/>
                  <a:gd name="T10" fmla="*/ 0 w 6"/>
                  <a:gd name="T11" fmla="*/ 6 h 24"/>
                  <a:gd name="T12" fmla="*/ 6 w 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6" h="24">
                    <a:moveTo>
                      <a:pt x="6" y="24"/>
                    </a:moveTo>
                    <a:lnTo>
                      <a:pt x="6" y="24"/>
                    </a:lnTo>
                    <a:lnTo>
                      <a:pt x="0" y="6"/>
                    </a:lnTo>
                    <a:lnTo>
                      <a:pt x="6" y="0"/>
                    </a:lnTo>
                    <a:lnTo>
                      <a:pt x="6" y="0"/>
                    </a:lnTo>
                    <a:lnTo>
                      <a:pt x="0" y="6"/>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6" name="Freeform 226"/>
              <p:cNvSpPr>
                <a:spLocks/>
              </p:cNvSpPr>
              <p:nvPr/>
            </p:nvSpPr>
            <p:spPr bwMode="auto">
              <a:xfrm>
                <a:off x="4128" y="2346"/>
                <a:ext cx="48" cy="6"/>
              </a:xfrm>
              <a:custGeom>
                <a:avLst/>
                <a:gdLst>
                  <a:gd name="T0" fmla="*/ 0 w 48"/>
                  <a:gd name="T1" fmla="*/ 0 h 6"/>
                  <a:gd name="T2" fmla="*/ 48 w 48"/>
                  <a:gd name="T3" fmla="*/ 6 h 6"/>
                  <a:gd name="T4" fmla="*/ 48 w 48"/>
                  <a:gd name="T5" fmla="*/ 0 h 6"/>
                  <a:gd name="T6" fmla="*/ 48 w 48"/>
                  <a:gd name="T7" fmla="*/ 6 h 6"/>
                  <a:gd name="T8" fmla="*/ 0 w 48"/>
                  <a:gd name="T9" fmla="*/ 0 h 6"/>
                </a:gdLst>
                <a:ahLst/>
                <a:cxnLst>
                  <a:cxn ang="0">
                    <a:pos x="T0" y="T1"/>
                  </a:cxn>
                  <a:cxn ang="0">
                    <a:pos x="T2" y="T3"/>
                  </a:cxn>
                  <a:cxn ang="0">
                    <a:pos x="T4" y="T5"/>
                  </a:cxn>
                  <a:cxn ang="0">
                    <a:pos x="T6" y="T7"/>
                  </a:cxn>
                  <a:cxn ang="0">
                    <a:pos x="T8" y="T9"/>
                  </a:cxn>
                </a:cxnLst>
                <a:rect l="0" t="0" r="r" b="b"/>
                <a:pathLst>
                  <a:path w="48" h="6">
                    <a:moveTo>
                      <a:pt x="0" y="0"/>
                    </a:moveTo>
                    <a:lnTo>
                      <a:pt x="48" y="6"/>
                    </a:lnTo>
                    <a:lnTo>
                      <a:pt x="48" y="0"/>
                    </a:lnTo>
                    <a:lnTo>
                      <a:pt x="4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7" name="Freeform 227"/>
              <p:cNvSpPr>
                <a:spLocks/>
              </p:cNvSpPr>
              <p:nvPr/>
            </p:nvSpPr>
            <p:spPr bwMode="auto">
              <a:xfrm>
                <a:off x="4050" y="2274"/>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8" name="Rectangle 228"/>
              <p:cNvSpPr>
                <a:spLocks noChangeArrowheads="1"/>
              </p:cNvSpPr>
              <p:nvPr/>
            </p:nvSpPr>
            <p:spPr bwMode="auto">
              <a:xfrm>
                <a:off x="4188" y="23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09" name="Rectangle 229"/>
              <p:cNvSpPr>
                <a:spLocks noChangeArrowheads="1"/>
              </p:cNvSpPr>
              <p:nvPr/>
            </p:nvSpPr>
            <p:spPr bwMode="auto">
              <a:xfrm>
                <a:off x="4188" y="23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0" name="Rectangle 230"/>
              <p:cNvSpPr>
                <a:spLocks noChangeArrowheads="1"/>
              </p:cNvSpPr>
              <p:nvPr/>
            </p:nvSpPr>
            <p:spPr bwMode="auto">
              <a:xfrm>
                <a:off x="4050" y="22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1" name="Rectangle 231"/>
              <p:cNvSpPr>
                <a:spLocks noChangeArrowheads="1"/>
              </p:cNvSpPr>
              <p:nvPr/>
            </p:nvSpPr>
            <p:spPr bwMode="auto">
              <a:xfrm>
                <a:off x="4272" y="243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2" name="Freeform 232"/>
              <p:cNvSpPr>
                <a:spLocks/>
              </p:cNvSpPr>
              <p:nvPr/>
            </p:nvSpPr>
            <p:spPr bwMode="auto">
              <a:xfrm>
                <a:off x="4236" y="2412"/>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3" name="Freeform 233"/>
              <p:cNvSpPr>
                <a:spLocks/>
              </p:cNvSpPr>
              <p:nvPr/>
            </p:nvSpPr>
            <p:spPr bwMode="auto">
              <a:xfrm>
                <a:off x="4188" y="2352"/>
                <a:ext cx="66" cy="60"/>
              </a:xfrm>
              <a:custGeom>
                <a:avLst/>
                <a:gdLst>
                  <a:gd name="T0" fmla="*/ 30 w 66"/>
                  <a:gd name="T1" fmla="*/ 24 h 60"/>
                  <a:gd name="T2" fmla="*/ 0 w 66"/>
                  <a:gd name="T3" fmla="*/ 0 h 60"/>
                  <a:gd name="T4" fmla="*/ 30 w 66"/>
                  <a:gd name="T5" fmla="*/ 24 h 60"/>
                  <a:gd name="T6" fmla="*/ 66 w 66"/>
                  <a:gd name="T7" fmla="*/ 24 h 60"/>
                  <a:gd name="T8" fmla="*/ 48 w 66"/>
                  <a:gd name="T9" fmla="*/ 60 h 60"/>
                  <a:gd name="T10" fmla="*/ 66 w 66"/>
                  <a:gd name="T11" fmla="*/ 24 h 60"/>
                  <a:gd name="T12" fmla="*/ 30 w 66"/>
                  <a:gd name="T13" fmla="*/ 24 h 60"/>
                </a:gdLst>
                <a:ahLst/>
                <a:cxnLst>
                  <a:cxn ang="0">
                    <a:pos x="T0" y="T1"/>
                  </a:cxn>
                  <a:cxn ang="0">
                    <a:pos x="T2" y="T3"/>
                  </a:cxn>
                  <a:cxn ang="0">
                    <a:pos x="T4" y="T5"/>
                  </a:cxn>
                  <a:cxn ang="0">
                    <a:pos x="T6" y="T7"/>
                  </a:cxn>
                  <a:cxn ang="0">
                    <a:pos x="T8" y="T9"/>
                  </a:cxn>
                  <a:cxn ang="0">
                    <a:pos x="T10" y="T11"/>
                  </a:cxn>
                  <a:cxn ang="0">
                    <a:pos x="T12" y="T13"/>
                  </a:cxn>
                </a:cxnLst>
                <a:rect l="0" t="0" r="r" b="b"/>
                <a:pathLst>
                  <a:path w="66" h="60">
                    <a:moveTo>
                      <a:pt x="30" y="24"/>
                    </a:moveTo>
                    <a:lnTo>
                      <a:pt x="0" y="0"/>
                    </a:lnTo>
                    <a:lnTo>
                      <a:pt x="30" y="24"/>
                    </a:lnTo>
                    <a:lnTo>
                      <a:pt x="66" y="24"/>
                    </a:lnTo>
                    <a:lnTo>
                      <a:pt x="48" y="60"/>
                    </a:lnTo>
                    <a:lnTo>
                      <a:pt x="66" y="24"/>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4" name="Freeform 234"/>
              <p:cNvSpPr>
                <a:spLocks/>
              </p:cNvSpPr>
              <p:nvPr/>
            </p:nvSpPr>
            <p:spPr bwMode="auto">
              <a:xfrm>
                <a:off x="4248" y="2412"/>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5" name="Rectangle 235"/>
              <p:cNvSpPr>
                <a:spLocks noChangeArrowheads="1"/>
              </p:cNvSpPr>
              <p:nvPr/>
            </p:nvSpPr>
            <p:spPr bwMode="auto">
              <a:xfrm>
                <a:off x="4272" y="243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6" name="Freeform 236"/>
              <p:cNvSpPr>
                <a:spLocks/>
              </p:cNvSpPr>
              <p:nvPr/>
            </p:nvSpPr>
            <p:spPr bwMode="auto">
              <a:xfrm>
                <a:off x="3810" y="2022"/>
                <a:ext cx="132" cy="108"/>
              </a:xfrm>
              <a:custGeom>
                <a:avLst/>
                <a:gdLst>
                  <a:gd name="T0" fmla="*/ 78 w 132"/>
                  <a:gd name="T1" fmla="*/ 48 h 108"/>
                  <a:gd name="T2" fmla="*/ 78 w 132"/>
                  <a:gd name="T3" fmla="*/ 48 h 108"/>
                  <a:gd name="T4" fmla="*/ 78 w 132"/>
                  <a:gd name="T5" fmla="*/ 48 h 108"/>
                  <a:gd name="T6" fmla="*/ 72 w 132"/>
                  <a:gd name="T7" fmla="*/ 42 h 108"/>
                  <a:gd name="T8" fmla="*/ 30 w 132"/>
                  <a:gd name="T9" fmla="*/ 42 h 108"/>
                  <a:gd name="T10" fmla="*/ 30 w 132"/>
                  <a:gd name="T11" fmla="*/ 30 h 108"/>
                  <a:gd name="T12" fmla="*/ 30 w 132"/>
                  <a:gd name="T13" fmla="*/ 30 h 108"/>
                  <a:gd name="T14" fmla="*/ 54 w 132"/>
                  <a:gd name="T15" fmla="*/ 30 h 108"/>
                  <a:gd name="T16" fmla="*/ 66 w 132"/>
                  <a:gd name="T17" fmla="*/ 18 h 108"/>
                  <a:gd name="T18" fmla="*/ 54 w 132"/>
                  <a:gd name="T19" fmla="*/ 24 h 108"/>
                  <a:gd name="T20" fmla="*/ 54 w 132"/>
                  <a:gd name="T21" fmla="*/ 0 h 108"/>
                  <a:gd name="T22" fmla="*/ 30 w 132"/>
                  <a:gd name="T23" fmla="*/ 12 h 108"/>
                  <a:gd name="T24" fmla="*/ 18 w 132"/>
                  <a:gd name="T25" fmla="*/ 42 h 108"/>
                  <a:gd name="T26" fmla="*/ 18 w 132"/>
                  <a:gd name="T27" fmla="*/ 42 h 108"/>
                  <a:gd name="T28" fmla="*/ 18 w 132"/>
                  <a:gd name="T29" fmla="*/ 42 h 108"/>
                  <a:gd name="T30" fmla="*/ 6 w 132"/>
                  <a:gd name="T31" fmla="*/ 42 h 108"/>
                  <a:gd name="T32" fmla="*/ 0 w 132"/>
                  <a:gd name="T33" fmla="*/ 42 h 108"/>
                  <a:gd name="T34" fmla="*/ 12 w 132"/>
                  <a:gd name="T35" fmla="*/ 72 h 108"/>
                  <a:gd name="T36" fmla="*/ 0 w 132"/>
                  <a:gd name="T37" fmla="*/ 96 h 108"/>
                  <a:gd name="T38" fmla="*/ 6 w 132"/>
                  <a:gd name="T39" fmla="*/ 96 h 108"/>
                  <a:gd name="T40" fmla="*/ 6 w 132"/>
                  <a:gd name="T41" fmla="*/ 102 h 108"/>
                  <a:gd name="T42" fmla="*/ 48 w 132"/>
                  <a:gd name="T43" fmla="*/ 84 h 108"/>
                  <a:gd name="T44" fmla="*/ 60 w 132"/>
                  <a:gd name="T45" fmla="*/ 66 h 108"/>
                  <a:gd name="T46" fmla="*/ 72 w 132"/>
                  <a:gd name="T47" fmla="*/ 108 h 108"/>
                  <a:gd name="T48" fmla="*/ 108 w 132"/>
                  <a:gd name="T49" fmla="*/ 90 h 108"/>
                  <a:gd name="T50" fmla="*/ 132 w 132"/>
                  <a:gd name="T51" fmla="*/ 96 h 108"/>
                  <a:gd name="T52" fmla="*/ 132 w 132"/>
                  <a:gd name="T53" fmla="*/ 66 h 108"/>
                  <a:gd name="T54" fmla="*/ 108 w 132"/>
                  <a:gd name="T55" fmla="*/ 66 h 108"/>
                  <a:gd name="T56" fmla="*/ 108 w 132"/>
                  <a:gd name="T57" fmla="*/ 66 h 108"/>
                  <a:gd name="T58" fmla="*/ 108 w 132"/>
                  <a:gd name="T59" fmla="*/ 66 h 108"/>
                  <a:gd name="T60" fmla="*/ 108 w 132"/>
                  <a:gd name="T61" fmla="*/ 48 h 108"/>
                  <a:gd name="T62" fmla="*/ 78 w 132"/>
                  <a:gd name="T63" fmla="*/ 48 h 108"/>
                  <a:gd name="T64" fmla="*/ 78 w 132"/>
                  <a:gd name="T65"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08">
                    <a:moveTo>
                      <a:pt x="78" y="48"/>
                    </a:moveTo>
                    <a:lnTo>
                      <a:pt x="78" y="48"/>
                    </a:lnTo>
                    <a:lnTo>
                      <a:pt x="78" y="48"/>
                    </a:lnTo>
                    <a:lnTo>
                      <a:pt x="72" y="42"/>
                    </a:lnTo>
                    <a:lnTo>
                      <a:pt x="30" y="42"/>
                    </a:lnTo>
                    <a:lnTo>
                      <a:pt x="30" y="30"/>
                    </a:lnTo>
                    <a:lnTo>
                      <a:pt x="30" y="30"/>
                    </a:lnTo>
                    <a:lnTo>
                      <a:pt x="54" y="30"/>
                    </a:lnTo>
                    <a:lnTo>
                      <a:pt x="66" y="18"/>
                    </a:lnTo>
                    <a:lnTo>
                      <a:pt x="54" y="24"/>
                    </a:lnTo>
                    <a:lnTo>
                      <a:pt x="54" y="0"/>
                    </a:lnTo>
                    <a:lnTo>
                      <a:pt x="30" y="12"/>
                    </a:lnTo>
                    <a:lnTo>
                      <a:pt x="18" y="42"/>
                    </a:lnTo>
                    <a:lnTo>
                      <a:pt x="18" y="42"/>
                    </a:lnTo>
                    <a:lnTo>
                      <a:pt x="18" y="42"/>
                    </a:lnTo>
                    <a:lnTo>
                      <a:pt x="6" y="42"/>
                    </a:lnTo>
                    <a:lnTo>
                      <a:pt x="0" y="42"/>
                    </a:lnTo>
                    <a:lnTo>
                      <a:pt x="12" y="72"/>
                    </a:lnTo>
                    <a:lnTo>
                      <a:pt x="0" y="96"/>
                    </a:lnTo>
                    <a:lnTo>
                      <a:pt x="6" y="96"/>
                    </a:lnTo>
                    <a:lnTo>
                      <a:pt x="6" y="102"/>
                    </a:lnTo>
                    <a:lnTo>
                      <a:pt x="48" y="84"/>
                    </a:lnTo>
                    <a:lnTo>
                      <a:pt x="60" y="66"/>
                    </a:lnTo>
                    <a:lnTo>
                      <a:pt x="72" y="108"/>
                    </a:lnTo>
                    <a:lnTo>
                      <a:pt x="108" y="90"/>
                    </a:lnTo>
                    <a:lnTo>
                      <a:pt x="132" y="96"/>
                    </a:lnTo>
                    <a:lnTo>
                      <a:pt x="132" y="66"/>
                    </a:lnTo>
                    <a:lnTo>
                      <a:pt x="108" y="66"/>
                    </a:lnTo>
                    <a:lnTo>
                      <a:pt x="108" y="66"/>
                    </a:lnTo>
                    <a:lnTo>
                      <a:pt x="108" y="66"/>
                    </a:lnTo>
                    <a:lnTo>
                      <a:pt x="108" y="48"/>
                    </a:lnTo>
                    <a:lnTo>
                      <a:pt x="78" y="48"/>
                    </a:lnTo>
                    <a:lnTo>
                      <a:pt x="78"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7" name="Rectangle 237"/>
              <p:cNvSpPr>
                <a:spLocks noChangeArrowheads="1"/>
              </p:cNvSpPr>
              <p:nvPr/>
            </p:nvSpPr>
            <p:spPr bwMode="auto">
              <a:xfrm>
                <a:off x="3918" y="2088"/>
                <a:ext cx="24"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8" name="Freeform 238"/>
              <p:cNvSpPr>
                <a:spLocks noEditPoints="1"/>
              </p:cNvSpPr>
              <p:nvPr/>
            </p:nvSpPr>
            <p:spPr bwMode="auto">
              <a:xfrm>
                <a:off x="3420" y="1626"/>
                <a:ext cx="750" cy="402"/>
              </a:xfrm>
              <a:custGeom>
                <a:avLst/>
                <a:gdLst>
                  <a:gd name="T0" fmla="*/ 14 w 125"/>
                  <a:gd name="T1" fmla="*/ 40 h 67"/>
                  <a:gd name="T2" fmla="*/ 25 w 125"/>
                  <a:gd name="T3" fmla="*/ 49 h 67"/>
                  <a:gd name="T4" fmla="*/ 16 w 125"/>
                  <a:gd name="T5" fmla="*/ 49 h 67"/>
                  <a:gd name="T6" fmla="*/ 15 w 125"/>
                  <a:gd name="T7" fmla="*/ 56 h 67"/>
                  <a:gd name="T8" fmla="*/ 19 w 125"/>
                  <a:gd name="T9" fmla="*/ 63 h 67"/>
                  <a:gd name="T10" fmla="*/ 24 w 125"/>
                  <a:gd name="T11" fmla="*/ 61 h 67"/>
                  <a:gd name="T12" fmla="*/ 29 w 125"/>
                  <a:gd name="T13" fmla="*/ 50 h 67"/>
                  <a:gd name="T14" fmla="*/ 40 w 125"/>
                  <a:gd name="T15" fmla="*/ 46 h 67"/>
                  <a:gd name="T16" fmla="*/ 41 w 125"/>
                  <a:gd name="T17" fmla="*/ 45 h 67"/>
                  <a:gd name="T18" fmla="*/ 43 w 125"/>
                  <a:gd name="T19" fmla="*/ 43 h 67"/>
                  <a:gd name="T20" fmla="*/ 45 w 125"/>
                  <a:gd name="T21" fmla="*/ 45 h 67"/>
                  <a:gd name="T22" fmla="*/ 45 w 125"/>
                  <a:gd name="T23" fmla="*/ 52 h 67"/>
                  <a:gd name="T24" fmla="*/ 59 w 125"/>
                  <a:gd name="T25" fmla="*/ 56 h 67"/>
                  <a:gd name="T26" fmla="*/ 75 w 125"/>
                  <a:gd name="T27" fmla="*/ 62 h 67"/>
                  <a:gd name="T28" fmla="*/ 77 w 125"/>
                  <a:gd name="T29" fmla="*/ 59 h 67"/>
                  <a:gd name="T30" fmla="*/ 89 w 125"/>
                  <a:gd name="T31" fmla="*/ 59 h 67"/>
                  <a:gd name="T32" fmla="*/ 104 w 125"/>
                  <a:gd name="T33" fmla="*/ 61 h 67"/>
                  <a:gd name="T34" fmla="*/ 103 w 125"/>
                  <a:gd name="T35" fmla="*/ 50 h 67"/>
                  <a:gd name="T36" fmla="*/ 114 w 125"/>
                  <a:gd name="T37" fmla="*/ 40 h 67"/>
                  <a:gd name="T38" fmla="*/ 123 w 125"/>
                  <a:gd name="T39" fmla="*/ 35 h 67"/>
                  <a:gd name="T40" fmla="*/ 114 w 125"/>
                  <a:gd name="T41" fmla="*/ 22 h 67"/>
                  <a:gd name="T42" fmla="*/ 100 w 125"/>
                  <a:gd name="T43" fmla="*/ 17 h 67"/>
                  <a:gd name="T44" fmla="*/ 93 w 125"/>
                  <a:gd name="T45" fmla="*/ 8 h 67"/>
                  <a:gd name="T46" fmla="*/ 83 w 125"/>
                  <a:gd name="T47" fmla="*/ 9 h 67"/>
                  <a:gd name="T48" fmla="*/ 79 w 125"/>
                  <a:gd name="T49" fmla="*/ 6 h 67"/>
                  <a:gd name="T50" fmla="*/ 72 w 125"/>
                  <a:gd name="T51" fmla="*/ 0 h 67"/>
                  <a:gd name="T52" fmla="*/ 51 w 125"/>
                  <a:gd name="T53" fmla="*/ 6 h 67"/>
                  <a:gd name="T54" fmla="*/ 47 w 125"/>
                  <a:gd name="T55" fmla="*/ 12 h 67"/>
                  <a:gd name="T56" fmla="*/ 46 w 125"/>
                  <a:gd name="T57" fmla="*/ 20 h 67"/>
                  <a:gd name="T58" fmla="*/ 41 w 125"/>
                  <a:gd name="T59" fmla="*/ 25 h 67"/>
                  <a:gd name="T60" fmla="*/ 31 w 125"/>
                  <a:gd name="T61" fmla="*/ 24 h 67"/>
                  <a:gd name="T62" fmla="*/ 17 w 125"/>
                  <a:gd name="T63" fmla="*/ 19 h 67"/>
                  <a:gd name="T64" fmla="*/ 7 w 125"/>
                  <a:gd name="T65" fmla="*/ 24 h 67"/>
                  <a:gd name="T66" fmla="*/ 8 w 125"/>
                  <a:gd name="T67" fmla="*/ 27 h 67"/>
                  <a:gd name="T68" fmla="*/ 3 w 125"/>
                  <a:gd name="T69" fmla="*/ 24 h 67"/>
                  <a:gd name="T70" fmla="*/ 5 w 125"/>
                  <a:gd name="T71" fmla="*/ 36 h 67"/>
                  <a:gd name="T72" fmla="*/ 5 w 125"/>
                  <a:gd name="T73" fmla="*/ 42 h 67"/>
                  <a:gd name="T74" fmla="*/ 7 w 125"/>
                  <a:gd name="T75" fmla="*/ 44 h 67"/>
                  <a:gd name="T76" fmla="*/ 114 w 125"/>
                  <a:gd name="T77" fmla="*/ 32 h 67"/>
                  <a:gd name="T78" fmla="*/ 115 w 125"/>
                  <a:gd name="T79" fmla="*/ 31 h 67"/>
                  <a:gd name="T80" fmla="*/ 114 w 125"/>
                  <a:gd name="T81" fmla="*/ 35 h 67"/>
                  <a:gd name="T82" fmla="*/ 116 w 125"/>
                  <a:gd name="T83" fmla="*/ 36 h 67"/>
                  <a:gd name="T84" fmla="*/ 114 w 125"/>
                  <a:gd name="T85" fmla="*/ 36 h 67"/>
                  <a:gd name="T86" fmla="*/ 113 w 125"/>
                  <a:gd name="T87" fmla="*/ 34 h 67"/>
                  <a:gd name="T88" fmla="*/ 88 w 125"/>
                  <a:gd name="T89" fmla="*/ 42 h 67"/>
                  <a:gd name="T90" fmla="*/ 97 w 125"/>
                  <a:gd name="T91" fmla="*/ 43 h 67"/>
                  <a:gd name="T92" fmla="*/ 99 w 125"/>
                  <a:gd name="T93" fmla="*/ 44 h 67"/>
                  <a:gd name="T94" fmla="*/ 92 w 125"/>
                  <a:gd name="T95" fmla="*/ 43 h 67"/>
                  <a:gd name="T96" fmla="*/ 87 w 125"/>
                  <a:gd name="T97" fmla="*/ 44 h 67"/>
                  <a:gd name="T98" fmla="*/ 85 w 125"/>
                  <a:gd name="T99" fmla="*/ 51 h 67"/>
                  <a:gd name="T100" fmla="*/ 83 w 125"/>
                  <a:gd name="T101" fmla="*/ 4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67">
                    <a:moveTo>
                      <a:pt x="8" y="44"/>
                    </a:moveTo>
                    <a:cubicBezTo>
                      <a:pt x="7" y="43"/>
                      <a:pt x="7" y="43"/>
                      <a:pt x="7" y="43"/>
                    </a:cubicBezTo>
                    <a:cubicBezTo>
                      <a:pt x="12" y="42"/>
                      <a:pt x="12" y="42"/>
                      <a:pt x="12" y="42"/>
                    </a:cubicBezTo>
                    <a:cubicBezTo>
                      <a:pt x="14" y="40"/>
                      <a:pt x="14" y="40"/>
                      <a:pt x="14" y="40"/>
                    </a:cubicBezTo>
                    <a:cubicBezTo>
                      <a:pt x="20" y="40"/>
                      <a:pt x="20" y="40"/>
                      <a:pt x="20" y="40"/>
                    </a:cubicBezTo>
                    <a:cubicBezTo>
                      <a:pt x="23" y="46"/>
                      <a:pt x="23" y="46"/>
                      <a:pt x="23" y="46"/>
                    </a:cubicBezTo>
                    <a:cubicBezTo>
                      <a:pt x="24" y="46"/>
                      <a:pt x="24" y="46"/>
                      <a:pt x="24" y="46"/>
                    </a:cubicBezTo>
                    <a:cubicBezTo>
                      <a:pt x="25" y="49"/>
                      <a:pt x="25" y="49"/>
                      <a:pt x="25" y="49"/>
                    </a:cubicBezTo>
                    <a:cubicBezTo>
                      <a:pt x="22" y="48"/>
                      <a:pt x="22" y="48"/>
                      <a:pt x="22" y="48"/>
                    </a:cubicBezTo>
                    <a:cubicBezTo>
                      <a:pt x="20" y="49"/>
                      <a:pt x="20" y="49"/>
                      <a:pt x="20" y="49"/>
                    </a:cubicBezTo>
                    <a:cubicBezTo>
                      <a:pt x="18" y="48"/>
                      <a:pt x="18" y="48"/>
                      <a:pt x="18" y="48"/>
                    </a:cubicBezTo>
                    <a:cubicBezTo>
                      <a:pt x="16" y="49"/>
                      <a:pt x="16" y="49"/>
                      <a:pt x="16" y="49"/>
                    </a:cubicBezTo>
                    <a:cubicBezTo>
                      <a:pt x="15" y="49"/>
                      <a:pt x="15" y="49"/>
                      <a:pt x="15" y="49"/>
                    </a:cubicBezTo>
                    <a:cubicBezTo>
                      <a:pt x="15" y="52"/>
                      <a:pt x="15" y="52"/>
                      <a:pt x="15" y="52"/>
                    </a:cubicBezTo>
                    <a:cubicBezTo>
                      <a:pt x="11" y="51"/>
                      <a:pt x="11" y="51"/>
                      <a:pt x="11" y="51"/>
                    </a:cubicBezTo>
                    <a:cubicBezTo>
                      <a:pt x="15" y="56"/>
                      <a:pt x="15" y="56"/>
                      <a:pt x="15" y="56"/>
                    </a:cubicBezTo>
                    <a:cubicBezTo>
                      <a:pt x="15" y="58"/>
                      <a:pt x="15" y="58"/>
                      <a:pt x="15" y="58"/>
                    </a:cubicBezTo>
                    <a:cubicBezTo>
                      <a:pt x="19" y="60"/>
                      <a:pt x="19" y="60"/>
                      <a:pt x="19" y="60"/>
                    </a:cubicBezTo>
                    <a:cubicBezTo>
                      <a:pt x="18" y="62"/>
                      <a:pt x="18" y="62"/>
                      <a:pt x="18" y="62"/>
                    </a:cubicBezTo>
                    <a:cubicBezTo>
                      <a:pt x="19" y="63"/>
                      <a:pt x="19" y="63"/>
                      <a:pt x="19" y="63"/>
                    </a:cubicBezTo>
                    <a:cubicBezTo>
                      <a:pt x="19" y="62"/>
                      <a:pt x="19" y="62"/>
                      <a:pt x="19" y="62"/>
                    </a:cubicBezTo>
                    <a:cubicBezTo>
                      <a:pt x="24" y="61"/>
                      <a:pt x="24" y="61"/>
                      <a:pt x="24" y="61"/>
                    </a:cubicBezTo>
                    <a:cubicBezTo>
                      <a:pt x="24" y="61"/>
                      <a:pt x="24" y="61"/>
                      <a:pt x="24" y="61"/>
                    </a:cubicBezTo>
                    <a:cubicBezTo>
                      <a:pt x="24" y="61"/>
                      <a:pt x="24" y="61"/>
                      <a:pt x="24" y="61"/>
                    </a:cubicBezTo>
                    <a:cubicBezTo>
                      <a:pt x="27" y="66"/>
                      <a:pt x="27" y="66"/>
                      <a:pt x="27" y="66"/>
                    </a:cubicBezTo>
                    <a:cubicBezTo>
                      <a:pt x="29" y="66"/>
                      <a:pt x="29" y="66"/>
                      <a:pt x="29" y="66"/>
                    </a:cubicBezTo>
                    <a:cubicBezTo>
                      <a:pt x="29" y="50"/>
                      <a:pt x="29" y="50"/>
                      <a:pt x="29" y="50"/>
                    </a:cubicBezTo>
                    <a:cubicBezTo>
                      <a:pt x="29" y="50"/>
                      <a:pt x="29" y="50"/>
                      <a:pt x="29" y="50"/>
                    </a:cubicBezTo>
                    <a:cubicBezTo>
                      <a:pt x="35" y="48"/>
                      <a:pt x="35" y="48"/>
                      <a:pt x="35" y="48"/>
                    </a:cubicBezTo>
                    <a:cubicBezTo>
                      <a:pt x="37" y="48"/>
                      <a:pt x="37" y="48"/>
                      <a:pt x="37" y="48"/>
                    </a:cubicBezTo>
                    <a:cubicBezTo>
                      <a:pt x="38" y="46"/>
                      <a:pt x="38" y="46"/>
                      <a:pt x="38" y="46"/>
                    </a:cubicBezTo>
                    <a:cubicBezTo>
                      <a:pt x="40" y="46"/>
                      <a:pt x="40" y="46"/>
                      <a:pt x="40" y="46"/>
                    </a:cubicBezTo>
                    <a:cubicBezTo>
                      <a:pt x="39" y="46"/>
                      <a:pt x="39" y="46"/>
                      <a:pt x="39" y="46"/>
                    </a:cubicBezTo>
                    <a:cubicBezTo>
                      <a:pt x="40" y="46"/>
                      <a:pt x="40" y="46"/>
                      <a:pt x="40" y="46"/>
                    </a:cubicBezTo>
                    <a:cubicBezTo>
                      <a:pt x="41" y="44"/>
                      <a:pt x="41" y="44"/>
                      <a:pt x="41" y="44"/>
                    </a:cubicBezTo>
                    <a:cubicBezTo>
                      <a:pt x="41" y="45"/>
                      <a:pt x="41" y="45"/>
                      <a:pt x="41" y="45"/>
                    </a:cubicBezTo>
                    <a:cubicBezTo>
                      <a:pt x="42" y="44"/>
                      <a:pt x="42" y="44"/>
                      <a:pt x="42" y="44"/>
                    </a:cubicBezTo>
                    <a:cubicBezTo>
                      <a:pt x="42" y="44"/>
                      <a:pt x="42" y="44"/>
                      <a:pt x="42" y="44"/>
                    </a:cubicBezTo>
                    <a:cubicBezTo>
                      <a:pt x="42" y="43"/>
                      <a:pt x="42" y="43"/>
                      <a:pt x="42" y="43"/>
                    </a:cubicBezTo>
                    <a:cubicBezTo>
                      <a:pt x="43" y="43"/>
                      <a:pt x="43" y="43"/>
                      <a:pt x="43" y="43"/>
                    </a:cubicBezTo>
                    <a:cubicBezTo>
                      <a:pt x="44" y="42"/>
                      <a:pt x="44" y="42"/>
                      <a:pt x="44" y="42"/>
                    </a:cubicBezTo>
                    <a:cubicBezTo>
                      <a:pt x="44" y="43"/>
                      <a:pt x="44" y="43"/>
                      <a:pt x="44" y="43"/>
                    </a:cubicBezTo>
                    <a:cubicBezTo>
                      <a:pt x="47" y="42"/>
                      <a:pt x="47" y="42"/>
                      <a:pt x="47" y="42"/>
                    </a:cubicBezTo>
                    <a:cubicBezTo>
                      <a:pt x="45" y="45"/>
                      <a:pt x="45" y="45"/>
                      <a:pt x="45" y="45"/>
                    </a:cubicBezTo>
                    <a:cubicBezTo>
                      <a:pt x="45" y="47"/>
                      <a:pt x="45" y="47"/>
                      <a:pt x="45" y="47"/>
                    </a:cubicBezTo>
                    <a:cubicBezTo>
                      <a:pt x="46" y="48"/>
                      <a:pt x="46" y="48"/>
                      <a:pt x="46" y="48"/>
                    </a:cubicBezTo>
                    <a:cubicBezTo>
                      <a:pt x="47" y="50"/>
                      <a:pt x="47" y="50"/>
                      <a:pt x="47" y="50"/>
                    </a:cubicBezTo>
                    <a:cubicBezTo>
                      <a:pt x="45" y="52"/>
                      <a:pt x="45" y="52"/>
                      <a:pt x="45" y="52"/>
                    </a:cubicBezTo>
                    <a:cubicBezTo>
                      <a:pt x="44" y="53"/>
                      <a:pt x="44" y="53"/>
                      <a:pt x="44" y="53"/>
                    </a:cubicBezTo>
                    <a:cubicBezTo>
                      <a:pt x="44" y="53"/>
                      <a:pt x="44" y="53"/>
                      <a:pt x="44" y="53"/>
                    </a:cubicBezTo>
                    <a:cubicBezTo>
                      <a:pt x="47" y="56"/>
                      <a:pt x="47" y="56"/>
                      <a:pt x="47" y="56"/>
                    </a:cubicBezTo>
                    <a:cubicBezTo>
                      <a:pt x="59" y="56"/>
                      <a:pt x="59" y="56"/>
                      <a:pt x="59" y="56"/>
                    </a:cubicBezTo>
                    <a:cubicBezTo>
                      <a:pt x="62" y="66"/>
                      <a:pt x="62" y="66"/>
                      <a:pt x="62" y="66"/>
                    </a:cubicBezTo>
                    <a:cubicBezTo>
                      <a:pt x="68" y="67"/>
                      <a:pt x="68" y="67"/>
                      <a:pt x="68" y="67"/>
                    </a:cubicBezTo>
                    <a:cubicBezTo>
                      <a:pt x="70" y="64"/>
                      <a:pt x="70" y="64"/>
                      <a:pt x="70" y="64"/>
                    </a:cubicBezTo>
                    <a:cubicBezTo>
                      <a:pt x="75" y="62"/>
                      <a:pt x="75" y="62"/>
                      <a:pt x="75" y="62"/>
                    </a:cubicBezTo>
                    <a:cubicBezTo>
                      <a:pt x="75" y="60"/>
                      <a:pt x="75" y="60"/>
                      <a:pt x="75" y="60"/>
                    </a:cubicBezTo>
                    <a:cubicBezTo>
                      <a:pt x="77" y="59"/>
                      <a:pt x="77" y="59"/>
                      <a:pt x="77" y="59"/>
                    </a:cubicBezTo>
                    <a:cubicBezTo>
                      <a:pt x="77" y="59"/>
                      <a:pt x="77" y="59"/>
                      <a:pt x="77" y="59"/>
                    </a:cubicBezTo>
                    <a:cubicBezTo>
                      <a:pt x="77" y="59"/>
                      <a:pt x="77" y="59"/>
                      <a:pt x="77" y="59"/>
                    </a:cubicBezTo>
                    <a:cubicBezTo>
                      <a:pt x="78" y="59"/>
                      <a:pt x="78" y="59"/>
                      <a:pt x="78" y="59"/>
                    </a:cubicBezTo>
                    <a:cubicBezTo>
                      <a:pt x="82" y="61"/>
                      <a:pt x="82" y="61"/>
                      <a:pt x="82" y="61"/>
                    </a:cubicBezTo>
                    <a:cubicBezTo>
                      <a:pt x="84" y="58"/>
                      <a:pt x="84" y="58"/>
                      <a:pt x="84" y="58"/>
                    </a:cubicBezTo>
                    <a:cubicBezTo>
                      <a:pt x="89" y="59"/>
                      <a:pt x="89" y="59"/>
                      <a:pt x="89" y="59"/>
                    </a:cubicBezTo>
                    <a:cubicBezTo>
                      <a:pt x="99" y="59"/>
                      <a:pt x="99" y="59"/>
                      <a:pt x="99" y="59"/>
                    </a:cubicBezTo>
                    <a:cubicBezTo>
                      <a:pt x="104" y="61"/>
                      <a:pt x="104" y="61"/>
                      <a:pt x="104" y="61"/>
                    </a:cubicBezTo>
                    <a:cubicBezTo>
                      <a:pt x="104" y="61"/>
                      <a:pt x="104" y="61"/>
                      <a:pt x="104" y="61"/>
                    </a:cubicBezTo>
                    <a:cubicBezTo>
                      <a:pt x="104" y="61"/>
                      <a:pt x="104" y="61"/>
                      <a:pt x="104" y="61"/>
                    </a:cubicBezTo>
                    <a:cubicBezTo>
                      <a:pt x="105" y="58"/>
                      <a:pt x="105" y="58"/>
                      <a:pt x="105" y="58"/>
                    </a:cubicBezTo>
                    <a:cubicBezTo>
                      <a:pt x="103" y="52"/>
                      <a:pt x="103" y="52"/>
                      <a:pt x="103" y="52"/>
                    </a:cubicBezTo>
                    <a:cubicBezTo>
                      <a:pt x="103" y="50"/>
                      <a:pt x="103" y="50"/>
                      <a:pt x="103" y="50"/>
                    </a:cubicBezTo>
                    <a:cubicBezTo>
                      <a:pt x="103" y="50"/>
                      <a:pt x="103" y="50"/>
                      <a:pt x="103" y="50"/>
                    </a:cubicBezTo>
                    <a:cubicBezTo>
                      <a:pt x="103" y="50"/>
                      <a:pt x="103" y="50"/>
                      <a:pt x="103" y="50"/>
                    </a:cubicBezTo>
                    <a:cubicBezTo>
                      <a:pt x="110" y="49"/>
                      <a:pt x="110" y="49"/>
                      <a:pt x="110" y="49"/>
                    </a:cubicBezTo>
                    <a:cubicBezTo>
                      <a:pt x="112" y="40"/>
                      <a:pt x="112" y="40"/>
                      <a:pt x="112" y="40"/>
                    </a:cubicBezTo>
                    <a:cubicBezTo>
                      <a:pt x="114" y="40"/>
                      <a:pt x="114" y="40"/>
                      <a:pt x="114" y="40"/>
                    </a:cubicBezTo>
                    <a:cubicBezTo>
                      <a:pt x="120" y="41"/>
                      <a:pt x="120" y="41"/>
                      <a:pt x="120" y="41"/>
                    </a:cubicBezTo>
                    <a:cubicBezTo>
                      <a:pt x="120" y="37"/>
                      <a:pt x="120" y="37"/>
                      <a:pt x="120" y="37"/>
                    </a:cubicBezTo>
                    <a:cubicBezTo>
                      <a:pt x="120" y="35"/>
                      <a:pt x="120" y="35"/>
                      <a:pt x="120" y="35"/>
                    </a:cubicBezTo>
                    <a:cubicBezTo>
                      <a:pt x="123" y="35"/>
                      <a:pt x="123" y="35"/>
                      <a:pt x="123" y="35"/>
                    </a:cubicBezTo>
                    <a:cubicBezTo>
                      <a:pt x="125" y="31"/>
                      <a:pt x="125" y="31"/>
                      <a:pt x="125" y="31"/>
                    </a:cubicBezTo>
                    <a:cubicBezTo>
                      <a:pt x="123" y="29"/>
                      <a:pt x="123" y="29"/>
                      <a:pt x="123" y="29"/>
                    </a:cubicBezTo>
                    <a:cubicBezTo>
                      <a:pt x="122" y="30"/>
                      <a:pt x="122" y="30"/>
                      <a:pt x="122" y="30"/>
                    </a:cubicBezTo>
                    <a:cubicBezTo>
                      <a:pt x="114" y="22"/>
                      <a:pt x="114" y="22"/>
                      <a:pt x="114" y="22"/>
                    </a:cubicBezTo>
                    <a:cubicBezTo>
                      <a:pt x="108" y="23"/>
                      <a:pt x="108" y="23"/>
                      <a:pt x="108" y="23"/>
                    </a:cubicBezTo>
                    <a:cubicBezTo>
                      <a:pt x="105" y="21"/>
                      <a:pt x="105" y="21"/>
                      <a:pt x="105" y="21"/>
                    </a:cubicBezTo>
                    <a:cubicBezTo>
                      <a:pt x="103" y="23"/>
                      <a:pt x="103" y="23"/>
                      <a:pt x="103" y="23"/>
                    </a:cubicBezTo>
                    <a:cubicBezTo>
                      <a:pt x="100" y="17"/>
                      <a:pt x="100" y="17"/>
                      <a:pt x="100" y="17"/>
                    </a:cubicBezTo>
                    <a:cubicBezTo>
                      <a:pt x="96" y="11"/>
                      <a:pt x="96" y="11"/>
                      <a:pt x="96" y="11"/>
                    </a:cubicBezTo>
                    <a:cubicBezTo>
                      <a:pt x="95" y="9"/>
                      <a:pt x="95" y="9"/>
                      <a:pt x="95" y="9"/>
                    </a:cubicBezTo>
                    <a:cubicBezTo>
                      <a:pt x="93" y="8"/>
                      <a:pt x="93" y="8"/>
                      <a:pt x="93" y="8"/>
                    </a:cubicBezTo>
                    <a:cubicBezTo>
                      <a:pt x="93" y="8"/>
                      <a:pt x="93" y="8"/>
                      <a:pt x="93" y="8"/>
                    </a:cubicBezTo>
                    <a:cubicBezTo>
                      <a:pt x="93" y="8"/>
                      <a:pt x="93" y="8"/>
                      <a:pt x="93" y="8"/>
                    </a:cubicBezTo>
                    <a:cubicBezTo>
                      <a:pt x="93" y="5"/>
                      <a:pt x="93" y="5"/>
                      <a:pt x="93" y="5"/>
                    </a:cubicBezTo>
                    <a:cubicBezTo>
                      <a:pt x="88" y="7"/>
                      <a:pt x="88" y="7"/>
                      <a:pt x="88" y="7"/>
                    </a:cubicBezTo>
                    <a:cubicBezTo>
                      <a:pt x="83" y="9"/>
                      <a:pt x="83" y="9"/>
                      <a:pt x="83" y="9"/>
                    </a:cubicBezTo>
                    <a:cubicBezTo>
                      <a:pt x="83" y="9"/>
                      <a:pt x="83" y="9"/>
                      <a:pt x="83" y="9"/>
                    </a:cubicBezTo>
                    <a:cubicBezTo>
                      <a:pt x="83" y="7"/>
                      <a:pt x="83" y="7"/>
                      <a:pt x="83" y="7"/>
                    </a:cubicBezTo>
                    <a:cubicBezTo>
                      <a:pt x="81" y="7"/>
                      <a:pt x="81" y="7"/>
                      <a:pt x="81" y="7"/>
                    </a:cubicBezTo>
                    <a:cubicBezTo>
                      <a:pt x="79" y="6"/>
                      <a:pt x="79" y="6"/>
                      <a:pt x="79" y="6"/>
                    </a:cubicBezTo>
                    <a:cubicBezTo>
                      <a:pt x="77" y="6"/>
                      <a:pt x="77" y="6"/>
                      <a:pt x="77" y="6"/>
                    </a:cubicBezTo>
                    <a:cubicBezTo>
                      <a:pt x="76" y="7"/>
                      <a:pt x="76" y="7"/>
                      <a:pt x="76" y="7"/>
                    </a:cubicBezTo>
                    <a:cubicBezTo>
                      <a:pt x="75" y="0"/>
                      <a:pt x="75" y="0"/>
                      <a:pt x="75" y="0"/>
                    </a:cubicBezTo>
                    <a:cubicBezTo>
                      <a:pt x="72" y="0"/>
                      <a:pt x="72" y="0"/>
                      <a:pt x="72" y="0"/>
                    </a:cubicBezTo>
                    <a:cubicBezTo>
                      <a:pt x="70" y="0"/>
                      <a:pt x="70" y="0"/>
                      <a:pt x="70" y="0"/>
                    </a:cubicBezTo>
                    <a:cubicBezTo>
                      <a:pt x="64" y="2"/>
                      <a:pt x="64" y="2"/>
                      <a:pt x="64" y="2"/>
                    </a:cubicBezTo>
                    <a:cubicBezTo>
                      <a:pt x="58" y="5"/>
                      <a:pt x="58" y="5"/>
                      <a:pt x="58" y="5"/>
                    </a:cubicBezTo>
                    <a:cubicBezTo>
                      <a:pt x="51" y="6"/>
                      <a:pt x="51" y="6"/>
                      <a:pt x="51" y="6"/>
                    </a:cubicBezTo>
                    <a:cubicBezTo>
                      <a:pt x="45" y="7"/>
                      <a:pt x="45" y="7"/>
                      <a:pt x="45" y="7"/>
                    </a:cubicBezTo>
                    <a:cubicBezTo>
                      <a:pt x="46" y="9"/>
                      <a:pt x="46" y="9"/>
                      <a:pt x="46" y="9"/>
                    </a:cubicBezTo>
                    <a:cubicBezTo>
                      <a:pt x="47" y="12"/>
                      <a:pt x="47" y="12"/>
                      <a:pt x="47" y="12"/>
                    </a:cubicBezTo>
                    <a:cubicBezTo>
                      <a:pt x="47" y="12"/>
                      <a:pt x="47" y="12"/>
                      <a:pt x="47" y="12"/>
                    </a:cubicBezTo>
                    <a:cubicBezTo>
                      <a:pt x="47" y="12"/>
                      <a:pt x="47" y="12"/>
                      <a:pt x="47" y="12"/>
                    </a:cubicBezTo>
                    <a:cubicBezTo>
                      <a:pt x="44" y="14"/>
                      <a:pt x="44" y="14"/>
                      <a:pt x="44" y="14"/>
                    </a:cubicBezTo>
                    <a:cubicBezTo>
                      <a:pt x="41" y="17"/>
                      <a:pt x="41" y="17"/>
                      <a:pt x="41" y="17"/>
                    </a:cubicBezTo>
                    <a:cubicBezTo>
                      <a:pt x="46" y="20"/>
                      <a:pt x="46" y="20"/>
                      <a:pt x="46" y="20"/>
                    </a:cubicBezTo>
                    <a:cubicBezTo>
                      <a:pt x="46" y="20"/>
                      <a:pt x="46" y="20"/>
                      <a:pt x="46" y="20"/>
                    </a:cubicBezTo>
                    <a:cubicBezTo>
                      <a:pt x="46" y="20"/>
                      <a:pt x="46" y="20"/>
                      <a:pt x="46" y="20"/>
                    </a:cubicBezTo>
                    <a:cubicBezTo>
                      <a:pt x="46" y="23"/>
                      <a:pt x="46" y="23"/>
                      <a:pt x="46" y="23"/>
                    </a:cubicBezTo>
                    <a:cubicBezTo>
                      <a:pt x="41" y="25"/>
                      <a:pt x="41" y="25"/>
                      <a:pt x="41" y="25"/>
                    </a:cubicBezTo>
                    <a:cubicBezTo>
                      <a:pt x="37" y="21"/>
                      <a:pt x="37" y="21"/>
                      <a:pt x="37" y="21"/>
                    </a:cubicBezTo>
                    <a:cubicBezTo>
                      <a:pt x="35" y="22"/>
                      <a:pt x="35" y="22"/>
                      <a:pt x="35" y="22"/>
                    </a:cubicBezTo>
                    <a:cubicBezTo>
                      <a:pt x="32" y="22"/>
                      <a:pt x="32" y="22"/>
                      <a:pt x="32" y="22"/>
                    </a:cubicBezTo>
                    <a:cubicBezTo>
                      <a:pt x="31" y="24"/>
                      <a:pt x="31" y="24"/>
                      <a:pt x="31" y="24"/>
                    </a:cubicBezTo>
                    <a:cubicBezTo>
                      <a:pt x="30" y="25"/>
                      <a:pt x="30" y="25"/>
                      <a:pt x="30" y="25"/>
                    </a:cubicBezTo>
                    <a:cubicBezTo>
                      <a:pt x="23" y="20"/>
                      <a:pt x="23" y="20"/>
                      <a:pt x="23" y="20"/>
                    </a:cubicBezTo>
                    <a:cubicBezTo>
                      <a:pt x="17" y="19"/>
                      <a:pt x="17" y="19"/>
                      <a:pt x="17" y="19"/>
                    </a:cubicBezTo>
                    <a:cubicBezTo>
                      <a:pt x="17" y="19"/>
                      <a:pt x="17" y="19"/>
                      <a:pt x="17" y="19"/>
                    </a:cubicBezTo>
                    <a:cubicBezTo>
                      <a:pt x="16" y="20"/>
                      <a:pt x="16" y="20"/>
                      <a:pt x="16" y="20"/>
                    </a:cubicBezTo>
                    <a:cubicBezTo>
                      <a:pt x="15" y="19"/>
                      <a:pt x="15" y="19"/>
                      <a:pt x="15" y="19"/>
                    </a:cubicBezTo>
                    <a:cubicBezTo>
                      <a:pt x="14" y="19"/>
                      <a:pt x="14" y="19"/>
                      <a:pt x="14" y="19"/>
                    </a:cubicBezTo>
                    <a:cubicBezTo>
                      <a:pt x="7" y="24"/>
                      <a:pt x="7" y="24"/>
                      <a:pt x="7" y="24"/>
                    </a:cubicBezTo>
                    <a:cubicBezTo>
                      <a:pt x="7" y="26"/>
                      <a:pt x="7" y="26"/>
                      <a:pt x="7" y="26"/>
                    </a:cubicBezTo>
                    <a:cubicBezTo>
                      <a:pt x="8" y="27"/>
                      <a:pt x="8" y="27"/>
                      <a:pt x="8" y="27"/>
                    </a:cubicBezTo>
                    <a:cubicBezTo>
                      <a:pt x="8" y="27"/>
                      <a:pt x="8" y="27"/>
                      <a:pt x="8" y="27"/>
                    </a:cubicBezTo>
                    <a:cubicBezTo>
                      <a:pt x="8" y="27"/>
                      <a:pt x="8" y="27"/>
                      <a:pt x="8" y="27"/>
                    </a:cubicBezTo>
                    <a:cubicBezTo>
                      <a:pt x="8" y="27"/>
                      <a:pt x="7" y="28"/>
                      <a:pt x="6" y="28"/>
                    </a:cubicBezTo>
                    <a:cubicBezTo>
                      <a:pt x="6" y="28"/>
                      <a:pt x="6" y="28"/>
                      <a:pt x="6" y="28"/>
                    </a:cubicBezTo>
                    <a:cubicBezTo>
                      <a:pt x="6" y="28"/>
                      <a:pt x="5" y="27"/>
                      <a:pt x="5" y="26"/>
                    </a:cubicBezTo>
                    <a:cubicBezTo>
                      <a:pt x="4" y="25"/>
                      <a:pt x="3" y="24"/>
                      <a:pt x="3" y="24"/>
                    </a:cubicBezTo>
                    <a:cubicBezTo>
                      <a:pt x="0" y="33"/>
                      <a:pt x="0" y="33"/>
                      <a:pt x="0" y="33"/>
                    </a:cubicBezTo>
                    <a:cubicBezTo>
                      <a:pt x="3" y="37"/>
                      <a:pt x="3" y="37"/>
                      <a:pt x="3" y="37"/>
                    </a:cubicBezTo>
                    <a:cubicBezTo>
                      <a:pt x="4" y="37"/>
                      <a:pt x="4" y="37"/>
                      <a:pt x="4" y="37"/>
                    </a:cubicBezTo>
                    <a:cubicBezTo>
                      <a:pt x="5" y="36"/>
                      <a:pt x="5" y="36"/>
                      <a:pt x="5" y="36"/>
                    </a:cubicBezTo>
                    <a:cubicBezTo>
                      <a:pt x="7" y="42"/>
                      <a:pt x="7" y="42"/>
                      <a:pt x="7" y="42"/>
                    </a:cubicBezTo>
                    <a:cubicBezTo>
                      <a:pt x="7" y="42"/>
                      <a:pt x="7" y="42"/>
                      <a:pt x="7" y="42"/>
                    </a:cubicBezTo>
                    <a:cubicBezTo>
                      <a:pt x="7" y="42"/>
                      <a:pt x="7" y="42"/>
                      <a:pt x="7" y="42"/>
                    </a:cubicBezTo>
                    <a:cubicBezTo>
                      <a:pt x="5" y="42"/>
                      <a:pt x="5" y="42"/>
                      <a:pt x="5" y="42"/>
                    </a:cubicBezTo>
                    <a:cubicBezTo>
                      <a:pt x="5" y="43"/>
                      <a:pt x="5" y="43"/>
                      <a:pt x="5" y="43"/>
                    </a:cubicBezTo>
                    <a:cubicBezTo>
                      <a:pt x="6" y="43"/>
                      <a:pt x="6" y="43"/>
                      <a:pt x="6" y="43"/>
                    </a:cubicBezTo>
                    <a:cubicBezTo>
                      <a:pt x="7" y="44"/>
                      <a:pt x="7" y="44"/>
                      <a:pt x="7" y="44"/>
                    </a:cubicBezTo>
                    <a:cubicBezTo>
                      <a:pt x="7" y="44"/>
                      <a:pt x="7" y="44"/>
                      <a:pt x="7" y="44"/>
                    </a:cubicBezTo>
                    <a:cubicBezTo>
                      <a:pt x="7" y="44"/>
                      <a:pt x="7" y="44"/>
                      <a:pt x="7" y="44"/>
                    </a:cubicBezTo>
                    <a:lnTo>
                      <a:pt x="8" y="44"/>
                    </a:lnTo>
                    <a:close/>
                    <a:moveTo>
                      <a:pt x="113" y="34"/>
                    </a:moveTo>
                    <a:cubicBezTo>
                      <a:pt x="114" y="32"/>
                      <a:pt x="114" y="32"/>
                      <a:pt x="114" y="32"/>
                    </a:cubicBezTo>
                    <a:cubicBezTo>
                      <a:pt x="115" y="31"/>
                      <a:pt x="115" y="31"/>
                      <a:pt x="115" y="31"/>
                    </a:cubicBezTo>
                    <a:cubicBezTo>
                      <a:pt x="113" y="29"/>
                      <a:pt x="113" y="29"/>
                      <a:pt x="113" y="29"/>
                    </a:cubicBezTo>
                    <a:cubicBezTo>
                      <a:pt x="114" y="29"/>
                      <a:pt x="114" y="29"/>
                      <a:pt x="114" y="29"/>
                    </a:cubicBezTo>
                    <a:cubicBezTo>
                      <a:pt x="115" y="31"/>
                      <a:pt x="115" y="31"/>
                      <a:pt x="115" y="31"/>
                    </a:cubicBezTo>
                    <a:cubicBezTo>
                      <a:pt x="116" y="31"/>
                      <a:pt x="116" y="31"/>
                      <a:pt x="116" y="31"/>
                    </a:cubicBezTo>
                    <a:cubicBezTo>
                      <a:pt x="114" y="32"/>
                      <a:pt x="114" y="32"/>
                      <a:pt x="114" y="32"/>
                    </a:cubicBezTo>
                    <a:cubicBezTo>
                      <a:pt x="113" y="34"/>
                      <a:pt x="113" y="34"/>
                      <a:pt x="113" y="34"/>
                    </a:cubicBezTo>
                    <a:cubicBezTo>
                      <a:pt x="114" y="35"/>
                      <a:pt x="114" y="35"/>
                      <a:pt x="114" y="35"/>
                    </a:cubicBezTo>
                    <a:cubicBezTo>
                      <a:pt x="115" y="35"/>
                      <a:pt x="115" y="35"/>
                      <a:pt x="115" y="35"/>
                    </a:cubicBezTo>
                    <a:cubicBezTo>
                      <a:pt x="114" y="35"/>
                      <a:pt x="114" y="35"/>
                      <a:pt x="114" y="35"/>
                    </a:cubicBezTo>
                    <a:cubicBezTo>
                      <a:pt x="115" y="37"/>
                      <a:pt x="115" y="37"/>
                      <a:pt x="115" y="37"/>
                    </a:cubicBezTo>
                    <a:cubicBezTo>
                      <a:pt x="116" y="36"/>
                      <a:pt x="116" y="36"/>
                      <a:pt x="116" y="36"/>
                    </a:cubicBezTo>
                    <a:cubicBezTo>
                      <a:pt x="117" y="37"/>
                      <a:pt x="117" y="37"/>
                      <a:pt x="117" y="37"/>
                    </a:cubicBezTo>
                    <a:cubicBezTo>
                      <a:pt x="116" y="37"/>
                      <a:pt x="116" y="37"/>
                      <a:pt x="116" y="37"/>
                    </a:cubicBezTo>
                    <a:cubicBezTo>
                      <a:pt x="116" y="38"/>
                      <a:pt x="116" y="38"/>
                      <a:pt x="116" y="38"/>
                    </a:cubicBezTo>
                    <a:cubicBezTo>
                      <a:pt x="114" y="36"/>
                      <a:pt x="114" y="36"/>
                      <a:pt x="114" y="36"/>
                    </a:cubicBezTo>
                    <a:cubicBezTo>
                      <a:pt x="113" y="37"/>
                      <a:pt x="113" y="37"/>
                      <a:pt x="113" y="37"/>
                    </a:cubicBezTo>
                    <a:cubicBezTo>
                      <a:pt x="112" y="36"/>
                      <a:pt x="112" y="36"/>
                      <a:pt x="112" y="36"/>
                    </a:cubicBezTo>
                    <a:cubicBezTo>
                      <a:pt x="113" y="35"/>
                      <a:pt x="113" y="35"/>
                      <a:pt x="113" y="35"/>
                    </a:cubicBezTo>
                    <a:lnTo>
                      <a:pt x="113" y="34"/>
                    </a:lnTo>
                    <a:close/>
                    <a:moveTo>
                      <a:pt x="83" y="45"/>
                    </a:moveTo>
                    <a:cubicBezTo>
                      <a:pt x="84" y="45"/>
                      <a:pt x="84" y="45"/>
                      <a:pt x="84" y="45"/>
                    </a:cubicBezTo>
                    <a:cubicBezTo>
                      <a:pt x="87" y="42"/>
                      <a:pt x="87" y="42"/>
                      <a:pt x="87" y="42"/>
                    </a:cubicBezTo>
                    <a:cubicBezTo>
                      <a:pt x="88" y="42"/>
                      <a:pt x="88" y="42"/>
                      <a:pt x="88" y="42"/>
                    </a:cubicBezTo>
                    <a:cubicBezTo>
                      <a:pt x="90" y="42"/>
                      <a:pt x="90" y="42"/>
                      <a:pt x="90" y="42"/>
                    </a:cubicBezTo>
                    <a:cubicBezTo>
                      <a:pt x="94" y="43"/>
                      <a:pt x="94" y="43"/>
                      <a:pt x="94" y="43"/>
                    </a:cubicBezTo>
                    <a:cubicBezTo>
                      <a:pt x="96" y="43"/>
                      <a:pt x="96" y="43"/>
                      <a:pt x="96" y="43"/>
                    </a:cubicBezTo>
                    <a:cubicBezTo>
                      <a:pt x="97" y="43"/>
                      <a:pt x="97" y="43"/>
                      <a:pt x="97" y="43"/>
                    </a:cubicBezTo>
                    <a:cubicBezTo>
                      <a:pt x="99" y="42"/>
                      <a:pt x="99" y="42"/>
                      <a:pt x="99" y="42"/>
                    </a:cubicBezTo>
                    <a:cubicBezTo>
                      <a:pt x="100" y="42"/>
                      <a:pt x="100" y="42"/>
                      <a:pt x="100" y="42"/>
                    </a:cubicBezTo>
                    <a:cubicBezTo>
                      <a:pt x="100" y="43"/>
                      <a:pt x="100" y="43"/>
                      <a:pt x="100" y="43"/>
                    </a:cubicBezTo>
                    <a:cubicBezTo>
                      <a:pt x="99" y="44"/>
                      <a:pt x="99" y="44"/>
                      <a:pt x="99" y="44"/>
                    </a:cubicBezTo>
                    <a:cubicBezTo>
                      <a:pt x="98" y="44"/>
                      <a:pt x="98" y="44"/>
                      <a:pt x="98" y="44"/>
                    </a:cubicBezTo>
                    <a:cubicBezTo>
                      <a:pt x="96" y="44"/>
                      <a:pt x="96" y="44"/>
                      <a:pt x="96" y="44"/>
                    </a:cubicBezTo>
                    <a:cubicBezTo>
                      <a:pt x="95" y="43"/>
                      <a:pt x="95" y="43"/>
                      <a:pt x="95" y="43"/>
                    </a:cubicBezTo>
                    <a:cubicBezTo>
                      <a:pt x="92" y="43"/>
                      <a:pt x="92" y="43"/>
                      <a:pt x="92" y="43"/>
                    </a:cubicBezTo>
                    <a:cubicBezTo>
                      <a:pt x="89" y="43"/>
                      <a:pt x="89" y="43"/>
                      <a:pt x="89" y="43"/>
                    </a:cubicBezTo>
                    <a:cubicBezTo>
                      <a:pt x="88" y="43"/>
                      <a:pt x="88" y="43"/>
                      <a:pt x="88" y="43"/>
                    </a:cubicBezTo>
                    <a:cubicBezTo>
                      <a:pt x="88" y="44"/>
                      <a:pt x="88" y="44"/>
                      <a:pt x="88" y="44"/>
                    </a:cubicBezTo>
                    <a:cubicBezTo>
                      <a:pt x="87" y="44"/>
                      <a:pt x="87" y="44"/>
                      <a:pt x="87" y="44"/>
                    </a:cubicBezTo>
                    <a:cubicBezTo>
                      <a:pt x="86" y="45"/>
                      <a:pt x="86" y="45"/>
                      <a:pt x="86" y="45"/>
                    </a:cubicBezTo>
                    <a:cubicBezTo>
                      <a:pt x="85" y="46"/>
                      <a:pt x="85" y="46"/>
                      <a:pt x="85" y="46"/>
                    </a:cubicBezTo>
                    <a:cubicBezTo>
                      <a:pt x="84" y="48"/>
                      <a:pt x="84" y="48"/>
                      <a:pt x="84" y="48"/>
                    </a:cubicBezTo>
                    <a:cubicBezTo>
                      <a:pt x="85" y="51"/>
                      <a:pt x="85" y="51"/>
                      <a:pt x="85" y="51"/>
                    </a:cubicBezTo>
                    <a:cubicBezTo>
                      <a:pt x="85" y="51"/>
                      <a:pt x="85" y="51"/>
                      <a:pt x="85" y="51"/>
                    </a:cubicBezTo>
                    <a:cubicBezTo>
                      <a:pt x="83" y="48"/>
                      <a:pt x="83" y="48"/>
                      <a:pt x="83" y="48"/>
                    </a:cubicBezTo>
                    <a:cubicBezTo>
                      <a:pt x="83" y="48"/>
                      <a:pt x="83" y="48"/>
                      <a:pt x="83" y="48"/>
                    </a:cubicBezTo>
                    <a:lnTo>
                      <a:pt x="83" y="4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19" name="Freeform 239"/>
              <p:cNvSpPr>
                <a:spLocks/>
              </p:cNvSpPr>
              <p:nvPr/>
            </p:nvSpPr>
            <p:spPr bwMode="auto">
              <a:xfrm>
                <a:off x="3462" y="1740"/>
                <a:ext cx="48" cy="30"/>
              </a:xfrm>
              <a:custGeom>
                <a:avLst/>
                <a:gdLst>
                  <a:gd name="T0" fmla="*/ 48 w 48"/>
                  <a:gd name="T1" fmla="*/ 0 h 30"/>
                  <a:gd name="T2" fmla="*/ 42 w 48"/>
                  <a:gd name="T3" fmla="*/ 0 h 30"/>
                  <a:gd name="T4" fmla="*/ 0 w 48"/>
                  <a:gd name="T5" fmla="*/ 30 h 30"/>
                  <a:gd name="T6" fmla="*/ 0 w 48"/>
                  <a:gd name="T7" fmla="*/ 30 h 30"/>
                  <a:gd name="T8" fmla="*/ 42 w 48"/>
                  <a:gd name="T9" fmla="*/ 0 h 30"/>
                  <a:gd name="T10" fmla="*/ 48 w 48"/>
                  <a:gd name="T11" fmla="*/ 0 h 30"/>
                </a:gdLst>
                <a:ahLst/>
                <a:cxnLst>
                  <a:cxn ang="0">
                    <a:pos x="T0" y="T1"/>
                  </a:cxn>
                  <a:cxn ang="0">
                    <a:pos x="T2" y="T3"/>
                  </a:cxn>
                  <a:cxn ang="0">
                    <a:pos x="T4" y="T5"/>
                  </a:cxn>
                  <a:cxn ang="0">
                    <a:pos x="T6" y="T7"/>
                  </a:cxn>
                  <a:cxn ang="0">
                    <a:pos x="T8" y="T9"/>
                  </a:cxn>
                  <a:cxn ang="0">
                    <a:pos x="T10" y="T11"/>
                  </a:cxn>
                </a:cxnLst>
                <a:rect l="0" t="0" r="r" b="b"/>
                <a:pathLst>
                  <a:path w="48" h="30">
                    <a:moveTo>
                      <a:pt x="48" y="0"/>
                    </a:moveTo>
                    <a:lnTo>
                      <a:pt x="42" y="0"/>
                    </a:lnTo>
                    <a:lnTo>
                      <a:pt x="0" y="30"/>
                    </a:lnTo>
                    <a:lnTo>
                      <a:pt x="0" y="30"/>
                    </a:lnTo>
                    <a:lnTo>
                      <a:pt x="42"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0" name="Freeform 240"/>
              <p:cNvSpPr>
                <a:spLocks/>
              </p:cNvSpPr>
              <p:nvPr/>
            </p:nvSpPr>
            <p:spPr bwMode="auto">
              <a:xfrm>
                <a:off x="3522" y="1740"/>
                <a:ext cx="84" cy="36"/>
              </a:xfrm>
              <a:custGeom>
                <a:avLst/>
                <a:gdLst>
                  <a:gd name="T0" fmla="*/ 36 w 84"/>
                  <a:gd name="T1" fmla="*/ 6 h 36"/>
                  <a:gd name="T2" fmla="*/ 78 w 84"/>
                  <a:gd name="T3" fmla="*/ 36 h 36"/>
                  <a:gd name="T4" fmla="*/ 84 w 84"/>
                  <a:gd name="T5" fmla="*/ 30 h 36"/>
                  <a:gd name="T6" fmla="*/ 78 w 84"/>
                  <a:gd name="T7" fmla="*/ 36 h 36"/>
                  <a:gd name="T8" fmla="*/ 36 w 84"/>
                  <a:gd name="T9" fmla="*/ 6 h 36"/>
                  <a:gd name="T10" fmla="*/ 0 w 84"/>
                  <a:gd name="T11" fmla="*/ 0 h 36"/>
                  <a:gd name="T12" fmla="*/ 0 w 84"/>
                  <a:gd name="T13" fmla="*/ 0 h 36"/>
                  <a:gd name="T14" fmla="*/ 0 w 84"/>
                  <a:gd name="T15" fmla="*/ 0 h 36"/>
                  <a:gd name="T16" fmla="*/ 36 w 84"/>
                  <a:gd name="T1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
                    <a:moveTo>
                      <a:pt x="36" y="6"/>
                    </a:moveTo>
                    <a:lnTo>
                      <a:pt x="78" y="36"/>
                    </a:lnTo>
                    <a:lnTo>
                      <a:pt x="84" y="30"/>
                    </a:lnTo>
                    <a:lnTo>
                      <a:pt x="78" y="36"/>
                    </a:lnTo>
                    <a:lnTo>
                      <a:pt x="36" y="6"/>
                    </a:lnTo>
                    <a:lnTo>
                      <a:pt x="0" y="0"/>
                    </a:lnTo>
                    <a:lnTo>
                      <a:pt x="0" y="0"/>
                    </a:lnTo>
                    <a:lnTo>
                      <a:pt x="0" y="0"/>
                    </a:lnTo>
                    <a:lnTo>
                      <a:pt x="3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1" name="Freeform 241"/>
              <p:cNvSpPr>
                <a:spLocks/>
              </p:cNvSpPr>
              <p:nvPr/>
            </p:nvSpPr>
            <p:spPr bwMode="auto">
              <a:xfrm>
                <a:off x="3462" y="1782"/>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2" name="Freeform 242"/>
              <p:cNvSpPr>
                <a:spLocks/>
              </p:cNvSpPr>
              <p:nvPr/>
            </p:nvSpPr>
            <p:spPr bwMode="auto">
              <a:xfrm>
                <a:off x="3630" y="1746"/>
                <a:ext cx="66" cy="30"/>
              </a:xfrm>
              <a:custGeom>
                <a:avLst/>
                <a:gdLst>
                  <a:gd name="T0" fmla="*/ 36 w 66"/>
                  <a:gd name="T1" fmla="*/ 30 h 30"/>
                  <a:gd name="T2" fmla="*/ 66 w 66"/>
                  <a:gd name="T3" fmla="*/ 18 h 30"/>
                  <a:gd name="T4" fmla="*/ 66 w 66"/>
                  <a:gd name="T5" fmla="*/ 0 h 30"/>
                  <a:gd name="T6" fmla="*/ 66 w 66"/>
                  <a:gd name="T7" fmla="*/ 0 h 30"/>
                  <a:gd name="T8" fmla="*/ 66 w 66"/>
                  <a:gd name="T9" fmla="*/ 18 h 30"/>
                  <a:gd name="T10" fmla="*/ 36 w 66"/>
                  <a:gd name="T11" fmla="*/ 30 h 30"/>
                  <a:gd name="T12" fmla="*/ 12 w 66"/>
                  <a:gd name="T13" fmla="*/ 6 h 30"/>
                  <a:gd name="T14" fmla="*/ 0 w 66"/>
                  <a:gd name="T15" fmla="*/ 12 h 30"/>
                  <a:gd name="T16" fmla="*/ 12 w 66"/>
                  <a:gd name="T17" fmla="*/ 6 h 30"/>
                  <a:gd name="T18" fmla="*/ 36 w 66"/>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30">
                    <a:moveTo>
                      <a:pt x="36" y="30"/>
                    </a:moveTo>
                    <a:lnTo>
                      <a:pt x="66" y="18"/>
                    </a:lnTo>
                    <a:lnTo>
                      <a:pt x="66" y="0"/>
                    </a:lnTo>
                    <a:lnTo>
                      <a:pt x="66" y="0"/>
                    </a:lnTo>
                    <a:lnTo>
                      <a:pt x="66" y="18"/>
                    </a:lnTo>
                    <a:lnTo>
                      <a:pt x="36" y="30"/>
                    </a:lnTo>
                    <a:lnTo>
                      <a:pt x="12" y="6"/>
                    </a:lnTo>
                    <a:lnTo>
                      <a:pt x="0" y="12"/>
                    </a:lnTo>
                    <a:lnTo>
                      <a:pt x="12" y="6"/>
                    </a:lnTo>
                    <a:lnTo>
                      <a:pt x="3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3" name="Freeform 243"/>
              <p:cNvSpPr>
                <a:spLocks/>
              </p:cNvSpPr>
              <p:nvPr/>
            </p:nvSpPr>
            <p:spPr bwMode="auto">
              <a:xfrm>
                <a:off x="3948" y="1656"/>
                <a:ext cx="30" cy="12"/>
              </a:xfrm>
              <a:custGeom>
                <a:avLst/>
                <a:gdLst>
                  <a:gd name="T0" fmla="*/ 30 w 30"/>
                  <a:gd name="T1" fmla="*/ 0 h 12"/>
                  <a:gd name="T2" fmla="*/ 0 w 30"/>
                  <a:gd name="T3" fmla="*/ 12 h 12"/>
                  <a:gd name="T4" fmla="*/ 30 w 30"/>
                  <a:gd name="T5" fmla="*/ 0 h 12"/>
                  <a:gd name="T6" fmla="*/ 30 w 30"/>
                  <a:gd name="T7" fmla="*/ 0 h 12"/>
                </a:gdLst>
                <a:ahLst/>
                <a:cxnLst>
                  <a:cxn ang="0">
                    <a:pos x="T0" y="T1"/>
                  </a:cxn>
                  <a:cxn ang="0">
                    <a:pos x="T2" y="T3"/>
                  </a:cxn>
                  <a:cxn ang="0">
                    <a:pos x="T4" y="T5"/>
                  </a:cxn>
                  <a:cxn ang="0">
                    <a:pos x="T6" y="T7"/>
                  </a:cxn>
                </a:cxnLst>
                <a:rect l="0" t="0" r="r" b="b"/>
                <a:pathLst>
                  <a:path w="30" h="12">
                    <a:moveTo>
                      <a:pt x="30" y="0"/>
                    </a:moveTo>
                    <a:lnTo>
                      <a:pt x="0" y="12"/>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4" name="Freeform 244"/>
              <p:cNvSpPr>
                <a:spLocks/>
              </p:cNvSpPr>
              <p:nvPr/>
            </p:nvSpPr>
            <p:spPr bwMode="auto">
              <a:xfrm>
                <a:off x="3690" y="1662"/>
                <a:ext cx="36" cy="6"/>
              </a:xfrm>
              <a:custGeom>
                <a:avLst/>
                <a:gdLst>
                  <a:gd name="T0" fmla="*/ 0 w 36"/>
                  <a:gd name="T1" fmla="*/ 6 h 6"/>
                  <a:gd name="T2" fmla="*/ 0 w 36"/>
                  <a:gd name="T3" fmla="*/ 6 h 6"/>
                  <a:gd name="T4" fmla="*/ 36 w 36"/>
                  <a:gd name="T5" fmla="*/ 0 h 6"/>
                  <a:gd name="T6" fmla="*/ 0 w 36"/>
                  <a:gd name="T7" fmla="*/ 6 h 6"/>
                </a:gdLst>
                <a:ahLst/>
                <a:cxnLst>
                  <a:cxn ang="0">
                    <a:pos x="T0" y="T1"/>
                  </a:cxn>
                  <a:cxn ang="0">
                    <a:pos x="T2" y="T3"/>
                  </a:cxn>
                  <a:cxn ang="0">
                    <a:pos x="T4" y="T5"/>
                  </a:cxn>
                  <a:cxn ang="0">
                    <a:pos x="T6" y="T7"/>
                  </a:cxn>
                </a:cxnLst>
                <a:rect l="0" t="0" r="r" b="b"/>
                <a:pathLst>
                  <a:path w="36" h="6">
                    <a:moveTo>
                      <a:pt x="0" y="6"/>
                    </a:moveTo>
                    <a:lnTo>
                      <a:pt x="0" y="6"/>
                    </a:lnTo>
                    <a:lnTo>
                      <a:pt x="3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5" name="Freeform 245"/>
              <p:cNvSpPr>
                <a:spLocks/>
              </p:cNvSpPr>
              <p:nvPr/>
            </p:nvSpPr>
            <p:spPr bwMode="auto">
              <a:xfrm>
                <a:off x="3696" y="1680"/>
                <a:ext cx="6" cy="18"/>
              </a:xfrm>
              <a:custGeom>
                <a:avLst/>
                <a:gdLst>
                  <a:gd name="T0" fmla="*/ 0 w 6"/>
                  <a:gd name="T1" fmla="*/ 0 h 18"/>
                  <a:gd name="T2" fmla="*/ 6 w 6"/>
                  <a:gd name="T3" fmla="*/ 18 h 18"/>
                  <a:gd name="T4" fmla="*/ 6 w 6"/>
                  <a:gd name="T5" fmla="*/ 18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6" name="Freeform 246"/>
              <p:cNvSpPr>
                <a:spLocks/>
              </p:cNvSpPr>
              <p:nvPr/>
            </p:nvSpPr>
            <p:spPr bwMode="auto">
              <a:xfrm>
                <a:off x="3450" y="1878"/>
                <a:ext cx="12" cy="6"/>
              </a:xfrm>
              <a:custGeom>
                <a:avLst/>
                <a:gdLst>
                  <a:gd name="T0" fmla="*/ 12 w 12"/>
                  <a:gd name="T1" fmla="*/ 0 h 6"/>
                  <a:gd name="T2" fmla="*/ 12 w 12"/>
                  <a:gd name="T3" fmla="*/ 0 h 6"/>
                  <a:gd name="T4" fmla="*/ 0 w 12"/>
                  <a:gd name="T5" fmla="*/ 0 h 6"/>
                  <a:gd name="T6" fmla="*/ 0 w 12"/>
                  <a:gd name="T7" fmla="*/ 6 h 6"/>
                  <a:gd name="T8" fmla="*/ 0 w 12"/>
                  <a:gd name="T9" fmla="*/ 6 h 6"/>
                  <a:gd name="T10" fmla="*/ 0 w 12"/>
                  <a:gd name="T11" fmla="*/ 0 h 6"/>
                  <a:gd name="T12" fmla="*/ 12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12" y="0"/>
                    </a:moveTo>
                    <a:lnTo>
                      <a:pt x="12" y="0"/>
                    </a:lnTo>
                    <a:lnTo>
                      <a:pt x="0" y="0"/>
                    </a:lnTo>
                    <a:lnTo>
                      <a:pt x="0" y="6"/>
                    </a:lnTo>
                    <a:lnTo>
                      <a:pt x="0" y="6"/>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7" name="Freeform 247"/>
              <p:cNvSpPr>
                <a:spLocks/>
              </p:cNvSpPr>
              <p:nvPr/>
            </p:nvSpPr>
            <p:spPr bwMode="auto">
              <a:xfrm>
                <a:off x="3666" y="1710"/>
                <a:ext cx="18" cy="18"/>
              </a:xfrm>
              <a:custGeom>
                <a:avLst/>
                <a:gdLst>
                  <a:gd name="T0" fmla="*/ 0 w 18"/>
                  <a:gd name="T1" fmla="*/ 18 h 18"/>
                  <a:gd name="T2" fmla="*/ 0 w 18"/>
                  <a:gd name="T3" fmla="*/ 18 h 18"/>
                  <a:gd name="T4" fmla="*/ 18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0" y="18"/>
                    </a:lnTo>
                    <a:lnTo>
                      <a:pt x="18"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8" name="Freeform 248"/>
              <p:cNvSpPr>
                <a:spLocks/>
              </p:cNvSpPr>
              <p:nvPr/>
            </p:nvSpPr>
            <p:spPr bwMode="auto">
              <a:xfrm>
                <a:off x="3804" y="1626"/>
                <a:ext cx="48" cy="12"/>
              </a:xfrm>
              <a:custGeom>
                <a:avLst/>
                <a:gdLst>
                  <a:gd name="T0" fmla="*/ 48 w 48"/>
                  <a:gd name="T1" fmla="*/ 0 h 12"/>
                  <a:gd name="T2" fmla="*/ 36 w 48"/>
                  <a:gd name="T3" fmla="*/ 0 h 12"/>
                  <a:gd name="T4" fmla="*/ 0 w 48"/>
                  <a:gd name="T5" fmla="*/ 12 h 12"/>
                  <a:gd name="T6" fmla="*/ 36 w 48"/>
                  <a:gd name="T7" fmla="*/ 0 h 12"/>
                  <a:gd name="T8" fmla="*/ 48 w 48"/>
                  <a:gd name="T9" fmla="*/ 0 h 12"/>
                </a:gdLst>
                <a:ahLst/>
                <a:cxnLst>
                  <a:cxn ang="0">
                    <a:pos x="T0" y="T1"/>
                  </a:cxn>
                  <a:cxn ang="0">
                    <a:pos x="T2" y="T3"/>
                  </a:cxn>
                  <a:cxn ang="0">
                    <a:pos x="T4" y="T5"/>
                  </a:cxn>
                  <a:cxn ang="0">
                    <a:pos x="T6" y="T7"/>
                  </a:cxn>
                  <a:cxn ang="0">
                    <a:pos x="T8" y="T9"/>
                  </a:cxn>
                </a:cxnLst>
                <a:rect l="0" t="0" r="r" b="b"/>
                <a:pathLst>
                  <a:path w="48" h="12">
                    <a:moveTo>
                      <a:pt x="48" y="0"/>
                    </a:moveTo>
                    <a:lnTo>
                      <a:pt x="36" y="0"/>
                    </a:lnTo>
                    <a:lnTo>
                      <a:pt x="0" y="12"/>
                    </a:lnTo>
                    <a:lnTo>
                      <a:pt x="36"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29" name="Freeform 249"/>
              <p:cNvSpPr>
                <a:spLocks/>
              </p:cNvSpPr>
              <p:nvPr/>
            </p:nvSpPr>
            <p:spPr bwMode="auto">
              <a:xfrm>
                <a:off x="4020" y="1728"/>
                <a:ext cx="150" cy="84"/>
              </a:xfrm>
              <a:custGeom>
                <a:avLst/>
                <a:gdLst>
                  <a:gd name="T0" fmla="*/ 30 w 150"/>
                  <a:gd name="T1" fmla="*/ 24 h 84"/>
                  <a:gd name="T2" fmla="*/ 48 w 150"/>
                  <a:gd name="T3" fmla="*/ 36 h 84"/>
                  <a:gd name="T4" fmla="*/ 84 w 150"/>
                  <a:gd name="T5" fmla="*/ 30 h 84"/>
                  <a:gd name="T6" fmla="*/ 132 w 150"/>
                  <a:gd name="T7" fmla="*/ 78 h 84"/>
                  <a:gd name="T8" fmla="*/ 138 w 150"/>
                  <a:gd name="T9" fmla="*/ 72 h 84"/>
                  <a:gd name="T10" fmla="*/ 150 w 150"/>
                  <a:gd name="T11" fmla="*/ 84 h 84"/>
                  <a:gd name="T12" fmla="*/ 150 w 150"/>
                  <a:gd name="T13" fmla="*/ 84 h 84"/>
                  <a:gd name="T14" fmla="*/ 138 w 150"/>
                  <a:gd name="T15" fmla="*/ 72 h 84"/>
                  <a:gd name="T16" fmla="*/ 132 w 150"/>
                  <a:gd name="T17" fmla="*/ 78 h 84"/>
                  <a:gd name="T18" fmla="*/ 84 w 150"/>
                  <a:gd name="T19" fmla="*/ 30 h 84"/>
                  <a:gd name="T20" fmla="*/ 48 w 150"/>
                  <a:gd name="T21" fmla="*/ 36 h 84"/>
                  <a:gd name="T22" fmla="*/ 30 w 150"/>
                  <a:gd name="T23" fmla="*/ 24 h 84"/>
                  <a:gd name="T24" fmla="*/ 18 w 150"/>
                  <a:gd name="T25" fmla="*/ 36 h 84"/>
                  <a:gd name="T26" fmla="*/ 0 w 150"/>
                  <a:gd name="T27" fmla="*/ 0 h 84"/>
                  <a:gd name="T28" fmla="*/ 18 w 150"/>
                  <a:gd name="T29" fmla="*/ 36 h 84"/>
                  <a:gd name="T30" fmla="*/ 30 w 150"/>
                  <a:gd name="T31"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84">
                    <a:moveTo>
                      <a:pt x="30" y="24"/>
                    </a:moveTo>
                    <a:lnTo>
                      <a:pt x="48" y="36"/>
                    </a:lnTo>
                    <a:lnTo>
                      <a:pt x="84" y="30"/>
                    </a:lnTo>
                    <a:lnTo>
                      <a:pt x="132" y="78"/>
                    </a:lnTo>
                    <a:lnTo>
                      <a:pt x="138" y="72"/>
                    </a:lnTo>
                    <a:lnTo>
                      <a:pt x="150" y="84"/>
                    </a:lnTo>
                    <a:lnTo>
                      <a:pt x="150" y="84"/>
                    </a:lnTo>
                    <a:lnTo>
                      <a:pt x="138" y="72"/>
                    </a:lnTo>
                    <a:lnTo>
                      <a:pt x="132" y="78"/>
                    </a:lnTo>
                    <a:lnTo>
                      <a:pt x="84" y="30"/>
                    </a:lnTo>
                    <a:lnTo>
                      <a:pt x="48" y="36"/>
                    </a:lnTo>
                    <a:lnTo>
                      <a:pt x="30" y="24"/>
                    </a:lnTo>
                    <a:lnTo>
                      <a:pt x="18" y="36"/>
                    </a:lnTo>
                    <a:lnTo>
                      <a:pt x="0" y="0"/>
                    </a:lnTo>
                    <a:lnTo>
                      <a:pt x="18" y="36"/>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0" name="Freeform 250"/>
              <p:cNvSpPr>
                <a:spLocks/>
              </p:cNvSpPr>
              <p:nvPr/>
            </p:nvSpPr>
            <p:spPr bwMode="auto">
              <a:xfrm>
                <a:off x="3450" y="1782"/>
                <a:ext cx="6" cy="12"/>
              </a:xfrm>
              <a:custGeom>
                <a:avLst/>
                <a:gdLst>
                  <a:gd name="T0" fmla="*/ 1 w 1"/>
                  <a:gd name="T1" fmla="*/ 2 h 2"/>
                  <a:gd name="T2" fmla="*/ 1 w 1"/>
                  <a:gd name="T3" fmla="*/ 2 h 2"/>
                  <a:gd name="T4" fmla="*/ 1 w 1"/>
                  <a:gd name="T5" fmla="*/ 2 h 2"/>
                  <a:gd name="T6" fmla="*/ 0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1" y="2"/>
                      <a:pt x="1" y="2"/>
                      <a:pt x="1" y="2"/>
                    </a:cubicBezTo>
                    <a:cubicBezTo>
                      <a:pt x="1" y="2"/>
                      <a:pt x="0" y="1"/>
                      <a:pt x="0" y="0"/>
                    </a:cubicBezTo>
                    <a:cubicBezTo>
                      <a:pt x="0" y="1"/>
                      <a:pt x="1" y="2"/>
                      <a:pt x="1" y="2"/>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1" name="Freeform 251"/>
              <p:cNvSpPr>
                <a:spLocks/>
              </p:cNvSpPr>
              <p:nvPr/>
            </p:nvSpPr>
            <p:spPr bwMode="auto">
              <a:xfrm>
                <a:off x="3978" y="1674"/>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2" name="Freeform 252"/>
              <p:cNvSpPr>
                <a:spLocks/>
              </p:cNvSpPr>
              <p:nvPr/>
            </p:nvSpPr>
            <p:spPr bwMode="auto">
              <a:xfrm>
                <a:off x="3456" y="1884"/>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3" name="Freeform 253"/>
              <p:cNvSpPr>
                <a:spLocks/>
              </p:cNvSpPr>
              <p:nvPr/>
            </p:nvSpPr>
            <p:spPr bwMode="auto">
              <a:xfrm>
                <a:off x="3882" y="1662"/>
                <a:ext cx="24" cy="6"/>
              </a:xfrm>
              <a:custGeom>
                <a:avLst/>
                <a:gdLst>
                  <a:gd name="T0" fmla="*/ 24 w 24"/>
                  <a:gd name="T1" fmla="*/ 6 h 6"/>
                  <a:gd name="T2" fmla="*/ 12 w 24"/>
                  <a:gd name="T3" fmla="*/ 0 h 6"/>
                  <a:gd name="T4" fmla="*/ 0 w 24"/>
                  <a:gd name="T5" fmla="*/ 0 h 6"/>
                  <a:gd name="T6" fmla="*/ 12 w 24"/>
                  <a:gd name="T7" fmla="*/ 0 h 6"/>
                  <a:gd name="T8" fmla="*/ 24 w 24"/>
                  <a:gd name="T9" fmla="*/ 6 h 6"/>
                </a:gdLst>
                <a:ahLst/>
                <a:cxnLst>
                  <a:cxn ang="0">
                    <a:pos x="T0" y="T1"/>
                  </a:cxn>
                  <a:cxn ang="0">
                    <a:pos x="T2" y="T3"/>
                  </a:cxn>
                  <a:cxn ang="0">
                    <a:pos x="T4" y="T5"/>
                  </a:cxn>
                  <a:cxn ang="0">
                    <a:pos x="T6" y="T7"/>
                  </a:cxn>
                  <a:cxn ang="0">
                    <a:pos x="T8" y="T9"/>
                  </a:cxn>
                </a:cxnLst>
                <a:rect l="0" t="0" r="r" b="b"/>
                <a:pathLst>
                  <a:path w="24" h="6">
                    <a:moveTo>
                      <a:pt x="24" y="6"/>
                    </a:moveTo>
                    <a:lnTo>
                      <a:pt x="12" y="0"/>
                    </a:lnTo>
                    <a:lnTo>
                      <a:pt x="0" y="0"/>
                    </a:lnTo>
                    <a:lnTo>
                      <a:pt x="12" y="0"/>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4" name="Freeform 254"/>
              <p:cNvSpPr>
                <a:spLocks/>
              </p:cNvSpPr>
              <p:nvPr/>
            </p:nvSpPr>
            <p:spPr bwMode="auto">
              <a:xfrm>
                <a:off x="3420" y="1824"/>
                <a:ext cx="24" cy="24"/>
              </a:xfrm>
              <a:custGeom>
                <a:avLst/>
                <a:gdLst>
                  <a:gd name="T0" fmla="*/ 0 w 24"/>
                  <a:gd name="T1" fmla="*/ 0 h 24"/>
                  <a:gd name="T2" fmla="*/ 0 w 24"/>
                  <a:gd name="T3" fmla="*/ 0 h 24"/>
                  <a:gd name="T4" fmla="*/ 18 w 24"/>
                  <a:gd name="T5" fmla="*/ 24 h 24"/>
                  <a:gd name="T6" fmla="*/ 24 w 24"/>
                  <a:gd name="T7" fmla="*/ 24 h 24"/>
                  <a:gd name="T8" fmla="*/ 18 w 24"/>
                  <a:gd name="T9" fmla="*/ 24 h 24"/>
                  <a:gd name="T10" fmla="*/ 0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0" y="0"/>
                    </a:moveTo>
                    <a:lnTo>
                      <a:pt x="0" y="0"/>
                    </a:lnTo>
                    <a:lnTo>
                      <a:pt x="18" y="24"/>
                    </a:lnTo>
                    <a:lnTo>
                      <a:pt x="24" y="24"/>
                    </a:lnTo>
                    <a:lnTo>
                      <a:pt x="18"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5" name="Freeform 255"/>
              <p:cNvSpPr>
                <a:spLocks/>
              </p:cNvSpPr>
              <p:nvPr/>
            </p:nvSpPr>
            <p:spPr bwMode="auto">
              <a:xfrm>
                <a:off x="4038" y="1926"/>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6" name="Freeform 256"/>
              <p:cNvSpPr>
                <a:spLocks/>
              </p:cNvSpPr>
              <p:nvPr/>
            </p:nvSpPr>
            <p:spPr bwMode="auto">
              <a:xfrm>
                <a:off x="4044" y="1974"/>
                <a:ext cx="6" cy="18"/>
              </a:xfrm>
              <a:custGeom>
                <a:avLst/>
                <a:gdLst>
                  <a:gd name="T0" fmla="*/ 6 w 6"/>
                  <a:gd name="T1" fmla="*/ 0 h 18"/>
                  <a:gd name="T2" fmla="*/ 0 w 6"/>
                  <a:gd name="T3" fmla="*/ 18 h 18"/>
                  <a:gd name="T4" fmla="*/ 0 w 6"/>
                  <a:gd name="T5" fmla="*/ 18 h 18"/>
                  <a:gd name="T6" fmla="*/ 6 w 6"/>
                  <a:gd name="T7" fmla="*/ 0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18"/>
                    </a:lnTo>
                    <a:lnTo>
                      <a:pt x="0" y="18"/>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7" name="Freeform 257"/>
              <p:cNvSpPr>
                <a:spLocks/>
              </p:cNvSpPr>
              <p:nvPr/>
            </p:nvSpPr>
            <p:spPr bwMode="auto">
              <a:xfrm>
                <a:off x="4104" y="1848"/>
                <a:ext cx="36" cy="24"/>
              </a:xfrm>
              <a:custGeom>
                <a:avLst/>
                <a:gdLst>
                  <a:gd name="T0" fmla="*/ 36 w 36"/>
                  <a:gd name="T1" fmla="*/ 0 h 24"/>
                  <a:gd name="T2" fmla="*/ 36 w 36"/>
                  <a:gd name="T3" fmla="*/ 24 h 24"/>
                  <a:gd name="T4" fmla="*/ 0 w 36"/>
                  <a:gd name="T5" fmla="*/ 18 h 24"/>
                  <a:gd name="T6" fmla="*/ 36 w 36"/>
                  <a:gd name="T7" fmla="*/ 24 h 24"/>
                  <a:gd name="T8" fmla="*/ 36 w 36"/>
                  <a:gd name="T9" fmla="*/ 0 h 24"/>
                </a:gdLst>
                <a:ahLst/>
                <a:cxnLst>
                  <a:cxn ang="0">
                    <a:pos x="T0" y="T1"/>
                  </a:cxn>
                  <a:cxn ang="0">
                    <a:pos x="T2" y="T3"/>
                  </a:cxn>
                  <a:cxn ang="0">
                    <a:pos x="T4" y="T5"/>
                  </a:cxn>
                  <a:cxn ang="0">
                    <a:pos x="T6" y="T7"/>
                  </a:cxn>
                  <a:cxn ang="0">
                    <a:pos x="T8" y="T9"/>
                  </a:cxn>
                </a:cxnLst>
                <a:rect l="0" t="0" r="r" b="b"/>
                <a:pathLst>
                  <a:path w="36" h="24">
                    <a:moveTo>
                      <a:pt x="36" y="0"/>
                    </a:moveTo>
                    <a:lnTo>
                      <a:pt x="36" y="24"/>
                    </a:lnTo>
                    <a:lnTo>
                      <a:pt x="0" y="18"/>
                    </a:lnTo>
                    <a:lnTo>
                      <a:pt x="36" y="24"/>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8" name="Freeform 258"/>
              <p:cNvSpPr>
                <a:spLocks/>
              </p:cNvSpPr>
              <p:nvPr/>
            </p:nvSpPr>
            <p:spPr bwMode="auto">
              <a:xfrm>
                <a:off x="3840" y="1974"/>
                <a:ext cx="204" cy="96"/>
              </a:xfrm>
              <a:custGeom>
                <a:avLst/>
                <a:gdLst>
                  <a:gd name="T0" fmla="*/ 30 w 204"/>
                  <a:gd name="T1" fmla="*/ 24 h 96"/>
                  <a:gd name="T2" fmla="*/ 30 w 204"/>
                  <a:gd name="T3" fmla="*/ 24 h 96"/>
                  <a:gd name="T4" fmla="*/ 24 w 204"/>
                  <a:gd name="T5" fmla="*/ 36 h 96"/>
                  <a:gd name="T6" fmla="*/ 18 w 204"/>
                  <a:gd name="T7" fmla="*/ 36 h 96"/>
                  <a:gd name="T8" fmla="*/ 72 w 204"/>
                  <a:gd name="T9" fmla="*/ 60 h 96"/>
                  <a:gd name="T10" fmla="*/ 36 w 204"/>
                  <a:gd name="T11" fmla="*/ 66 h 96"/>
                  <a:gd name="T12" fmla="*/ 24 w 204"/>
                  <a:gd name="T13" fmla="*/ 78 h 96"/>
                  <a:gd name="T14" fmla="*/ 0 w 204"/>
                  <a:gd name="T15" fmla="*/ 78 h 96"/>
                  <a:gd name="T16" fmla="*/ 0 w 204"/>
                  <a:gd name="T17" fmla="*/ 90 h 96"/>
                  <a:gd name="T18" fmla="*/ 42 w 204"/>
                  <a:gd name="T19" fmla="*/ 90 h 96"/>
                  <a:gd name="T20" fmla="*/ 48 w 204"/>
                  <a:gd name="T21" fmla="*/ 96 h 96"/>
                  <a:gd name="T22" fmla="*/ 48 w 204"/>
                  <a:gd name="T23" fmla="*/ 96 h 96"/>
                  <a:gd name="T24" fmla="*/ 78 w 204"/>
                  <a:gd name="T25" fmla="*/ 96 h 96"/>
                  <a:gd name="T26" fmla="*/ 78 w 204"/>
                  <a:gd name="T27" fmla="*/ 96 h 96"/>
                  <a:gd name="T28" fmla="*/ 84 w 204"/>
                  <a:gd name="T29" fmla="*/ 78 h 96"/>
                  <a:gd name="T30" fmla="*/ 114 w 204"/>
                  <a:gd name="T31" fmla="*/ 66 h 96"/>
                  <a:gd name="T32" fmla="*/ 114 w 204"/>
                  <a:gd name="T33" fmla="*/ 66 h 96"/>
                  <a:gd name="T34" fmla="*/ 114 w 204"/>
                  <a:gd name="T35" fmla="*/ 66 h 96"/>
                  <a:gd name="T36" fmla="*/ 126 w 204"/>
                  <a:gd name="T37" fmla="*/ 72 h 96"/>
                  <a:gd name="T38" fmla="*/ 138 w 204"/>
                  <a:gd name="T39" fmla="*/ 54 h 96"/>
                  <a:gd name="T40" fmla="*/ 138 w 204"/>
                  <a:gd name="T41" fmla="*/ 54 h 96"/>
                  <a:gd name="T42" fmla="*/ 156 w 204"/>
                  <a:gd name="T43" fmla="*/ 54 h 96"/>
                  <a:gd name="T44" fmla="*/ 168 w 204"/>
                  <a:gd name="T45" fmla="*/ 42 h 96"/>
                  <a:gd name="T46" fmla="*/ 204 w 204"/>
                  <a:gd name="T47" fmla="*/ 18 h 96"/>
                  <a:gd name="T48" fmla="*/ 174 w 204"/>
                  <a:gd name="T49" fmla="*/ 6 h 96"/>
                  <a:gd name="T50" fmla="*/ 114 w 204"/>
                  <a:gd name="T51" fmla="*/ 6 h 96"/>
                  <a:gd name="T52" fmla="*/ 114 w 204"/>
                  <a:gd name="T53" fmla="*/ 6 h 96"/>
                  <a:gd name="T54" fmla="*/ 114 w 204"/>
                  <a:gd name="T55" fmla="*/ 6 h 96"/>
                  <a:gd name="T56" fmla="*/ 84 w 204"/>
                  <a:gd name="T57" fmla="*/ 0 h 96"/>
                  <a:gd name="T58" fmla="*/ 72 w 204"/>
                  <a:gd name="T59" fmla="*/ 18 h 96"/>
                  <a:gd name="T60" fmla="*/ 48 w 204"/>
                  <a:gd name="T61" fmla="*/ 6 h 96"/>
                  <a:gd name="T62" fmla="*/ 42 w 204"/>
                  <a:gd name="T63" fmla="*/ 6 h 96"/>
                  <a:gd name="T64" fmla="*/ 30 w 204"/>
                  <a:gd name="T65" fmla="*/ 12 h 96"/>
                  <a:gd name="T66" fmla="*/ 30 w 204"/>
                  <a:gd name="T67" fmla="*/ 24 h 96"/>
                  <a:gd name="T68" fmla="*/ 30 w 204"/>
                  <a:gd name="T69" fmla="*/ 24 h 96"/>
                  <a:gd name="T70" fmla="*/ 30 w 204"/>
                  <a:gd name="T71"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96">
                    <a:moveTo>
                      <a:pt x="30" y="24"/>
                    </a:moveTo>
                    <a:lnTo>
                      <a:pt x="30" y="24"/>
                    </a:lnTo>
                    <a:lnTo>
                      <a:pt x="24" y="36"/>
                    </a:lnTo>
                    <a:lnTo>
                      <a:pt x="18" y="36"/>
                    </a:lnTo>
                    <a:lnTo>
                      <a:pt x="72" y="60"/>
                    </a:lnTo>
                    <a:lnTo>
                      <a:pt x="36" y="66"/>
                    </a:lnTo>
                    <a:lnTo>
                      <a:pt x="24" y="78"/>
                    </a:lnTo>
                    <a:lnTo>
                      <a:pt x="0" y="78"/>
                    </a:lnTo>
                    <a:lnTo>
                      <a:pt x="0" y="90"/>
                    </a:lnTo>
                    <a:lnTo>
                      <a:pt x="42" y="90"/>
                    </a:lnTo>
                    <a:lnTo>
                      <a:pt x="48" y="96"/>
                    </a:lnTo>
                    <a:lnTo>
                      <a:pt x="48" y="96"/>
                    </a:lnTo>
                    <a:lnTo>
                      <a:pt x="78" y="96"/>
                    </a:lnTo>
                    <a:lnTo>
                      <a:pt x="78" y="96"/>
                    </a:lnTo>
                    <a:lnTo>
                      <a:pt x="84" y="78"/>
                    </a:lnTo>
                    <a:lnTo>
                      <a:pt x="114" y="66"/>
                    </a:lnTo>
                    <a:lnTo>
                      <a:pt x="114" y="66"/>
                    </a:lnTo>
                    <a:lnTo>
                      <a:pt x="114" y="66"/>
                    </a:lnTo>
                    <a:lnTo>
                      <a:pt x="126" y="72"/>
                    </a:lnTo>
                    <a:lnTo>
                      <a:pt x="138" y="54"/>
                    </a:lnTo>
                    <a:lnTo>
                      <a:pt x="138" y="54"/>
                    </a:lnTo>
                    <a:lnTo>
                      <a:pt x="156" y="54"/>
                    </a:lnTo>
                    <a:lnTo>
                      <a:pt x="168" y="42"/>
                    </a:lnTo>
                    <a:lnTo>
                      <a:pt x="204" y="18"/>
                    </a:lnTo>
                    <a:lnTo>
                      <a:pt x="174" y="6"/>
                    </a:lnTo>
                    <a:lnTo>
                      <a:pt x="114" y="6"/>
                    </a:lnTo>
                    <a:lnTo>
                      <a:pt x="114" y="6"/>
                    </a:lnTo>
                    <a:lnTo>
                      <a:pt x="114" y="6"/>
                    </a:lnTo>
                    <a:lnTo>
                      <a:pt x="84" y="0"/>
                    </a:lnTo>
                    <a:lnTo>
                      <a:pt x="72" y="18"/>
                    </a:lnTo>
                    <a:lnTo>
                      <a:pt x="48" y="6"/>
                    </a:lnTo>
                    <a:lnTo>
                      <a:pt x="42" y="6"/>
                    </a:lnTo>
                    <a:lnTo>
                      <a:pt x="30" y="12"/>
                    </a:lnTo>
                    <a:lnTo>
                      <a:pt x="30" y="24"/>
                    </a:lnTo>
                    <a:lnTo>
                      <a:pt x="30" y="24"/>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39" name="Freeform 259"/>
              <p:cNvSpPr>
                <a:spLocks/>
              </p:cNvSpPr>
              <p:nvPr/>
            </p:nvSpPr>
            <p:spPr bwMode="auto">
              <a:xfrm>
                <a:off x="3918" y="2040"/>
                <a:ext cx="36" cy="30"/>
              </a:xfrm>
              <a:custGeom>
                <a:avLst/>
                <a:gdLst>
                  <a:gd name="T0" fmla="*/ 6 w 36"/>
                  <a:gd name="T1" fmla="*/ 12 h 30"/>
                  <a:gd name="T2" fmla="*/ 0 w 36"/>
                  <a:gd name="T3" fmla="*/ 30 h 30"/>
                  <a:gd name="T4" fmla="*/ 0 w 36"/>
                  <a:gd name="T5" fmla="*/ 30 h 30"/>
                  <a:gd name="T6" fmla="*/ 0 w 36"/>
                  <a:gd name="T7" fmla="*/ 30 h 30"/>
                  <a:gd name="T8" fmla="*/ 6 w 36"/>
                  <a:gd name="T9" fmla="*/ 12 h 30"/>
                  <a:gd name="T10" fmla="*/ 36 w 36"/>
                  <a:gd name="T11" fmla="*/ 0 h 30"/>
                  <a:gd name="T12" fmla="*/ 36 w 36"/>
                  <a:gd name="T13" fmla="*/ 0 h 30"/>
                  <a:gd name="T14" fmla="*/ 6 w 36"/>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6" y="12"/>
                    </a:moveTo>
                    <a:lnTo>
                      <a:pt x="0" y="30"/>
                    </a:lnTo>
                    <a:lnTo>
                      <a:pt x="0" y="30"/>
                    </a:lnTo>
                    <a:lnTo>
                      <a:pt x="0" y="30"/>
                    </a:lnTo>
                    <a:lnTo>
                      <a:pt x="6" y="12"/>
                    </a:lnTo>
                    <a:lnTo>
                      <a:pt x="36" y="0"/>
                    </a:lnTo>
                    <a:lnTo>
                      <a:pt x="36"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0" name="Freeform 260"/>
              <p:cNvSpPr>
                <a:spLocks/>
              </p:cNvSpPr>
              <p:nvPr/>
            </p:nvSpPr>
            <p:spPr bwMode="auto">
              <a:xfrm>
                <a:off x="3966" y="2028"/>
                <a:ext cx="12" cy="18"/>
              </a:xfrm>
              <a:custGeom>
                <a:avLst/>
                <a:gdLst>
                  <a:gd name="T0" fmla="*/ 0 w 12"/>
                  <a:gd name="T1" fmla="*/ 18 h 18"/>
                  <a:gd name="T2" fmla="*/ 0 w 12"/>
                  <a:gd name="T3" fmla="*/ 18 h 18"/>
                  <a:gd name="T4" fmla="*/ 12 w 12"/>
                  <a:gd name="T5" fmla="*/ 0 h 18"/>
                  <a:gd name="T6" fmla="*/ 12 w 12"/>
                  <a:gd name="T7" fmla="*/ 0 h 18"/>
                  <a:gd name="T8" fmla="*/ 0 w 12"/>
                  <a:gd name="T9" fmla="*/ 18 h 18"/>
                </a:gdLst>
                <a:ahLst/>
                <a:cxnLst>
                  <a:cxn ang="0">
                    <a:pos x="T0" y="T1"/>
                  </a:cxn>
                  <a:cxn ang="0">
                    <a:pos x="T2" y="T3"/>
                  </a:cxn>
                  <a:cxn ang="0">
                    <a:pos x="T4" y="T5"/>
                  </a:cxn>
                  <a:cxn ang="0">
                    <a:pos x="T6" y="T7"/>
                  </a:cxn>
                  <a:cxn ang="0">
                    <a:pos x="T8" y="T9"/>
                  </a:cxn>
                </a:cxnLst>
                <a:rect l="0" t="0" r="r" b="b"/>
                <a:pathLst>
                  <a:path w="12" h="18">
                    <a:moveTo>
                      <a:pt x="0" y="18"/>
                    </a:moveTo>
                    <a:lnTo>
                      <a:pt x="0" y="18"/>
                    </a:lnTo>
                    <a:lnTo>
                      <a:pt x="12" y="0"/>
                    </a:lnTo>
                    <a:lnTo>
                      <a:pt x="12"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1" name="Freeform 261"/>
              <p:cNvSpPr>
                <a:spLocks/>
              </p:cNvSpPr>
              <p:nvPr/>
            </p:nvSpPr>
            <p:spPr bwMode="auto">
              <a:xfrm>
                <a:off x="3840" y="2052"/>
                <a:ext cx="24" cy="0"/>
              </a:xfrm>
              <a:custGeom>
                <a:avLst/>
                <a:gdLst>
                  <a:gd name="T0" fmla="*/ 0 w 24"/>
                  <a:gd name="T1" fmla="*/ 24 w 24"/>
                  <a:gd name="T2" fmla="*/ 0 w 24"/>
                  <a:gd name="T3" fmla="*/ 0 w 24"/>
                </a:gdLst>
                <a:ahLst/>
                <a:cxnLst>
                  <a:cxn ang="0">
                    <a:pos x="T0" y="0"/>
                  </a:cxn>
                  <a:cxn ang="0">
                    <a:pos x="T1" y="0"/>
                  </a:cxn>
                  <a:cxn ang="0">
                    <a:pos x="T2" y="0"/>
                  </a:cxn>
                  <a:cxn ang="0">
                    <a:pos x="T3" y="0"/>
                  </a:cxn>
                </a:cxnLst>
                <a:rect l="0" t="0" r="r" b="b"/>
                <a:pathLst>
                  <a:path w="24">
                    <a:moveTo>
                      <a:pt x="0" y="0"/>
                    </a:moveTo>
                    <a:lnTo>
                      <a:pt x="24"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2" name="Rectangle 262"/>
              <p:cNvSpPr>
                <a:spLocks noChangeArrowheads="1"/>
              </p:cNvSpPr>
              <p:nvPr/>
            </p:nvSpPr>
            <p:spPr bwMode="auto">
              <a:xfrm>
                <a:off x="3888" y="207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3" name="Freeform 263"/>
              <p:cNvSpPr>
                <a:spLocks/>
              </p:cNvSpPr>
              <p:nvPr/>
            </p:nvSpPr>
            <p:spPr bwMode="auto">
              <a:xfrm>
                <a:off x="3870" y="1980"/>
                <a:ext cx="12" cy="6"/>
              </a:xfrm>
              <a:custGeom>
                <a:avLst/>
                <a:gdLst>
                  <a:gd name="T0" fmla="*/ 12 w 12"/>
                  <a:gd name="T1" fmla="*/ 0 h 6"/>
                  <a:gd name="T2" fmla="*/ 0 w 12"/>
                  <a:gd name="T3" fmla="*/ 6 h 6"/>
                  <a:gd name="T4" fmla="*/ 12 w 12"/>
                  <a:gd name="T5" fmla="*/ 0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4" name="Freeform 264"/>
              <p:cNvSpPr>
                <a:spLocks/>
              </p:cNvSpPr>
              <p:nvPr/>
            </p:nvSpPr>
            <p:spPr bwMode="auto">
              <a:xfrm>
                <a:off x="3888" y="1974"/>
                <a:ext cx="66" cy="18"/>
              </a:xfrm>
              <a:custGeom>
                <a:avLst/>
                <a:gdLst>
                  <a:gd name="T0" fmla="*/ 36 w 66"/>
                  <a:gd name="T1" fmla="*/ 0 h 18"/>
                  <a:gd name="T2" fmla="*/ 66 w 66"/>
                  <a:gd name="T3" fmla="*/ 6 h 18"/>
                  <a:gd name="T4" fmla="*/ 66 w 66"/>
                  <a:gd name="T5" fmla="*/ 6 h 18"/>
                  <a:gd name="T6" fmla="*/ 36 w 66"/>
                  <a:gd name="T7" fmla="*/ 0 h 18"/>
                  <a:gd name="T8" fmla="*/ 24 w 66"/>
                  <a:gd name="T9" fmla="*/ 18 h 18"/>
                  <a:gd name="T10" fmla="*/ 0 w 66"/>
                  <a:gd name="T11" fmla="*/ 6 h 18"/>
                  <a:gd name="T12" fmla="*/ 24 w 66"/>
                  <a:gd name="T13" fmla="*/ 18 h 18"/>
                  <a:gd name="T14" fmla="*/ 36 w 6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8">
                    <a:moveTo>
                      <a:pt x="36" y="0"/>
                    </a:moveTo>
                    <a:lnTo>
                      <a:pt x="66" y="6"/>
                    </a:lnTo>
                    <a:lnTo>
                      <a:pt x="66" y="6"/>
                    </a:lnTo>
                    <a:lnTo>
                      <a:pt x="36" y="0"/>
                    </a:lnTo>
                    <a:lnTo>
                      <a:pt x="24" y="18"/>
                    </a:lnTo>
                    <a:lnTo>
                      <a:pt x="0" y="6"/>
                    </a:lnTo>
                    <a:lnTo>
                      <a:pt x="24" y="18"/>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5" name="Freeform 265"/>
              <p:cNvSpPr>
                <a:spLocks/>
              </p:cNvSpPr>
              <p:nvPr/>
            </p:nvSpPr>
            <p:spPr bwMode="auto">
              <a:xfrm>
                <a:off x="3594" y="1914"/>
                <a:ext cx="318" cy="204"/>
              </a:xfrm>
              <a:custGeom>
                <a:avLst/>
                <a:gdLst>
                  <a:gd name="T0" fmla="*/ 18 w 318"/>
                  <a:gd name="T1" fmla="*/ 90 h 204"/>
                  <a:gd name="T2" fmla="*/ 42 w 318"/>
                  <a:gd name="T3" fmla="*/ 66 h 204"/>
                  <a:gd name="T4" fmla="*/ 42 w 318"/>
                  <a:gd name="T5" fmla="*/ 66 h 204"/>
                  <a:gd name="T6" fmla="*/ 42 w 318"/>
                  <a:gd name="T7" fmla="*/ 66 h 204"/>
                  <a:gd name="T8" fmla="*/ 78 w 318"/>
                  <a:gd name="T9" fmla="*/ 84 h 204"/>
                  <a:gd name="T10" fmla="*/ 78 w 318"/>
                  <a:gd name="T11" fmla="*/ 96 h 204"/>
                  <a:gd name="T12" fmla="*/ 78 w 318"/>
                  <a:gd name="T13" fmla="*/ 108 h 204"/>
                  <a:gd name="T14" fmla="*/ 108 w 318"/>
                  <a:gd name="T15" fmla="*/ 102 h 204"/>
                  <a:gd name="T16" fmla="*/ 120 w 318"/>
                  <a:gd name="T17" fmla="*/ 138 h 204"/>
                  <a:gd name="T18" fmla="*/ 174 w 318"/>
                  <a:gd name="T19" fmla="*/ 180 h 204"/>
                  <a:gd name="T20" fmla="*/ 192 w 318"/>
                  <a:gd name="T21" fmla="*/ 180 h 204"/>
                  <a:gd name="T22" fmla="*/ 198 w 318"/>
                  <a:gd name="T23" fmla="*/ 204 h 204"/>
                  <a:gd name="T24" fmla="*/ 210 w 318"/>
                  <a:gd name="T25" fmla="*/ 204 h 204"/>
                  <a:gd name="T26" fmla="*/ 216 w 318"/>
                  <a:gd name="T27" fmla="*/ 204 h 204"/>
                  <a:gd name="T28" fmla="*/ 228 w 318"/>
                  <a:gd name="T29" fmla="*/ 180 h 204"/>
                  <a:gd name="T30" fmla="*/ 216 w 318"/>
                  <a:gd name="T31" fmla="*/ 150 h 204"/>
                  <a:gd name="T32" fmla="*/ 216 w 318"/>
                  <a:gd name="T33" fmla="*/ 150 h 204"/>
                  <a:gd name="T34" fmla="*/ 216 w 318"/>
                  <a:gd name="T35" fmla="*/ 150 h 204"/>
                  <a:gd name="T36" fmla="*/ 222 w 318"/>
                  <a:gd name="T37" fmla="*/ 150 h 204"/>
                  <a:gd name="T38" fmla="*/ 234 w 318"/>
                  <a:gd name="T39" fmla="*/ 150 h 204"/>
                  <a:gd name="T40" fmla="*/ 246 w 318"/>
                  <a:gd name="T41" fmla="*/ 120 h 204"/>
                  <a:gd name="T42" fmla="*/ 270 w 318"/>
                  <a:gd name="T43" fmla="*/ 108 h 204"/>
                  <a:gd name="T44" fmla="*/ 270 w 318"/>
                  <a:gd name="T45" fmla="*/ 132 h 204"/>
                  <a:gd name="T46" fmla="*/ 282 w 318"/>
                  <a:gd name="T47" fmla="*/ 126 h 204"/>
                  <a:gd name="T48" fmla="*/ 282 w 318"/>
                  <a:gd name="T49" fmla="*/ 126 h 204"/>
                  <a:gd name="T50" fmla="*/ 318 w 318"/>
                  <a:gd name="T51" fmla="*/ 120 h 204"/>
                  <a:gd name="T52" fmla="*/ 264 w 318"/>
                  <a:gd name="T53" fmla="*/ 96 h 204"/>
                  <a:gd name="T54" fmla="*/ 264 w 318"/>
                  <a:gd name="T55" fmla="*/ 96 h 204"/>
                  <a:gd name="T56" fmla="*/ 264 w 318"/>
                  <a:gd name="T57" fmla="*/ 96 h 204"/>
                  <a:gd name="T58" fmla="*/ 270 w 318"/>
                  <a:gd name="T59" fmla="*/ 96 h 204"/>
                  <a:gd name="T60" fmla="*/ 276 w 318"/>
                  <a:gd name="T61" fmla="*/ 84 h 204"/>
                  <a:gd name="T62" fmla="*/ 246 w 318"/>
                  <a:gd name="T63" fmla="*/ 96 h 204"/>
                  <a:gd name="T64" fmla="*/ 234 w 318"/>
                  <a:gd name="T65" fmla="*/ 114 h 204"/>
                  <a:gd name="T66" fmla="*/ 198 w 318"/>
                  <a:gd name="T67" fmla="*/ 108 h 204"/>
                  <a:gd name="T68" fmla="*/ 180 w 318"/>
                  <a:gd name="T69" fmla="*/ 48 h 204"/>
                  <a:gd name="T70" fmla="*/ 108 w 318"/>
                  <a:gd name="T71" fmla="*/ 48 h 204"/>
                  <a:gd name="T72" fmla="*/ 90 w 318"/>
                  <a:gd name="T73" fmla="*/ 30 h 204"/>
                  <a:gd name="T74" fmla="*/ 90 w 318"/>
                  <a:gd name="T75" fmla="*/ 36 h 204"/>
                  <a:gd name="T76" fmla="*/ 84 w 318"/>
                  <a:gd name="T77" fmla="*/ 48 h 204"/>
                  <a:gd name="T78" fmla="*/ 72 w 318"/>
                  <a:gd name="T79" fmla="*/ 48 h 204"/>
                  <a:gd name="T80" fmla="*/ 66 w 318"/>
                  <a:gd name="T81" fmla="*/ 42 h 204"/>
                  <a:gd name="T82" fmla="*/ 60 w 318"/>
                  <a:gd name="T83" fmla="*/ 48 h 204"/>
                  <a:gd name="T84" fmla="*/ 54 w 318"/>
                  <a:gd name="T85" fmla="*/ 42 h 204"/>
                  <a:gd name="T86" fmla="*/ 48 w 318"/>
                  <a:gd name="T87" fmla="*/ 48 h 204"/>
                  <a:gd name="T88" fmla="*/ 42 w 318"/>
                  <a:gd name="T89" fmla="*/ 42 h 204"/>
                  <a:gd name="T90" fmla="*/ 42 w 318"/>
                  <a:gd name="T91" fmla="*/ 12 h 204"/>
                  <a:gd name="T92" fmla="*/ 48 w 318"/>
                  <a:gd name="T93" fmla="*/ 6 h 204"/>
                  <a:gd name="T94" fmla="*/ 48 w 318"/>
                  <a:gd name="T95" fmla="*/ 0 h 204"/>
                  <a:gd name="T96" fmla="*/ 36 w 318"/>
                  <a:gd name="T97" fmla="*/ 0 h 204"/>
                  <a:gd name="T98" fmla="*/ 0 w 318"/>
                  <a:gd name="T99" fmla="*/ 12 h 204"/>
                  <a:gd name="T100" fmla="*/ 0 w 318"/>
                  <a:gd name="T101" fmla="*/ 108 h 204"/>
                  <a:gd name="T102" fmla="*/ 18 w 318"/>
                  <a:gd name="T103" fmla="*/ 102 h 204"/>
                  <a:gd name="T104" fmla="*/ 18 w 318"/>
                  <a:gd name="T105" fmla="*/ 9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204">
                    <a:moveTo>
                      <a:pt x="18" y="90"/>
                    </a:moveTo>
                    <a:lnTo>
                      <a:pt x="42" y="66"/>
                    </a:lnTo>
                    <a:lnTo>
                      <a:pt x="42" y="66"/>
                    </a:lnTo>
                    <a:lnTo>
                      <a:pt x="42" y="66"/>
                    </a:lnTo>
                    <a:lnTo>
                      <a:pt x="78" y="84"/>
                    </a:lnTo>
                    <a:lnTo>
                      <a:pt x="78" y="96"/>
                    </a:lnTo>
                    <a:lnTo>
                      <a:pt x="78" y="108"/>
                    </a:lnTo>
                    <a:lnTo>
                      <a:pt x="108" y="102"/>
                    </a:lnTo>
                    <a:lnTo>
                      <a:pt x="120" y="138"/>
                    </a:lnTo>
                    <a:lnTo>
                      <a:pt x="174" y="180"/>
                    </a:lnTo>
                    <a:lnTo>
                      <a:pt x="192" y="180"/>
                    </a:lnTo>
                    <a:lnTo>
                      <a:pt x="198" y="204"/>
                    </a:lnTo>
                    <a:lnTo>
                      <a:pt x="210" y="204"/>
                    </a:lnTo>
                    <a:lnTo>
                      <a:pt x="216" y="204"/>
                    </a:lnTo>
                    <a:lnTo>
                      <a:pt x="228" y="180"/>
                    </a:lnTo>
                    <a:lnTo>
                      <a:pt x="216" y="150"/>
                    </a:lnTo>
                    <a:lnTo>
                      <a:pt x="216" y="150"/>
                    </a:lnTo>
                    <a:lnTo>
                      <a:pt x="216" y="150"/>
                    </a:lnTo>
                    <a:lnTo>
                      <a:pt x="222" y="150"/>
                    </a:lnTo>
                    <a:lnTo>
                      <a:pt x="234" y="150"/>
                    </a:lnTo>
                    <a:lnTo>
                      <a:pt x="246" y="120"/>
                    </a:lnTo>
                    <a:lnTo>
                      <a:pt x="270" y="108"/>
                    </a:lnTo>
                    <a:lnTo>
                      <a:pt x="270" y="132"/>
                    </a:lnTo>
                    <a:lnTo>
                      <a:pt x="282" y="126"/>
                    </a:lnTo>
                    <a:lnTo>
                      <a:pt x="282" y="126"/>
                    </a:lnTo>
                    <a:lnTo>
                      <a:pt x="318" y="120"/>
                    </a:lnTo>
                    <a:lnTo>
                      <a:pt x="264" y="96"/>
                    </a:lnTo>
                    <a:lnTo>
                      <a:pt x="264" y="96"/>
                    </a:lnTo>
                    <a:lnTo>
                      <a:pt x="264" y="96"/>
                    </a:lnTo>
                    <a:lnTo>
                      <a:pt x="270" y="96"/>
                    </a:lnTo>
                    <a:lnTo>
                      <a:pt x="276" y="84"/>
                    </a:lnTo>
                    <a:lnTo>
                      <a:pt x="246" y="96"/>
                    </a:lnTo>
                    <a:lnTo>
                      <a:pt x="234" y="114"/>
                    </a:lnTo>
                    <a:lnTo>
                      <a:pt x="198" y="108"/>
                    </a:lnTo>
                    <a:lnTo>
                      <a:pt x="180" y="48"/>
                    </a:lnTo>
                    <a:lnTo>
                      <a:pt x="108" y="48"/>
                    </a:lnTo>
                    <a:lnTo>
                      <a:pt x="90" y="30"/>
                    </a:lnTo>
                    <a:lnTo>
                      <a:pt x="90" y="36"/>
                    </a:lnTo>
                    <a:lnTo>
                      <a:pt x="84" y="48"/>
                    </a:lnTo>
                    <a:lnTo>
                      <a:pt x="72" y="48"/>
                    </a:lnTo>
                    <a:lnTo>
                      <a:pt x="66" y="42"/>
                    </a:lnTo>
                    <a:lnTo>
                      <a:pt x="60" y="48"/>
                    </a:lnTo>
                    <a:lnTo>
                      <a:pt x="54" y="42"/>
                    </a:lnTo>
                    <a:lnTo>
                      <a:pt x="48" y="48"/>
                    </a:lnTo>
                    <a:lnTo>
                      <a:pt x="42" y="42"/>
                    </a:lnTo>
                    <a:lnTo>
                      <a:pt x="42" y="12"/>
                    </a:lnTo>
                    <a:lnTo>
                      <a:pt x="48" y="6"/>
                    </a:lnTo>
                    <a:lnTo>
                      <a:pt x="48" y="0"/>
                    </a:lnTo>
                    <a:lnTo>
                      <a:pt x="36" y="0"/>
                    </a:lnTo>
                    <a:lnTo>
                      <a:pt x="0" y="12"/>
                    </a:lnTo>
                    <a:lnTo>
                      <a:pt x="0" y="108"/>
                    </a:lnTo>
                    <a:lnTo>
                      <a:pt x="18" y="102"/>
                    </a:lnTo>
                    <a:lnTo>
                      <a:pt x="18"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6" name="Freeform 266"/>
              <p:cNvSpPr>
                <a:spLocks/>
              </p:cNvSpPr>
              <p:nvPr/>
            </p:nvSpPr>
            <p:spPr bwMode="auto">
              <a:xfrm>
                <a:off x="3864" y="2040"/>
                <a:ext cx="12" cy="6"/>
              </a:xfrm>
              <a:custGeom>
                <a:avLst/>
                <a:gdLst>
                  <a:gd name="T0" fmla="*/ 12 w 12"/>
                  <a:gd name="T1" fmla="*/ 0 h 6"/>
                  <a:gd name="T2" fmla="*/ 0 w 12"/>
                  <a:gd name="T3" fmla="*/ 6 h 6"/>
                  <a:gd name="T4" fmla="*/ 12 w 12"/>
                  <a:gd name="T5" fmla="*/ 0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7" name="Freeform 267"/>
              <p:cNvSpPr>
                <a:spLocks/>
              </p:cNvSpPr>
              <p:nvPr/>
            </p:nvSpPr>
            <p:spPr bwMode="auto">
              <a:xfrm>
                <a:off x="3810" y="2064"/>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8" name="Freeform 268"/>
              <p:cNvSpPr>
                <a:spLocks/>
              </p:cNvSpPr>
              <p:nvPr/>
            </p:nvSpPr>
            <p:spPr bwMode="auto">
              <a:xfrm>
                <a:off x="3828" y="2034"/>
                <a:ext cx="12" cy="30"/>
              </a:xfrm>
              <a:custGeom>
                <a:avLst/>
                <a:gdLst>
                  <a:gd name="T0" fmla="*/ 12 w 12"/>
                  <a:gd name="T1" fmla="*/ 0 h 30"/>
                  <a:gd name="T2" fmla="*/ 0 w 12"/>
                  <a:gd name="T3" fmla="*/ 30 h 30"/>
                  <a:gd name="T4" fmla="*/ 0 w 12"/>
                  <a:gd name="T5" fmla="*/ 30 h 30"/>
                  <a:gd name="T6" fmla="*/ 12 w 12"/>
                  <a:gd name="T7" fmla="*/ 0 h 30"/>
                </a:gdLst>
                <a:ahLst/>
                <a:cxnLst>
                  <a:cxn ang="0">
                    <a:pos x="T0" y="T1"/>
                  </a:cxn>
                  <a:cxn ang="0">
                    <a:pos x="T2" y="T3"/>
                  </a:cxn>
                  <a:cxn ang="0">
                    <a:pos x="T4" y="T5"/>
                  </a:cxn>
                  <a:cxn ang="0">
                    <a:pos x="T6" y="T7"/>
                  </a:cxn>
                </a:cxnLst>
                <a:rect l="0" t="0" r="r" b="b"/>
                <a:pathLst>
                  <a:path w="12" h="30">
                    <a:moveTo>
                      <a:pt x="12" y="0"/>
                    </a:moveTo>
                    <a:lnTo>
                      <a:pt x="0" y="30"/>
                    </a:lnTo>
                    <a:lnTo>
                      <a:pt x="0" y="3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49" name="Freeform 269"/>
              <p:cNvSpPr>
                <a:spLocks/>
              </p:cNvSpPr>
              <p:nvPr/>
            </p:nvSpPr>
            <p:spPr bwMode="auto">
              <a:xfrm>
                <a:off x="3594" y="1914"/>
                <a:ext cx="36" cy="12"/>
              </a:xfrm>
              <a:custGeom>
                <a:avLst/>
                <a:gdLst>
                  <a:gd name="T0" fmla="*/ 0 w 36"/>
                  <a:gd name="T1" fmla="*/ 12 h 12"/>
                  <a:gd name="T2" fmla="*/ 0 w 36"/>
                  <a:gd name="T3" fmla="*/ 12 h 12"/>
                  <a:gd name="T4" fmla="*/ 36 w 36"/>
                  <a:gd name="T5" fmla="*/ 0 h 12"/>
                  <a:gd name="T6" fmla="*/ 0 w 36"/>
                  <a:gd name="T7" fmla="*/ 12 h 12"/>
                </a:gdLst>
                <a:ahLst/>
                <a:cxnLst>
                  <a:cxn ang="0">
                    <a:pos x="T0" y="T1"/>
                  </a:cxn>
                  <a:cxn ang="0">
                    <a:pos x="T2" y="T3"/>
                  </a:cxn>
                  <a:cxn ang="0">
                    <a:pos x="T4" y="T5"/>
                  </a:cxn>
                  <a:cxn ang="0">
                    <a:pos x="T6" y="T7"/>
                  </a:cxn>
                </a:cxnLst>
                <a:rect l="0" t="0" r="r" b="b"/>
                <a:pathLst>
                  <a:path w="36" h="12">
                    <a:moveTo>
                      <a:pt x="0" y="12"/>
                    </a:moveTo>
                    <a:lnTo>
                      <a:pt x="0" y="12"/>
                    </a:lnTo>
                    <a:lnTo>
                      <a:pt x="3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0" name="Freeform 270"/>
              <p:cNvSpPr>
                <a:spLocks/>
              </p:cNvSpPr>
              <p:nvPr/>
            </p:nvSpPr>
            <p:spPr bwMode="auto">
              <a:xfrm>
                <a:off x="3858" y="2010"/>
                <a:ext cx="54" cy="24"/>
              </a:xfrm>
              <a:custGeom>
                <a:avLst/>
                <a:gdLst>
                  <a:gd name="T0" fmla="*/ 0 w 54"/>
                  <a:gd name="T1" fmla="*/ 0 h 24"/>
                  <a:gd name="T2" fmla="*/ 54 w 54"/>
                  <a:gd name="T3" fmla="*/ 24 h 24"/>
                  <a:gd name="T4" fmla="*/ 0 w 54"/>
                  <a:gd name="T5" fmla="*/ 0 h 24"/>
                  <a:gd name="T6" fmla="*/ 0 w 54"/>
                  <a:gd name="T7" fmla="*/ 0 h 24"/>
                </a:gdLst>
                <a:ahLst/>
                <a:cxnLst>
                  <a:cxn ang="0">
                    <a:pos x="T0" y="T1"/>
                  </a:cxn>
                  <a:cxn ang="0">
                    <a:pos x="T2" y="T3"/>
                  </a:cxn>
                  <a:cxn ang="0">
                    <a:pos x="T4" y="T5"/>
                  </a:cxn>
                  <a:cxn ang="0">
                    <a:pos x="T6" y="T7"/>
                  </a:cxn>
                </a:cxnLst>
                <a:rect l="0" t="0" r="r" b="b"/>
                <a:pathLst>
                  <a:path w="54" h="24">
                    <a:moveTo>
                      <a:pt x="0" y="0"/>
                    </a:moveTo>
                    <a:lnTo>
                      <a:pt x="54"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1" name="Freeform 271"/>
              <p:cNvSpPr>
                <a:spLocks/>
              </p:cNvSpPr>
              <p:nvPr/>
            </p:nvSpPr>
            <p:spPr bwMode="auto">
              <a:xfrm>
                <a:off x="3864" y="199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2" name="Freeform 272"/>
              <p:cNvSpPr>
                <a:spLocks/>
              </p:cNvSpPr>
              <p:nvPr/>
            </p:nvSpPr>
            <p:spPr bwMode="auto">
              <a:xfrm>
                <a:off x="3534" y="1980"/>
                <a:ext cx="258" cy="186"/>
              </a:xfrm>
              <a:custGeom>
                <a:avLst/>
                <a:gdLst>
                  <a:gd name="T0" fmla="*/ 78 w 258"/>
                  <a:gd name="T1" fmla="*/ 108 h 186"/>
                  <a:gd name="T2" fmla="*/ 78 w 258"/>
                  <a:gd name="T3" fmla="*/ 108 h 186"/>
                  <a:gd name="T4" fmla="*/ 162 w 258"/>
                  <a:gd name="T5" fmla="*/ 150 h 186"/>
                  <a:gd name="T6" fmla="*/ 156 w 258"/>
                  <a:gd name="T7" fmla="*/ 174 h 186"/>
                  <a:gd name="T8" fmla="*/ 186 w 258"/>
                  <a:gd name="T9" fmla="*/ 186 h 186"/>
                  <a:gd name="T10" fmla="*/ 192 w 258"/>
                  <a:gd name="T11" fmla="*/ 168 h 186"/>
                  <a:gd name="T12" fmla="*/ 216 w 258"/>
                  <a:gd name="T13" fmla="*/ 156 h 186"/>
                  <a:gd name="T14" fmla="*/ 228 w 258"/>
                  <a:gd name="T15" fmla="*/ 138 h 186"/>
                  <a:gd name="T16" fmla="*/ 240 w 258"/>
                  <a:gd name="T17" fmla="*/ 132 h 186"/>
                  <a:gd name="T18" fmla="*/ 258 w 258"/>
                  <a:gd name="T19" fmla="*/ 138 h 186"/>
                  <a:gd name="T20" fmla="*/ 252 w 258"/>
                  <a:gd name="T21" fmla="*/ 114 h 186"/>
                  <a:gd name="T22" fmla="*/ 234 w 258"/>
                  <a:gd name="T23" fmla="*/ 114 h 186"/>
                  <a:gd name="T24" fmla="*/ 234 w 258"/>
                  <a:gd name="T25" fmla="*/ 114 h 186"/>
                  <a:gd name="T26" fmla="*/ 234 w 258"/>
                  <a:gd name="T27" fmla="*/ 114 h 186"/>
                  <a:gd name="T28" fmla="*/ 180 w 258"/>
                  <a:gd name="T29" fmla="*/ 72 h 186"/>
                  <a:gd name="T30" fmla="*/ 168 w 258"/>
                  <a:gd name="T31" fmla="*/ 36 h 186"/>
                  <a:gd name="T32" fmla="*/ 138 w 258"/>
                  <a:gd name="T33" fmla="*/ 42 h 186"/>
                  <a:gd name="T34" fmla="*/ 138 w 258"/>
                  <a:gd name="T35" fmla="*/ 30 h 186"/>
                  <a:gd name="T36" fmla="*/ 138 w 258"/>
                  <a:gd name="T37" fmla="*/ 18 h 186"/>
                  <a:gd name="T38" fmla="*/ 102 w 258"/>
                  <a:gd name="T39" fmla="*/ 0 h 186"/>
                  <a:gd name="T40" fmla="*/ 78 w 258"/>
                  <a:gd name="T41" fmla="*/ 24 h 186"/>
                  <a:gd name="T42" fmla="*/ 78 w 258"/>
                  <a:gd name="T43" fmla="*/ 36 h 186"/>
                  <a:gd name="T44" fmla="*/ 48 w 258"/>
                  <a:gd name="T45" fmla="*/ 42 h 186"/>
                  <a:gd name="T46" fmla="*/ 30 w 258"/>
                  <a:gd name="T47" fmla="*/ 12 h 186"/>
                  <a:gd name="T48" fmla="*/ 0 w 258"/>
                  <a:gd name="T49" fmla="*/ 18 h 186"/>
                  <a:gd name="T50" fmla="*/ 0 w 258"/>
                  <a:gd name="T51" fmla="*/ 24 h 186"/>
                  <a:gd name="T52" fmla="*/ 0 w 258"/>
                  <a:gd name="T53" fmla="*/ 42 h 186"/>
                  <a:gd name="T54" fmla="*/ 0 w 258"/>
                  <a:gd name="T55" fmla="*/ 30 h 186"/>
                  <a:gd name="T56" fmla="*/ 18 w 258"/>
                  <a:gd name="T57" fmla="*/ 24 h 186"/>
                  <a:gd name="T58" fmla="*/ 30 w 258"/>
                  <a:gd name="T59" fmla="*/ 36 h 186"/>
                  <a:gd name="T60" fmla="*/ 36 w 258"/>
                  <a:gd name="T61" fmla="*/ 42 h 186"/>
                  <a:gd name="T62" fmla="*/ 30 w 258"/>
                  <a:gd name="T63" fmla="*/ 54 h 186"/>
                  <a:gd name="T64" fmla="*/ 6 w 258"/>
                  <a:gd name="T65" fmla="*/ 54 h 186"/>
                  <a:gd name="T66" fmla="*/ 0 w 258"/>
                  <a:gd name="T67" fmla="*/ 42 h 186"/>
                  <a:gd name="T68" fmla="*/ 6 w 258"/>
                  <a:gd name="T69" fmla="*/ 54 h 186"/>
                  <a:gd name="T70" fmla="*/ 0 w 258"/>
                  <a:gd name="T71" fmla="*/ 66 h 186"/>
                  <a:gd name="T72" fmla="*/ 6 w 258"/>
                  <a:gd name="T73" fmla="*/ 78 h 186"/>
                  <a:gd name="T74" fmla="*/ 24 w 258"/>
                  <a:gd name="T75" fmla="*/ 72 h 186"/>
                  <a:gd name="T76" fmla="*/ 12 w 258"/>
                  <a:gd name="T77" fmla="*/ 84 h 186"/>
                  <a:gd name="T78" fmla="*/ 24 w 258"/>
                  <a:gd name="T79" fmla="*/ 96 h 186"/>
                  <a:gd name="T80" fmla="*/ 18 w 258"/>
                  <a:gd name="T81" fmla="*/ 102 h 186"/>
                  <a:gd name="T82" fmla="*/ 24 w 258"/>
                  <a:gd name="T83" fmla="*/ 132 h 186"/>
                  <a:gd name="T84" fmla="*/ 24 w 258"/>
                  <a:gd name="T85" fmla="*/ 132 h 186"/>
                  <a:gd name="T86" fmla="*/ 78 w 258"/>
                  <a:gd name="T87" fmla="*/ 108 h 186"/>
                  <a:gd name="T88" fmla="*/ 78 w 258"/>
                  <a:gd name="T89" fmla="*/ 10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6">
                    <a:moveTo>
                      <a:pt x="78" y="108"/>
                    </a:moveTo>
                    <a:lnTo>
                      <a:pt x="78" y="108"/>
                    </a:lnTo>
                    <a:lnTo>
                      <a:pt x="162" y="150"/>
                    </a:lnTo>
                    <a:lnTo>
                      <a:pt x="156" y="174"/>
                    </a:lnTo>
                    <a:lnTo>
                      <a:pt x="186" y="186"/>
                    </a:lnTo>
                    <a:lnTo>
                      <a:pt x="192" y="168"/>
                    </a:lnTo>
                    <a:lnTo>
                      <a:pt x="216" y="156"/>
                    </a:lnTo>
                    <a:lnTo>
                      <a:pt x="228" y="138"/>
                    </a:lnTo>
                    <a:lnTo>
                      <a:pt x="240" y="132"/>
                    </a:lnTo>
                    <a:lnTo>
                      <a:pt x="258" y="138"/>
                    </a:lnTo>
                    <a:lnTo>
                      <a:pt x="252" y="114"/>
                    </a:lnTo>
                    <a:lnTo>
                      <a:pt x="234" y="114"/>
                    </a:lnTo>
                    <a:lnTo>
                      <a:pt x="234" y="114"/>
                    </a:lnTo>
                    <a:lnTo>
                      <a:pt x="234" y="114"/>
                    </a:lnTo>
                    <a:lnTo>
                      <a:pt x="180" y="72"/>
                    </a:lnTo>
                    <a:lnTo>
                      <a:pt x="168" y="36"/>
                    </a:lnTo>
                    <a:lnTo>
                      <a:pt x="138" y="42"/>
                    </a:lnTo>
                    <a:lnTo>
                      <a:pt x="138" y="30"/>
                    </a:lnTo>
                    <a:lnTo>
                      <a:pt x="138" y="18"/>
                    </a:lnTo>
                    <a:lnTo>
                      <a:pt x="102" y="0"/>
                    </a:lnTo>
                    <a:lnTo>
                      <a:pt x="78" y="24"/>
                    </a:lnTo>
                    <a:lnTo>
                      <a:pt x="78" y="36"/>
                    </a:lnTo>
                    <a:lnTo>
                      <a:pt x="48" y="42"/>
                    </a:lnTo>
                    <a:lnTo>
                      <a:pt x="30" y="12"/>
                    </a:lnTo>
                    <a:lnTo>
                      <a:pt x="0" y="18"/>
                    </a:lnTo>
                    <a:lnTo>
                      <a:pt x="0" y="24"/>
                    </a:lnTo>
                    <a:lnTo>
                      <a:pt x="0" y="42"/>
                    </a:lnTo>
                    <a:lnTo>
                      <a:pt x="0" y="30"/>
                    </a:lnTo>
                    <a:lnTo>
                      <a:pt x="18" y="24"/>
                    </a:lnTo>
                    <a:lnTo>
                      <a:pt x="30" y="36"/>
                    </a:lnTo>
                    <a:lnTo>
                      <a:pt x="36" y="42"/>
                    </a:lnTo>
                    <a:lnTo>
                      <a:pt x="30" y="54"/>
                    </a:lnTo>
                    <a:lnTo>
                      <a:pt x="6" y="54"/>
                    </a:lnTo>
                    <a:lnTo>
                      <a:pt x="0" y="42"/>
                    </a:lnTo>
                    <a:lnTo>
                      <a:pt x="6" y="54"/>
                    </a:lnTo>
                    <a:lnTo>
                      <a:pt x="0" y="66"/>
                    </a:lnTo>
                    <a:lnTo>
                      <a:pt x="6" y="78"/>
                    </a:lnTo>
                    <a:lnTo>
                      <a:pt x="24" y="72"/>
                    </a:lnTo>
                    <a:lnTo>
                      <a:pt x="12" y="84"/>
                    </a:lnTo>
                    <a:lnTo>
                      <a:pt x="24" y="96"/>
                    </a:lnTo>
                    <a:lnTo>
                      <a:pt x="18" y="102"/>
                    </a:lnTo>
                    <a:lnTo>
                      <a:pt x="24" y="132"/>
                    </a:lnTo>
                    <a:lnTo>
                      <a:pt x="24" y="132"/>
                    </a:lnTo>
                    <a:lnTo>
                      <a:pt x="78" y="108"/>
                    </a:lnTo>
                    <a:lnTo>
                      <a:pt x="78"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3" name="Freeform 273"/>
              <p:cNvSpPr>
                <a:spLocks/>
              </p:cNvSpPr>
              <p:nvPr/>
            </p:nvSpPr>
            <p:spPr bwMode="auto">
              <a:xfrm>
                <a:off x="3534" y="1992"/>
                <a:ext cx="30" cy="12"/>
              </a:xfrm>
              <a:custGeom>
                <a:avLst/>
                <a:gdLst>
                  <a:gd name="T0" fmla="*/ 30 w 30"/>
                  <a:gd name="T1" fmla="*/ 0 h 12"/>
                  <a:gd name="T2" fmla="*/ 30 w 30"/>
                  <a:gd name="T3" fmla="*/ 0 h 12"/>
                  <a:gd name="T4" fmla="*/ 0 w 30"/>
                  <a:gd name="T5" fmla="*/ 6 h 12"/>
                  <a:gd name="T6" fmla="*/ 0 w 30"/>
                  <a:gd name="T7" fmla="*/ 12 h 12"/>
                  <a:gd name="T8" fmla="*/ 0 w 30"/>
                  <a:gd name="T9" fmla="*/ 6 h 12"/>
                  <a:gd name="T10" fmla="*/ 30 w 30"/>
                  <a:gd name="T11" fmla="*/ 0 h 12"/>
                </a:gdLst>
                <a:ahLst/>
                <a:cxnLst>
                  <a:cxn ang="0">
                    <a:pos x="T0" y="T1"/>
                  </a:cxn>
                  <a:cxn ang="0">
                    <a:pos x="T2" y="T3"/>
                  </a:cxn>
                  <a:cxn ang="0">
                    <a:pos x="T4" y="T5"/>
                  </a:cxn>
                  <a:cxn ang="0">
                    <a:pos x="T6" y="T7"/>
                  </a:cxn>
                  <a:cxn ang="0">
                    <a:pos x="T8" y="T9"/>
                  </a:cxn>
                  <a:cxn ang="0">
                    <a:pos x="T10" y="T11"/>
                  </a:cxn>
                </a:cxnLst>
                <a:rect l="0" t="0" r="r" b="b"/>
                <a:pathLst>
                  <a:path w="30" h="12">
                    <a:moveTo>
                      <a:pt x="30" y="0"/>
                    </a:moveTo>
                    <a:lnTo>
                      <a:pt x="30" y="0"/>
                    </a:lnTo>
                    <a:lnTo>
                      <a:pt x="0" y="6"/>
                    </a:lnTo>
                    <a:lnTo>
                      <a:pt x="0" y="12"/>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4" name="Freeform 274"/>
              <p:cNvSpPr>
                <a:spLocks/>
              </p:cNvSpPr>
              <p:nvPr/>
            </p:nvSpPr>
            <p:spPr bwMode="auto">
              <a:xfrm>
                <a:off x="3636" y="1980"/>
                <a:ext cx="36" cy="30"/>
              </a:xfrm>
              <a:custGeom>
                <a:avLst/>
                <a:gdLst>
                  <a:gd name="T0" fmla="*/ 0 w 36"/>
                  <a:gd name="T1" fmla="*/ 0 h 30"/>
                  <a:gd name="T2" fmla="*/ 0 w 36"/>
                  <a:gd name="T3" fmla="*/ 0 h 30"/>
                  <a:gd name="T4" fmla="*/ 36 w 36"/>
                  <a:gd name="T5" fmla="*/ 18 h 30"/>
                  <a:gd name="T6" fmla="*/ 36 w 36"/>
                  <a:gd name="T7" fmla="*/ 30 h 30"/>
                  <a:gd name="T8" fmla="*/ 36 w 36"/>
                  <a:gd name="T9" fmla="*/ 18 h 30"/>
                  <a:gd name="T10" fmla="*/ 0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0" y="0"/>
                    </a:moveTo>
                    <a:lnTo>
                      <a:pt x="0" y="0"/>
                    </a:lnTo>
                    <a:lnTo>
                      <a:pt x="36" y="18"/>
                    </a:lnTo>
                    <a:lnTo>
                      <a:pt x="36" y="30"/>
                    </a:lnTo>
                    <a:lnTo>
                      <a:pt x="3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5" name="Freeform 275"/>
              <p:cNvSpPr>
                <a:spLocks/>
              </p:cNvSpPr>
              <p:nvPr/>
            </p:nvSpPr>
            <p:spPr bwMode="auto">
              <a:xfrm>
                <a:off x="3768" y="2094"/>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6" name="Freeform 276"/>
              <p:cNvSpPr>
                <a:spLocks/>
              </p:cNvSpPr>
              <p:nvPr/>
            </p:nvSpPr>
            <p:spPr bwMode="auto">
              <a:xfrm>
                <a:off x="3390" y="2010"/>
                <a:ext cx="102" cy="78"/>
              </a:xfrm>
              <a:custGeom>
                <a:avLst/>
                <a:gdLst>
                  <a:gd name="T0" fmla="*/ 36 w 102"/>
                  <a:gd name="T1" fmla="*/ 0 h 78"/>
                  <a:gd name="T2" fmla="*/ 30 w 102"/>
                  <a:gd name="T3" fmla="*/ 12 h 78"/>
                  <a:gd name="T4" fmla="*/ 12 w 102"/>
                  <a:gd name="T5" fmla="*/ 0 h 78"/>
                  <a:gd name="T6" fmla="*/ 0 w 102"/>
                  <a:gd name="T7" fmla="*/ 6 h 78"/>
                  <a:gd name="T8" fmla="*/ 18 w 102"/>
                  <a:gd name="T9" fmla="*/ 36 h 78"/>
                  <a:gd name="T10" fmla="*/ 18 w 102"/>
                  <a:gd name="T11" fmla="*/ 48 h 78"/>
                  <a:gd name="T12" fmla="*/ 30 w 102"/>
                  <a:gd name="T13" fmla="*/ 54 h 78"/>
                  <a:gd name="T14" fmla="*/ 30 w 102"/>
                  <a:gd name="T15" fmla="*/ 66 h 78"/>
                  <a:gd name="T16" fmla="*/ 36 w 102"/>
                  <a:gd name="T17" fmla="*/ 66 h 78"/>
                  <a:gd name="T18" fmla="*/ 60 w 102"/>
                  <a:gd name="T19" fmla="*/ 54 h 78"/>
                  <a:gd name="T20" fmla="*/ 60 w 102"/>
                  <a:gd name="T21" fmla="*/ 54 h 78"/>
                  <a:gd name="T22" fmla="*/ 60 w 102"/>
                  <a:gd name="T23" fmla="*/ 54 h 78"/>
                  <a:gd name="T24" fmla="*/ 60 w 102"/>
                  <a:gd name="T25" fmla="*/ 72 h 78"/>
                  <a:gd name="T26" fmla="*/ 78 w 102"/>
                  <a:gd name="T27" fmla="*/ 78 h 78"/>
                  <a:gd name="T28" fmla="*/ 72 w 102"/>
                  <a:gd name="T29" fmla="*/ 60 h 78"/>
                  <a:gd name="T30" fmla="*/ 78 w 102"/>
                  <a:gd name="T31" fmla="*/ 60 h 78"/>
                  <a:gd name="T32" fmla="*/ 90 w 102"/>
                  <a:gd name="T33" fmla="*/ 36 h 78"/>
                  <a:gd name="T34" fmla="*/ 102 w 102"/>
                  <a:gd name="T35" fmla="*/ 36 h 78"/>
                  <a:gd name="T36" fmla="*/ 96 w 102"/>
                  <a:gd name="T37" fmla="*/ 24 h 78"/>
                  <a:gd name="T38" fmla="*/ 90 w 102"/>
                  <a:gd name="T39" fmla="*/ 30 h 78"/>
                  <a:gd name="T40" fmla="*/ 66 w 102"/>
                  <a:gd name="T41" fmla="*/ 0 h 78"/>
                  <a:gd name="T42" fmla="*/ 54 w 102"/>
                  <a:gd name="T43" fmla="*/ 12 h 78"/>
                  <a:gd name="T44" fmla="*/ 48 w 102"/>
                  <a:gd name="T45" fmla="*/ 12 h 78"/>
                  <a:gd name="T46" fmla="*/ 48 w 102"/>
                  <a:gd name="T47" fmla="*/ 12 h 78"/>
                  <a:gd name="T48" fmla="*/ 48 w 102"/>
                  <a:gd name="T49" fmla="*/ 12 h 78"/>
                  <a:gd name="T50" fmla="*/ 36 w 102"/>
                  <a:gd name="T5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78">
                    <a:moveTo>
                      <a:pt x="36" y="0"/>
                    </a:moveTo>
                    <a:lnTo>
                      <a:pt x="30" y="12"/>
                    </a:lnTo>
                    <a:lnTo>
                      <a:pt x="12" y="0"/>
                    </a:lnTo>
                    <a:lnTo>
                      <a:pt x="0" y="6"/>
                    </a:lnTo>
                    <a:lnTo>
                      <a:pt x="18" y="36"/>
                    </a:lnTo>
                    <a:lnTo>
                      <a:pt x="18" y="48"/>
                    </a:lnTo>
                    <a:lnTo>
                      <a:pt x="30" y="54"/>
                    </a:lnTo>
                    <a:lnTo>
                      <a:pt x="30" y="66"/>
                    </a:lnTo>
                    <a:lnTo>
                      <a:pt x="36" y="66"/>
                    </a:lnTo>
                    <a:lnTo>
                      <a:pt x="60" y="54"/>
                    </a:lnTo>
                    <a:lnTo>
                      <a:pt x="60" y="54"/>
                    </a:lnTo>
                    <a:lnTo>
                      <a:pt x="60" y="54"/>
                    </a:lnTo>
                    <a:lnTo>
                      <a:pt x="60" y="72"/>
                    </a:lnTo>
                    <a:lnTo>
                      <a:pt x="78" y="78"/>
                    </a:lnTo>
                    <a:lnTo>
                      <a:pt x="72" y="60"/>
                    </a:lnTo>
                    <a:lnTo>
                      <a:pt x="78" y="60"/>
                    </a:lnTo>
                    <a:lnTo>
                      <a:pt x="90" y="36"/>
                    </a:lnTo>
                    <a:lnTo>
                      <a:pt x="102" y="36"/>
                    </a:lnTo>
                    <a:lnTo>
                      <a:pt x="96" y="24"/>
                    </a:lnTo>
                    <a:lnTo>
                      <a:pt x="90" y="30"/>
                    </a:lnTo>
                    <a:lnTo>
                      <a:pt x="66" y="0"/>
                    </a:lnTo>
                    <a:lnTo>
                      <a:pt x="54" y="12"/>
                    </a:lnTo>
                    <a:lnTo>
                      <a:pt x="48" y="12"/>
                    </a:lnTo>
                    <a:lnTo>
                      <a:pt x="48" y="12"/>
                    </a:lnTo>
                    <a:lnTo>
                      <a:pt x="48" y="12"/>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7" name="Freeform 277"/>
              <p:cNvSpPr>
                <a:spLocks/>
              </p:cNvSpPr>
              <p:nvPr/>
            </p:nvSpPr>
            <p:spPr bwMode="auto">
              <a:xfrm>
                <a:off x="3444" y="2010"/>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8" name="Freeform 278"/>
              <p:cNvSpPr>
                <a:spLocks/>
              </p:cNvSpPr>
              <p:nvPr/>
            </p:nvSpPr>
            <p:spPr bwMode="auto">
              <a:xfrm>
                <a:off x="3426" y="2010"/>
                <a:ext cx="12" cy="12"/>
              </a:xfrm>
              <a:custGeom>
                <a:avLst/>
                <a:gdLst>
                  <a:gd name="T0" fmla="*/ 12 w 12"/>
                  <a:gd name="T1" fmla="*/ 12 h 12"/>
                  <a:gd name="T2" fmla="*/ 12 w 12"/>
                  <a:gd name="T3" fmla="*/ 12 h 12"/>
                  <a:gd name="T4" fmla="*/ 0 w 12"/>
                  <a:gd name="T5" fmla="*/ 0 h 12"/>
                  <a:gd name="T6" fmla="*/ 0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12"/>
                    </a:lnTo>
                    <a:lnTo>
                      <a:pt x="0" y="0"/>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59" name="Freeform 279"/>
              <p:cNvSpPr>
                <a:spLocks/>
              </p:cNvSpPr>
              <p:nvPr/>
            </p:nvSpPr>
            <p:spPr bwMode="auto">
              <a:xfrm>
                <a:off x="3366" y="2016"/>
                <a:ext cx="54" cy="60"/>
              </a:xfrm>
              <a:custGeom>
                <a:avLst/>
                <a:gdLst>
                  <a:gd name="T0" fmla="*/ 0 w 54"/>
                  <a:gd name="T1" fmla="*/ 12 h 60"/>
                  <a:gd name="T2" fmla="*/ 6 w 54"/>
                  <a:gd name="T3" fmla="*/ 12 h 60"/>
                  <a:gd name="T4" fmla="*/ 0 w 54"/>
                  <a:gd name="T5" fmla="*/ 30 h 60"/>
                  <a:gd name="T6" fmla="*/ 12 w 54"/>
                  <a:gd name="T7" fmla="*/ 30 h 60"/>
                  <a:gd name="T8" fmla="*/ 18 w 54"/>
                  <a:gd name="T9" fmla="*/ 36 h 60"/>
                  <a:gd name="T10" fmla="*/ 18 w 54"/>
                  <a:gd name="T11" fmla="*/ 42 h 60"/>
                  <a:gd name="T12" fmla="*/ 18 w 54"/>
                  <a:gd name="T13" fmla="*/ 42 h 60"/>
                  <a:gd name="T14" fmla="*/ 18 w 54"/>
                  <a:gd name="T15" fmla="*/ 42 h 60"/>
                  <a:gd name="T16" fmla="*/ 30 w 54"/>
                  <a:gd name="T17" fmla="*/ 60 h 60"/>
                  <a:gd name="T18" fmla="*/ 54 w 54"/>
                  <a:gd name="T19" fmla="*/ 60 h 60"/>
                  <a:gd name="T20" fmla="*/ 54 w 54"/>
                  <a:gd name="T21" fmla="*/ 60 h 60"/>
                  <a:gd name="T22" fmla="*/ 54 w 54"/>
                  <a:gd name="T23" fmla="*/ 48 h 60"/>
                  <a:gd name="T24" fmla="*/ 42 w 54"/>
                  <a:gd name="T25" fmla="*/ 42 h 60"/>
                  <a:gd name="T26" fmla="*/ 42 w 54"/>
                  <a:gd name="T27" fmla="*/ 30 h 60"/>
                  <a:gd name="T28" fmla="*/ 24 w 54"/>
                  <a:gd name="T29" fmla="*/ 0 h 60"/>
                  <a:gd name="T30" fmla="*/ 18 w 54"/>
                  <a:gd name="T31" fmla="*/ 0 h 60"/>
                  <a:gd name="T32" fmla="*/ 0 w 54"/>
                  <a:gd name="T33" fmla="*/ 6 h 60"/>
                  <a:gd name="T34" fmla="*/ 0 w 54"/>
                  <a:gd name="T35"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0">
                    <a:moveTo>
                      <a:pt x="0" y="12"/>
                    </a:moveTo>
                    <a:lnTo>
                      <a:pt x="6" y="12"/>
                    </a:lnTo>
                    <a:lnTo>
                      <a:pt x="0" y="30"/>
                    </a:lnTo>
                    <a:lnTo>
                      <a:pt x="12" y="30"/>
                    </a:lnTo>
                    <a:lnTo>
                      <a:pt x="18" y="36"/>
                    </a:lnTo>
                    <a:lnTo>
                      <a:pt x="18" y="42"/>
                    </a:lnTo>
                    <a:lnTo>
                      <a:pt x="18" y="42"/>
                    </a:lnTo>
                    <a:lnTo>
                      <a:pt x="18" y="42"/>
                    </a:lnTo>
                    <a:lnTo>
                      <a:pt x="30" y="60"/>
                    </a:lnTo>
                    <a:lnTo>
                      <a:pt x="54" y="60"/>
                    </a:lnTo>
                    <a:lnTo>
                      <a:pt x="54" y="60"/>
                    </a:lnTo>
                    <a:lnTo>
                      <a:pt x="54" y="48"/>
                    </a:lnTo>
                    <a:lnTo>
                      <a:pt x="42" y="42"/>
                    </a:lnTo>
                    <a:lnTo>
                      <a:pt x="42" y="30"/>
                    </a:lnTo>
                    <a:lnTo>
                      <a:pt x="24" y="0"/>
                    </a:lnTo>
                    <a:lnTo>
                      <a:pt x="18" y="0"/>
                    </a:lnTo>
                    <a:lnTo>
                      <a:pt x="0"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0" name="Freeform 280"/>
              <p:cNvSpPr>
                <a:spLocks/>
              </p:cNvSpPr>
              <p:nvPr/>
            </p:nvSpPr>
            <p:spPr bwMode="auto">
              <a:xfrm>
                <a:off x="3294" y="1962"/>
                <a:ext cx="132" cy="60"/>
              </a:xfrm>
              <a:custGeom>
                <a:avLst/>
                <a:gdLst>
                  <a:gd name="T0" fmla="*/ 36 w 132"/>
                  <a:gd name="T1" fmla="*/ 18 h 60"/>
                  <a:gd name="T2" fmla="*/ 36 w 132"/>
                  <a:gd name="T3" fmla="*/ 48 h 60"/>
                  <a:gd name="T4" fmla="*/ 36 w 132"/>
                  <a:gd name="T5" fmla="*/ 48 h 60"/>
                  <a:gd name="T6" fmla="*/ 60 w 132"/>
                  <a:gd name="T7" fmla="*/ 48 h 60"/>
                  <a:gd name="T8" fmla="*/ 60 w 132"/>
                  <a:gd name="T9" fmla="*/ 48 h 60"/>
                  <a:gd name="T10" fmla="*/ 72 w 132"/>
                  <a:gd name="T11" fmla="*/ 60 h 60"/>
                  <a:gd name="T12" fmla="*/ 90 w 132"/>
                  <a:gd name="T13" fmla="*/ 54 h 60"/>
                  <a:gd name="T14" fmla="*/ 96 w 132"/>
                  <a:gd name="T15" fmla="*/ 54 h 60"/>
                  <a:gd name="T16" fmla="*/ 108 w 132"/>
                  <a:gd name="T17" fmla="*/ 48 h 60"/>
                  <a:gd name="T18" fmla="*/ 108 w 132"/>
                  <a:gd name="T19" fmla="*/ 48 h 60"/>
                  <a:gd name="T20" fmla="*/ 108 w 132"/>
                  <a:gd name="T21" fmla="*/ 48 h 60"/>
                  <a:gd name="T22" fmla="*/ 126 w 132"/>
                  <a:gd name="T23" fmla="*/ 60 h 60"/>
                  <a:gd name="T24" fmla="*/ 132 w 132"/>
                  <a:gd name="T25" fmla="*/ 48 h 60"/>
                  <a:gd name="T26" fmla="*/ 132 w 132"/>
                  <a:gd name="T27" fmla="*/ 42 h 60"/>
                  <a:gd name="T28" fmla="*/ 132 w 132"/>
                  <a:gd name="T29" fmla="*/ 42 h 60"/>
                  <a:gd name="T30" fmla="*/ 102 w 132"/>
                  <a:gd name="T31" fmla="*/ 18 h 60"/>
                  <a:gd name="T32" fmla="*/ 78 w 132"/>
                  <a:gd name="T33" fmla="*/ 24 h 60"/>
                  <a:gd name="T34" fmla="*/ 60 w 132"/>
                  <a:gd name="T35" fmla="*/ 12 h 60"/>
                  <a:gd name="T36" fmla="*/ 42 w 132"/>
                  <a:gd name="T37" fmla="*/ 12 h 60"/>
                  <a:gd name="T38" fmla="*/ 18 w 132"/>
                  <a:gd name="T39" fmla="*/ 0 h 60"/>
                  <a:gd name="T40" fmla="*/ 0 w 132"/>
                  <a:gd name="T41" fmla="*/ 0 h 60"/>
                  <a:gd name="T42" fmla="*/ 12 w 132"/>
                  <a:gd name="T43" fmla="*/ 12 h 60"/>
                  <a:gd name="T44" fmla="*/ 36 w 132"/>
                  <a:gd name="T45"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60">
                    <a:moveTo>
                      <a:pt x="36" y="18"/>
                    </a:moveTo>
                    <a:lnTo>
                      <a:pt x="36" y="48"/>
                    </a:lnTo>
                    <a:lnTo>
                      <a:pt x="36" y="48"/>
                    </a:lnTo>
                    <a:lnTo>
                      <a:pt x="60" y="48"/>
                    </a:lnTo>
                    <a:lnTo>
                      <a:pt x="60" y="48"/>
                    </a:lnTo>
                    <a:lnTo>
                      <a:pt x="72" y="60"/>
                    </a:lnTo>
                    <a:lnTo>
                      <a:pt x="90" y="54"/>
                    </a:lnTo>
                    <a:lnTo>
                      <a:pt x="96" y="54"/>
                    </a:lnTo>
                    <a:lnTo>
                      <a:pt x="108" y="48"/>
                    </a:lnTo>
                    <a:lnTo>
                      <a:pt x="108" y="48"/>
                    </a:lnTo>
                    <a:lnTo>
                      <a:pt x="108" y="48"/>
                    </a:lnTo>
                    <a:lnTo>
                      <a:pt x="126" y="60"/>
                    </a:lnTo>
                    <a:lnTo>
                      <a:pt x="132" y="48"/>
                    </a:lnTo>
                    <a:lnTo>
                      <a:pt x="132" y="42"/>
                    </a:lnTo>
                    <a:lnTo>
                      <a:pt x="132" y="42"/>
                    </a:lnTo>
                    <a:lnTo>
                      <a:pt x="102" y="18"/>
                    </a:lnTo>
                    <a:lnTo>
                      <a:pt x="78" y="24"/>
                    </a:lnTo>
                    <a:lnTo>
                      <a:pt x="60" y="12"/>
                    </a:lnTo>
                    <a:lnTo>
                      <a:pt x="42" y="12"/>
                    </a:lnTo>
                    <a:lnTo>
                      <a:pt x="18" y="0"/>
                    </a:lnTo>
                    <a:lnTo>
                      <a:pt x="0" y="0"/>
                    </a:lnTo>
                    <a:lnTo>
                      <a:pt x="12" y="12"/>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1" name="Freeform 281"/>
              <p:cNvSpPr>
                <a:spLocks/>
              </p:cNvSpPr>
              <p:nvPr/>
            </p:nvSpPr>
            <p:spPr bwMode="auto">
              <a:xfrm>
                <a:off x="3294" y="1962"/>
                <a:ext cx="1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2" name="Freeform 282"/>
              <p:cNvSpPr>
                <a:spLocks/>
              </p:cNvSpPr>
              <p:nvPr/>
            </p:nvSpPr>
            <p:spPr bwMode="auto">
              <a:xfrm>
                <a:off x="3372" y="1980"/>
                <a:ext cx="54" cy="24"/>
              </a:xfrm>
              <a:custGeom>
                <a:avLst/>
                <a:gdLst>
                  <a:gd name="T0" fmla="*/ 54 w 54"/>
                  <a:gd name="T1" fmla="*/ 24 h 24"/>
                  <a:gd name="T2" fmla="*/ 54 w 54"/>
                  <a:gd name="T3" fmla="*/ 24 h 24"/>
                  <a:gd name="T4" fmla="*/ 24 w 54"/>
                  <a:gd name="T5" fmla="*/ 0 h 24"/>
                  <a:gd name="T6" fmla="*/ 0 w 54"/>
                  <a:gd name="T7" fmla="*/ 6 h 24"/>
                  <a:gd name="T8" fmla="*/ 24 w 54"/>
                  <a:gd name="T9" fmla="*/ 0 h 24"/>
                  <a:gd name="T10" fmla="*/ 54 w 54"/>
                  <a:gd name="T11" fmla="*/ 24 h 24"/>
                </a:gdLst>
                <a:ahLst/>
                <a:cxnLst>
                  <a:cxn ang="0">
                    <a:pos x="T0" y="T1"/>
                  </a:cxn>
                  <a:cxn ang="0">
                    <a:pos x="T2" y="T3"/>
                  </a:cxn>
                  <a:cxn ang="0">
                    <a:pos x="T4" y="T5"/>
                  </a:cxn>
                  <a:cxn ang="0">
                    <a:pos x="T6" y="T7"/>
                  </a:cxn>
                  <a:cxn ang="0">
                    <a:pos x="T8" y="T9"/>
                  </a:cxn>
                  <a:cxn ang="0">
                    <a:pos x="T10" y="T11"/>
                  </a:cxn>
                </a:cxnLst>
                <a:rect l="0" t="0" r="r" b="b"/>
                <a:pathLst>
                  <a:path w="54" h="24">
                    <a:moveTo>
                      <a:pt x="54" y="24"/>
                    </a:moveTo>
                    <a:lnTo>
                      <a:pt x="54" y="24"/>
                    </a:lnTo>
                    <a:lnTo>
                      <a:pt x="24" y="0"/>
                    </a:lnTo>
                    <a:lnTo>
                      <a:pt x="0" y="6"/>
                    </a:lnTo>
                    <a:lnTo>
                      <a:pt x="24" y="0"/>
                    </a:lnTo>
                    <a:lnTo>
                      <a:pt x="5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3" name="Freeform 283"/>
              <p:cNvSpPr>
                <a:spLocks/>
              </p:cNvSpPr>
              <p:nvPr/>
            </p:nvSpPr>
            <p:spPr bwMode="auto">
              <a:xfrm>
                <a:off x="3426" y="200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4" name="Freeform 284"/>
              <p:cNvSpPr>
                <a:spLocks/>
              </p:cNvSpPr>
              <p:nvPr/>
            </p:nvSpPr>
            <p:spPr bwMode="auto">
              <a:xfrm>
                <a:off x="3390" y="2010"/>
                <a:ext cx="12" cy="6"/>
              </a:xfrm>
              <a:custGeom>
                <a:avLst/>
                <a:gdLst>
                  <a:gd name="T0" fmla="*/ 12 w 12"/>
                  <a:gd name="T1" fmla="*/ 0 h 6"/>
                  <a:gd name="T2" fmla="*/ 12 w 12"/>
                  <a:gd name="T3" fmla="*/ 0 h 6"/>
                  <a:gd name="T4" fmla="*/ 0 w 12"/>
                  <a:gd name="T5" fmla="*/ 6 h 6"/>
                  <a:gd name="T6" fmla="*/ 0 w 12"/>
                  <a:gd name="T7" fmla="*/ 6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12" y="0"/>
                    </a:ln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5" name="Freeform 285"/>
              <p:cNvSpPr>
                <a:spLocks/>
              </p:cNvSpPr>
              <p:nvPr/>
            </p:nvSpPr>
            <p:spPr bwMode="auto">
              <a:xfrm>
                <a:off x="3420" y="2010"/>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6" name="Rectangle 286"/>
              <p:cNvSpPr>
                <a:spLocks noChangeArrowheads="1"/>
              </p:cNvSpPr>
              <p:nvPr/>
            </p:nvSpPr>
            <p:spPr bwMode="auto">
              <a:xfrm>
                <a:off x="3426" y="201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7" name="Freeform 287"/>
              <p:cNvSpPr>
                <a:spLocks/>
              </p:cNvSpPr>
              <p:nvPr/>
            </p:nvSpPr>
            <p:spPr bwMode="auto">
              <a:xfrm>
                <a:off x="3384" y="2016"/>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8" name="Freeform 288"/>
              <p:cNvSpPr>
                <a:spLocks/>
              </p:cNvSpPr>
              <p:nvPr/>
            </p:nvSpPr>
            <p:spPr bwMode="auto">
              <a:xfrm>
                <a:off x="3048" y="2004"/>
                <a:ext cx="54" cy="48"/>
              </a:xfrm>
              <a:custGeom>
                <a:avLst/>
                <a:gdLst>
                  <a:gd name="T0" fmla="*/ 18 w 54"/>
                  <a:gd name="T1" fmla="*/ 0 h 48"/>
                  <a:gd name="T2" fmla="*/ 18 w 54"/>
                  <a:gd name="T3" fmla="*/ 0 h 48"/>
                  <a:gd name="T4" fmla="*/ 0 w 54"/>
                  <a:gd name="T5" fmla="*/ 0 h 48"/>
                  <a:gd name="T6" fmla="*/ 0 w 54"/>
                  <a:gd name="T7" fmla="*/ 6 h 48"/>
                  <a:gd name="T8" fmla="*/ 0 w 54"/>
                  <a:gd name="T9" fmla="*/ 12 h 48"/>
                  <a:gd name="T10" fmla="*/ 6 w 54"/>
                  <a:gd name="T11" fmla="*/ 12 h 48"/>
                  <a:gd name="T12" fmla="*/ 0 w 54"/>
                  <a:gd name="T13" fmla="*/ 24 h 48"/>
                  <a:gd name="T14" fmla="*/ 0 w 54"/>
                  <a:gd name="T15" fmla="*/ 30 h 48"/>
                  <a:gd name="T16" fmla="*/ 0 w 54"/>
                  <a:gd name="T17" fmla="*/ 36 h 48"/>
                  <a:gd name="T18" fmla="*/ 12 w 54"/>
                  <a:gd name="T19" fmla="*/ 30 h 48"/>
                  <a:gd name="T20" fmla="*/ 0 w 54"/>
                  <a:gd name="T21" fmla="*/ 42 h 48"/>
                  <a:gd name="T22" fmla="*/ 0 w 54"/>
                  <a:gd name="T23" fmla="*/ 48 h 48"/>
                  <a:gd name="T24" fmla="*/ 24 w 54"/>
                  <a:gd name="T25" fmla="*/ 24 h 48"/>
                  <a:gd name="T26" fmla="*/ 48 w 54"/>
                  <a:gd name="T27" fmla="*/ 24 h 48"/>
                  <a:gd name="T28" fmla="*/ 54 w 54"/>
                  <a:gd name="T29" fmla="*/ 18 h 48"/>
                  <a:gd name="T30" fmla="*/ 36 w 54"/>
                  <a:gd name="T31" fmla="*/ 6 h 48"/>
                  <a:gd name="T32" fmla="*/ 36 w 54"/>
                  <a:gd name="T33" fmla="*/ 0 h 48"/>
                  <a:gd name="T34" fmla="*/ 24 w 54"/>
                  <a:gd name="T35" fmla="*/ 0 h 48"/>
                  <a:gd name="T36" fmla="*/ 18 w 54"/>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8">
                    <a:moveTo>
                      <a:pt x="18" y="0"/>
                    </a:moveTo>
                    <a:lnTo>
                      <a:pt x="18" y="0"/>
                    </a:lnTo>
                    <a:lnTo>
                      <a:pt x="0" y="0"/>
                    </a:lnTo>
                    <a:lnTo>
                      <a:pt x="0" y="6"/>
                    </a:lnTo>
                    <a:lnTo>
                      <a:pt x="0" y="12"/>
                    </a:lnTo>
                    <a:lnTo>
                      <a:pt x="6" y="12"/>
                    </a:lnTo>
                    <a:lnTo>
                      <a:pt x="0" y="24"/>
                    </a:lnTo>
                    <a:lnTo>
                      <a:pt x="0" y="30"/>
                    </a:lnTo>
                    <a:lnTo>
                      <a:pt x="0" y="36"/>
                    </a:lnTo>
                    <a:lnTo>
                      <a:pt x="12" y="30"/>
                    </a:lnTo>
                    <a:lnTo>
                      <a:pt x="0" y="42"/>
                    </a:lnTo>
                    <a:lnTo>
                      <a:pt x="0" y="48"/>
                    </a:lnTo>
                    <a:lnTo>
                      <a:pt x="24" y="24"/>
                    </a:lnTo>
                    <a:lnTo>
                      <a:pt x="48" y="24"/>
                    </a:lnTo>
                    <a:lnTo>
                      <a:pt x="54" y="18"/>
                    </a:lnTo>
                    <a:lnTo>
                      <a:pt x="36" y="6"/>
                    </a:lnTo>
                    <a:lnTo>
                      <a:pt x="36" y="0"/>
                    </a:lnTo>
                    <a:lnTo>
                      <a:pt x="24"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69" name="Freeform 289"/>
              <p:cNvSpPr>
                <a:spLocks/>
              </p:cNvSpPr>
              <p:nvPr/>
            </p:nvSpPr>
            <p:spPr bwMode="auto">
              <a:xfrm>
                <a:off x="3048" y="1998"/>
                <a:ext cx="342" cy="150"/>
              </a:xfrm>
              <a:custGeom>
                <a:avLst/>
                <a:gdLst>
                  <a:gd name="T0" fmla="*/ 192 w 342"/>
                  <a:gd name="T1" fmla="*/ 138 h 150"/>
                  <a:gd name="T2" fmla="*/ 192 w 342"/>
                  <a:gd name="T3" fmla="*/ 126 h 150"/>
                  <a:gd name="T4" fmla="*/ 192 w 342"/>
                  <a:gd name="T5" fmla="*/ 126 h 150"/>
                  <a:gd name="T6" fmla="*/ 192 w 342"/>
                  <a:gd name="T7" fmla="*/ 126 h 150"/>
                  <a:gd name="T8" fmla="*/ 210 w 342"/>
                  <a:gd name="T9" fmla="*/ 132 h 150"/>
                  <a:gd name="T10" fmla="*/ 222 w 342"/>
                  <a:gd name="T11" fmla="*/ 126 h 150"/>
                  <a:gd name="T12" fmla="*/ 240 w 342"/>
                  <a:gd name="T13" fmla="*/ 132 h 150"/>
                  <a:gd name="T14" fmla="*/ 270 w 342"/>
                  <a:gd name="T15" fmla="*/ 120 h 150"/>
                  <a:gd name="T16" fmla="*/ 294 w 342"/>
                  <a:gd name="T17" fmla="*/ 120 h 150"/>
                  <a:gd name="T18" fmla="*/ 294 w 342"/>
                  <a:gd name="T19" fmla="*/ 120 h 150"/>
                  <a:gd name="T20" fmla="*/ 300 w 342"/>
                  <a:gd name="T21" fmla="*/ 120 h 150"/>
                  <a:gd name="T22" fmla="*/ 300 w 342"/>
                  <a:gd name="T23" fmla="*/ 120 h 150"/>
                  <a:gd name="T24" fmla="*/ 312 w 342"/>
                  <a:gd name="T25" fmla="*/ 114 h 150"/>
                  <a:gd name="T26" fmla="*/ 312 w 342"/>
                  <a:gd name="T27" fmla="*/ 114 h 150"/>
                  <a:gd name="T28" fmla="*/ 312 w 342"/>
                  <a:gd name="T29" fmla="*/ 114 h 150"/>
                  <a:gd name="T30" fmla="*/ 318 w 342"/>
                  <a:gd name="T31" fmla="*/ 120 h 150"/>
                  <a:gd name="T32" fmla="*/ 330 w 342"/>
                  <a:gd name="T33" fmla="*/ 114 h 150"/>
                  <a:gd name="T34" fmla="*/ 342 w 342"/>
                  <a:gd name="T35" fmla="*/ 120 h 150"/>
                  <a:gd name="T36" fmla="*/ 336 w 342"/>
                  <a:gd name="T37" fmla="*/ 114 h 150"/>
                  <a:gd name="T38" fmla="*/ 336 w 342"/>
                  <a:gd name="T39" fmla="*/ 108 h 150"/>
                  <a:gd name="T40" fmla="*/ 330 w 342"/>
                  <a:gd name="T41" fmla="*/ 72 h 150"/>
                  <a:gd name="T42" fmla="*/ 336 w 342"/>
                  <a:gd name="T43" fmla="*/ 60 h 150"/>
                  <a:gd name="T44" fmla="*/ 336 w 342"/>
                  <a:gd name="T45" fmla="*/ 60 h 150"/>
                  <a:gd name="T46" fmla="*/ 336 w 342"/>
                  <a:gd name="T47" fmla="*/ 54 h 150"/>
                  <a:gd name="T48" fmla="*/ 330 w 342"/>
                  <a:gd name="T49" fmla="*/ 48 h 150"/>
                  <a:gd name="T50" fmla="*/ 318 w 342"/>
                  <a:gd name="T51" fmla="*/ 48 h 150"/>
                  <a:gd name="T52" fmla="*/ 324 w 342"/>
                  <a:gd name="T53" fmla="*/ 30 h 150"/>
                  <a:gd name="T54" fmla="*/ 318 w 342"/>
                  <a:gd name="T55" fmla="*/ 30 h 150"/>
                  <a:gd name="T56" fmla="*/ 318 w 342"/>
                  <a:gd name="T57" fmla="*/ 24 h 150"/>
                  <a:gd name="T58" fmla="*/ 318 w 342"/>
                  <a:gd name="T59" fmla="*/ 24 h 150"/>
                  <a:gd name="T60" fmla="*/ 306 w 342"/>
                  <a:gd name="T61" fmla="*/ 12 h 150"/>
                  <a:gd name="T62" fmla="*/ 306 w 342"/>
                  <a:gd name="T63" fmla="*/ 12 h 150"/>
                  <a:gd name="T64" fmla="*/ 282 w 342"/>
                  <a:gd name="T65" fmla="*/ 12 h 150"/>
                  <a:gd name="T66" fmla="*/ 282 w 342"/>
                  <a:gd name="T67" fmla="*/ 12 h 150"/>
                  <a:gd name="T68" fmla="*/ 282 w 342"/>
                  <a:gd name="T69" fmla="*/ 12 h 150"/>
                  <a:gd name="T70" fmla="*/ 258 w 342"/>
                  <a:gd name="T71" fmla="*/ 30 h 150"/>
                  <a:gd name="T72" fmla="*/ 210 w 342"/>
                  <a:gd name="T73" fmla="*/ 30 h 150"/>
                  <a:gd name="T74" fmla="*/ 162 w 342"/>
                  <a:gd name="T75" fmla="*/ 0 h 150"/>
                  <a:gd name="T76" fmla="*/ 126 w 342"/>
                  <a:gd name="T77" fmla="*/ 6 h 150"/>
                  <a:gd name="T78" fmla="*/ 96 w 342"/>
                  <a:gd name="T79" fmla="*/ 30 h 150"/>
                  <a:gd name="T80" fmla="*/ 54 w 342"/>
                  <a:gd name="T81" fmla="*/ 24 h 150"/>
                  <a:gd name="T82" fmla="*/ 60 w 342"/>
                  <a:gd name="T83" fmla="*/ 36 h 150"/>
                  <a:gd name="T84" fmla="*/ 30 w 342"/>
                  <a:gd name="T85" fmla="*/ 48 h 150"/>
                  <a:gd name="T86" fmla="*/ 18 w 342"/>
                  <a:gd name="T87" fmla="*/ 42 h 150"/>
                  <a:gd name="T88" fmla="*/ 0 w 342"/>
                  <a:gd name="T89" fmla="*/ 60 h 150"/>
                  <a:gd name="T90" fmla="*/ 0 w 342"/>
                  <a:gd name="T91" fmla="*/ 66 h 150"/>
                  <a:gd name="T92" fmla="*/ 12 w 342"/>
                  <a:gd name="T93" fmla="*/ 66 h 150"/>
                  <a:gd name="T94" fmla="*/ 12 w 342"/>
                  <a:gd name="T95" fmla="*/ 90 h 150"/>
                  <a:gd name="T96" fmla="*/ 0 w 342"/>
                  <a:gd name="T97" fmla="*/ 90 h 150"/>
                  <a:gd name="T98" fmla="*/ 24 w 342"/>
                  <a:gd name="T99" fmla="*/ 120 h 150"/>
                  <a:gd name="T100" fmla="*/ 54 w 342"/>
                  <a:gd name="T101" fmla="*/ 132 h 150"/>
                  <a:gd name="T102" fmla="*/ 60 w 342"/>
                  <a:gd name="T103" fmla="*/ 144 h 150"/>
                  <a:gd name="T104" fmla="*/ 78 w 342"/>
                  <a:gd name="T105" fmla="*/ 138 h 150"/>
                  <a:gd name="T106" fmla="*/ 84 w 342"/>
                  <a:gd name="T107" fmla="*/ 126 h 150"/>
                  <a:gd name="T108" fmla="*/ 126 w 342"/>
                  <a:gd name="T109" fmla="*/ 150 h 150"/>
                  <a:gd name="T110" fmla="*/ 156 w 342"/>
                  <a:gd name="T111" fmla="*/ 126 h 150"/>
                  <a:gd name="T112" fmla="*/ 174 w 342"/>
                  <a:gd name="T113" fmla="*/ 132 h 150"/>
                  <a:gd name="T114" fmla="*/ 186 w 342"/>
                  <a:gd name="T115" fmla="*/ 132 h 150"/>
                  <a:gd name="T116" fmla="*/ 174 w 342"/>
                  <a:gd name="T117" fmla="*/ 144 h 150"/>
                  <a:gd name="T118" fmla="*/ 180 w 342"/>
                  <a:gd name="T119" fmla="*/ 144 h 150"/>
                  <a:gd name="T120" fmla="*/ 186 w 342"/>
                  <a:gd name="T121" fmla="*/ 150 h 150"/>
                  <a:gd name="T122" fmla="*/ 192 w 342"/>
                  <a:gd name="T123"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 h="150">
                    <a:moveTo>
                      <a:pt x="192" y="138"/>
                    </a:moveTo>
                    <a:lnTo>
                      <a:pt x="192" y="126"/>
                    </a:lnTo>
                    <a:lnTo>
                      <a:pt x="192" y="126"/>
                    </a:lnTo>
                    <a:lnTo>
                      <a:pt x="192" y="126"/>
                    </a:lnTo>
                    <a:lnTo>
                      <a:pt x="210" y="132"/>
                    </a:lnTo>
                    <a:lnTo>
                      <a:pt x="222" y="126"/>
                    </a:lnTo>
                    <a:lnTo>
                      <a:pt x="240" y="132"/>
                    </a:lnTo>
                    <a:lnTo>
                      <a:pt x="270" y="120"/>
                    </a:lnTo>
                    <a:lnTo>
                      <a:pt x="294" y="120"/>
                    </a:lnTo>
                    <a:lnTo>
                      <a:pt x="294" y="120"/>
                    </a:lnTo>
                    <a:lnTo>
                      <a:pt x="300" y="120"/>
                    </a:lnTo>
                    <a:lnTo>
                      <a:pt x="300" y="120"/>
                    </a:lnTo>
                    <a:lnTo>
                      <a:pt x="312" y="114"/>
                    </a:lnTo>
                    <a:lnTo>
                      <a:pt x="312" y="114"/>
                    </a:lnTo>
                    <a:lnTo>
                      <a:pt x="312" y="114"/>
                    </a:lnTo>
                    <a:lnTo>
                      <a:pt x="318" y="120"/>
                    </a:lnTo>
                    <a:lnTo>
                      <a:pt x="330" y="114"/>
                    </a:lnTo>
                    <a:lnTo>
                      <a:pt x="342" y="120"/>
                    </a:lnTo>
                    <a:lnTo>
                      <a:pt x="336" y="114"/>
                    </a:lnTo>
                    <a:lnTo>
                      <a:pt x="336" y="108"/>
                    </a:lnTo>
                    <a:lnTo>
                      <a:pt x="330" y="72"/>
                    </a:lnTo>
                    <a:lnTo>
                      <a:pt x="336" y="60"/>
                    </a:lnTo>
                    <a:lnTo>
                      <a:pt x="336" y="60"/>
                    </a:lnTo>
                    <a:lnTo>
                      <a:pt x="336" y="54"/>
                    </a:lnTo>
                    <a:lnTo>
                      <a:pt x="330" y="48"/>
                    </a:lnTo>
                    <a:lnTo>
                      <a:pt x="318" y="48"/>
                    </a:lnTo>
                    <a:lnTo>
                      <a:pt x="324" y="30"/>
                    </a:lnTo>
                    <a:lnTo>
                      <a:pt x="318" y="30"/>
                    </a:lnTo>
                    <a:lnTo>
                      <a:pt x="318" y="24"/>
                    </a:lnTo>
                    <a:lnTo>
                      <a:pt x="318" y="24"/>
                    </a:lnTo>
                    <a:lnTo>
                      <a:pt x="306" y="12"/>
                    </a:lnTo>
                    <a:lnTo>
                      <a:pt x="306" y="12"/>
                    </a:lnTo>
                    <a:lnTo>
                      <a:pt x="282" y="12"/>
                    </a:lnTo>
                    <a:lnTo>
                      <a:pt x="282" y="12"/>
                    </a:lnTo>
                    <a:lnTo>
                      <a:pt x="282" y="12"/>
                    </a:lnTo>
                    <a:lnTo>
                      <a:pt x="258" y="30"/>
                    </a:lnTo>
                    <a:lnTo>
                      <a:pt x="210" y="30"/>
                    </a:lnTo>
                    <a:lnTo>
                      <a:pt x="162" y="0"/>
                    </a:lnTo>
                    <a:lnTo>
                      <a:pt x="126" y="6"/>
                    </a:lnTo>
                    <a:lnTo>
                      <a:pt x="96" y="30"/>
                    </a:lnTo>
                    <a:lnTo>
                      <a:pt x="54" y="24"/>
                    </a:lnTo>
                    <a:lnTo>
                      <a:pt x="60" y="36"/>
                    </a:lnTo>
                    <a:lnTo>
                      <a:pt x="30" y="48"/>
                    </a:lnTo>
                    <a:lnTo>
                      <a:pt x="18" y="42"/>
                    </a:lnTo>
                    <a:lnTo>
                      <a:pt x="0" y="60"/>
                    </a:lnTo>
                    <a:lnTo>
                      <a:pt x="0" y="66"/>
                    </a:lnTo>
                    <a:lnTo>
                      <a:pt x="12" y="66"/>
                    </a:lnTo>
                    <a:lnTo>
                      <a:pt x="12" y="90"/>
                    </a:lnTo>
                    <a:lnTo>
                      <a:pt x="0" y="90"/>
                    </a:lnTo>
                    <a:lnTo>
                      <a:pt x="24" y="120"/>
                    </a:lnTo>
                    <a:lnTo>
                      <a:pt x="54" y="132"/>
                    </a:lnTo>
                    <a:lnTo>
                      <a:pt x="60" y="144"/>
                    </a:lnTo>
                    <a:lnTo>
                      <a:pt x="78" y="138"/>
                    </a:lnTo>
                    <a:lnTo>
                      <a:pt x="84" y="126"/>
                    </a:lnTo>
                    <a:lnTo>
                      <a:pt x="126" y="150"/>
                    </a:lnTo>
                    <a:lnTo>
                      <a:pt x="156" y="126"/>
                    </a:lnTo>
                    <a:lnTo>
                      <a:pt x="174" y="132"/>
                    </a:lnTo>
                    <a:lnTo>
                      <a:pt x="186" y="132"/>
                    </a:lnTo>
                    <a:lnTo>
                      <a:pt x="174" y="144"/>
                    </a:lnTo>
                    <a:lnTo>
                      <a:pt x="180" y="144"/>
                    </a:lnTo>
                    <a:lnTo>
                      <a:pt x="186" y="150"/>
                    </a:lnTo>
                    <a:lnTo>
                      <a:pt x="192"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0" name="Freeform 290"/>
              <p:cNvSpPr>
                <a:spLocks/>
              </p:cNvSpPr>
              <p:nvPr/>
            </p:nvSpPr>
            <p:spPr bwMode="auto">
              <a:xfrm>
                <a:off x="3180" y="2154"/>
                <a:ext cx="24" cy="18"/>
              </a:xfrm>
              <a:custGeom>
                <a:avLst/>
                <a:gdLst>
                  <a:gd name="T0" fmla="*/ 12 w 24"/>
                  <a:gd name="T1" fmla="*/ 18 h 18"/>
                  <a:gd name="T2" fmla="*/ 12 w 24"/>
                  <a:gd name="T3" fmla="*/ 12 h 18"/>
                  <a:gd name="T4" fmla="*/ 24 w 24"/>
                  <a:gd name="T5" fmla="*/ 0 h 18"/>
                  <a:gd name="T6" fmla="*/ 12 w 24"/>
                  <a:gd name="T7" fmla="*/ 6 h 18"/>
                  <a:gd name="T8" fmla="*/ 0 w 24"/>
                  <a:gd name="T9" fmla="*/ 6 h 18"/>
                  <a:gd name="T10" fmla="*/ 12 w 24"/>
                  <a:gd name="T11" fmla="*/ 18 h 18"/>
                  <a:gd name="T12" fmla="*/ 12 w 2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12" y="18"/>
                    </a:moveTo>
                    <a:lnTo>
                      <a:pt x="12" y="12"/>
                    </a:lnTo>
                    <a:lnTo>
                      <a:pt x="24" y="0"/>
                    </a:lnTo>
                    <a:lnTo>
                      <a:pt x="12" y="6"/>
                    </a:lnTo>
                    <a:lnTo>
                      <a:pt x="0" y="6"/>
                    </a:lnTo>
                    <a:lnTo>
                      <a:pt x="12"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1" name="Rectangle 291"/>
              <p:cNvSpPr>
                <a:spLocks noChangeArrowheads="1"/>
              </p:cNvSpPr>
              <p:nvPr/>
            </p:nvSpPr>
            <p:spPr bwMode="auto">
              <a:xfrm>
                <a:off x="3384" y="2052"/>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2" name="Freeform 292"/>
              <p:cNvSpPr>
                <a:spLocks/>
              </p:cNvSpPr>
              <p:nvPr/>
            </p:nvSpPr>
            <p:spPr bwMode="auto">
              <a:xfrm>
                <a:off x="3366" y="2022"/>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3" name="Rectangle 293"/>
              <p:cNvSpPr>
                <a:spLocks noChangeArrowheads="1"/>
              </p:cNvSpPr>
              <p:nvPr/>
            </p:nvSpPr>
            <p:spPr bwMode="auto">
              <a:xfrm>
                <a:off x="3330" y="2010"/>
                <a:ext cx="24"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4" name="Freeform 294"/>
              <p:cNvSpPr>
                <a:spLocks/>
              </p:cNvSpPr>
              <p:nvPr/>
            </p:nvSpPr>
            <p:spPr bwMode="auto">
              <a:xfrm>
                <a:off x="3162" y="2160"/>
                <a:ext cx="30" cy="18"/>
              </a:xfrm>
              <a:custGeom>
                <a:avLst/>
                <a:gdLst>
                  <a:gd name="T0" fmla="*/ 12 w 30"/>
                  <a:gd name="T1" fmla="*/ 18 h 18"/>
                  <a:gd name="T2" fmla="*/ 24 w 30"/>
                  <a:gd name="T3" fmla="*/ 12 h 18"/>
                  <a:gd name="T4" fmla="*/ 30 w 30"/>
                  <a:gd name="T5" fmla="*/ 12 h 18"/>
                  <a:gd name="T6" fmla="*/ 18 w 30"/>
                  <a:gd name="T7" fmla="*/ 0 h 18"/>
                  <a:gd name="T8" fmla="*/ 18 w 30"/>
                  <a:gd name="T9" fmla="*/ 0 h 18"/>
                  <a:gd name="T10" fmla="*/ 18 w 30"/>
                  <a:gd name="T11" fmla="*/ 6 h 18"/>
                  <a:gd name="T12" fmla="*/ 6 w 30"/>
                  <a:gd name="T13" fmla="*/ 6 h 18"/>
                  <a:gd name="T14" fmla="*/ 0 w 30"/>
                  <a:gd name="T15" fmla="*/ 6 h 18"/>
                  <a:gd name="T16" fmla="*/ 0 w 30"/>
                  <a:gd name="T17" fmla="*/ 18 h 18"/>
                  <a:gd name="T18" fmla="*/ 12 w 30"/>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8">
                    <a:moveTo>
                      <a:pt x="12" y="18"/>
                    </a:moveTo>
                    <a:lnTo>
                      <a:pt x="24" y="12"/>
                    </a:lnTo>
                    <a:lnTo>
                      <a:pt x="30" y="12"/>
                    </a:lnTo>
                    <a:lnTo>
                      <a:pt x="18" y="0"/>
                    </a:lnTo>
                    <a:lnTo>
                      <a:pt x="18" y="0"/>
                    </a:lnTo>
                    <a:lnTo>
                      <a:pt x="18" y="6"/>
                    </a:lnTo>
                    <a:lnTo>
                      <a:pt x="6" y="6"/>
                    </a:lnTo>
                    <a:lnTo>
                      <a:pt x="0" y="6"/>
                    </a:lnTo>
                    <a:lnTo>
                      <a:pt x="0"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5" name="Freeform 295"/>
              <p:cNvSpPr>
                <a:spLocks/>
              </p:cNvSpPr>
              <p:nvPr/>
            </p:nvSpPr>
            <p:spPr bwMode="auto">
              <a:xfrm>
                <a:off x="2976" y="1458"/>
                <a:ext cx="6" cy="6"/>
              </a:xfrm>
              <a:custGeom>
                <a:avLst/>
                <a:gdLst>
                  <a:gd name="T0" fmla="*/ 6 w 6"/>
                  <a:gd name="T1" fmla="*/ 0 h 6"/>
                  <a:gd name="T2" fmla="*/ 0 w 6"/>
                  <a:gd name="T3" fmla="*/ 6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6" name="Freeform 296"/>
              <p:cNvSpPr>
                <a:spLocks noEditPoints="1"/>
              </p:cNvSpPr>
              <p:nvPr/>
            </p:nvSpPr>
            <p:spPr bwMode="auto">
              <a:xfrm>
                <a:off x="2940" y="1014"/>
                <a:ext cx="210" cy="450"/>
              </a:xfrm>
              <a:custGeom>
                <a:avLst/>
                <a:gdLst>
                  <a:gd name="T0" fmla="*/ 168 w 210"/>
                  <a:gd name="T1" fmla="*/ 30 h 450"/>
                  <a:gd name="T2" fmla="*/ 144 w 210"/>
                  <a:gd name="T3" fmla="*/ 0 h 450"/>
                  <a:gd name="T4" fmla="*/ 102 w 210"/>
                  <a:gd name="T5" fmla="*/ 36 h 450"/>
                  <a:gd name="T6" fmla="*/ 84 w 210"/>
                  <a:gd name="T7" fmla="*/ 78 h 450"/>
                  <a:gd name="T8" fmla="*/ 42 w 210"/>
                  <a:gd name="T9" fmla="*/ 78 h 450"/>
                  <a:gd name="T10" fmla="*/ 24 w 210"/>
                  <a:gd name="T11" fmla="*/ 48 h 450"/>
                  <a:gd name="T12" fmla="*/ 18 w 210"/>
                  <a:gd name="T13" fmla="*/ 72 h 450"/>
                  <a:gd name="T14" fmla="*/ 36 w 210"/>
                  <a:gd name="T15" fmla="*/ 90 h 450"/>
                  <a:gd name="T16" fmla="*/ 60 w 210"/>
                  <a:gd name="T17" fmla="*/ 108 h 450"/>
                  <a:gd name="T18" fmla="*/ 60 w 210"/>
                  <a:gd name="T19" fmla="*/ 108 h 450"/>
                  <a:gd name="T20" fmla="*/ 66 w 210"/>
                  <a:gd name="T21" fmla="*/ 168 h 450"/>
                  <a:gd name="T22" fmla="*/ 60 w 210"/>
                  <a:gd name="T23" fmla="*/ 192 h 450"/>
                  <a:gd name="T24" fmla="*/ 78 w 210"/>
                  <a:gd name="T25" fmla="*/ 210 h 450"/>
                  <a:gd name="T26" fmla="*/ 84 w 210"/>
                  <a:gd name="T27" fmla="*/ 258 h 450"/>
                  <a:gd name="T28" fmla="*/ 12 w 210"/>
                  <a:gd name="T29" fmla="*/ 342 h 450"/>
                  <a:gd name="T30" fmla="*/ 18 w 210"/>
                  <a:gd name="T31" fmla="*/ 420 h 450"/>
                  <a:gd name="T32" fmla="*/ 126 w 210"/>
                  <a:gd name="T33" fmla="*/ 426 h 450"/>
                  <a:gd name="T34" fmla="*/ 186 w 210"/>
                  <a:gd name="T35" fmla="*/ 384 h 450"/>
                  <a:gd name="T36" fmla="*/ 192 w 210"/>
                  <a:gd name="T37" fmla="*/ 318 h 450"/>
                  <a:gd name="T38" fmla="*/ 186 w 210"/>
                  <a:gd name="T39" fmla="*/ 300 h 450"/>
                  <a:gd name="T40" fmla="*/ 174 w 210"/>
                  <a:gd name="T41" fmla="*/ 252 h 450"/>
                  <a:gd name="T42" fmla="*/ 174 w 210"/>
                  <a:gd name="T43" fmla="*/ 252 h 450"/>
                  <a:gd name="T44" fmla="*/ 162 w 210"/>
                  <a:gd name="T45" fmla="*/ 162 h 450"/>
                  <a:gd name="T46" fmla="*/ 174 w 210"/>
                  <a:gd name="T47" fmla="*/ 114 h 450"/>
                  <a:gd name="T48" fmla="*/ 162 w 210"/>
                  <a:gd name="T49" fmla="*/ 102 h 450"/>
                  <a:gd name="T50" fmla="*/ 150 w 210"/>
                  <a:gd name="T51" fmla="*/ 66 h 450"/>
                  <a:gd name="T52" fmla="*/ 168 w 210"/>
                  <a:gd name="T53" fmla="*/ 42 h 450"/>
                  <a:gd name="T54" fmla="*/ 96 w 210"/>
                  <a:gd name="T55" fmla="*/ 384 h 450"/>
                  <a:gd name="T56" fmla="*/ 102 w 210"/>
                  <a:gd name="T57" fmla="*/ 378 h 450"/>
                  <a:gd name="T58" fmla="*/ 102 w 210"/>
                  <a:gd name="T59" fmla="*/ 378 h 450"/>
                  <a:gd name="T60" fmla="*/ 108 w 210"/>
                  <a:gd name="T61" fmla="*/ 408 h 450"/>
                  <a:gd name="T62" fmla="*/ 162 w 210"/>
                  <a:gd name="T63" fmla="*/ 354 h 450"/>
                  <a:gd name="T64" fmla="*/ 168 w 210"/>
                  <a:gd name="T65" fmla="*/ 348 h 450"/>
                  <a:gd name="T66" fmla="*/ 168 w 210"/>
                  <a:gd name="T67" fmla="*/ 366 h 450"/>
                  <a:gd name="T68" fmla="*/ 162 w 210"/>
                  <a:gd name="T69" fmla="*/ 390 h 450"/>
                  <a:gd name="T70" fmla="*/ 144 w 210"/>
                  <a:gd name="T71" fmla="*/ 384 h 450"/>
                  <a:gd name="T72" fmla="*/ 150 w 210"/>
                  <a:gd name="T73" fmla="*/ 372 h 450"/>
                  <a:gd name="T74" fmla="*/ 156 w 210"/>
                  <a:gd name="T75" fmla="*/ 372 h 450"/>
                  <a:gd name="T76" fmla="*/ 150 w 210"/>
                  <a:gd name="T77" fmla="*/ 354 h 450"/>
                  <a:gd name="T78" fmla="*/ 162 w 210"/>
                  <a:gd name="T79" fmla="*/ 35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450">
                    <a:moveTo>
                      <a:pt x="168" y="42"/>
                    </a:moveTo>
                    <a:lnTo>
                      <a:pt x="168" y="30"/>
                    </a:lnTo>
                    <a:lnTo>
                      <a:pt x="150" y="6"/>
                    </a:lnTo>
                    <a:lnTo>
                      <a:pt x="144" y="0"/>
                    </a:lnTo>
                    <a:lnTo>
                      <a:pt x="102" y="18"/>
                    </a:lnTo>
                    <a:lnTo>
                      <a:pt x="102" y="36"/>
                    </a:lnTo>
                    <a:lnTo>
                      <a:pt x="102" y="54"/>
                    </a:lnTo>
                    <a:lnTo>
                      <a:pt x="84" y="78"/>
                    </a:lnTo>
                    <a:lnTo>
                      <a:pt x="66" y="78"/>
                    </a:lnTo>
                    <a:lnTo>
                      <a:pt x="42" y="78"/>
                    </a:lnTo>
                    <a:lnTo>
                      <a:pt x="36" y="66"/>
                    </a:lnTo>
                    <a:lnTo>
                      <a:pt x="24" y="48"/>
                    </a:lnTo>
                    <a:lnTo>
                      <a:pt x="0" y="54"/>
                    </a:lnTo>
                    <a:lnTo>
                      <a:pt x="18" y="72"/>
                    </a:lnTo>
                    <a:lnTo>
                      <a:pt x="36" y="84"/>
                    </a:lnTo>
                    <a:lnTo>
                      <a:pt x="36" y="90"/>
                    </a:lnTo>
                    <a:lnTo>
                      <a:pt x="48" y="90"/>
                    </a:lnTo>
                    <a:lnTo>
                      <a:pt x="60" y="108"/>
                    </a:lnTo>
                    <a:lnTo>
                      <a:pt x="60" y="108"/>
                    </a:lnTo>
                    <a:lnTo>
                      <a:pt x="60" y="108"/>
                    </a:lnTo>
                    <a:lnTo>
                      <a:pt x="60" y="156"/>
                    </a:lnTo>
                    <a:lnTo>
                      <a:pt x="66" y="168"/>
                    </a:lnTo>
                    <a:lnTo>
                      <a:pt x="72" y="174"/>
                    </a:lnTo>
                    <a:lnTo>
                      <a:pt x="60" y="192"/>
                    </a:lnTo>
                    <a:lnTo>
                      <a:pt x="72" y="210"/>
                    </a:lnTo>
                    <a:lnTo>
                      <a:pt x="78" y="210"/>
                    </a:lnTo>
                    <a:lnTo>
                      <a:pt x="96" y="258"/>
                    </a:lnTo>
                    <a:lnTo>
                      <a:pt x="84" y="258"/>
                    </a:lnTo>
                    <a:lnTo>
                      <a:pt x="36" y="324"/>
                    </a:lnTo>
                    <a:lnTo>
                      <a:pt x="12" y="342"/>
                    </a:lnTo>
                    <a:lnTo>
                      <a:pt x="24" y="396"/>
                    </a:lnTo>
                    <a:lnTo>
                      <a:pt x="18" y="420"/>
                    </a:lnTo>
                    <a:lnTo>
                      <a:pt x="54" y="450"/>
                    </a:lnTo>
                    <a:lnTo>
                      <a:pt x="126" y="426"/>
                    </a:lnTo>
                    <a:lnTo>
                      <a:pt x="138" y="426"/>
                    </a:lnTo>
                    <a:lnTo>
                      <a:pt x="186" y="384"/>
                    </a:lnTo>
                    <a:lnTo>
                      <a:pt x="210" y="336"/>
                    </a:lnTo>
                    <a:lnTo>
                      <a:pt x="192" y="318"/>
                    </a:lnTo>
                    <a:lnTo>
                      <a:pt x="180" y="306"/>
                    </a:lnTo>
                    <a:lnTo>
                      <a:pt x="186" y="300"/>
                    </a:lnTo>
                    <a:lnTo>
                      <a:pt x="192" y="288"/>
                    </a:lnTo>
                    <a:lnTo>
                      <a:pt x="174" y="252"/>
                    </a:lnTo>
                    <a:lnTo>
                      <a:pt x="174" y="252"/>
                    </a:lnTo>
                    <a:lnTo>
                      <a:pt x="174" y="252"/>
                    </a:lnTo>
                    <a:lnTo>
                      <a:pt x="180" y="216"/>
                    </a:lnTo>
                    <a:lnTo>
                      <a:pt x="162" y="162"/>
                    </a:lnTo>
                    <a:lnTo>
                      <a:pt x="180" y="132"/>
                    </a:lnTo>
                    <a:lnTo>
                      <a:pt x="174" y="114"/>
                    </a:lnTo>
                    <a:lnTo>
                      <a:pt x="168" y="102"/>
                    </a:lnTo>
                    <a:lnTo>
                      <a:pt x="162" y="102"/>
                    </a:lnTo>
                    <a:lnTo>
                      <a:pt x="150" y="96"/>
                    </a:lnTo>
                    <a:lnTo>
                      <a:pt x="150" y="66"/>
                    </a:lnTo>
                    <a:lnTo>
                      <a:pt x="162" y="60"/>
                    </a:lnTo>
                    <a:lnTo>
                      <a:pt x="168" y="42"/>
                    </a:lnTo>
                    <a:close/>
                    <a:moveTo>
                      <a:pt x="102" y="408"/>
                    </a:moveTo>
                    <a:lnTo>
                      <a:pt x="96" y="384"/>
                    </a:lnTo>
                    <a:lnTo>
                      <a:pt x="102" y="378"/>
                    </a:lnTo>
                    <a:lnTo>
                      <a:pt x="102" y="378"/>
                    </a:lnTo>
                    <a:lnTo>
                      <a:pt x="102" y="360"/>
                    </a:lnTo>
                    <a:lnTo>
                      <a:pt x="102" y="378"/>
                    </a:lnTo>
                    <a:lnTo>
                      <a:pt x="102" y="402"/>
                    </a:lnTo>
                    <a:lnTo>
                      <a:pt x="108" y="408"/>
                    </a:lnTo>
                    <a:lnTo>
                      <a:pt x="102" y="408"/>
                    </a:lnTo>
                    <a:close/>
                    <a:moveTo>
                      <a:pt x="162" y="354"/>
                    </a:moveTo>
                    <a:lnTo>
                      <a:pt x="168" y="330"/>
                    </a:lnTo>
                    <a:lnTo>
                      <a:pt x="168" y="348"/>
                    </a:lnTo>
                    <a:lnTo>
                      <a:pt x="174" y="372"/>
                    </a:lnTo>
                    <a:lnTo>
                      <a:pt x="168" y="366"/>
                    </a:lnTo>
                    <a:lnTo>
                      <a:pt x="156" y="384"/>
                    </a:lnTo>
                    <a:lnTo>
                      <a:pt x="162" y="390"/>
                    </a:lnTo>
                    <a:lnTo>
                      <a:pt x="156" y="402"/>
                    </a:lnTo>
                    <a:lnTo>
                      <a:pt x="144" y="384"/>
                    </a:lnTo>
                    <a:lnTo>
                      <a:pt x="150" y="384"/>
                    </a:lnTo>
                    <a:lnTo>
                      <a:pt x="150" y="372"/>
                    </a:lnTo>
                    <a:lnTo>
                      <a:pt x="156" y="378"/>
                    </a:lnTo>
                    <a:lnTo>
                      <a:pt x="156" y="372"/>
                    </a:lnTo>
                    <a:lnTo>
                      <a:pt x="162" y="366"/>
                    </a:lnTo>
                    <a:lnTo>
                      <a:pt x="150" y="354"/>
                    </a:lnTo>
                    <a:lnTo>
                      <a:pt x="150" y="342"/>
                    </a:lnTo>
                    <a:lnTo>
                      <a:pt x="162" y="3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7" name="Freeform 297"/>
              <p:cNvSpPr>
                <a:spLocks/>
              </p:cNvSpPr>
              <p:nvPr/>
            </p:nvSpPr>
            <p:spPr bwMode="auto">
              <a:xfrm>
                <a:off x="2928" y="1446"/>
                <a:ext cx="6" cy="18"/>
              </a:xfrm>
              <a:custGeom>
                <a:avLst/>
                <a:gdLst>
                  <a:gd name="T0" fmla="*/ 6 w 6"/>
                  <a:gd name="T1" fmla="*/ 18 h 18"/>
                  <a:gd name="T2" fmla="*/ 6 w 6"/>
                  <a:gd name="T3" fmla="*/ 12 h 18"/>
                  <a:gd name="T4" fmla="*/ 6 w 6"/>
                  <a:gd name="T5" fmla="*/ 6 h 18"/>
                  <a:gd name="T6" fmla="*/ 0 w 6"/>
                  <a:gd name="T7" fmla="*/ 0 h 18"/>
                  <a:gd name="T8" fmla="*/ 0 w 6"/>
                  <a:gd name="T9" fmla="*/ 6 h 18"/>
                  <a:gd name="T10" fmla="*/ 0 w 6"/>
                  <a:gd name="T11" fmla="*/ 12 h 18"/>
                  <a:gd name="T12" fmla="*/ 6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6" y="18"/>
                    </a:moveTo>
                    <a:lnTo>
                      <a:pt x="6" y="12"/>
                    </a:lnTo>
                    <a:lnTo>
                      <a:pt x="6" y="6"/>
                    </a:lnTo>
                    <a:lnTo>
                      <a:pt x="0" y="0"/>
                    </a:lnTo>
                    <a:lnTo>
                      <a:pt x="0" y="6"/>
                    </a:lnTo>
                    <a:lnTo>
                      <a:pt x="0" y="12"/>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8" name="Freeform 298"/>
              <p:cNvSpPr>
                <a:spLocks/>
              </p:cNvSpPr>
              <p:nvPr/>
            </p:nvSpPr>
            <p:spPr bwMode="auto">
              <a:xfrm>
                <a:off x="3114" y="1266"/>
                <a:ext cx="18" cy="48"/>
              </a:xfrm>
              <a:custGeom>
                <a:avLst/>
                <a:gdLst>
                  <a:gd name="T0" fmla="*/ 18 w 18"/>
                  <a:gd name="T1" fmla="*/ 36 h 48"/>
                  <a:gd name="T2" fmla="*/ 12 w 18"/>
                  <a:gd name="T3" fmla="*/ 48 h 48"/>
                  <a:gd name="T4" fmla="*/ 18 w 18"/>
                  <a:gd name="T5" fmla="*/ 36 h 48"/>
                  <a:gd name="T6" fmla="*/ 0 w 18"/>
                  <a:gd name="T7" fmla="*/ 0 h 48"/>
                  <a:gd name="T8" fmla="*/ 0 w 18"/>
                  <a:gd name="T9" fmla="*/ 0 h 48"/>
                  <a:gd name="T10" fmla="*/ 18 w 18"/>
                  <a:gd name="T11" fmla="*/ 36 h 48"/>
                </a:gdLst>
                <a:ahLst/>
                <a:cxnLst>
                  <a:cxn ang="0">
                    <a:pos x="T0" y="T1"/>
                  </a:cxn>
                  <a:cxn ang="0">
                    <a:pos x="T2" y="T3"/>
                  </a:cxn>
                  <a:cxn ang="0">
                    <a:pos x="T4" y="T5"/>
                  </a:cxn>
                  <a:cxn ang="0">
                    <a:pos x="T6" y="T7"/>
                  </a:cxn>
                  <a:cxn ang="0">
                    <a:pos x="T8" y="T9"/>
                  </a:cxn>
                  <a:cxn ang="0">
                    <a:pos x="T10" y="T11"/>
                  </a:cxn>
                </a:cxnLst>
                <a:rect l="0" t="0" r="r" b="b"/>
                <a:pathLst>
                  <a:path w="18" h="48">
                    <a:moveTo>
                      <a:pt x="18" y="36"/>
                    </a:moveTo>
                    <a:lnTo>
                      <a:pt x="12" y="48"/>
                    </a:lnTo>
                    <a:lnTo>
                      <a:pt x="18" y="36"/>
                    </a:lnTo>
                    <a:lnTo>
                      <a:pt x="0" y="0"/>
                    </a:lnTo>
                    <a:lnTo>
                      <a:pt x="0" y="0"/>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79" name="Freeform 299"/>
              <p:cNvSpPr>
                <a:spLocks/>
              </p:cNvSpPr>
              <p:nvPr/>
            </p:nvSpPr>
            <p:spPr bwMode="auto">
              <a:xfrm>
                <a:off x="3132" y="1332"/>
                <a:ext cx="18" cy="18"/>
              </a:xfrm>
              <a:custGeom>
                <a:avLst/>
                <a:gdLst>
                  <a:gd name="T0" fmla="*/ 18 w 18"/>
                  <a:gd name="T1" fmla="*/ 18 h 18"/>
                  <a:gd name="T2" fmla="*/ 0 w 18"/>
                  <a:gd name="T3" fmla="*/ 0 h 18"/>
                  <a:gd name="T4" fmla="*/ 18 w 18"/>
                  <a:gd name="T5" fmla="*/ 18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18" y="18"/>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0" name="Freeform 300"/>
              <p:cNvSpPr>
                <a:spLocks/>
              </p:cNvSpPr>
              <p:nvPr/>
            </p:nvSpPr>
            <p:spPr bwMode="auto">
              <a:xfrm>
                <a:off x="3102" y="1116"/>
                <a:ext cx="12" cy="12"/>
              </a:xfrm>
              <a:custGeom>
                <a:avLst/>
                <a:gdLst>
                  <a:gd name="T0" fmla="*/ 12 w 12"/>
                  <a:gd name="T1" fmla="*/ 12 h 12"/>
                  <a:gd name="T2" fmla="*/ 6 w 12"/>
                  <a:gd name="T3" fmla="*/ 0 h 12"/>
                  <a:gd name="T4" fmla="*/ 0 w 12"/>
                  <a:gd name="T5" fmla="*/ 0 h 12"/>
                  <a:gd name="T6" fmla="*/ 6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6" y="0"/>
                    </a:lnTo>
                    <a:lnTo>
                      <a:pt x="0" y="0"/>
                    </a:lnTo>
                    <a:lnTo>
                      <a:pt x="6"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1" name="Freeform 301"/>
              <p:cNvSpPr>
                <a:spLocks/>
              </p:cNvSpPr>
              <p:nvPr/>
            </p:nvSpPr>
            <p:spPr bwMode="auto">
              <a:xfrm>
                <a:off x="2832" y="1626"/>
                <a:ext cx="12" cy="12"/>
              </a:xfrm>
              <a:custGeom>
                <a:avLst/>
                <a:gdLst>
                  <a:gd name="T0" fmla="*/ 12 w 12"/>
                  <a:gd name="T1" fmla="*/ 6 h 12"/>
                  <a:gd name="T2" fmla="*/ 6 w 12"/>
                  <a:gd name="T3" fmla="*/ 0 h 12"/>
                  <a:gd name="T4" fmla="*/ 0 w 12"/>
                  <a:gd name="T5" fmla="*/ 6 h 12"/>
                  <a:gd name="T6" fmla="*/ 12 w 12"/>
                  <a:gd name="T7" fmla="*/ 12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lnTo>
                      <a:pt x="6" y="0"/>
                    </a:lnTo>
                    <a:lnTo>
                      <a:pt x="0" y="6"/>
                    </a:lnTo>
                    <a:lnTo>
                      <a:pt x="12" y="1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2" name="Freeform 302"/>
              <p:cNvSpPr>
                <a:spLocks/>
              </p:cNvSpPr>
              <p:nvPr/>
            </p:nvSpPr>
            <p:spPr bwMode="auto">
              <a:xfrm>
                <a:off x="2898" y="1542"/>
                <a:ext cx="18" cy="30"/>
              </a:xfrm>
              <a:custGeom>
                <a:avLst/>
                <a:gdLst>
                  <a:gd name="T0" fmla="*/ 18 w 18"/>
                  <a:gd name="T1" fmla="*/ 18 h 30"/>
                  <a:gd name="T2" fmla="*/ 12 w 18"/>
                  <a:gd name="T3" fmla="*/ 6 h 30"/>
                  <a:gd name="T4" fmla="*/ 18 w 18"/>
                  <a:gd name="T5" fmla="*/ 0 h 30"/>
                  <a:gd name="T6" fmla="*/ 12 w 18"/>
                  <a:gd name="T7" fmla="*/ 0 h 30"/>
                  <a:gd name="T8" fmla="*/ 12 w 18"/>
                  <a:gd name="T9" fmla="*/ 0 h 30"/>
                  <a:gd name="T10" fmla="*/ 0 w 18"/>
                  <a:gd name="T11" fmla="*/ 18 h 30"/>
                  <a:gd name="T12" fmla="*/ 0 w 18"/>
                  <a:gd name="T13" fmla="*/ 30 h 30"/>
                  <a:gd name="T14" fmla="*/ 18 w 18"/>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0">
                    <a:moveTo>
                      <a:pt x="18" y="18"/>
                    </a:moveTo>
                    <a:lnTo>
                      <a:pt x="12" y="6"/>
                    </a:lnTo>
                    <a:lnTo>
                      <a:pt x="18" y="0"/>
                    </a:lnTo>
                    <a:lnTo>
                      <a:pt x="12" y="0"/>
                    </a:lnTo>
                    <a:lnTo>
                      <a:pt x="12" y="0"/>
                    </a:lnTo>
                    <a:lnTo>
                      <a:pt x="0" y="18"/>
                    </a:lnTo>
                    <a:lnTo>
                      <a:pt x="0" y="30"/>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3" name="Freeform 303"/>
              <p:cNvSpPr>
                <a:spLocks noEditPoints="1"/>
              </p:cNvSpPr>
              <p:nvPr/>
            </p:nvSpPr>
            <p:spPr bwMode="auto">
              <a:xfrm>
                <a:off x="2772" y="1068"/>
                <a:ext cx="240" cy="558"/>
              </a:xfrm>
              <a:custGeom>
                <a:avLst/>
                <a:gdLst>
                  <a:gd name="T0" fmla="*/ 234 w 240"/>
                  <a:gd name="T1" fmla="*/ 114 h 558"/>
                  <a:gd name="T2" fmla="*/ 228 w 240"/>
                  <a:gd name="T3" fmla="*/ 54 h 558"/>
                  <a:gd name="T4" fmla="*/ 204 w 240"/>
                  <a:gd name="T5" fmla="*/ 36 h 558"/>
                  <a:gd name="T6" fmla="*/ 186 w 240"/>
                  <a:gd name="T7" fmla="*/ 18 h 558"/>
                  <a:gd name="T8" fmla="*/ 168 w 240"/>
                  <a:gd name="T9" fmla="*/ 0 h 558"/>
                  <a:gd name="T10" fmla="*/ 168 w 240"/>
                  <a:gd name="T11" fmla="*/ 36 h 558"/>
                  <a:gd name="T12" fmla="*/ 168 w 240"/>
                  <a:gd name="T13" fmla="*/ 36 h 558"/>
                  <a:gd name="T14" fmla="*/ 126 w 240"/>
                  <a:gd name="T15" fmla="*/ 60 h 558"/>
                  <a:gd name="T16" fmla="*/ 90 w 240"/>
                  <a:gd name="T17" fmla="*/ 84 h 558"/>
                  <a:gd name="T18" fmla="*/ 78 w 240"/>
                  <a:gd name="T19" fmla="*/ 144 h 558"/>
                  <a:gd name="T20" fmla="*/ 48 w 240"/>
                  <a:gd name="T21" fmla="*/ 210 h 558"/>
                  <a:gd name="T22" fmla="*/ 54 w 240"/>
                  <a:gd name="T23" fmla="*/ 222 h 558"/>
                  <a:gd name="T24" fmla="*/ 54 w 240"/>
                  <a:gd name="T25" fmla="*/ 222 h 558"/>
                  <a:gd name="T26" fmla="*/ 54 w 240"/>
                  <a:gd name="T27" fmla="*/ 240 h 558"/>
                  <a:gd name="T28" fmla="*/ 18 w 240"/>
                  <a:gd name="T29" fmla="*/ 258 h 558"/>
                  <a:gd name="T30" fmla="*/ 24 w 240"/>
                  <a:gd name="T31" fmla="*/ 336 h 558"/>
                  <a:gd name="T32" fmla="*/ 18 w 240"/>
                  <a:gd name="T33" fmla="*/ 360 h 558"/>
                  <a:gd name="T34" fmla="*/ 6 w 240"/>
                  <a:gd name="T35" fmla="*/ 408 h 558"/>
                  <a:gd name="T36" fmla="*/ 12 w 240"/>
                  <a:gd name="T37" fmla="*/ 426 h 558"/>
                  <a:gd name="T38" fmla="*/ 12 w 240"/>
                  <a:gd name="T39" fmla="*/ 426 h 558"/>
                  <a:gd name="T40" fmla="*/ 0 w 240"/>
                  <a:gd name="T41" fmla="*/ 432 h 558"/>
                  <a:gd name="T42" fmla="*/ 0 w 240"/>
                  <a:gd name="T43" fmla="*/ 432 h 558"/>
                  <a:gd name="T44" fmla="*/ 18 w 240"/>
                  <a:gd name="T45" fmla="*/ 510 h 558"/>
                  <a:gd name="T46" fmla="*/ 24 w 240"/>
                  <a:gd name="T47" fmla="*/ 528 h 558"/>
                  <a:gd name="T48" fmla="*/ 30 w 240"/>
                  <a:gd name="T49" fmla="*/ 558 h 558"/>
                  <a:gd name="T50" fmla="*/ 54 w 240"/>
                  <a:gd name="T51" fmla="*/ 534 h 558"/>
                  <a:gd name="T52" fmla="*/ 84 w 240"/>
                  <a:gd name="T53" fmla="*/ 528 h 558"/>
                  <a:gd name="T54" fmla="*/ 96 w 240"/>
                  <a:gd name="T55" fmla="*/ 444 h 558"/>
                  <a:gd name="T56" fmla="*/ 96 w 240"/>
                  <a:gd name="T57" fmla="*/ 414 h 558"/>
                  <a:gd name="T58" fmla="*/ 138 w 240"/>
                  <a:gd name="T59" fmla="*/ 396 h 558"/>
                  <a:gd name="T60" fmla="*/ 108 w 240"/>
                  <a:gd name="T61" fmla="*/ 330 h 558"/>
                  <a:gd name="T62" fmla="*/ 114 w 240"/>
                  <a:gd name="T63" fmla="*/ 312 h 558"/>
                  <a:gd name="T64" fmla="*/ 138 w 240"/>
                  <a:gd name="T65" fmla="*/ 264 h 558"/>
                  <a:gd name="T66" fmla="*/ 192 w 240"/>
                  <a:gd name="T67" fmla="*/ 222 h 558"/>
                  <a:gd name="T68" fmla="*/ 180 w 240"/>
                  <a:gd name="T69" fmla="*/ 204 h 558"/>
                  <a:gd name="T70" fmla="*/ 210 w 240"/>
                  <a:gd name="T71" fmla="*/ 156 h 558"/>
                  <a:gd name="T72" fmla="*/ 240 w 240"/>
                  <a:gd name="T73" fmla="*/ 156 h 558"/>
                  <a:gd name="T74" fmla="*/ 240 w 240"/>
                  <a:gd name="T75" fmla="*/ 120 h 558"/>
                  <a:gd name="T76" fmla="*/ 42 w 240"/>
                  <a:gd name="T77" fmla="*/ 444 h 558"/>
                  <a:gd name="T78" fmla="*/ 36 w 240"/>
                  <a:gd name="T79" fmla="*/ 450 h 558"/>
                  <a:gd name="T80" fmla="*/ 30 w 240"/>
                  <a:gd name="T81" fmla="*/ 444 h 558"/>
                  <a:gd name="T82" fmla="*/ 30 w 240"/>
                  <a:gd name="T83" fmla="*/ 432 h 558"/>
                  <a:gd name="T84" fmla="*/ 30 w 240"/>
                  <a:gd name="T85" fmla="*/ 420 h 558"/>
                  <a:gd name="T86" fmla="*/ 36 w 240"/>
                  <a:gd name="T87" fmla="*/ 408 h 558"/>
                  <a:gd name="T88" fmla="*/ 48 w 240"/>
                  <a:gd name="T89" fmla="*/ 444 h 558"/>
                  <a:gd name="T90" fmla="*/ 60 w 240"/>
                  <a:gd name="T91" fmla="*/ 462 h 558"/>
                  <a:gd name="T92" fmla="*/ 54 w 240"/>
                  <a:gd name="T93" fmla="*/ 486 h 558"/>
                  <a:gd name="T94" fmla="*/ 54 w 240"/>
                  <a:gd name="T95" fmla="*/ 450 h 558"/>
                  <a:gd name="T96" fmla="*/ 66 w 240"/>
                  <a:gd name="T97" fmla="*/ 438 h 558"/>
                  <a:gd name="T98" fmla="*/ 114 w 240"/>
                  <a:gd name="T99" fmla="*/ 372 h 558"/>
                  <a:gd name="T100" fmla="*/ 108 w 240"/>
                  <a:gd name="T101" fmla="*/ 390 h 558"/>
                  <a:gd name="T102" fmla="*/ 90 w 240"/>
                  <a:gd name="T103" fmla="*/ 390 h 558"/>
                  <a:gd name="T104" fmla="*/ 114 w 240"/>
                  <a:gd name="T105" fmla="*/ 37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558">
                    <a:moveTo>
                      <a:pt x="240" y="120"/>
                    </a:moveTo>
                    <a:lnTo>
                      <a:pt x="234" y="114"/>
                    </a:lnTo>
                    <a:lnTo>
                      <a:pt x="228" y="102"/>
                    </a:lnTo>
                    <a:lnTo>
                      <a:pt x="228" y="54"/>
                    </a:lnTo>
                    <a:lnTo>
                      <a:pt x="216" y="36"/>
                    </a:lnTo>
                    <a:lnTo>
                      <a:pt x="204" y="36"/>
                    </a:lnTo>
                    <a:lnTo>
                      <a:pt x="204" y="30"/>
                    </a:lnTo>
                    <a:lnTo>
                      <a:pt x="186" y="18"/>
                    </a:lnTo>
                    <a:lnTo>
                      <a:pt x="168" y="0"/>
                    </a:lnTo>
                    <a:lnTo>
                      <a:pt x="168" y="0"/>
                    </a:lnTo>
                    <a:lnTo>
                      <a:pt x="168" y="6"/>
                    </a:lnTo>
                    <a:lnTo>
                      <a:pt x="168" y="36"/>
                    </a:lnTo>
                    <a:lnTo>
                      <a:pt x="168" y="36"/>
                    </a:lnTo>
                    <a:lnTo>
                      <a:pt x="168" y="36"/>
                    </a:lnTo>
                    <a:lnTo>
                      <a:pt x="132" y="30"/>
                    </a:lnTo>
                    <a:lnTo>
                      <a:pt x="126" y="60"/>
                    </a:lnTo>
                    <a:lnTo>
                      <a:pt x="108" y="48"/>
                    </a:lnTo>
                    <a:lnTo>
                      <a:pt x="90" y="84"/>
                    </a:lnTo>
                    <a:lnTo>
                      <a:pt x="102" y="102"/>
                    </a:lnTo>
                    <a:lnTo>
                      <a:pt x="78" y="144"/>
                    </a:lnTo>
                    <a:lnTo>
                      <a:pt x="66" y="144"/>
                    </a:lnTo>
                    <a:lnTo>
                      <a:pt x="48" y="210"/>
                    </a:lnTo>
                    <a:lnTo>
                      <a:pt x="54" y="222"/>
                    </a:lnTo>
                    <a:lnTo>
                      <a:pt x="54" y="222"/>
                    </a:lnTo>
                    <a:lnTo>
                      <a:pt x="54" y="222"/>
                    </a:lnTo>
                    <a:lnTo>
                      <a:pt x="54" y="222"/>
                    </a:lnTo>
                    <a:lnTo>
                      <a:pt x="54" y="240"/>
                    </a:lnTo>
                    <a:lnTo>
                      <a:pt x="54" y="240"/>
                    </a:lnTo>
                    <a:lnTo>
                      <a:pt x="36" y="240"/>
                    </a:lnTo>
                    <a:lnTo>
                      <a:pt x="18" y="258"/>
                    </a:lnTo>
                    <a:lnTo>
                      <a:pt x="18" y="330"/>
                    </a:lnTo>
                    <a:lnTo>
                      <a:pt x="24" y="336"/>
                    </a:lnTo>
                    <a:lnTo>
                      <a:pt x="30" y="342"/>
                    </a:lnTo>
                    <a:lnTo>
                      <a:pt x="18" y="360"/>
                    </a:lnTo>
                    <a:lnTo>
                      <a:pt x="24" y="390"/>
                    </a:lnTo>
                    <a:lnTo>
                      <a:pt x="6" y="408"/>
                    </a:lnTo>
                    <a:lnTo>
                      <a:pt x="12" y="426"/>
                    </a:lnTo>
                    <a:lnTo>
                      <a:pt x="12" y="426"/>
                    </a:lnTo>
                    <a:lnTo>
                      <a:pt x="12" y="426"/>
                    </a:lnTo>
                    <a:lnTo>
                      <a:pt x="12" y="426"/>
                    </a:lnTo>
                    <a:lnTo>
                      <a:pt x="6" y="426"/>
                    </a:lnTo>
                    <a:lnTo>
                      <a:pt x="0" y="432"/>
                    </a:lnTo>
                    <a:lnTo>
                      <a:pt x="0" y="432"/>
                    </a:lnTo>
                    <a:lnTo>
                      <a:pt x="0" y="432"/>
                    </a:lnTo>
                    <a:lnTo>
                      <a:pt x="0" y="438"/>
                    </a:lnTo>
                    <a:lnTo>
                      <a:pt x="18" y="510"/>
                    </a:lnTo>
                    <a:lnTo>
                      <a:pt x="30" y="522"/>
                    </a:lnTo>
                    <a:lnTo>
                      <a:pt x="24" y="528"/>
                    </a:lnTo>
                    <a:lnTo>
                      <a:pt x="36" y="546"/>
                    </a:lnTo>
                    <a:lnTo>
                      <a:pt x="30" y="558"/>
                    </a:lnTo>
                    <a:lnTo>
                      <a:pt x="54" y="552"/>
                    </a:lnTo>
                    <a:lnTo>
                      <a:pt x="54" y="534"/>
                    </a:lnTo>
                    <a:lnTo>
                      <a:pt x="72" y="528"/>
                    </a:lnTo>
                    <a:lnTo>
                      <a:pt x="84" y="528"/>
                    </a:lnTo>
                    <a:lnTo>
                      <a:pt x="102" y="456"/>
                    </a:lnTo>
                    <a:lnTo>
                      <a:pt x="96" y="444"/>
                    </a:lnTo>
                    <a:lnTo>
                      <a:pt x="138" y="420"/>
                    </a:lnTo>
                    <a:lnTo>
                      <a:pt x="96" y="414"/>
                    </a:lnTo>
                    <a:lnTo>
                      <a:pt x="132" y="414"/>
                    </a:lnTo>
                    <a:lnTo>
                      <a:pt x="138" y="396"/>
                    </a:lnTo>
                    <a:lnTo>
                      <a:pt x="114" y="372"/>
                    </a:lnTo>
                    <a:lnTo>
                      <a:pt x="108" y="330"/>
                    </a:lnTo>
                    <a:lnTo>
                      <a:pt x="114" y="330"/>
                    </a:lnTo>
                    <a:lnTo>
                      <a:pt x="114" y="312"/>
                    </a:lnTo>
                    <a:lnTo>
                      <a:pt x="114" y="294"/>
                    </a:lnTo>
                    <a:lnTo>
                      <a:pt x="138" y="264"/>
                    </a:lnTo>
                    <a:lnTo>
                      <a:pt x="180" y="222"/>
                    </a:lnTo>
                    <a:lnTo>
                      <a:pt x="192" y="222"/>
                    </a:lnTo>
                    <a:lnTo>
                      <a:pt x="186" y="210"/>
                    </a:lnTo>
                    <a:lnTo>
                      <a:pt x="180" y="204"/>
                    </a:lnTo>
                    <a:lnTo>
                      <a:pt x="186" y="192"/>
                    </a:lnTo>
                    <a:lnTo>
                      <a:pt x="210" y="156"/>
                    </a:lnTo>
                    <a:lnTo>
                      <a:pt x="228" y="162"/>
                    </a:lnTo>
                    <a:lnTo>
                      <a:pt x="240" y="156"/>
                    </a:lnTo>
                    <a:lnTo>
                      <a:pt x="228" y="138"/>
                    </a:lnTo>
                    <a:lnTo>
                      <a:pt x="240" y="120"/>
                    </a:lnTo>
                    <a:close/>
                    <a:moveTo>
                      <a:pt x="48" y="444"/>
                    </a:moveTo>
                    <a:lnTo>
                      <a:pt x="42" y="444"/>
                    </a:lnTo>
                    <a:lnTo>
                      <a:pt x="36" y="450"/>
                    </a:lnTo>
                    <a:lnTo>
                      <a:pt x="36" y="450"/>
                    </a:lnTo>
                    <a:lnTo>
                      <a:pt x="24" y="456"/>
                    </a:lnTo>
                    <a:lnTo>
                      <a:pt x="30" y="444"/>
                    </a:lnTo>
                    <a:lnTo>
                      <a:pt x="24" y="438"/>
                    </a:lnTo>
                    <a:lnTo>
                      <a:pt x="30" y="432"/>
                    </a:lnTo>
                    <a:lnTo>
                      <a:pt x="30" y="426"/>
                    </a:lnTo>
                    <a:lnTo>
                      <a:pt x="30" y="420"/>
                    </a:lnTo>
                    <a:lnTo>
                      <a:pt x="36" y="432"/>
                    </a:lnTo>
                    <a:lnTo>
                      <a:pt x="36" y="408"/>
                    </a:lnTo>
                    <a:lnTo>
                      <a:pt x="48" y="414"/>
                    </a:lnTo>
                    <a:lnTo>
                      <a:pt x="48" y="444"/>
                    </a:lnTo>
                    <a:close/>
                    <a:moveTo>
                      <a:pt x="66" y="456"/>
                    </a:moveTo>
                    <a:lnTo>
                      <a:pt x="60" y="462"/>
                    </a:lnTo>
                    <a:lnTo>
                      <a:pt x="54" y="480"/>
                    </a:lnTo>
                    <a:lnTo>
                      <a:pt x="54" y="486"/>
                    </a:lnTo>
                    <a:lnTo>
                      <a:pt x="60" y="456"/>
                    </a:lnTo>
                    <a:lnTo>
                      <a:pt x="54" y="450"/>
                    </a:lnTo>
                    <a:lnTo>
                      <a:pt x="60" y="450"/>
                    </a:lnTo>
                    <a:lnTo>
                      <a:pt x="66" y="438"/>
                    </a:lnTo>
                    <a:lnTo>
                      <a:pt x="66" y="456"/>
                    </a:lnTo>
                    <a:close/>
                    <a:moveTo>
                      <a:pt x="114" y="372"/>
                    </a:moveTo>
                    <a:lnTo>
                      <a:pt x="114" y="378"/>
                    </a:lnTo>
                    <a:lnTo>
                      <a:pt x="108" y="390"/>
                    </a:lnTo>
                    <a:lnTo>
                      <a:pt x="96" y="390"/>
                    </a:lnTo>
                    <a:lnTo>
                      <a:pt x="90" y="390"/>
                    </a:lnTo>
                    <a:lnTo>
                      <a:pt x="108" y="384"/>
                    </a:lnTo>
                    <a:lnTo>
                      <a:pt x="114" y="3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4" name="Freeform 304"/>
              <p:cNvSpPr>
                <a:spLocks/>
              </p:cNvSpPr>
              <p:nvPr/>
            </p:nvSpPr>
            <p:spPr bwMode="auto">
              <a:xfrm>
                <a:off x="2868" y="1554"/>
                <a:ext cx="12" cy="42"/>
              </a:xfrm>
              <a:custGeom>
                <a:avLst/>
                <a:gdLst>
                  <a:gd name="T0" fmla="*/ 12 w 12"/>
                  <a:gd name="T1" fmla="*/ 0 h 42"/>
                  <a:gd name="T2" fmla="*/ 6 w 12"/>
                  <a:gd name="T3" fmla="*/ 6 h 42"/>
                  <a:gd name="T4" fmla="*/ 6 w 12"/>
                  <a:gd name="T5" fmla="*/ 18 h 42"/>
                  <a:gd name="T6" fmla="*/ 0 w 12"/>
                  <a:gd name="T7" fmla="*/ 30 h 42"/>
                  <a:gd name="T8" fmla="*/ 0 w 12"/>
                  <a:gd name="T9" fmla="*/ 42 h 42"/>
                  <a:gd name="T10" fmla="*/ 6 w 12"/>
                  <a:gd name="T11" fmla="*/ 24 h 42"/>
                  <a:gd name="T12" fmla="*/ 12 w 1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12" h="42">
                    <a:moveTo>
                      <a:pt x="12" y="0"/>
                    </a:moveTo>
                    <a:lnTo>
                      <a:pt x="6" y="6"/>
                    </a:lnTo>
                    <a:lnTo>
                      <a:pt x="6" y="18"/>
                    </a:lnTo>
                    <a:lnTo>
                      <a:pt x="0" y="30"/>
                    </a:lnTo>
                    <a:lnTo>
                      <a:pt x="0" y="42"/>
                    </a:lnTo>
                    <a:lnTo>
                      <a:pt x="6" y="24"/>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5" name="Freeform 305"/>
              <p:cNvSpPr>
                <a:spLocks/>
              </p:cNvSpPr>
              <p:nvPr/>
            </p:nvSpPr>
            <p:spPr bwMode="auto">
              <a:xfrm>
                <a:off x="3000" y="1122"/>
                <a:ext cx="6" cy="60"/>
              </a:xfrm>
              <a:custGeom>
                <a:avLst/>
                <a:gdLst>
                  <a:gd name="T0" fmla="*/ 6 w 6"/>
                  <a:gd name="T1" fmla="*/ 60 h 60"/>
                  <a:gd name="T2" fmla="*/ 0 w 6"/>
                  <a:gd name="T3" fmla="*/ 48 h 60"/>
                  <a:gd name="T4" fmla="*/ 0 w 6"/>
                  <a:gd name="T5" fmla="*/ 0 h 60"/>
                  <a:gd name="T6" fmla="*/ 0 w 6"/>
                  <a:gd name="T7" fmla="*/ 0 h 60"/>
                  <a:gd name="T8" fmla="*/ 0 w 6"/>
                  <a:gd name="T9" fmla="*/ 48 h 60"/>
                  <a:gd name="T10" fmla="*/ 6 w 6"/>
                  <a:gd name="T11" fmla="*/ 60 h 60"/>
                </a:gdLst>
                <a:ahLst/>
                <a:cxnLst>
                  <a:cxn ang="0">
                    <a:pos x="T0" y="T1"/>
                  </a:cxn>
                  <a:cxn ang="0">
                    <a:pos x="T2" y="T3"/>
                  </a:cxn>
                  <a:cxn ang="0">
                    <a:pos x="T4" y="T5"/>
                  </a:cxn>
                  <a:cxn ang="0">
                    <a:pos x="T6" y="T7"/>
                  </a:cxn>
                  <a:cxn ang="0">
                    <a:pos x="T8" y="T9"/>
                  </a:cxn>
                  <a:cxn ang="0">
                    <a:pos x="T10" y="T11"/>
                  </a:cxn>
                </a:cxnLst>
                <a:rect l="0" t="0" r="r" b="b"/>
                <a:pathLst>
                  <a:path w="6" h="60">
                    <a:moveTo>
                      <a:pt x="6" y="60"/>
                    </a:moveTo>
                    <a:lnTo>
                      <a:pt x="0" y="48"/>
                    </a:lnTo>
                    <a:lnTo>
                      <a:pt x="0" y="0"/>
                    </a:lnTo>
                    <a:lnTo>
                      <a:pt x="0" y="0"/>
                    </a:lnTo>
                    <a:lnTo>
                      <a:pt x="0" y="48"/>
                    </a:lnTo>
                    <a:lnTo>
                      <a:pt x="6"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6" name="Freeform 306"/>
              <p:cNvSpPr>
                <a:spLocks/>
              </p:cNvSpPr>
              <p:nvPr/>
            </p:nvSpPr>
            <p:spPr bwMode="auto">
              <a:xfrm>
                <a:off x="2958" y="1086"/>
                <a:ext cx="18" cy="18"/>
              </a:xfrm>
              <a:custGeom>
                <a:avLst/>
                <a:gdLst>
                  <a:gd name="T0" fmla="*/ 18 w 18"/>
                  <a:gd name="T1" fmla="*/ 18 h 18"/>
                  <a:gd name="T2" fmla="*/ 18 w 18"/>
                  <a:gd name="T3" fmla="*/ 12 h 18"/>
                  <a:gd name="T4" fmla="*/ 0 w 18"/>
                  <a:gd name="T5" fmla="*/ 0 h 18"/>
                  <a:gd name="T6" fmla="*/ 18 w 18"/>
                  <a:gd name="T7" fmla="*/ 12 h 18"/>
                  <a:gd name="T8" fmla="*/ 18 w 18"/>
                  <a:gd name="T9" fmla="*/ 18 h 18"/>
                </a:gdLst>
                <a:ahLst/>
                <a:cxnLst>
                  <a:cxn ang="0">
                    <a:pos x="T0" y="T1"/>
                  </a:cxn>
                  <a:cxn ang="0">
                    <a:pos x="T2" y="T3"/>
                  </a:cxn>
                  <a:cxn ang="0">
                    <a:pos x="T4" y="T5"/>
                  </a:cxn>
                  <a:cxn ang="0">
                    <a:pos x="T6" y="T7"/>
                  </a:cxn>
                  <a:cxn ang="0">
                    <a:pos x="T8" y="T9"/>
                  </a:cxn>
                </a:cxnLst>
                <a:rect l="0" t="0" r="r" b="b"/>
                <a:pathLst>
                  <a:path w="18" h="18">
                    <a:moveTo>
                      <a:pt x="18" y="18"/>
                    </a:moveTo>
                    <a:lnTo>
                      <a:pt x="18" y="12"/>
                    </a:lnTo>
                    <a:lnTo>
                      <a:pt x="0" y="0"/>
                    </a:lnTo>
                    <a:lnTo>
                      <a:pt x="18" y="12"/>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7" name="Freeform 307"/>
              <p:cNvSpPr>
                <a:spLocks/>
              </p:cNvSpPr>
              <p:nvPr/>
            </p:nvSpPr>
            <p:spPr bwMode="auto">
              <a:xfrm>
                <a:off x="2946" y="1008"/>
                <a:ext cx="6" cy="12"/>
              </a:xfrm>
              <a:custGeom>
                <a:avLst/>
                <a:gdLst>
                  <a:gd name="T0" fmla="*/ 0 w 6"/>
                  <a:gd name="T1" fmla="*/ 6 h 12"/>
                  <a:gd name="T2" fmla="*/ 6 w 6"/>
                  <a:gd name="T3" fmla="*/ 12 h 12"/>
                  <a:gd name="T4" fmla="*/ 6 w 6"/>
                  <a:gd name="T5" fmla="*/ 0 h 12"/>
                  <a:gd name="T6" fmla="*/ 0 w 6"/>
                  <a:gd name="T7" fmla="*/ 6 h 12"/>
                </a:gdLst>
                <a:ahLst/>
                <a:cxnLst>
                  <a:cxn ang="0">
                    <a:pos x="T0" y="T1"/>
                  </a:cxn>
                  <a:cxn ang="0">
                    <a:pos x="T2" y="T3"/>
                  </a:cxn>
                  <a:cxn ang="0">
                    <a:pos x="T4" y="T5"/>
                  </a:cxn>
                  <a:cxn ang="0">
                    <a:pos x="T6" y="T7"/>
                  </a:cxn>
                </a:cxnLst>
                <a:rect l="0" t="0" r="r" b="b"/>
                <a:pathLst>
                  <a:path w="6" h="12">
                    <a:moveTo>
                      <a:pt x="0" y="6"/>
                    </a:moveTo>
                    <a:lnTo>
                      <a:pt x="6" y="12"/>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8" name="Freeform 308"/>
              <p:cNvSpPr>
                <a:spLocks/>
              </p:cNvSpPr>
              <p:nvPr/>
            </p:nvSpPr>
            <p:spPr bwMode="auto">
              <a:xfrm>
                <a:off x="3000" y="983"/>
                <a:ext cx="12" cy="12"/>
              </a:xfrm>
              <a:custGeom>
                <a:avLst/>
                <a:gdLst>
                  <a:gd name="T0" fmla="*/ 6 w 12"/>
                  <a:gd name="T1" fmla="*/ 12 h 12"/>
                  <a:gd name="T2" fmla="*/ 6 w 12"/>
                  <a:gd name="T3" fmla="*/ 12 h 12"/>
                  <a:gd name="T4" fmla="*/ 12 w 12"/>
                  <a:gd name="T5" fmla="*/ 0 h 12"/>
                  <a:gd name="T6" fmla="*/ 0 w 12"/>
                  <a:gd name="T7" fmla="*/ 0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6" y="12"/>
                    </a:lnTo>
                    <a:lnTo>
                      <a:pt x="12"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89" name="Freeform 309"/>
              <p:cNvSpPr>
                <a:spLocks/>
              </p:cNvSpPr>
              <p:nvPr/>
            </p:nvSpPr>
            <p:spPr bwMode="auto">
              <a:xfrm>
                <a:off x="2664" y="971"/>
                <a:ext cx="474" cy="565"/>
              </a:xfrm>
              <a:custGeom>
                <a:avLst/>
                <a:gdLst>
                  <a:gd name="T0" fmla="*/ 456 w 474"/>
                  <a:gd name="T1" fmla="*/ 55 h 565"/>
                  <a:gd name="T2" fmla="*/ 474 w 474"/>
                  <a:gd name="T3" fmla="*/ 31 h 565"/>
                  <a:gd name="T4" fmla="*/ 414 w 474"/>
                  <a:gd name="T5" fmla="*/ 18 h 565"/>
                  <a:gd name="T6" fmla="*/ 396 w 474"/>
                  <a:gd name="T7" fmla="*/ 24 h 565"/>
                  <a:gd name="T8" fmla="*/ 360 w 474"/>
                  <a:gd name="T9" fmla="*/ 49 h 565"/>
                  <a:gd name="T10" fmla="*/ 354 w 474"/>
                  <a:gd name="T11" fmla="*/ 12 h 565"/>
                  <a:gd name="T12" fmla="*/ 306 w 474"/>
                  <a:gd name="T13" fmla="*/ 49 h 565"/>
                  <a:gd name="T14" fmla="*/ 276 w 474"/>
                  <a:gd name="T15" fmla="*/ 79 h 565"/>
                  <a:gd name="T16" fmla="*/ 264 w 474"/>
                  <a:gd name="T17" fmla="*/ 67 h 565"/>
                  <a:gd name="T18" fmla="*/ 246 w 474"/>
                  <a:gd name="T19" fmla="*/ 91 h 565"/>
                  <a:gd name="T20" fmla="*/ 228 w 474"/>
                  <a:gd name="T21" fmla="*/ 121 h 565"/>
                  <a:gd name="T22" fmla="*/ 204 w 474"/>
                  <a:gd name="T23" fmla="*/ 133 h 565"/>
                  <a:gd name="T24" fmla="*/ 186 w 474"/>
                  <a:gd name="T25" fmla="*/ 175 h 565"/>
                  <a:gd name="T26" fmla="*/ 174 w 474"/>
                  <a:gd name="T27" fmla="*/ 175 h 565"/>
                  <a:gd name="T28" fmla="*/ 150 w 474"/>
                  <a:gd name="T29" fmla="*/ 223 h 565"/>
                  <a:gd name="T30" fmla="*/ 132 w 474"/>
                  <a:gd name="T31" fmla="*/ 253 h 565"/>
                  <a:gd name="T32" fmla="*/ 138 w 474"/>
                  <a:gd name="T33" fmla="*/ 277 h 565"/>
                  <a:gd name="T34" fmla="*/ 114 w 474"/>
                  <a:gd name="T35" fmla="*/ 301 h 565"/>
                  <a:gd name="T36" fmla="*/ 84 w 474"/>
                  <a:gd name="T37" fmla="*/ 343 h 565"/>
                  <a:gd name="T38" fmla="*/ 90 w 474"/>
                  <a:gd name="T39" fmla="*/ 361 h 565"/>
                  <a:gd name="T40" fmla="*/ 36 w 474"/>
                  <a:gd name="T41" fmla="*/ 385 h 565"/>
                  <a:gd name="T42" fmla="*/ 24 w 474"/>
                  <a:gd name="T43" fmla="*/ 409 h 565"/>
                  <a:gd name="T44" fmla="*/ 0 w 474"/>
                  <a:gd name="T45" fmla="*/ 427 h 565"/>
                  <a:gd name="T46" fmla="*/ 24 w 474"/>
                  <a:gd name="T47" fmla="*/ 439 h 565"/>
                  <a:gd name="T48" fmla="*/ 36 w 474"/>
                  <a:gd name="T49" fmla="*/ 451 h 565"/>
                  <a:gd name="T50" fmla="*/ 0 w 474"/>
                  <a:gd name="T51" fmla="*/ 457 h 565"/>
                  <a:gd name="T52" fmla="*/ 24 w 474"/>
                  <a:gd name="T53" fmla="*/ 475 h 565"/>
                  <a:gd name="T54" fmla="*/ 12 w 474"/>
                  <a:gd name="T55" fmla="*/ 499 h 565"/>
                  <a:gd name="T56" fmla="*/ 18 w 474"/>
                  <a:gd name="T57" fmla="*/ 517 h 565"/>
                  <a:gd name="T58" fmla="*/ 6 w 474"/>
                  <a:gd name="T59" fmla="*/ 547 h 565"/>
                  <a:gd name="T60" fmla="*/ 78 w 474"/>
                  <a:gd name="T61" fmla="*/ 529 h 565"/>
                  <a:gd name="T62" fmla="*/ 96 w 474"/>
                  <a:gd name="T63" fmla="*/ 517 h 565"/>
                  <a:gd name="T64" fmla="*/ 114 w 474"/>
                  <a:gd name="T65" fmla="*/ 523 h 565"/>
                  <a:gd name="T66" fmla="*/ 114 w 474"/>
                  <a:gd name="T67" fmla="*/ 505 h 565"/>
                  <a:gd name="T68" fmla="*/ 138 w 474"/>
                  <a:gd name="T69" fmla="*/ 439 h 565"/>
                  <a:gd name="T70" fmla="*/ 126 w 474"/>
                  <a:gd name="T71" fmla="*/ 355 h 565"/>
                  <a:gd name="T72" fmla="*/ 162 w 474"/>
                  <a:gd name="T73" fmla="*/ 319 h 565"/>
                  <a:gd name="T74" fmla="*/ 174 w 474"/>
                  <a:gd name="T75" fmla="*/ 241 h 565"/>
                  <a:gd name="T76" fmla="*/ 198 w 474"/>
                  <a:gd name="T77" fmla="*/ 181 h 565"/>
                  <a:gd name="T78" fmla="*/ 240 w 474"/>
                  <a:gd name="T79" fmla="*/ 127 h 565"/>
                  <a:gd name="T80" fmla="*/ 276 w 474"/>
                  <a:gd name="T81" fmla="*/ 97 h 565"/>
                  <a:gd name="T82" fmla="*/ 276 w 474"/>
                  <a:gd name="T83" fmla="*/ 97 h 565"/>
                  <a:gd name="T84" fmla="*/ 312 w 474"/>
                  <a:gd name="T85" fmla="*/ 109 h 565"/>
                  <a:gd name="T86" fmla="*/ 360 w 474"/>
                  <a:gd name="T87" fmla="*/ 121 h 565"/>
                  <a:gd name="T88" fmla="*/ 378 w 474"/>
                  <a:gd name="T89" fmla="*/ 61 h 565"/>
                  <a:gd name="T90" fmla="*/ 444 w 474"/>
                  <a:gd name="T91" fmla="*/ 73 h 565"/>
                  <a:gd name="T92" fmla="*/ 438 w 474"/>
                  <a:gd name="T93" fmla="*/ 103 h 565"/>
                  <a:gd name="T94" fmla="*/ 474 w 474"/>
                  <a:gd name="T95" fmla="*/ 73 h 565"/>
                  <a:gd name="T96" fmla="*/ 474 w 474"/>
                  <a:gd name="T97" fmla="*/ 6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565">
                    <a:moveTo>
                      <a:pt x="474" y="61"/>
                    </a:moveTo>
                    <a:lnTo>
                      <a:pt x="450" y="67"/>
                    </a:lnTo>
                    <a:lnTo>
                      <a:pt x="456" y="55"/>
                    </a:lnTo>
                    <a:lnTo>
                      <a:pt x="432" y="43"/>
                    </a:lnTo>
                    <a:lnTo>
                      <a:pt x="456" y="49"/>
                    </a:lnTo>
                    <a:lnTo>
                      <a:pt x="474" y="31"/>
                    </a:lnTo>
                    <a:lnTo>
                      <a:pt x="438" y="6"/>
                    </a:lnTo>
                    <a:lnTo>
                      <a:pt x="426" y="24"/>
                    </a:lnTo>
                    <a:lnTo>
                      <a:pt x="414" y="18"/>
                    </a:lnTo>
                    <a:lnTo>
                      <a:pt x="426" y="0"/>
                    </a:lnTo>
                    <a:lnTo>
                      <a:pt x="408" y="0"/>
                    </a:lnTo>
                    <a:lnTo>
                      <a:pt x="396" y="24"/>
                    </a:lnTo>
                    <a:lnTo>
                      <a:pt x="390" y="31"/>
                    </a:lnTo>
                    <a:lnTo>
                      <a:pt x="390" y="0"/>
                    </a:lnTo>
                    <a:lnTo>
                      <a:pt x="360" y="49"/>
                    </a:lnTo>
                    <a:lnTo>
                      <a:pt x="378" y="6"/>
                    </a:lnTo>
                    <a:lnTo>
                      <a:pt x="354" y="6"/>
                    </a:lnTo>
                    <a:lnTo>
                      <a:pt x="354" y="12"/>
                    </a:lnTo>
                    <a:lnTo>
                      <a:pt x="330" y="55"/>
                    </a:lnTo>
                    <a:lnTo>
                      <a:pt x="300" y="37"/>
                    </a:lnTo>
                    <a:lnTo>
                      <a:pt x="306" y="49"/>
                    </a:lnTo>
                    <a:lnTo>
                      <a:pt x="306" y="67"/>
                    </a:lnTo>
                    <a:lnTo>
                      <a:pt x="294" y="49"/>
                    </a:lnTo>
                    <a:lnTo>
                      <a:pt x="276" y="79"/>
                    </a:lnTo>
                    <a:lnTo>
                      <a:pt x="276" y="55"/>
                    </a:lnTo>
                    <a:lnTo>
                      <a:pt x="264" y="73"/>
                    </a:lnTo>
                    <a:lnTo>
                      <a:pt x="264" y="67"/>
                    </a:lnTo>
                    <a:lnTo>
                      <a:pt x="258" y="91"/>
                    </a:lnTo>
                    <a:lnTo>
                      <a:pt x="246" y="79"/>
                    </a:lnTo>
                    <a:lnTo>
                      <a:pt x="246" y="91"/>
                    </a:lnTo>
                    <a:lnTo>
                      <a:pt x="240" y="85"/>
                    </a:lnTo>
                    <a:lnTo>
                      <a:pt x="240" y="97"/>
                    </a:lnTo>
                    <a:lnTo>
                      <a:pt x="228" y="121"/>
                    </a:lnTo>
                    <a:lnTo>
                      <a:pt x="210" y="127"/>
                    </a:lnTo>
                    <a:lnTo>
                      <a:pt x="228" y="133"/>
                    </a:lnTo>
                    <a:lnTo>
                      <a:pt x="204" y="133"/>
                    </a:lnTo>
                    <a:lnTo>
                      <a:pt x="198" y="163"/>
                    </a:lnTo>
                    <a:lnTo>
                      <a:pt x="198" y="151"/>
                    </a:lnTo>
                    <a:lnTo>
                      <a:pt x="186" y="175"/>
                    </a:lnTo>
                    <a:lnTo>
                      <a:pt x="198" y="175"/>
                    </a:lnTo>
                    <a:lnTo>
                      <a:pt x="186" y="181"/>
                    </a:lnTo>
                    <a:lnTo>
                      <a:pt x="174" y="175"/>
                    </a:lnTo>
                    <a:lnTo>
                      <a:pt x="162" y="199"/>
                    </a:lnTo>
                    <a:lnTo>
                      <a:pt x="156" y="205"/>
                    </a:lnTo>
                    <a:lnTo>
                      <a:pt x="150" y="223"/>
                    </a:lnTo>
                    <a:lnTo>
                      <a:pt x="144" y="229"/>
                    </a:lnTo>
                    <a:lnTo>
                      <a:pt x="150" y="235"/>
                    </a:lnTo>
                    <a:lnTo>
                      <a:pt x="132" y="253"/>
                    </a:lnTo>
                    <a:lnTo>
                      <a:pt x="144" y="253"/>
                    </a:lnTo>
                    <a:lnTo>
                      <a:pt x="132" y="265"/>
                    </a:lnTo>
                    <a:lnTo>
                      <a:pt x="138" y="277"/>
                    </a:lnTo>
                    <a:lnTo>
                      <a:pt x="126" y="271"/>
                    </a:lnTo>
                    <a:lnTo>
                      <a:pt x="132" y="283"/>
                    </a:lnTo>
                    <a:lnTo>
                      <a:pt x="114" y="301"/>
                    </a:lnTo>
                    <a:lnTo>
                      <a:pt x="114" y="313"/>
                    </a:lnTo>
                    <a:lnTo>
                      <a:pt x="102" y="313"/>
                    </a:lnTo>
                    <a:lnTo>
                      <a:pt x="84" y="343"/>
                    </a:lnTo>
                    <a:lnTo>
                      <a:pt x="90" y="349"/>
                    </a:lnTo>
                    <a:lnTo>
                      <a:pt x="108" y="343"/>
                    </a:lnTo>
                    <a:lnTo>
                      <a:pt x="90" y="361"/>
                    </a:lnTo>
                    <a:lnTo>
                      <a:pt x="84" y="355"/>
                    </a:lnTo>
                    <a:lnTo>
                      <a:pt x="54" y="367"/>
                    </a:lnTo>
                    <a:lnTo>
                      <a:pt x="36" y="385"/>
                    </a:lnTo>
                    <a:lnTo>
                      <a:pt x="42" y="397"/>
                    </a:lnTo>
                    <a:lnTo>
                      <a:pt x="18" y="397"/>
                    </a:lnTo>
                    <a:lnTo>
                      <a:pt x="24" y="409"/>
                    </a:lnTo>
                    <a:lnTo>
                      <a:pt x="0" y="415"/>
                    </a:lnTo>
                    <a:lnTo>
                      <a:pt x="18" y="421"/>
                    </a:lnTo>
                    <a:lnTo>
                      <a:pt x="0" y="427"/>
                    </a:lnTo>
                    <a:lnTo>
                      <a:pt x="0" y="451"/>
                    </a:lnTo>
                    <a:lnTo>
                      <a:pt x="18" y="451"/>
                    </a:lnTo>
                    <a:lnTo>
                      <a:pt x="24" y="439"/>
                    </a:lnTo>
                    <a:lnTo>
                      <a:pt x="24" y="451"/>
                    </a:lnTo>
                    <a:lnTo>
                      <a:pt x="42" y="439"/>
                    </a:lnTo>
                    <a:lnTo>
                      <a:pt x="36" y="451"/>
                    </a:lnTo>
                    <a:lnTo>
                      <a:pt x="36" y="457"/>
                    </a:lnTo>
                    <a:lnTo>
                      <a:pt x="24" y="451"/>
                    </a:lnTo>
                    <a:lnTo>
                      <a:pt x="0" y="457"/>
                    </a:lnTo>
                    <a:lnTo>
                      <a:pt x="0" y="469"/>
                    </a:lnTo>
                    <a:lnTo>
                      <a:pt x="12" y="493"/>
                    </a:lnTo>
                    <a:lnTo>
                      <a:pt x="24" y="475"/>
                    </a:lnTo>
                    <a:lnTo>
                      <a:pt x="36" y="475"/>
                    </a:lnTo>
                    <a:lnTo>
                      <a:pt x="24" y="475"/>
                    </a:lnTo>
                    <a:lnTo>
                      <a:pt x="12" y="499"/>
                    </a:lnTo>
                    <a:lnTo>
                      <a:pt x="18" y="499"/>
                    </a:lnTo>
                    <a:lnTo>
                      <a:pt x="0" y="523"/>
                    </a:lnTo>
                    <a:lnTo>
                      <a:pt x="18" y="517"/>
                    </a:lnTo>
                    <a:lnTo>
                      <a:pt x="12" y="535"/>
                    </a:lnTo>
                    <a:lnTo>
                      <a:pt x="6" y="529"/>
                    </a:lnTo>
                    <a:lnTo>
                      <a:pt x="6" y="547"/>
                    </a:lnTo>
                    <a:lnTo>
                      <a:pt x="42" y="565"/>
                    </a:lnTo>
                    <a:lnTo>
                      <a:pt x="72" y="541"/>
                    </a:lnTo>
                    <a:lnTo>
                      <a:pt x="78" y="529"/>
                    </a:lnTo>
                    <a:lnTo>
                      <a:pt x="90" y="529"/>
                    </a:lnTo>
                    <a:lnTo>
                      <a:pt x="90" y="505"/>
                    </a:lnTo>
                    <a:lnTo>
                      <a:pt x="96" y="517"/>
                    </a:lnTo>
                    <a:lnTo>
                      <a:pt x="114" y="529"/>
                    </a:lnTo>
                    <a:lnTo>
                      <a:pt x="108" y="529"/>
                    </a:lnTo>
                    <a:lnTo>
                      <a:pt x="114" y="523"/>
                    </a:lnTo>
                    <a:lnTo>
                      <a:pt x="120" y="523"/>
                    </a:lnTo>
                    <a:lnTo>
                      <a:pt x="120" y="523"/>
                    </a:lnTo>
                    <a:lnTo>
                      <a:pt x="114" y="505"/>
                    </a:lnTo>
                    <a:lnTo>
                      <a:pt x="132" y="487"/>
                    </a:lnTo>
                    <a:lnTo>
                      <a:pt x="126" y="457"/>
                    </a:lnTo>
                    <a:lnTo>
                      <a:pt x="138" y="439"/>
                    </a:lnTo>
                    <a:lnTo>
                      <a:pt x="132" y="433"/>
                    </a:lnTo>
                    <a:lnTo>
                      <a:pt x="126" y="427"/>
                    </a:lnTo>
                    <a:lnTo>
                      <a:pt x="126" y="355"/>
                    </a:lnTo>
                    <a:lnTo>
                      <a:pt x="144" y="337"/>
                    </a:lnTo>
                    <a:lnTo>
                      <a:pt x="162" y="337"/>
                    </a:lnTo>
                    <a:lnTo>
                      <a:pt x="162" y="319"/>
                    </a:lnTo>
                    <a:lnTo>
                      <a:pt x="162" y="319"/>
                    </a:lnTo>
                    <a:lnTo>
                      <a:pt x="156" y="307"/>
                    </a:lnTo>
                    <a:lnTo>
                      <a:pt x="174" y="241"/>
                    </a:lnTo>
                    <a:lnTo>
                      <a:pt x="186" y="241"/>
                    </a:lnTo>
                    <a:lnTo>
                      <a:pt x="210" y="199"/>
                    </a:lnTo>
                    <a:lnTo>
                      <a:pt x="198" y="181"/>
                    </a:lnTo>
                    <a:lnTo>
                      <a:pt x="216" y="145"/>
                    </a:lnTo>
                    <a:lnTo>
                      <a:pt x="234" y="157"/>
                    </a:lnTo>
                    <a:lnTo>
                      <a:pt x="240" y="127"/>
                    </a:lnTo>
                    <a:lnTo>
                      <a:pt x="276" y="133"/>
                    </a:lnTo>
                    <a:lnTo>
                      <a:pt x="276" y="103"/>
                    </a:lnTo>
                    <a:lnTo>
                      <a:pt x="276" y="97"/>
                    </a:lnTo>
                    <a:lnTo>
                      <a:pt x="276" y="97"/>
                    </a:lnTo>
                    <a:lnTo>
                      <a:pt x="276" y="97"/>
                    </a:lnTo>
                    <a:lnTo>
                      <a:pt x="276" y="97"/>
                    </a:lnTo>
                    <a:lnTo>
                      <a:pt x="276" y="97"/>
                    </a:lnTo>
                    <a:lnTo>
                      <a:pt x="300" y="91"/>
                    </a:lnTo>
                    <a:lnTo>
                      <a:pt x="312" y="109"/>
                    </a:lnTo>
                    <a:lnTo>
                      <a:pt x="318" y="121"/>
                    </a:lnTo>
                    <a:lnTo>
                      <a:pt x="342" y="121"/>
                    </a:lnTo>
                    <a:lnTo>
                      <a:pt x="360" y="121"/>
                    </a:lnTo>
                    <a:lnTo>
                      <a:pt x="378" y="97"/>
                    </a:lnTo>
                    <a:lnTo>
                      <a:pt x="378" y="79"/>
                    </a:lnTo>
                    <a:lnTo>
                      <a:pt x="378" y="61"/>
                    </a:lnTo>
                    <a:lnTo>
                      <a:pt x="420" y="43"/>
                    </a:lnTo>
                    <a:lnTo>
                      <a:pt x="426" y="49"/>
                    </a:lnTo>
                    <a:lnTo>
                      <a:pt x="444" y="73"/>
                    </a:lnTo>
                    <a:lnTo>
                      <a:pt x="444" y="85"/>
                    </a:lnTo>
                    <a:lnTo>
                      <a:pt x="438" y="103"/>
                    </a:lnTo>
                    <a:lnTo>
                      <a:pt x="438" y="103"/>
                    </a:lnTo>
                    <a:lnTo>
                      <a:pt x="456" y="79"/>
                    </a:lnTo>
                    <a:lnTo>
                      <a:pt x="468" y="73"/>
                    </a:lnTo>
                    <a:lnTo>
                      <a:pt x="474" y="73"/>
                    </a:lnTo>
                    <a:lnTo>
                      <a:pt x="474" y="67"/>
                    </a:lnTo>
                    <a:lnTo>
                      <a:pt x="474" y="61"/>
                    </a:lnTo>
                    <a:lnTo>
                      <a:pt x="474" y="6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0" name="Freeform 310"/>
              <p:cNvSpPr>
                <a:spLocks/>
              </p:cNvSpPr>
              <p:nvPr/>
            </p:nvSpPr>
            <p:spPr bwMode="auto">
              <a:xfrm>
                <a:off x="2724" y="1320"/>
                <a:ext cx="12" cy="6"/>
              </a:xfrm>
              <a:custGeom>
                <a:avLst/>
                <a:gdLst>
                  <a:gd name="T0" fmla="*/ 12 w 12"/>
                  <a:gd name="T1" fmla="*/ 6 h 6"/>
                  <a:gd name="T2" fmla="*/ 12 w 12"/>
                  <a:gd name="T3" fmla="*/ 0 h 6"/>
                  <a:gd name="T4" fmla="*/ 0 w 12"/>
                  <a:gd name="T5" fmla="*/ 6 h 6"/>
                  <a:gd name="T6" fmla="*/ 0 w 12"/>
                  <a:gd name="T7" fmla="*/ 6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12" y="0"/>
                    </a:lnTo>
                    <a:lnTo>
                      <a:pt x="0" y="6"/>
                    </a:lnTo>
                    <a:lnTo>
                      <a:pt x="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1" name="Freeform 311"/>
              <p:cNvSpPr>
                <a:spLocks/>
              </p:cNvSpPr>
              <p:nvPr/>
            </p:nvSpPr>
            <p:spPr bwMode="auto">
              <a:xfrm>
                <a:off x="2970" y="983"/>
                <a:ext cx="24" cy="12"/>
              </a:xfrm>
              <a:custGeom>
                <a:avLst/>
                <a:gdLst>
                  <a:gd name="T0" fmla="*/ 24 w 24"/>
                  <a:gd name="T1" fmla="*/ 0 h 12"/>
                  <a:gd name="T2" fmla="*/ 18 w 24"/>
                  <a:gd name="T3" fmla="*/ 0 h 12"/>
                  <a:gd name="T4" fmla="*/ 12 w 24"/>
                  <a:gd name="T5" fmla="*/ 6 h 12"/>
                  <a:gd name="T6" fmla="*/ 12 w 24"/>
                  <a:gd name="T7" fmla="*/ 0 h 12"/>
                  <a:gd name="T8" fmla="*/ 0 w 24"/>
                  <a:gd name="T9" fmla="*/ 6 h 12"/>
                  <a:gd name="T10" fmla="*/ 6 w 24"/>
                  <a:gd name="T11" fmla="*/ 12 h 12"/>
                  <a:gd name="T12" fmla="*/ 18 w 24"/>
                  <a:gd name="T13" fmla="*/ 6 h 12"/>
                  <a:gd name="T14" fmla="*/ 24 w 2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2">
                    <a:moveTo>
                      <a:pt x="24" y="0"/>
                    </a:moveTo>
                    <a:lnTo>
                      <a:pt x="18" y="0"/>
                    </a:lnTo>
                    <a:lnTo>
                      <a:pt x="12" y="6"/>
                    </a:lnTo>
                    <a:lnTo>
                      <a:pt x="12" y="0"/>
                    </a:lnTo>
                    <a:lnTo>
                      <a:pt x="0" y="6"/>
                    </a:lnTo>
                    <a:lnTo>
                      <a:pt x="6" y="12"/>
                    </a:lnTo>
                    <a:lnTo>
                      <a:pt x="18"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2" name="Freeform 312"/>
              <p:cNvSpPr>
                <a:spLocks/>
              </p:cNvSpPr>
              <p:nvPr/>
            </p:nvSpPr>
            <p:spPr bwMode="auto">
              <a:xfrm>
                <a:off x="2982" y="1002"/>
                <a:ext cx="6" cy="6"/>
              </a:xfrm>
              <a:custGeom>
                <a:avLst/>
                <a:gdLst>
                  <a:gd name="T0" fmla="*/ 0 w 6"/>
                  <a:gd name="T1" fmla="*/ 0 h 6"/>
                  <a:gd name="T2" fmla="*/ 6 w 6"/>
                  <a:gd name="T3" fmla="*/ 6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6" y="6"/>
                    </a:ln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3" name="Freeform 313"/>
              <p:cNvSpPr>
                <a:spLocks/>
              </p:cNvSpPr>
              <p:nvPr/>
            </p:nvSpPr>
            <p:spPr bwMode="auto">
              <a:xfrm>
                <a:off x="2988" y="989"/>
                <a:ext cx="12" cy="19"/>
              </a:xfrm>
              <a:custGeom>
                <a:avLst/>
                <a:gdLst>
                  <a:gd name="T0" fmla="*/ 0 w 12"/>
                  <a:gd name="T1" fmla="*/ 6 h 19"/>
                  <a:gd name="T2" fmla="*/ 6 w 12"/>
                  <a:gd name="T3" fmla="*/ 19 h 19"/>
                  <a:gd name="T4" fmla="*/ 12 w 12"/>
                  <a:gd name="T5" fmla="*/ 13 h 19"/>
                  <a:gd name="T6" fmla="*/ 12 w 12"/>
                  <a:gd name="T7" fmla="*/ 0 h 19"/>
                  <a:gd name="T8" fmla="*/ 0 w 12"/>
                  <a:gd name="T9" fmla="*/ 6 h 19"/>
                </a:gdLst>
                <a:ahLst/>
                <a:cxnLst>
                  <a:cxn ang="0">
                    <a:pos x="T0" y="T1"/>
                  </a:cxn>
                  <a:cxn ang="0">
                    <a:pos x="T2" y="T3"/>
                  </a:cxn>
                  <a:cxn ang="0">
                    <a:pos x="T4" y="T5"/>
                  </a:cxn>
                  <a:cxn ang="0">
                    <a:pos x="T6" y="T7"/>
                  </a:cxn>
                  <a:cxn ang="0">
                    <a:pos x="T8" y="T9"/>
                  </a:cxn>
                </a:cxnLst>
                <a:rect l="0" t="0" r="r" b="b"/>
                <a:pathLst>
                  <a:path w="12" h="19">
                    <a:moveTo>
                      <a:pt x="0" y="6"/>
                    </a:moveTo>
                    <a:lnTo>
                      <a:pt x="6" y="19"/>
                    </a:lnTo>
                    <a:lnTo>
                      <a:pt x="12" y="13"/>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4" name="Freeform 314"/>
              <p:cNvSpPr>
                <a:spLocks/>
              </p:cNvSpPr>
              <p:nvPr/>
            </p:nvSpPr>
            <p:spPr bwMode="auto">
              <a:xfrm>
                <a:off x="2880" y="1044"/>
                <a:ext cx="18" cy="30"/>
              </a:xfrm>
              <a:custGeom>
                <a:avLst/>
                <a:gdLst>
                  <a:gd name="T0" fmla="*/ 0 w 18"/>
                  <a:gd name="T1" fmla="*/ 12 h 30"/>
                  <a:gd name="T2" fmla="*/ 0 w 18"/>
                  <a:gd name="T3" fmla="*/ 30 h 30"/>
                  <a:gd name="T4" fmla="*/ 6 w 18"/>
                  <a:gd name="T5" fmla="*/ 24 h 30"/>
                  <a:gd name="T6" fmla="*/ 18 w 18"/>
                  <a:gd name="T7" fmla="*/ 24 h 30"/>
                  <a:gd name="T8" fmla="*/ 18 w 18"/>
                  <a:gd name="T9" fmla="*/ 12 h 30"/>
                  <a:gd name="T10" fmla="*/ 12 w 18"/>
                  <a:gd name="T11" fmla="*/ 0 h 30"/>
                  <a:gd name="T12" fmla="*/ 0 w 18"/>
                  <a:gd name="T13" fmla="*/ 12 h 30"/>
                </a:gdLst>
                <a:ahLst/>
                <a:cxnLst>
                  <a:cxn ang="0">
                    <a:pos x="T0" y="T1"/>
                  </a:cxn>
                  <a:cxn ang="0">
                    <a:pos x="T2" y="T3"/>
                  </a:cxn>
                  <a:cxn ang="0">
                    <a:pos x="T4" y="T5"/>
                  </a:cxn>
                  <a:cxn ang="0">
                    <a:pos x="T6" y="T7"/>
                  </a:cxn>
                  <a:cxn ang="0">
                    <a:pos x="T8" y="T9"/>
                  </a:cxn>
                  <a:cxn ang="0">
                    <a:pos x="T10" y="T11"/>
                  </a:cxn>
                  <a:cxn ang="0">
                    <a:pos x="T12" y="T13"/>
                  </a:cxn>
                </a:cxnLst>
                <a:rect l="0" t="0" r="r" b="b"/>
                <a:pathLst>
                  <a:path w="18" h="30">
                    <a:moveTo>
                      <a:pt x="0" y="12"/>
                    </a:moveTo>
                    <a:lnTo>
                      <a:pt x="0" y="30"/>
                    </a:lnTo>
                    <a:lnTo>
                      <a:pt x="6" y="24"/>
                    </a:lnTo>
                    <a:lnTo>
                      <a:pt x="18" y="24"/>
                    </a:lnTo>
                    <a:lnTo>
                      <a:pt x="18" y="12"/>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5" name="Freeform 315"/>
              <p:cNvSpPr>
                <a:spLocks/>
              </p:cNvSpPr>
              <p:nvPr/>
            </p:nvSpPr>
            <p:spPr bwMode="auto">
              <a:xfrm>
                <a:off x="2898" y="1032"/>
                <a:ext cx="18" cy="12"/>
              </a:xfrm>
              <a:custGeom>
                <a:avLst/>
                <a:gdLst>
                  <a:gd name="T0" fmla="*/ 0 w 18"/>
                  <a:gd name="T1" fmla="*/ 12 h 12"/>
                  <a:gd name="T2" fmla="*/ 18 w 18"/>
                  <a:gd name="T3" fmla="*/ 12 h 12"/>
                  <a:gd name="T4" fmla="*/ 18 w 18"/>
                  <a:gd name="T5" fmla="*/ 0 h 12"/>
                  <a:gd name="T6" fmla="*/ 6 w 18"/>
                  <a:gd name="T7" fmla="*/ 6 h 12"/>
                  <a:gd name="T8" fmla="*/ 0 w 18"/>
                  <a:gd name="T9" fmla="*/ 12 h 12"/>
                </a:gdLst>
                <a:ahLst/>
                <a:cxnLst>
                  <a:cxn ang="0">
                    <a:pos x="T0" y="T1"/>
                  </a:cxn>
                  <a:cxn ang="0">
                    <a:pos x="T2" y="T3"/>
                  </a:cxn>
                  <a:cxn ang="0">
                    <a:pos x="T4" y="T5"/>
                  </a:cxn>
                  <a:cxn ang="0">
                    <a:pos x="T6" y="T7"/>
                  </a:cxn>
                  <a:cxn ang="0">
                    <a:pos x="T8" y="T9"/>
                  </a:cxn>
                </a:cxnLst>
                <a:rect l="0" t="0" r="r" b="b"/>
                <a:pathLst>
                  <a:path w="18" h="12">
                    <a:moveTo>
                      <a:pt x="0" y="12"/>
                    </a:moveTo>
                    <a:lnTo>
                      <a:pt x="18" y="12"/>
                    </a:lnTo>
                    <a:lnTo>
                      <a:pt x="18" y="0"/>
                    </a:lnTo>
                    <a:lnTo>
                      <a:pt x="6"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6" name="Freeform 316"/>
              <p:cNvSpPr>
                <a:spLocks/>
              </p:cNvSpPr>
              <p:nvPr/>
            </p:nvSpPr>
            <p:spPr bwMode="auto">
              <a:xfrm>
                <a:off x="2832" y="1080"/>
                <a:ext cx="18" cy="18"/>
              </a:xfrm>
              <a:custGeom>
                <a:avLst/>
                <a:gdLst>
                  <a:gd name="T0" fmla="*/ 12 w 18"/>
                  <a:gd name="T1" fmla="*/ 0 h 18"/>
                  <a:gd name="T2" fmla="*/ 0 w 18"/>
                  <a:gd name="T3" fmla="*/ 12 h 18"/>
                  <a:gd name="T4" fmla="*/ 0 w 18"/>
                  <a:gd name="T5" fmla="*/ 18 h 18"/>
                  <a:gd name="T6" fmla="*/ 18 w 18"/>
                  <a:gd name="T7" fmla="*/ 12 h 18"/>
                  <a:gd name="T8" fmla="*/ 12 w 18"/>
                  <a:gd name="T9" fmla="*/ 0 h 18"/>
                </a:gdLst>
                <a:ahLst/>
                <a:cxnLst>
                  <a:cxn ang="0">
                    <a:pos x="T0" y="T1"/>
                  </a:cxn>
                  <a:cxn ang="0">
                    <a:pos x="T2" y="T3"/>
                  </a:cxn>
                  <a:cxn ang="0">
                    <a:pos x="T4" y="T5"/>
                  </a:cxn>
                  <a:cxn ang="0">
                    <a:pos x="T6" y="T7"/>
                  </a:cxn>
                  <a:cxn ang="0">
                    <a:pos x="T8" y="T9"/>
                  </a:cxn>
                </a:cxnLst>
                <a:rect l="0" t="0" r="r" b="b"/>
                <a:pathLst>
                  <a:path w="18" h="18">
                    <a:moveTo>
                      <a:pt x="12" y="0"/>
                    </a:moveTo>
                    <a:lnTo>
                      <a:pt x="0" y="12"/>
                    </a:lnTo>
                    <a:lnTo>
                      <a:pt x="0" y="18"/>
                    </a:lnTo>
                    <a:lnTo>
                      <a:pt x="18"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7" name="Freeform 317"/>
              <p:cNvSpPr>
                <a:spLocks/>
              </p:cNvSpPr>
              <p:nvPr/>
            </p:nvSpPr>
            <p:spPr bwMode="auto">
              <a:xfrm>
                <a:off x="3036" y="959"/>
                <a:ext cx="12" cy="12"/>
              </a:xfrm>
              <a:custGeom>
                <a:avLst/>
                <a:gdLst>
                  <a:gd name="T0" fmla="*/ 0 w 12"/>
                  <a:gd name="T1" fmla="*/ 12 h 12"/>
                  <a:gd name="T2" fmla="*/ 0 w 12"/>
                  <a:gd name="T3" fmla="*/ 12 h 12"/>
                  <a:gd name="T4" fmla="*/ 6 w 12"/>
                  <a:gd name="T5" fmla="*/ 6 h 12"/>
                  <a:gd name="T6" fmla="*/ 12 w 12"/>
                  <a:gd name="T7" fmla="*/ 6 h 12"/>
                  <a:gd name="T8" fmla="*/ 6 w 12"/>
                  <a:gd name="T9" fmla="*/ 0 h 12"/>
                  <a:gd name="T10" fmla="*/ 0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0" y="12"/>
                    </a:moveTo>
                    <a:lnTo>
                      <a:pt x="0" y="12"/>
                    </a:lnTo>
                    <a:lnTo>
                      <a:pt x="6" y="6"/>
                    </a:lnTo>
                    <a:lnTo>
                      <a:pt x="12" y="6"/>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8" name="Freeform 318"/>
              <p:cNvSpPr>
                <a:spLocks/>
              </p:cNvSpPr>
              <p:nvPr/>
            </p:nvSpPr>
            <p:spPr bwMode="auto">
              <a:xfrm>
                <a:off x="2832" y="1080"/>
                <a:ext cx="42" cy="42"/>
              </a:xfrm>
              <a:custGeom>
                <a:avLst/>
                <a:gdLst>
                  <a:gd name="T0" fmla="*/ 30 w 42"/>
                  <a:gd name="T1" fmla="*/ 12 h 42"/>
                  <a:gd name="T2" fmla="*/ 24 w 42"/>
                  <a:gd name="T3" fmla="*/ 0 h 42"/>
                  <a:gd name="T4" fmla="*/ 18 w 42"/>
                  <a:gd name="T5" fmla="*/ 24 h 42"/>
                  <a:gd name="T6" fmla="*/ 0 w 42"/>
                  <a:gd name="T7" fmla="*/ 30 h 42"/>
                  <a:gd name="T8" fmla="*/ 0 w 42"/>
                  <a:gd name="T9" fmla="*/ 42 h 42"/>
                  <a:gd name="T10" fmla="*/ 24 w 42"/>
                  <a:gd name="T11" fmla="*/ 24 h 42"/>
                  <a:gd name="T12" fmla="*/ 24 w 42"/>
                  <a:gd name="T13" fmla="*/ 30 h 42"/>
                  <a:gd name="T14" fmla="*/ 42 w 42"/>
                  <a:gd name="T15" fmla="*/ 12 h 42"/>
                  <a:gd name="T16" fmla="*/ 36 w 42"/>
                  <a:gd name="T17" fmla="*/ 0 h 42"/>
                  <a:gd name="T18" fmla="*/ 30 w 42"/>
                  <a:gd name="T1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30" y="12"/>
                    </a:moveTo>
                    <a:lnTo>
                      <a:pt x="24" y="0"/>
                    </a:lnTo>
                    <a:lnTo>
                      <a:pt x="18" y="24"/>
                    </a:lnTo>
                    <a:lnTo>
                      <a:pt x="0" y="30"/>
                    </a:lnTo>
                    <a:lnTo>
                      <a:pt x="0" y="42"/>
                    </a:lnTo>
                    <a:lnTo>
                      <a:pt x="24" y="24"/>
                    </a:lnTo>
                    <a:lnTo>
                      <a:pt x="24" y="30"/>
                    </a:lnTo>
                    <a:lnTo>
                      <a:pt x="42" y="12"/>
                    </a:lnTo>
                    <a:lnTo>
                      <a:pt x="36"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399" name="Freeform 319"/>
              <p:cNvSpPr>
                <a:spLocks/>
              </p:cNvSpPr>
              <p:nvPr/>
            </p:nvSpPr>
            <p:spPr bwMode="auto">
              <a:xfrm>
                <a:off x="2928" y="1014"/>
                <a:ext cx="6" cy="6"/>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0" name="Freeform 320"/>
              <p:cNvSpPr>
                <a:spLocks/>
              </p:cNvSpPr>
              <p:nvPr/>
            </p:nvSpPr>
            <p:spPr bwMode="auto">
              <a:xfrm>
                <a:off x="2856" y="1056"/>
                <a:ext cx="6" cy="18"/>
              </a:xfrm>
              <a:custGeom>
                <a:avLst/>
                <a:gdLst>
                  <a:gd name="T0" fmla="*/ 1 w 1"/>
                  <a:gd name="T1" fmla="*/ 2 h 3"/>
                  <a:gd name="T2" fmla="*/ 1 w 1"/>
                  <a:gd name="T3" fmla="*/ 0 h 3"/>
                  <a:gd name="T4" fmla="*/ 0 w 1"/>
                  <a:gd name="T5" fmla="*/ 2 h 3"/>
                  <a:gd name="T6" fmla="*/ 0 w 1"/>
                  <a:gd name="T7" fmla="*/ 3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0"/>
                      <a:pt x="1" y="0"/>
                      <a:pt x="1" y="0"/>
                    </a:cubicBezTo>
                    <a:cubicBezTo>
                      <a:pt x="1" y="0"/>
                      <a:pt x="0" y="2"/>
                      <a:pt x="0" y="2"/>
                    </a:cubicBezTo>
                    <a:cubicBezTo>
                      <a:pt x="0" y="3"/>
                      <a:pt x="0" y="3"/>
                      <a:pt x="0" y="3"/>
                    </a:cubicBezTo>
                    <a:lnTo>
                      <a:pt x="1"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1" name="Freeform 321"/>
              <p:cNvSpPr>
                <a:spLocks/>
              </p:cNvSpPr>
              <p:nvPr/>
            </p:nvSpPr>
            <p:spPr bwMode="auto">
              <a:xfrm>
                <a:off x="2916" y="1020"/>
                <a:ext cx="12" cy="12"/>
              </a:xfrm>
              <a:custGeom>
                <a:avLst/>
                <a:gdLst>
                  <a:gd name="T0" fmla="*/ 0 w 12"/>
                  <a:gd name="T1" fmla="*/ 0 h 12"/>
                  <a:gd name="T2" fmla="*/ 0 w 12"/>
                  <a:gd name="T3" fmla="*/ 6 h 12"/>
                  <a:gd name="T4" fmla="*/ 6 w 12"/>
                  <a:gd name="T5" fmla="*/ 12 h 12"/>
                  <a:gd name="T6" fmla="*/ 12 w 12"/>
                  <a:gd name="T7" fmla="*/ 0 h 12"/>
                  <a:gd name="T8" fmla="*/ 6 w 12"/>
                  <a:gd name="T9" fmla="*/ 6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0" y="6"/>
                    </a:lnTo>
                    <a:lnTo>
                      <a:pt x="6" y="12"/>
                    </a:lnTo>
                    <a:lnTo>
                      <a:pt x="12" y="0"/>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2" name="Freeform 322"/>
              <p:cNvSpPr>
                <a:spLocks/>
              </p:cNvSpPr>
              <p:nvPr/>
            </p:nvSpPr>
            <p:spPr bwMode="auto">
              <a:xfrm>
                <a:off x="3132" y="1038"/>
                <a:ext cx="6" cy="6"/>
              </a:xfrm>
              <a:custGeom>
                <a:avLst/>
                <a:gdLst>
                  <a:gd name="T0" fmla="*/ 0 w 6"/>
                  <a:gd name="T1" fmla="*/ 6 h 6"/>
                  <a:gd name="T2" fmla="*/ 6 w 6"/>
                  <a:gd name="T3" fmla="*/ 6 h 6"/>
                  <a:gd name="T4" fmla="*/ 6 w 6"/>
                  <a:gd name="T5" fmla="*/ 0 h 6"/>
                  <a:gd name="T6" fmla="*/ 6 w 6"/>
                  <a:gd name="T7" fmla="*/ 6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6" y="6"/>
                    </a:lnTo>
                    <a:lnTo>
                      <a:pt x="6" y="0"/>
                    </a:lnTo>
                    <a:lnTo>
                      <a:pt x="6"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3" name="Rectangle 323"/>
              <p:cNvSpPr>
                <a:spLocks noChangeArrowheads="1"/>
              </p:cNvSpPr>
              <p:nvPr/>
            </p:nvSpPr>
            <p:spPr bwMode="auto">
              <a:xfrm>
                <a:off x="3102" y="107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4" name="Freeform 324"/>
              <p:cNvSpPr>
                <a:spLocks/>
              </p:cNvSpPr>
              <p:nvPr/>
            </p:nvSpPr>
            <p:spPr bwMode="auto">
              <a:xfrm>
                <a:off x="2940" y="1062"/>
                <a:ext cx="36" cy="18"/>
              </a:xfrm>
              <a:custGeom>
                <a:avLst/>
                <a:gdLst>
                  <a:gd name="T0" fmla="*/ 36 w 36"/>
                  <a:gd name="T1" fmla="*/ 18 h 18"/>
                  <a:gd name="T2" fmla="*/ 24 w 36"/>
                  <a:gd name="T3" fmla="*/ 0 h 18"/>
                  <a:gd name="T4" fmla="*/ 0 w 36"/>
                  <a:gd name="T5" fmla="*/ 6 h 18"/>
                  <a:gd name="T6" fmla="*/ 0 w 36"/>
                  <a:gd name="T7" fmla="*/ 6 h 18"/>
                  <a:gd name="T8" fmla="*/ 24 w 36"/>
                  <a:gd name="T9" fmla="*/ 0 h 18"/>
                  <a:gd name="T10" fmla="*/ 36 w 36"/>
                  <a:gd name="T11" fmla="*/ 18 h 18"/>
                </a:gdLst>
                <a:ahLst/>
                <a:cxnLst>
                  <a:cxn ang="0">
                    <a:pos x="T0" y="T1"/>
                  </a:cxn>
                  <a:cxn ang="0">
                    <a:pos x="T2" y="T3"/>
                  </a:cxn>
                  <a:cxn ang="0">
                    <a:pos x="T4" y="T5"/>
                  </a:cxn>
                  <a:cxn ang="0">
                    <a:pos x="T6" y="T7"/>
                  </a:cxn>
                  <a:cxn ang="0">
                    <a:pos x="T8" y="T9"/>
                  </a:cxn>
                  <a:cxn ang="0">
                    <a:pos x="T10" y="T11"/>
                  </a:cxn>
                </a:cxnLst>
                <a:rect l="0" t="0" r="r" b="b"/>
                <a:pathLst>
                  <a:path w="36" h="18">
                    <a:moveTo>
                      <a:pt x="36" y="18"/>
                    </a:moveTo>
                    <a:lnTo>
                      <a:pt x="24" y="0"/>
                    </a:lnTo>
                    <a:lnTo>
                      <a:pt x="0" y="6"/>
                    </a:lnTo>
                    <a:lnTo>
                      <a:pt x="0" y="6"/>
                    </a:lnTo>
                    <a:lnTo>
                      <a:pt x="24" y="0"/>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5" name="Freeform 325"/>
              <p:cNvSpPr>
                <a:spLocks/>
              </p:cNvSpPr>
              <p:nvPr/>
            </p:nvSpPr>
            <p:spPr bwMode="auto">
              <a:xfrm>
                <a:off x="3090" y="1020"/>
                <a:ext cx="18" cy="36"/>
              </a:xfrm>
              <a:custGeom>
                <a:avLst/>
                <a:gdLst>
                  <a:gd name="T0" fmla="*/ 18 w 18"/>
                  <a:gd name="T1" fmla="*/ 36 h 36"/>
                  <a:gd name="T2" fmla="*/ 18 w 18"/>
                  <a:gd name="T3" fmla="*/ 24 h 36"/>
                  <a:gd name="T4" fmla="*/ 0 w 18"/>
                  <a:gd name="T5" fmla="*/ 0 h 36"/>
                  <a:gd name="T6" fmla="*/ 18 w 18"/>
                  <a:gd name="T7" fmla="*/ 24 h 36"/>
                  <a:gd name="T8" fmla="*/ 18 w 18"/>
                  <a:gd name="T9" fmla="*/ 36 h 36"/>
                </a:gdLst>
                <a:ahLst/>
                <a:cxnLst>
                  <a:cxn ang="0">
                    <a:pos x="T0" y="T1"/>
                  </a:cxn>
                  <a:cxn ang="0">
                    <a:pos x="T2" y="T3"/>
                  </a:cxn>
                  <a:cxn ang="0">
                    <a:pos x="T4" y="T5"/>
                  </a:cxn>
                  <a:cxn ang="0">
                    <a:pos x="T6" y="T7"/>
                  </a:cxn>
                  <a:cxn ang="0">
                    <a:pos x="T8" y="T9"/>
                  </a:cxn>
                </a:cxnLst>
                <a:rect l="0" t="0" r="r" b="b"/>
                <a:pathLst>
                  <a:path w="18" h="36">
                    <a:moveTo>
                      <a:pt x="18" y="36"/>
                    </a:moveTo>
                    <a:lnTo>
                      <a:pt x="18" y="24"/>
                    </a:lnTo>
                    <a:lnTo>
                      <a:pt x="0" y="0"/>
                    </a:lnTo>
                    <a:lnTo>
                      <a:pt x="18" y="24"/>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6" name="Freeform 326"/>
              <p:cNvSpPr>
                <a:spLocks/>
              </p:cNvSpPr>
              <p:nvPr/>
            </p:nvSpPr>
            <p:spPr bwMode="auto">
              <a:xfrm>
                <a:off x="3006" y="1050"/>
                <a:ext cx="36" cy="42"/>
              </a:xfrm>
              <a:custGeom>
                <a:avLst/>
                <a:gdLst>
                  <a:gd name="T0" fmla="*/ 36 w 36"/>
                  <a:gd name="T1" fmla="*/ 18 h 42"/>
                  <a:gd name="T2" fmla="*/ 36 w 36"/>
                  <a:gd name="T3" fmla="*/ 0 h 42"/>
                  <a:gd name="T4" fmla="*/ 36 w 36"/>
                  <a:gd name="T5" fmla="*/ 18 h 42"/>
                  <a:gd name="T6" fmla="*/ 18 w 36"/>
                  <a:gd name="T7" fmla="*/ 42 h 42"/>
                  <a:gd name="T8" fmla="*/ 0 w 36"/>
                  <a:gd name="T9" fmla="*/ 42 h 42"/>
                  <a:gd name="T10" fmla="*/ 18 w 36"/>
                  <a:gd name="T11" fmla="*/ 42 h 42"/>
                  <a:gd name="T12" fmla="*/ 36 w 36"/>
                  <a:gd name="T13" fmla="*/ 18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36" y="18"/>
                    </a:moveTo>
                    <a:lnTo>
                      <a:pt x="36" y="0"/>
                    </a:lnTo>
                    <a:lnTo>
                      <a:pt x="36" y="18"/>
                    </a:lnTo>
                    <a:lnTo>
                      <a:pt x="18" y="42"/>
                    </a:lnTo>
                    <a:lnTo>
                      <a:pt x="0" y="42"/>
                    </a:lnTo>
                    <a:lnTo>
                      <a:pt x="18" y="42"/>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7" name="Freeform 327"/>
              <p:cNvSpPr>
                <a:spLocks/>
              </p:cNvSpPr>
              <p:nvPr/>
            </p:nvSpPr>
            <p:spPr bwMode="auto">
              <a:xfrm>
                <a:off x="2772" y="1494"/>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8" name="Freeform 328"/>
              <p:cNvSpPr>
                <a:spLocks/>
              </p:cNvSpPr>
              <p:nvPr/>
            </p:nvSpPr>
            <p:spPr bwMode="auto">
              <a:xfrm>
                <a:off x="2940" y="1068"/>
                <a:ext cx="0" cy="6"/>
              </a:xfrm>
              <a:custGeom>
                <a:avLst/>
                <a:gdLst>
                  <a:gd name="T0" fmla="*/ 0 h 6"/>
                  <a:gd name="T1" fmla="*/ 0 h 6"/>
                  <a:gd name="T2" fmla="*/ 0 h 6"/>
                  <a:gd name="T3" fmla="*/ 6 h 6"/>
                  <a:gd name="T4" fmla="*/ 0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0"/>
                    </a:lnTo>
                    <a:lnTo>
                      <a:pt x="0" y="0"/>
                    </a:ln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09" name="Freeform 329"/>
              <p:cNvSpPr>
                <a:spLocks/>
              </p:cNvSpPr>
              <p:nvPr/>
            </p:nvSpPr>
            <p:spPr bwMode="auto">
              <a:xfrm>
                <a:off x="2790" y="1308"/>
                <a:ext cx="18" cy="96"/>
              </a:xfrm>
              <a:custGeom>
                <a:avLst/>
                <a:gdLst>
                  <a:gd name="T0" fmla="*/ 0 w 18"/>
                  <a:gd name="T1" fmla="*/ 18 h 96"/>
                  <a:gd name="T2" fmla="*/ 18 w 18"/>
                  <a:gd name="T3" fmla="*/ 0 h 96"/>
                  <a:gd name="T4" fmla="*/ 0 w 18"/>
                  <a:gd name="T5" fmla="*/ 18 h 96"/>
                  <a:gd name="T6" fmla="*/ 0 w 18"/>
                  <a:gd name="T7" fmla="*/ 90 h 96"/>
                  <a:gd name="T8" fmla="*/ 6 w 18"/>
                  <a:gd name="T9" fmla="*/ 96 h 96"/>
                  <a:gd name="T10" fmla="*/ 0 w 18"/>
                  <a:gd name="T11" fmla="*/ 90 h 96"/>
                  <a:gd name="T12" fmla="*/ 0 w 18"/>
                  <a:gd name="T13" fmla="*/ 18 h 96"/>
                </a:gdLst>
                <a:ahLst/>
                <a:cxnLst>
                  <a:cxn ang="0">
                    <a:pos x="T0" y="T1"/>
                  </a:cxn>
                  <a:cxn ang="0">
                    <a:pos x="T2" y="T3"/>
                  </a:cxn>
                  <a:cxn ang="0">
                    <a:pos x="T4" y="T5"/>
                  </a:cxn>
                  <a:cxn ang="0">
                    <a:pos x="T6" y="T7"/>
                  </a:cxn>
                  <a:cxn ang="0">
                    <a:pos x="T8" y="T9"/>
                  </a:cxn>
                  <a:cxn ang="0">
                    <a:pos x="T10" y="T11"/>
                  </a:cxn>
                  <a:cxn ang="0">
                    <a:pos x="T12" y="T13"/>
                  </a:cxn>
                </a:cxnLst>
                <a:rect l="0" t="0" r="r" b="b"/>
                <a:pathLst>
                  <a:path w="18" h="96">
                    <a:moveTo>
                      <a:pt x="0" y="18"/>
                    </a:moveTo>
                    <a:lnTo>
                      <a:pt x="18" y="0"/>
                    </a:lnTo>
                    <a:lnTo>
                      <a:pt x="0" y="18"/>
                    </a:lnTo>
                    <a:lnTo>
                      <a:pt x="0" y="90"/>
                    </a:lnTo>
                    <a:lnTo>
                      <a:pt x="6" y="96"/>
                    </a:lnTo>
                    <a:lnTo>
                      <a:pt x="0" y="9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0" name="Freeform 330"/>
              <p:cNvSpPr>
                <a:spLocks/>
              </p:cNvSpPr>
              <p:nvPr/>
            </p:nvSpPr>
            <p:spPr bwMode="auto">
              <a:xfrm>
                <a:off x="2820" y="1278"/>
                <a:ext cx="6" cy="12"/>
              </a:xfrm>
              <a:custGeom>
                <a:avLst/>
                <a:gdLst>
                  <a:gd name="T0" fmla="*/ 0 w 6"/>
                  <a:gd name="T1" fmla="*/ 0 h 12"/>
                  <a:gd name="T2" fmla="*/ 6 w 6"/>
                  <a:gd name="T3" fmla="*/ 12 h 12"/>
                  <a:gd name="T4" fmla="*/ 6 w 6"/>
                  <a:gd name="T5" fmla="*/ 12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6"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1" name="Freeform 331"/>
              <p:cNvSpPr>
                <a:spLocks/>
              </p:cNvSpPr>
              <p:nvPr/>
            </p:nvSpPr>
            <p:spPr bwMode="auto">
              <a:xfrm>
                <a:off x="2820" y="1212"/>
                <a:ext cx="30" cy="66"/>
              </a:xfrm>
              <a:custGeom>
                <a:avLst/>
                <a:gdLst>
                  <a:gd name="T0" fmla="*/ 30 w 30"/>
                  <a:gd name="T1" fmla="*/ 0 h 66"/>
                  <a:gd name="T2" fmla="*/ 18 w 30"/>
                  <a:gd name="T3" fmla="*/ 0 h 66"/>
                  <a:gd name="T4" fmla="*/ 0 w 30"/>
                  <a:gd name="T5" fmla="*/ 66 h 66"/>
                  <a:gd name="T6" fmla="*/ 18 w 30"/>
                  <a:gd name="T7" fmla="*/ 0 h 66"/>
                  <a:gd name="T8" fmla="*/ 30 w 30"/>
                  <a:gd name="T9" fmla="*/ 0 h 66"/>
                </a:gdLst>
                <a:ahLst/>
                <a:cxnLst>
                  <a:cxn ang="0">
                    <a:pos x="T0" y="T1"/>
                  </a:cxn>
                  <a:cxn ang="0">
                    <a:pos x="T2" y="T3"/>
                  </a:cxn>
                  <a:cxn ang="0">
                    <a:pos x="T4" y="T5"/>
                  </a:cxn>
                  <a:cxn ang="0">
                    <a:pos x="T6" y="T7"/>
                  </a:cxn>
                  <a:cxn ang="0">
                    <a:pos x="T8" y="T9"/>
                  </a:cxn>
                </a:cxnLst>
                <a:rect l="0" t="0" r="r" b="b"/>
                <a:pathLst>
                  <a:path w="30" h="66">
                    <a:moveTo>
                      <a:pt x="30" y="0"/>
                    </a:moveTo>
                    <a:lnTo>
                      <a:pt x="18" y="0"/>
                    </a:lnTo>
                    <a:lnTo>
                      <a:pt x="0" y="66"/>
                    </a:lnTo>
                    <a:lnTo>
                      <a:pt x="18"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2" name="Rectangle 332"/>
              <p:cNvSpPr>
                <a:spLocks noChangeArrowheads="1"/>
              </p:cNvSpPr>
              <p:nvPr/>
            </p:nvSpPr>
            <p:spPr bwMode="auto">
              <a:xfrm>
                <a:off x="2784" y="149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3" name="Rectangle 333"/>
              <p:cNvSpPr>
                <a:spLocks noChangeArrowheads="1"/>
              </p:cNvSpPr>
              <p:nvPr/>
            </p:nvSpPr>
            <p:spPr bwMode="auto">
              <a:xfrm>
                <a:off x="2826" y="1290"/>
                <a:ext cx="1" cy="18"/>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4" name="Freeform 334"/>
              <p:cNvSpPr>
                <a:spLocks/>
              </p:cNvSpPr>
              <p:nvPr/>
            </p:nvSpPr>
            <p:spPr bwMode="auto">
              <a:xfrm>
                <a:off x="2898" y="1098"/>
                <a:ext cx="42" cy="30"/>
              </a:xfrm>
              <a:custGeom>
                <a:avLst/>
                <a:gdLst>
                  <a:gd name="T0" fmla="*/ 42 w 42"/>
                  <a:gd name="T1" fmla="*/ 6 h 30"/>
                  <a:gd name="T2" fmla="*/ 42 w 42"/>
                  <a:gd name="T3" fmla="*/ 6 h 30"/>
                  <a:gd name="T4" fmla="*/ 6 w 42"/>
                  <a:gd name="T5" fmla="*/ 0 h 30"/>
                  <a:gd name="T6" fmla="*/ 0 w 42"/>
                  <a:gd name="T7" fmla="*/ 30 h 30"/>
                  <a:gd name="T8" fmla="*/ 6 w 42"/>
                  <a:gd name="T9" fmla="*/ 0 h 30"/>
                  <a:gd name="T10" fmla="*/ 42 w 42"/>
                  <a:gd name="T11" fmla="*/ 6 h 30"/>
                </a:gdLst>
                <a:ahLst/>
                <a:cxnLst>
                  <a:cxn ang="0">
                    <a:pos x="T0" y="T1"/>
                  </a:cxn>
                  <a:cxn ang="0">
                    <a:pos x="T2" y="T3"/>
                  </a:cxn>
                  <a:cxn ang="0">
                    <a:pos x="T4" y="T5"/>
                  </a:cxn>
                  <a:cxn ang="0">
                    <a:pos x="T6" y="T7"/>
                  </a:cxn>
                  <a:cxn ang="0">
                    <a:pos x="T8" y="T9"/>
                  </a:cxn>
                  <a:cxn ang="0">
                    <a:pos x="T10" y="T11"/>
                  </a:cxn>
                </a:cxnLst>
                <a:rect l="0" t="0" r="r" b="b"/>
                <a:pathLst>
                  <a:path w="42" h="30">
                    <a:moveTo>
                      <a:pt x="42" y="6"/>
                    </a:moveTo>
                    <a:lnTo>
                      <a:pt x="42" y="6"/>
                    </a:lnTo>
                    <a:lnTo>
                      <a:pt x="6" y="0"/>
                    </a:lnTo>
                    <a:lnTo>
                      <a:pt x="0" y="30"/>
                    </a:lnTo>
                    <a:lnTo>
                      <a:pt x="6" y="0"/>
                    </a:lnTo>
                    <a:lnTo>
                      <a:pt x="4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5" name="Freeform 335"/>
              <p:cNvSpPr>
                <a:spLocks/>
              </p:cNvSpPr>
              <p:nvPr/>
            </p:nvSpPr>
            <p:spPr bwMode="auto">
              <a:xfrm>
                <a:off x="2976" y="1716"/>
                <a:ext cx="330" cy="228"/>
              </a:xfrm>
              <a:custGeom>
                <a:avLst/>
                <a:gdLst>
                  <a:gd name="T0" fmla="*/ 26 w 55"/>
                  <a:gd name="T1" fmla="*/ 6 h 38"/>
                  <a:gd name="T2" fmla="*/ 16 w 55"/>
                  <a:gd name="T3" fmla="*/ 5 h 38"/>
                  <a:gd name="T4" fmla="*/ 16 w 55"/>
                  <a:gd name="T5" fmla="*/ 5 h 38"/>
                  <a:gd name="T6" fmla="*/ 7 w 55"/>
                  <a:gd name="T7" fmla="*/ 2 h 38"/>
                  <a:gd name="T8" fmla="*/ 6 w 55"/>
                  <a:gd name="T9" fmla="*/ 4 h 38"/>
                  <a:gd name="T10" fmla="*/ 4 w 55"/>
                  <a:gd name="T11" fmla="*/ 4 h 38"/>
                  <a:gd name="T12" fmla="*/ 4 w 55"/>
                  <a:gd name="T13" fmla="*/ 11 h 38"/>
                  <a:gd name="T14" fmla="*/ 1 w 55"/>
                  <a:gd name="T15" fmla="*/ 16 h 38"/>
                  <a:gd name="T16" fmla="*/ 1 w 55"/>
                  <a:gd name="T17" fmla="*/ 16 h 38"/>
                  <a:gd name="T18" fmla="*/ 1 w 55"/>
                  <a:gd name="T19" fmla="*/ 16 h 38"/>
                  <a:gd name="T20" fmla="*/ 0 w 55"/>
                  <a:gd name="T21" fmla="*/ 19 h 38"/>
                  <a:gd name="T22" fmla="*/ 7 w 55"/>
                  <a:gd name="T23" fmla="*/ 21 h 38"/>
                  <a:gd name="T24" fmla="*/ 9 w 55"/>
                  <a:gd name="T25" fmla="*/ 21 h 38"/>
                  <a:gd name="T26" fmla="*/ 12 w 55"/>
                  <a:gd name="T27" fmla="*/ 21 h 38"/>
                  <a:gd name="T28" fmla="*/ 13 w 55"/>
                  <a:gd name="T29" fmla="*/ 20 h 38"/>
                  <a:gd name="T30" fmla="*/ 15 w 55"/>
                  <a:gd name="T31" fmla="*/ 19 h 38"/>
                  <a:gd name="T32" fmla="*/ 21 w 55"/>
                  <a:gd name="T33" fmla="*/ 23 h 38"/>
                  <a:gd name="T34" fmla="*/ 24 w 55"/>
                  <a:gd name="T35" fmla="*/ 29 h 38"/>
                  <a:gd name="T36" fmla="*/ 24 w 55"/>
                  <a:gd name="T37" fmla="*/ 29 h 38"/>
                  <a:gd name="T38" fmla="*/ 21 w 55"/>
                  <a:gd name="T39" fmla="*/ 29 h 38"/>
                  <a:gd name="T40" fmla="*/ 19 w 55"/>
                  <a:gd name="T41" fmla="*/ 34 h 38"/>
                  <a:gd name="T42" fmla="*/ 23 w 55"/>
                  <a:gd name="T43" fmla="*/ 33 h 38"/>
                  <a:gd name="T44" fmla="*/ 23 w 55"/>
                  <a:gd name="T45" fmla="*/ 32 h 38"/>
                  <a:gd name="T46" fmla="*/ 26 w 55"/>
                  <a:gd name="T47" fmla="*/ 28 h 38"/>
                  <a:gd name="T48" fmla="*/ 29 w 55"/>
                  <a:gd name="T49" fmla="*/ 29 h 38"/>
                  <a:gd name="T50" fmla="*/ 35 w 55"/>
                  <a:gd name="T51" fmla="*/ 31 h 38"/>
                  <a:gd name="T52" fmla="*/ 35 w 55"/>
                  <a:gd name="T53" fmla="*/ 35 h 38"/>
                  <a:gd name="T54" fmla="*/ 40 w 55"/>
                  <a:gd name="T55" fmla="*/ 35 h 38"/>
                  <a:gd name="T56" fmla="*/ 44 w 55"/>
                  <a:gd name="T57" fmla="*/ 33 h 38"/>
                  <a:gd name="T58" fmla="*/ 36 w 55"/>
                  <a:gd name="T59" fmla="*/ 30 h 38"/>
                  <a:gd name="T60" fmla="*/ 47 w 55"/>
                  <a:gd name="T61" fmla="*/ 25 h 38"/>
                  <a:gd name="T62" fmla="*/ 50 w 55"/>
                  <a:gd name="T63" fmla="*/ 23 h 38"/>
                  <a:gd name="T64" fmla="*/ 52 w 55"/>
                  <a:gd name="T65" fmla="*/ 22 h 38"/>
                  <a:gd name="T66" fmla="*/ 55 w 55"/>
                  <a:gd name="T67" fmla="*/ 14 h 38"/>
                  <a:gd name="T68" fmla="*/ 47 w 55"/>
                  <a:gd name="T69" fmla="*/ 10 h 38"/>
                  <a:gd name="T70" fmla="*/ 44 w 55"/>
                  <a:gd name="T71" fmla="*/ 10 h 38"/>
                  <a:gd name="T72" fmla="*/ 42 w 55"/>
                  <a:gd name="T73" fmla="*/ 10 h 38"/>
                  <a:gd name="T74" fmla="*/ 42 w 55"/>
                  <a:gd name="T75" fmla="*/ 10 h 38"/>
                  <a:gd name="T76" fmla="*/ 40 w 55"/>
                  <a:gd name="T77" fmla="*/ 8 h 38"/>
                  <a:gd name="T78" fmla="*/ 38 w 55"/>
                  <a:gd name="T79" fmla="*/ 6 h 38"/>
                  <a:gd name="T80" fmla="*/ 37 w 55"/>
                  <a:gd name="T81" fmla="*/ 6 h 38"/>
                  <a:gd name="T82" fmla="*/ 37 w 55"/>
                  <a:gd name="T83" fmla="*/ 4 h 38"/>
                  <a:gd name="T84" fmla="*/ 37 w 55"/>
                  <a:gd name="T85" fmla="*/ 4 h 38"/>
                  <a:gd name="T86" fmla="*/ 38 w 55"/>
                  <a:gd name="T87" fmla="*/ 3 h 38"/>
                  <a:gd name="T88" fmla="*/ 31 w 55"/>
                  <a:gd name="T89" fmla="*/ 1 h 38"/>
                  <a:gd name="T90" fmla="*/ 30 w 55"/>
                  <a:gd name="T91" fmla="*/ 2 h 38"/>
                  <a:gd name="T92" fmla="*/ 30 w 55"/>
                  <a:gd name="T93" fmla="*/ 1 h 38"/>
                  <a:gd name="T94" fmla="*/ 26 w 55"/>
                  <a:gd name="T9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 h="38">
                    <a:moveTo>
                      <a:pt x="26" y="2"/>
                    </a:moveTo>
                    <a:cubicBezTo>
                      <a:pt x="26" y="6"/>
                      <a:pt x="26" y="6"/>
                      <a:pt x="26" y="6"/>
                    </a:cubicBezTo>
                    <a:cubicBezTo>
                      <a:pt x="19" y="5"/>
                      <a:pt x="19" y="5"/>
                      <a:pt x="19" y="5"/>
                    </a:cubicBezTo>
                    <a:cubicBezTo>
                      <a:pt x="16" y="5"/>
                      <a:pt x="16" y="5"/>
                      <a:pt x="16" y="5"/>
                    </a:cubicBezTo>
                    <a:cubicBezTo>
                      <a:pt x="16" y="5"/>
                      <a:pt x="16" y="5"/>
                      <a:pt x="16" y="5"/>
                    </a:cubicBezTo>
                    <a:cubicBezTo>
                      <a:pt x="16" y="5"/>
                      <a:pt x="16" y="5"/>
                      <a:pt x="16" y="5"/>
                    </a:cubicBezTo>
                    <a:cubicBezTo>
                      <a:pt x="12" y="2"/>
                      <a:pt x="12" y="2"/>
                      <a:pt x="12" y="2"/>
                    </a:cubicBezTo>
                    <a:cubicBezTo>
                      <a:pt x="7" y="2"/>
                      <a:pt x="7" y="2"/>
                      <a:pt x="7" y="2"/>
                    </a:cubicBezTo>
                    <a:cubicBezTo>
                      <a:pt x="6" y="3"/>
                      <a:pt x="6" y="3"/>
                      <a:pt x="6" y="3"/>
                    </a:cubicBezTo>
                    <a:cubicBezTo>
                      <a:pt x="6" y="4"/>
                      <a:pt x="6" y="4"/>
                      <a:pt x="6" y="4"/>
                    </a:cubicBezTo>
                    <a:cubicBezTo>
                      <a:pt x="5" y="4"/>
                      <a:pt x="5" y="4"/>
                      <a:pt x="5" y="4"/>
                    </a:cubicBezTo>
                    <a:cubicBezTo>
                      <a:pt x="4" y="4"/>
                      <a:pt x="4" y="4"/>
                      <a:pt x="4" y="4"/>
                    </a:cubicBezTo>
                    <a:cubicBezTo>
                      <a:pt x="6" y="9"/>
                      <a:pt x="6" y="9"/>
                      <a:pt x="6" y="9"/>
                    </a:cubicBezTo>
                    <a:cubicBezTo>
                      <a:pt x="4" y="11"/>
                      <a:pt x="4" y="11"/>
                      <a:pt x="4" y="11"/>
                    </a:cubicBezTo>
                    <a:cubicBezTo>
                      <a:pt x="3" y="12"/>
                      <a:pt x="3" y="12"/>
                      <a:pt x="3" y="12"/>
                    </a:cubicBezTo>
                    <a:cubicBezTo>
                      <a:pt x="1" y="16"/>
                      <a:pt x="1" y="16"/>
                      <a:pt x="1" y="16"/>
                    </a:cubicBezTo>
                    <a:cubicBezTo>
                      <a:pt x="0" y="15"/>
                      <a:pt x="0" y="15"/>
                      <a:pt x="0" y="15"/>
                    </a:cubicBezTo>
                    <a:cubicBezTo>
                      <a:pt x="1" y="16"/>
                      <a:pt x="1" y="16"/>
                      <a:pt x="1" y="16"/>
                    </a:cubicBezTo>
                    <a:cubicBezTo>
                      <a:pt x="1" y="16"/>
                      <a:pt x="1" y="16"/>
                      <a:pt x="1" y="16"/>
                    </a:cubicBezTo>
                    <a:cubicBezTo>
                      <a:pt x="1" y="16"/>
                      <a:pt x="1" y="16"/>
                      <a:pt x="1" y="16"/>
                    </a:cubicBezTo>
                    <a:cubicBezTo>
                      <a:pt x="0" y="17"/>
                      <a:pt x="0" y="17"/>
                      <a:pt x="0" y="17"/>
                    </a:cubicBezTo>
                    <a:cubicBezTo>
                      <a:pt x="0" y="19"/>
                      <a:pt x="0" y="19"/>
                      <a:pt x="0" y="19"/>
                    </a:cubicBezTo>
                    <a:cubicBezTo>
                      <a:pt x="2" y="21"/>
                      <a:pt x="2" y="21"/>
                      <a:pt x="2" y="21"/>
                    </a:cubicBezTo>
                    <a:cubicBezTo>
                      <a:pt x="7" y="21"/>
                      <a:pt x="7" y="21"/>
                      <a:pt x="7" y="21"/>
                    </a:cubicBezTo>
                    <a:cubicBezTo>
                      <a:pt x="8" y="22"/>
                      <a:pt x="8" y="22"/>
                      <a:pt x="8" y="22"/>
                    </a:cubicBezTo>
                    <a:cubicBezTo>
                      <a:pt x="9" y="21"/>
                      <a:pt x="9" y="21"/>
                      <a:pt x="9" y="21"/>
                    </a:cubicBezTo>
                    <a:cubicBezTo>
                      <a:pt x="11" y="21"/>
                      <a:pt x="11" y="21"/>
                      <a:pt x="11" y="21"/>
                    </a:cubicBezTo>
                    <a:cubicBezTo>
                      <a:pt x="12" y="21"/>
                      <a:pt x="12" y="21"/>
                      <a:pt x="12" y="21"/>
                    </a:cubicBezTo>
                    <a:cubicBezTo>
                      <a:pt x="12" y="20"/>
                      <a:pt x="12" y="20"/>
                      <a:pt x="12" y="20"/>
                    </a:cubicBezTo>
                    <a:cubicBezTo>
                      <a:pt x="13" y="20"/>
                      <a:pt x="13" y="20"/>
                      <a:pt x="13" y="20"/>
                    </a:cubicBezTo>
                    <a:cubicBezTo>
                      <a:pt x="13" y="19"/>
                      <a:pt x="13" y="19"/>
                      <a:pt x="13" y="19"/>
                    </a:cubicBezTo>
                    <a:cubicBezTo>
                      <a:pt x="15" y="19"/>
                      <a:pt x="15" y="19"/>
                      <a:pt x="15" y="19"/>
                    </a:cubicBezTo>
                    <a:cubicBezTo>
                      <a:pt x="21" y="21"/>
                      <a:pt x="21" y="21"/>
                      <a:pt x="21" y="21"/>
                    </a:cubicBezTo>
                    <a:cubicBezTo>
                      <a:pt x="21" y="23"/>
                      <a:pt x="21" y="23"/>
                      <a:pt x="21" y="23"/>
                    </a:cubicBezTo>
                    <a:cubicBezTo>
                      <a:pt x="24" y="27"/>
                      <a:pt x="24" y="27"/>
                      <a:pt x="24" y="27"/>
                    </a:cubicBezTo>
                    <a:cubicBezTo>
                      <a:pt x="24" y="29"/>
                      <a:pt x="24" y="29"/>
                      <a:pt x="24" y="29"/>
                    </a:cubicBezTo>
                    <a:cubicBezTo>
                      <a:pt x="24" y="29"/>
                      <a:pt x="24" y="29"/>
                      <a:pt x="24" y="29"/>
                    </a:cubicBezTo>
                    <a:cubicBezTo>
                      <a:pt x="24" y="29"/>
                      <a:pt x="24" y="29"/>
                      <a:pt x="24" y="29"/>
                    </a:cubicBezTo>
                    <a:cubicBezTo>
                      <a:pt x="21" y="29"/>
                      <a:pt x="21" y="29"/>
                      <a:pt x="21" y="29"/>
                    </a:cubicBezTo>
                    <a:cubicBezTo>
                      <a:pt x="21" y="29"/>
                      <a:pt x="21" y="29"/>
                      <a:pt x="21" y="29"/>
                    </a:cubicBezTo>
                    <a:cubicBezTo>
                      <a:pt x="19" y="33"/>
                      <a:pt x="19" y="33"/>
                      <a:pt x="19" y="33"/>
                    </a:cubicBezTo>
                    <a:cubicBezTo>
                      <a:pt x="19" y="34"/>
                      <a:pt x="19" y="34"/>
                      <a:pt x="19" y="34"/>
                    </a:cubicBezTo>
                    <a:cubicBezTo>
                      <a:pt x="23" y="33"/>
                      <a:pt x="23" y="33"/>
                      <a:pt x="23" y="33"/>
                    </a:cubicBezTo>
                    <a:cubicBezTo>
                      <a:pt x="23" y="33"/>
                      <a:pt x="23" y="33"/>
                      <a:pt x="23" y="33"/>
                    </a:cubicBezTo>
                    <a:cubicBezTo>
                      <a:pt x="23" y="33"/>
                      <a:pt x="23" y="33"/>
                      <a:pt x="23" y="33"/>
                    </a:cubicBezTo>
                    <a:cubicBezTo>
                      <a:pt x="23" y="32"/>
                      <a:pt x="23" y="32"/>
                      <a:pt x="23" y="32"/>
                    </a:cubicBezTo>
                    <a:cubicBezTo>
                      <a:pt x="25" y="31"/>
                      <a:pt x="25" y="31"/>
                      <a:pt x="25" y="31"/>
                    </a:cubicBezTo>
                    <a:cubicBezTo>
                      <a:pt x="26" y="28"/>
                      <a:pt x="26" y="28"/>
                      <a:pt x="26" y="28"/>
                    </a:cubicBezTo>
                    <a:cubicBezTo>
                      <a:pt x="30" y="27"/>
                      <a:pt x="30" y="27"/>
                      <a:pt x="30" y="27"/>
                    </a:cubicBezTo>
                    <a:cubicBezTo>
                      <a:pt x="29" y="29"/>
                      <a:pt x="29" y="29"/>
                      <a:pt x="29" y="29"/>
                    </a:cubicBezTo>
                    <a:cubicBezTo>
                      <a:pt x="35" y="30"/>
                      <a:pt x="35" y="30"/>
                      <a:pt x="35" y="30"/>
                    </a:cubicBezTo>
                    <a:cubicBezTo>
                      <a:pt x="35" y="31"/>
                      <a:pt x="35" y="31"/>
                      <a:pt x="35" y="31"/>
                    </a:cubicBezTo>
                    <a:cubicBezTo>
                      <a:pt x="32" y="33"/>
                      <a:pt x="32" y="33"/>
                      <a:pt x="32" y="33"/>
                    </a:cubicBezTo>
                    <a:cubicBezTo>
                      <a:pt x="35" y="35"/>
                      <a:pt x="35" y="35"/>
                      <a:pt x="35" y="35"/>
                    </a:cubicBezTo>
                    <a:cubicBezTo>
                      <a:pt x="35" y="38"/>
                      <a:pt x="35" y="38"/>
                      <a:pt x="35" y="38"/>
                    </a:cubicBezTo>
                    <a:cubicBezTo>
                      <a:pt x="35" y="38"/>
                      <a:pt x="40" y="35"/>
                      <a:pt x="40" y="35"/>
                    </a:cubicBezTo>
                    <a:cubicBezTo>
                      <a:pt x="40" y="35"/>
                      <a:pt x="44" y="35"/>
                      <a:pt x="44" y="35"/>
                    </a:cubicBezTo>
                    <a:cubicBezTo>
                      <a:pt x="44" y="33"/>
                      <a:pt x="44" y="33"/>
                      <a:pt x="44" y="33"/>
                    </a:cubicBezTo>
                    <a:cubicBezTo>
                      <a:pt x="40" y="34"/>
                      <a:pt x="40" y="34"/>
                      <a:pt x="40" y="34"/>
                    </a:cubicBezTo>
                    <a:cubicBezTo>
                      <a:pt x="36" y="30"/>
                      <a:pt x="36" y="30"/>
                      <a:pt x="36" y="30"/>
                    </a:cubicBezTo>
                    <a:cubicBezTo>
                      <a:pt x="39" y="30"/>
                      <a:pt x="39" y="30"/>
                      <a:pt x="39" y="30"/>
                    </a:cubicBezTo>
                    <a:cubicBezTo>
                      <a:pt x="47" y="25"/>
                      <a:pt x="47" y="25"/>
                      <a:pt x="47" y="25"/>
                    </a:cubicBezTo>
                    <a:cubicBezTo>
                      <a:pt x="49" y="25"/>
                      <a:pt x="49" y="25"/>
                      <a:pt x="49" y="25"/>
                    </a:cubicBezTo>
                    <a:cubicBezTo>
                      <a:pt x="50" y="23"/>
                      <a:pt x="50" y="23"/>
                      <a:pt x="50" y="23"/>
                    </a:cubicBezTo>
                    <a:cubicBezTo>
                      <a:pt x="50" y="22"/>
                      <a:pt x="50" y="22"/>
                      <a:pt x="50" y="22"/>
                    </a:cubicBezTo>
                    <a:cubicBezTo>
                      <a:pt x="52" y="22"/>
                      <a:pt x="52" y="22"/>
                      <a:pt x="52" y="22"/>
                    </a:cubicBezTo>
                    <a:cubicBezTo>
                      <a:pt x="54" y="22"/>
                      <a:pt x="54" y="22"/>
                      <a:pt x="54" y="22"/>
                    </a:cubicBezTo>
                    <a:cubicBezTo>
                      <a:pt x="55" y="14"/>
                      <a:pt x="55" y="14"/>
                      <a:pt x="55" y="14"/>
                    </a:cubicBezTo>
                    <a:cubicBezTo>
                      <a:pt x="49" y="12"/>
                      <a:pt x="49" y="12"/>
                      <a:pt x="49" y="12"/>
                    </a:cubicBezTo>
                    <a:cubicBezTo>
                      <a:pt x="47" y="10"/>
                      <a:pt x="47" y="10"/>
                      <a:pt x="47" y="10"/>
                    </a:cubicBezTo>
                    <a:cubicBezTo>
                      <a:pt x="45" y="10"/>
                      <a:pt x="45" y="10"/>
                      <a:pt x="45" y="10"/>
                    </a:cubicBezTo>
                    <a:cubicBezTo>
                      <a:pt x="44" y="10"/>
                      <a:pt x="44" y="10"/>
                      <a:pt x="44" y="10"/>
                    </a:cubicBezTo>
                    <a:cubicBezTo>
                      <a:pt x="43" y="10"/>
                      <a:pt x="43" y="10"/>
                      <a:pt x="43" y="10"/>
                    </a:cubicBezTo>
                    <a:cubicBezTo>
                      <a:pt x="42" y="10"/>
                      <a:pt x="42" y="10"/>
                      <a:pt x="42" y="10"/>
                    </a:cubicBezTo>
                    <a:cubicBezTo>
                      <a:pt x="42" y="10"/>
                      <a:pt x="42" y="10"/>
                      <a:pt x="42" y="10"/>
                    </a:cubicBezTo>
                    <a:cubicBezTo>
                      <a:pt x="42" y="10"/>
                      <a:pt x="42" y="10"/>
                      <a:pt x="42" y="10"/>
                    </a:cubicBezTo>
                    <a:cubicBezTo>
                      <a:pt x="42" y="10"/>
                      <a:pt x="42" y="10"/>
                      <a:pt x="42" y="10"/>
                    </a:cubicBezTo>
                    <a:cubicBezTo>
                      <a:pt x="40" y="8"/>
                      <a:pt x="40" y="8"/>
                      <a:pt x="40" y="8"/>
                    </a:cubicBezTo>
                    <a:cubicBezTo>
                      <a:pt x="39" y="6"/>
                      <a:pt x="39" y="6"/>
                      <a:pt x="39" y="6"/>
                    </a:cubicBezTo>
                    <a:cubicBezTo>
                      <a:pt x="38" y="6"/>
                      <a:pt x="38" y="6"/>
                      <a:pt x="38" y="6"/>
                    </a:cubicBezTo>
                    <a:cubicBezTo>
                      <a:pt x="37" y="6"/>
                      <a:pt x="37" y="6"/>
                      <a:pt x="37" y="6"/>
                    </a:cubicBezTo>
                    <a:cubicBezTo>
                      <a:pt x="37" y="6"/>
                      <a:pt x="37" y="6"/>
                      <a:pt x="37" y="6"/>
                    </a:cubicBezTo>
                    <a:cubicBezTo>
                      <a:pt x="37" y="6"/>
                      <a:pt x="37" y="6"/>
                      <a:pt x="37" y="6"/>
                    </a:cubicBezTo>
                    <a:cubicBezTo>
                      <a:pt x="37" y="4"/>
                      <a:pt x="37" y="4"/>
                      <a:pt x="37" y="4"/>
                    </a:cubicBezTo>
                    <a:cubicBezTo>
                      <a:pt x="37" y="4"/>
                      <a:pt x="37" y="4"/>
                      <a:pt x="37" y="4"/>
                    </a:cubicBezTo>
                    <a:cubicBezTo>
                      <a:pt x="37" y="4"/>
                      <a:pt x="37" y="4"/>
                      <a:pt x="37" y="4"/>
                    </a:cubicBezTo>
                    <a:cubicBezTo>
                      <a:pt x="37" y="3"/>
                      <a:pt x="37" y="3"/>
                      <a:pt x="37" y="3"/>
                    </a:cubicBezTo>
                    <a:cubicBezTo>
                      <a:pt x="38" y="3"/>
                      <a:pt x="38" y="3"/>
                      <a:pt x="38" y="3"/>
                    </a:cubicBezTo>
                    <a:cubicBezTo>
                      <a:pt x="36" y="0"/>
                      <a:pt x="36" y="0"/>
                      <a:pt x="36" y="0"/>
                    </a:cubicBezTo>
                    <a:cubicBezTo>
                      <a:pt x="31" y="1"/>
                      <a:pt x="31" y="1"/>
                      <a:pt x="31" y="1"/>
                    </a:cubicBezTo>
                    <a:cubicBezTo>
                      <a:pt x="30" y="2"/>
                      <a:pt x="30" y="2"/>
                      <a:pt x="30" y="2"/>
                    </a:cubicBezTo>
                    <a:cubicBezTo>
                      <a:pt x="30" y="2"/>
                      <a:pt x="30" y="2"/>
                      <a:pt x="30" y="2"/>
                    </a:cubicBezTo>
                    <a:cubicBezTo>
                      <a:pt x="30" y="2"/>
                      <a:pt x="30" y="2"/>
                      <a:pt x="30" y="2"/>
                    </a:cubicBezTo>
                    <a:cubicBezTo>
                      <a:pt x="30" y="1"/>
                      <a:pt x="30" y="1"/>
                      <a:pt x="30" y="1"/>
                    </a:cubicBezTo>
                    <a:cubicBezTo>
                      <a:pt x="29" y="1"/>
                      <a:pt x="29" y="1"/>
                      <a:pt x="29" y="1"/>
                    </a:cubicBezTo>
                    <a:lnTo>
                      <a:pt x="26"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6" name="Freeform 336"/>
              <p:cNvSpPr>
                <a:spLocks/>
              </p:cNvSpPr>
              <p:nvPr/>
            </p:nvSpPr>
            <p:spPr bwMode="auto">
              <a:xfrm>
                <a:off x="3198" y="173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7" name="Rectangle 337"/>
              <p:cNvSpPr>
                <a:spLocks noChangeArrowheads="1"/>
              </p:cNvSpPr>
              <p:nvPr/>
            </p:nvSpPr>
            <p:spPr bwMode="auto">
              <a:xfrm>
                <a:off x="3198" y="175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8" name="Freeform 338"/>
              <p:cNvSpPr>
                <a:spLocks/>
              </p:cNvSpPr>
              <p:nvPr/>
            </p:nvSpPr>
            <p:spPr bwMode="auto">
              <a:xfrm>
                <a:off x="3216" y="1764"/>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19" name="Freeform 339"/>
              <p:cNvSpPr>
                <a:spLocks/>
              </p:cNvSpPr>
              <p:nvPr/>
            </p:nvSpPr>
            <p:spPr bwMode="auto">
              <a:xfrm>
                <a:off x="3156" y="172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0" name="Freeform 340"/>
              <p:cNvSpPr>
                <a:spLocks/>
              </p:cNvSpPr>
              <p:nvPr/>
            </p:nvSpPr>
            <p:spPr bwMode="auto">
              <a:xfrm>
                <a:off x="3162" y="1716"/>
                <a:ext cx="42" cy="18"/>
              </a:xfrm>
              <a:custGeom>
                <a:avLst/>
                <a:gdLst>
                  <a:gd name="T0" fmla="*/ 42 w 42"/>
                  <a:gd name="T1" fmla="*/ 18 h 18"/>
                  <a:gd name="T2" fmla="*/ 42 w 42"/>
                  <a:gd name="T3" fmla="*/ 18 h 18"/>
                  <a:gd name="T4" fmla="*/ 30 w 42"/>
                  <a:gd name="T5" fmla="*/ 0 h 18"/>
                  <a:gd name="T6" fmla="*/ 0 w 42"/>
                  <a:gd name="T7" fmla="*/ 6 h 18"/>
                  <a:gd name="T8" fmla="*/ 0 w 42"/>
                  <a:gd name="T9" fmla="*/ 6 h 18"/>
                  <a:gd name="T10" fmla="*/ 30 w 42"/>
                  <a:gd name="T11" fmla="*/ 0 h 18"/>
                  <a:gd name="T12" fmla="*/ 42 w 4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2" h="18">
                    <a:moveTo>
                      <a:pt x="42" y="18"/>
                    </a:moveTo>
                    <a:lnTo>
                      <a:pt x="42" y="18"/>
                    </a:lnTo>
                    <a:lnTo>
                      <a:pt x="30" y="0"/>
                    </a:lnTo>
                    <a:lnTo>
                      <a:pt x="0" y="6"/>
                    </a:lnTo>
                    <a:lnTo>
                      <a:pt x="0" y="6"/>
                    </a:lnTo>
                    <a:lnTo>
                      <a:pt x="30"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1" name="Freeform 341"/>
              <p:cNvSpPr>
                <a:spLocks/>
              </p:cNvSpPr>
              <p:nvPr/>
            </p:nvSpPr>
            <p:spPr bwMode="auto">
              <a:xfrm>
                <a:off x="3228" y="1776"/>
                <a:ext cx="12" cy="0"/>
              </a:xfrm>
              <a:custGeom>
                <a:avLst/>
                <a:gdLst>
                  <a:gd name="T0" fmla="*/ 12 w 12"/>
                  <a:gd name="T1" fmla="*/ 6 w 12"/>
                  <a:gd name="T2" fmla="*/ 0 w 12"/>
                  <a:gd name="T3" fmla="*/ 6 w 12"/>
                  <a:gd name="T4" fmla="*/ 12 w 12"/>
                </a:gdLst>
                <a:ahLst/>
                <a:cxnLst>
                  <a:cxn ang="0">
                    <a:pos x="T0" y="0"/>
                  </a:cxn>
                  <a:cxn ang="0">
                    <a:pos x="T1" y="0"/>
                  </a:cxn>
                  <a:cxn ang="0">
                    <a:pos x="T2" y="0"/>
                  </a:cxn>
                  <a:cxn ang="0">
                    <a:pos x="T3" y="0"/>
                  </a:cxn>
                  <a:cxn ang="0">
                    <a:pos x="T4" y="0"/>
                  </a:cxn>
                </a:cxnLst>
                <a:rect l="0" t="0" r="r" b="b"/>
                <a:pathLst>
                  <a:path w="12">
                    <a:moveTo>
                      <a:pt x="12" y="0"/>
                    </a:moveTo>
                    <a:lnTo>
                      <a:pt x="6" y="0"/>
                    </a:lnTo>
                    <a:lnTo>
                      <a:pt x="0" y="0"/>
                    </a:lnTo>
                    <a:lnTo>
                      <a:pt x="6"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2" name="Freeform 342"/>
              <p:cNvSpPr>
                <a:spLocks/>
              </p:cNvSpPr>
              <p:nvPr/>
            </p:nvSpPr>
            <p:spPr bwMode="auto">
              <a:xfrm>
                <a:off x="3276" y="1848"/>
                <a:ext cx="12" cy="6"/>
              </a:xfrm>
              <a:custGeom>
                <a:avLst/>
                <a:gdLst>
                  <a:gd name="T0" fmla="*/ 0 w 12"/>
                  <a:gd name="T1" fmla="*/ 6 h 6"/>
                  <a:gd name="T2" fmla="*/ 0 w 12"/>
                  <a:gd name="T3" fmla="*/ 0 h 6"/>
                  <a:gd name="T4" fmla="*/ 12 w 12"/>
                  <a:gd name="T5" fmla="*/ 0 h 6"/>
                  <a:gd name="T6" fmla="*/ 0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0" y="0"/>
                    </a:lnTo>
                    <a:lnTo>
                      <a:pt x="12"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3" name="Freeform 343"/>
              <p:cNvSpPr>
                <a:spLocks/>
              </p:cNvSpPr>
              <p:nvPr/>
            </p:nvSpPr>
            <p:spPr bwMode="auto">
              <a:xfrm>
                <a:off x="2994" y="1596"/>
                <a:ext cx="180" cy="156"/>
              </a:xfrm>
              <a:custGeom>
                <a:avLst/>
                <a:gdLst>
                  <a:gd name="T0" fmla="*/ 90 w 180"/>
                  <a:gd name="T1" fmla="*/ 0 h 156"/>
                  <a:gd name="T2" fmla="*/ 84 w 180"/>
                  <a:gd name="T3" fmla="*/ 12 h 156"/>
                  <a:gd name="T4" fmla="*/ 78 w 180"/>
                  <a:gd name="T5" fmla="*/ 12 h 156"/>
                  <a:gd name="T6" fmla="*/ 66 w 180"/>
                  <a:gd name="T7" fmla="*/ 18 h 156"/>
                  <a:gd name="T8" fmla="*/ 66 w 180"/>
                  <a:gd name="T9" fmla="*/ 18 h 156"/>
                  <a:gd name="T10" fmla="*/ 66 w 180"/>
                  <a:gd name="T11" fmla="*/ 18 h 156"/>
                  <a:gd name="T12" fmla="*/ 60 w 180"/>
                  <a:gd name="T13" fmla="*/ 30 h 156"/>
                  <a:gd name="T14" fmla="*/ 48 w 180"/>
                  <a:gd name="T15" fmla="*/ 36 h 156"/>
                  <a:gd name="T16" fmla="*/ 48 w 180"/>
                  <a:gd name="T17" fmla="*/ 54 h 156"/>
                  <a:gd name="T18" fmla="*/ 42 w 180"/>
                  <a:gd name="T19" fmla="*/ 66 h 156"/>
                  <a:gd name="T20" fmla="*/ 42 w 180"/>
                  <a:gd name="T21" fmla="*/ 66 h 156"/>
                  <a:gd name="T22" fmla="*/ 42 w 180"/>
                  <a:gd name="T23" fmla="*/ 66 h 156"/>
                  <a:gd name="T24" fmla="*/ 36 w 180"/>
                  <a:gd name="T25" fmla="*/ 66 h 156"/>
                  <a:gd name="T26" fmla="*/ 6 w 180"/>
                  <a:gd name="T27" fmla="*/ 78 h 156"/>
                  <a:gd name="T28" fmla="*/ 6 w 180"/>
                  <a:gd name="T29" fmla="*/ 78 h 156"/>
                  <a:gd name="T30" fmla="*/ 6 w 180"/>
                  <a:gd name="T31" fmla="*/ 78 h 156"/>
                  <a:gd name="T32" fmla="*/ 12 w 180"/>
                  <a:gd name="T33" fmla="*/ 108 h 156"/>
                  <a:gd name="T34" fmla="*/ 6 w 180"/>
                  <a:gd name="T35" fmla="*/ 114 h 156"/>
                  <a:gd name="T36" fmla="*/ 0 w 180"/>
                  <a:gd name="T37" fmla="*/ 120 h 156"/>
                  <a:gd name="T38" fmla="*/ 0 w 180"/>
                  <a:gd name="T39" fmla="*/ 126 h 156"/>
                  <a:gd name="T40" fmla="*/ 6 w 180"/>
                  <a:gd name="T41" fmla="*/ 144 h 156"/>
                  <a:gd name="T42" fmla="*/ 12 w 180"/>
                  <a:gd name="T43" fmla="*/ 144 h 156"/>
                  <a:gd name="T44" fmla="*/ 18 w 180"/>
                  <a:gd name="T45" fmla="*/ 144 h 156"/>
                  <a:gd name="T46" fmla="*/ 18 w 180"/>
                  <a:gd name="T47" fmla="*/ 138 h 156"/>
                  <a:gd name="T48" fmla="*/ 24 w 180"/>
                  <a:gd name="T49" fmla="*/ 132 h 156"/>
                  <a:gd name="T50" fmla="*/ 54 w 180"/>
                  <a:gd name="T51" fmla="*/ 132 h 156"/>
                  <a:gd name="T52" fmla="*/ 54 w 180"/>
                  <a:gd name="T53" fmla="*/ 132 h 156"/>
                  <a:gd name="T54" fmla="*/ 54 w 180"/>
                  <a:gd name="T55" fmla="*/ 132 h 156"/>
                  <a:gd name="T56" fmla="*/ 78 w 180"/>
                  <a:gd name="T57" fmla="*/ 150 h 156"/>
                  <a:gd name="T58" fmla="*/ 96 w 180"/>
                  <a:gd name="T59" fmla="*/ 150 h 156"/>
                  <a:gd name="T60" fmla="*/ 138 w 180"/>
                  <a:gd name="T61" fmla="*/ 156 h 156"/>
                  <a:gd name="T62" fmla="*/ 138 w 180"/>
                  <a:gd name="T63" fmla="*/ 132 h 156"/>
                  <a:gd name="T64" fmla="*/ 138 w 180"/>
                  <a:gd name="T65" fmla="*/ 132 h 156"/>
                  <a:gd name="T66" fmla="*/ 138 w 180"/>
                  <a:gd name="T67" fmla="*/ 132 h 156"/>
                  <a:gd name="T68" fmla="*/ 156 w 180"/>
                  <a:gd name="T69" fmla="*/ 126 h 156"/>
                  <a:gd name="T70" fmla="*/ 156 w 180"/>
                  <a:gd name="T71" fmla="*/ 90 h 156"/>
                  <a:gd name="T72" fmla="*/ 168 w 180"/>
                  <a:gd name="T73" fmla="*/ 96 h 156"/>
                  <a:gd name="T74" fmla="*/ 180 w 180"/>
                  <a:gd name="T75" fmla="*/ 84 h 156"/>
                  <a:gd name="T76" fmla="*/ 168 w 180"/>
                  <a:gd name="T77" fmla="*/ 72 h 156"/>
                  <a:gd name="T78" fmla="*/ 162 w 180"/>
                  <a:gd name="T79" fmla="*/ 78 h 156"/>
                  <a:gd name="T80" fmla="*/ 138 w 180"/>
                  <a:gd name="T81" fmla="*/ 42 h 156"/>
                  <a:gd name="T82" fmla="*/ 144 w 180"/>
                  <a:gd name="T83" fmla="*/ 24 h 156"/>
                  <a:gd name="T84" fmla="*/ 132 w 180"/>
                  <a:gd name="T85" fmla="*/ 12 h 156"/>
                  <a:gd name="T86" fmla="*/ 114 w 180"/>
                  <a:gd name="T87" fmla="*/ 18 h 156"/>
                  <a:gd name="T88" fmla="*/ 114 w 180"/>
                  <a:gd name="T89" fmla="*/ 6 h 156"/>
                  <a:gd name="T90" fmla="*/ 90 w 180"/>
                  <a:gd name="T9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156">
                    <a:moveTo>
                      <a:pt x="90" y="0"/>
                    </a:moveTo>
                    <a:lnTo>
                      <a:pt x="84" y="12"/>
                    </a:lnTo>
                    <a:lnTo>
                      <a:pt x="78" y="12"/>
                    </a:lnTo>
                    <a:lnTo>
                      <a:pt x="66" y="18"/>
                    </a:lnTo>
                    <a:lnTo>
                      <a:pt x="66" y="18"/>
                    </a:lnTo>
                    <a:lnTo>
                      <a:pt x="66" y="18"/>
                    </a:lnTo>
                    <a:lnTo>
                      <a:pt x="60" y="30"/>
                    </a:lnTo>
                    <a:lnTo>
                      <a:pt x="48" y="36"/>
                    </a:lnTo>
                    <a:lnTo>
                      <a:pt x="48" y="54"/>
                    </a:lnTo>
                    <a:lnTo>
                      <a:pt x="42" y="66"/>
                    </a:lnTo>
                    <a:lnTo>
                      <a:pt x="42" y="66"/>
                    </a:lnTo>
                    <a:lnTo>
                      <a:pt x="42" y="66"/>
                    </a:lnTo>
                    <a:lnTo>
                      <a:pt x="36" y="66"/>
                    </a:lnTo>
                    <a:lnTo>
                      <a:pt x="6" y="78"/>
                    </a:lnTo>
                    <a:lnTo>
                      <a:pt x="6" y="78"/>
                    </a:lnTo>
                    <a:lnTo>
                      <a:pt x="6" y="78"/>
                    </a:lnTo>
                    <a:lnTo>
                      <a:pt x="12" y="108"/>
                    </a:lnTo>
                    <a:lnTo>
                      <a:pt x="6" y="114"/>
                    </a:lnTo>
                    <a:lnTo>
                      <a:pt x="0" y="120"/>
                    </a:lnTo>
                    <a:lnTo>
                      <a:pt x="0" y="126"/>
                    </a:lnTo>
                    <a:lnTo>
                      <a:pt x="6" y="144"/>
                    </a:lnTo>
                    <a:lnTo>
                      <a:pt x="12" y="144"/>
                    </a:lnTo>
                    <a:lnTo>
                      <a:pt x="18" y="144"/>
                    </a:lnTo>
                    <a:lnTo>
                      <a:pt x="18" y="138"/>
                    </a:lnTo>
                    <a:lnTo>
                      <a:pt x="24" y="132"/>
                    </a:lnTo>
                    <a:lnTo>
                      <a:pt x="54" y="132"/>
                    </a:lnTo>
                    <a:lnTo>
                      <a:pt x="54" y="132"/>
                    </a:lnTo>
                    <a:lnTo>
                      <a:pt x="54" y="132"/>
                    </a:lnTo>
                    <a:lnTo>
                      <a:pt x="78" y="150"/>
                    </a:lnTo>
                    <a:lnTo>
                      <a:pt x="96" y="150"/>
                    </a:lnTo>
                    <a:lnTo>
                      <a:pt x="138" y="156"/>
                    </a:lnTo>
                    <a:lnTo>
                      <a:pt x="138" y="132"/>
                    </a:lnTo>
                    <a:lnTo>
                      <a:pt x="138" y="132"/>
                    </a:lnTo>
                    <a:lnTo>
                      <a:pt x="138" y="132"/>
                    </a:lnTo>
                    <a:lnTo>
                      <a:pt x="156" y="126"/>
                    </a:lnTo>
                    <a:lnTo>
                      <a:pt x="156" y="90"/>
                    </a:lnTo>
                    <a:lnTo>
                      <a:pt x="168" y="96"/>
                    </a:lnTo>
                    <a:lnTo>
                      <a:pt x="180" y="84"/>
                    </a:lnTo>
                    <a:lnTo>
                      <a:pt x="168" y="72"/>
                    </a:lnTo>
                    <a:lnTo>
                      <a:pt x="162" y="78"/>
                    </a:lnTo>
                    <a:lnTo>
                      <a:pt x="138" y="42"/>
                    </a:lnTo>
                    <a:lnTo>
                      <a:pt x="144" y="24"/>
                    </a:lnTo>
                    <a:lnTo>
                      <a:pt x="132" y="12"/>
                    </a:lnTo>
                    <a:lnTo>
                      <a:pt x="114" y="18"/>
                    </a:lnTo>
                    <a:lnTo>
                      <a:pt x="114" y="6"/>
                    </a:lnTo>
                    <a:lnTo>
                      <a:pt x="9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4" name="Freeform 344"/>
              <p:cNvSpPr>
                <a:spLocks/>
              </p:cNvSpPr>
              <p:nvPr/>
            </p:nvSpPr>
            <p:spPr bwMode="auto">
              <a:xfrm>
                <a:off x="3162" y="1680"/>
                <a:ext cx="12" cy="12"/>
              </a:xfrm>
              <a:custGeom>
                <a:avLst/>
                <a:gdLst>
                  <a:gd name="T0" fmla="*/ 12 w 12"/>
                  <a:gd name="T1" fmla="*/ 0 h 12"/>
                  <a:gd name="T2" fmla="*/ 12 w 12"/>
                  <a:gd name="T3" fmla="*/ 0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12" y="0"/>
                    </a:lnTo>
                    <a:lnTo>
                      <a:pt x="0"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5" name="Freeform 345"/>
              <p:cNvSpPr>
                <a:spLocks/>
              </p:cNvSpPr>
              <p:nvPr/>
            </p:nvSpPr>
            <p:spPr bwMode="auto">
              <a:xfrm>
                <a:off x="3006" y="1734"/>
                <a:ext cx="6" cy="6"/>
              </a:xfrm>
              <a:custGeom>
                <a:avLst/>
                <a:gdLst>
                  <a:gd name="T0" fmla="*/ 6 w 6"/>
                  <a:gd name="T1" fmla="*/ 0 h 6"/>
                  <a:gd name="T2" fmla="*/ 6 w 6"/>
                  <a:gd name="T3" fmla="*/ 6 h 6"/>
                  <a:gd name="T4" fmla="*/ 0 w 6"/>
                  <a:gd name="T5" fmla="*/ 6 h 6"/>
                  <a:gd name="T6" fmla="*/ 6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6" y="6"/>
                    </a:lnTo>
                    <a:lnTo>
                      <a:pt x="0" y="6"/>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6" name="Freeform 346"/>
              <p:cNvSpPr>
                <a:spLocks/>
              </p:cNvSpPr>
              <p:nvPr/>
            </p:nvSpPr>
            <p:spPr bwMode="auto">
              <a:xfrm>
                <a:off x="3090" y="1728"/>
                <a:ext cx="42" cy="24"/>
              </a:xfrm>
              <a:custGeom>
                <a:avLst/>
                <a:gdLst>
                  <a:gd name="T0" fmla="*/ 42 w 42"/>
                  <a:gd name="T1" fmla="*/ 0 h 24"/>
                  <a:gd name="T2" fmla="*/ 42 w 42"/>
                  <a:gd name="T3" fmla="*/ 0 h 24"/>
                  <a:gd name="T4" fmla="*/ 42 w 42"/>
                  <a:gd name="T5" fmla="*/ 24 h 24"/>
                  <a:gd name="T6" fmla="*/ 0 w 42"/>
                  <a:gd name="T7" fmla="*/ 18 h 24"/>
                  <a:gd name="T8" fmla="*/ 42 w 42"/>
                  <a:gd name="T9" fmla="*/ 24 h 24"/>
                  <a:gd name="T10" fmla="*/ 42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42" y="0"/>
                    </a:moveTo>
                    <a:lnTo>
                      <a:pt x="42" y="0"/>
                    </a:lnTo>
                    <a:lnTo>
                      <a:pt x="42" y="24"/>
                    </a:lnTo>
                    <a:lnTo>
                      <a:pt x="0" y="18"/>
                    </a:lnTo>
                    <a:lnTo>
                      <a:pt x="42" y="24"/>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7" name="Freeform 347"/>
              <p:cNvSpPr>
                <a:spLocks/>
              </p:cNvSpPr>
              <p:nvPr/>
            </p:nvSpPr>
            <p:spPr bwMode="auto">
              <a:xfrm>
                <a:off x="3048" y="1728"/>
                <a:ext cx="24" cy="18"/>
              </a:xfrm>
              <a:custGeom>
                <a:avLst/>
                <a:gdLst>
                  <a:gd name="T0" fmla="*/ 24 w 24"/>
                  <a:gd name="T1" fmla="*/ 18 h 18"/>
                  <a:gd name="T2" fmla="*/ 0 w 24"/>
                  <a:gd name="T3" fmla="*/ 0 h 18"/>
                  <a:gd name="T4" fmla="*/ 0 w 24"/>
                  <a:gd name="T5" fmla="*/ 0 h 18"/>
                  <a:gd name="T6" fmla="*/ 24 w 24"/>
                  <a:gd name="T7" fmla="*/ 18 h 18"/>
                  <a:gd name="T8" fmla="*/ 24 w 24"/>
                  <a:gd name="T9" fmla="*/ 18 h 18"/>
                </a:gdLst>
                <a:ahLst/>
                <a:cxnLst>
                  <a:cxn ang="0">
                    <a:pos x="T0" y="T1"/>
                  </a:cxn>
                  <a:cxn ang="0">
                    <a:pos x="T2" y="T3"/>
                  </a:cxn>
                  <a:cxn ang="0">
                    <a:pos x="T4" y="T5"/>
                  </a:cxn>
                  <a:cxn ang="0">
                    <a:pos x="T6" y="T7"/>
                  </a:cxn>
                  <a:cxn ang="0">
                    <a:pos x="T8" y="T9"/>
                  </a:cxn>
                </a:cxnLst>
                <a:rect l="0" t="0" r="r" b="b"/>
                <a:pathLst>
                  <a:path w="24" h="18">
                    <a:moveTo>
                      <a:pt x="24" y="18"/>
                    </a:moveTo>
                    <a:lnTo>
                      <a:pt x="0" y="0"/>
                    </a:lnTo>
                    <a:lnTo>
                      <a:pt x="0" y="0"/>
                    </a:lnTo>
                    <a:lnTo>
                      <a:pt x="24" y="18"/>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8" name="Freeform 348"/>
              <p:cNvSpPr>
                <a:spLocks/>
              </p:cNvSpPr>
              <p:nvPr/>
            </p:nvSpPr>
            <p:spPr bwMode="auto">
              <a:xfrm>
                <a:off x="2994" y="1476"/>
                <a:ext cx="96" cy="78"/>
              </a:xfrm>
              <a:custGeom>
                <a:avLst/>
                <a:gdLst>
                  <a:gd name="T0" fmla="*/ 84 w 96"/>
                  <a:gd name="T1" fmla="*/ 6 h 78"/>
                  <a:gd name="T2" fmla="*/ 42 w 96"/>
                  <a:gd name="T3" fmla="*/ 0 h 78"/>
                  <a:gd name="T4" fmla="*/ 0 w 96"/>
                  <a:gd name="T5" fmla="*/ 18 h 78"/>
                  <a:gd name="T6" fmla="*/ 12 w 96"/>
                  <a:gd name="T7" fmla="*/ 48 h 78"/>
                  <a:gd name="T8" fmla="*/ 24 w 96"/>
                  <a:gd name="T9" fmla="*/ 42 h 78"/>
                  <a:gd name="T10" fmla="*/ 24 w 96"/>
                  <a:gd name="T11" fmla="*/ 60 h 78"/>
                  <a:gd name="T12" fmla="*/ 42 w 96"/>
                  <a:gd name="T13" fmla="*/ 54 h 78"/>
                  <a:gd name="T14" fmla="*/ 66 w 96"/>
                  <a:gd name="T15" fmla="*/ 72 h 78"/>
                  <a:gd name="T16" fmla="*/ 84 w 96"/>
                  <a:gd name="T17" fmla="*/ 78 h 78"/>
                  <a:gd name="T18" fmla="*/ 84 w 96"/>
                  <a:gd name="T19" fmla="*/ 78 h 78"/>
                  <a:gd name="T20" fmla="*/ 84 w 96"/>
                  <a:gd name="T21" fmla="*/ 78 h 78"/>
                  <a:gd name="T22" fmla="*/ 78 w 96"/>
                  <a:gd name="T23" fmla="*/ 72 h 78"/>
                  <a:gd name="T24" fmla="*/ 78 w 96"/>
                  <a:gd name="T25" fmla="*/ 72 h 78"/>
                  <a:gd name="T26" fmla="*/ 78 w 96"/>
                  <a:gd name="T27" fmla="*/ 72 h 78"/>
                  <a:gd name="T28" fmla="*/ 84 w 96"/>
                  <a:gd name="T29" fmla="*/ 60 h 78"/>
                  <a:gd name="T30" fmla="*/ 78 w 96"/>
                  <a:gd name="T31" fmla="*/ 60 h 78"/>
                  <a:gd name="T32" fmla="*/ 66 w 96"/>
                  <a:gd name="T33" fmla="*/ 30 h 78"/>
                  <a:gd name="T34" fmla="*/ 72 w 96"/>
                  <a:gd name="T35" fmla="*/ 24 h 78"/>
                  <a:gd name="T36" fmla="*/ 84 w 96"/>
                  <a:gd name="T37" fmla="*/ 24 h 78"/>
                  <a:gd name="T38" fmla="*/ 90 w 96"/>
                  <a:gd name="T39" fmla="*/ 12 h 78"/>
                  <a:gd name="T40" fmla="*/ 96 w 96"/>
                  <a:gd name="T41" fmla="*/ 6 h 78"/>
                  <a:gd name="T42" fmla="*/ 90 w 96"/>
                  <a:gd name="T43" fmla="*/ 6 h 78"/>
                  <a:gd name="T44" fmla="*/ 90 w 96"/>
                  <a:gd name="T45" fmla="*/ 0 h 78"/>
                  <a:gd name="T46" fmla="*/ 84 w 96"/>
                  <a:gd name="T47"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78">
                    <a:moveTo>
                      <a:pt x="84" y="6"/>
                    </a:moveTo>
                    <a:lnTo>
                      <a:pt x="42" y="0"/>
                    </a:lnTo>
                    <a:lnTo>
                      <a:pt x="0" y="18"/>
                    </a:lnTo>
                    <a:lnTo>
                      <a:pt x="12" y="48"/>
                    </a:lnTo>
                    <a:lnTo>
                      <a:pt x="24" y="42"/>
                    </a:lnTo>
                    <a:lnTo>
                      <a:pt x="24" y="60"/>
                    </a:lnTo>
                    <a:lnTo>
                      <a:pt x="42" y="54"/>
                    </a:lnTo>
                    <a:lnTo>
                      <a:pt x="66" y="72"/>
                    </a:lnTo>
                    <a:lnTo>
                      <a:pt x="84" y="78"/>
                    </a:lnTo>
                    <a:lnTo>
                      <a:pt x="84" y="78"/>
                    </a:lnTo>
                    <a:lnTo>
                      <a:pt x="84" y="78"/>
                    </a:lnTo>
                    <a:lnTo>
                      <a:pt x="78" y="72"/>
                    </a:lnTo>
                    <a:lnTo>
                      <a:pt x="78" y="72"/>
                    </a:lnTo>
                    <a:lnTo>
                      <a:pt x="78" y="72"/>
                    </a:lnTo>
                    <a:lnTo>
                      <a:pt x="84" y="60"/>
                    </a:lnTo>
                    <a:lnTo>
                      <a:pt x="78" y="60"/>
                    </a:lnTo>
                    <a:lnTo>
                      <a:pt x="66" y="30"/>
                    </a:lnTo>
                    <a:lnTo>
                      <a:pt x="72" y="24"/>
                    </a:lnTo>
                    <a:lnTo>
                      <a:pt x="84" y="24"/>
                    </a:lnTo>
                    <a:lnTo>
                      <a:pt x="90" y="12"/>
                    </a:lnTo>
                    <a:lnTo>
                      <a:pt x="96" y="6"/>
                    </a:lnTo>
                    <a:lnTo>
                      <a:pt x="90" y="6"/>
                    </a:lnTo>
                    <a:lnTo>
                      <a:pt x="90" y="0"/>
                    </a:lnTo>
                    <a:lnTo>
                      <a:pt x="8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29" name="Freeform 349"/>
              <p:cNvSpPr>
                <a:spLocks/>
              </p:cNvSpPr>
              <p:nvPr/>
            </p:nvSpPr>
            <p:spPr bwMode="auto">
              <a:xfrm>
                <a:off x="2970" y="1512"/>
                <a:ext cx="24" cy="24"/>
              </a:xfrm>
              <a:custGeom>
                <a:avLst/>
                <a:gdLst>
                  <a:gd name="T0" fmla="*/ 0 w 24"/>
                  <a:gd name="T1" fmla="*/ 24 h 24"/>
                  <a:gd name="T2" fmla="*/ 6 w 24"/>
                  <a:gd name="T3" fmla="*/ 18 h 24"/>
                  <a:gd name="T4" fmla="*/ 6 w 24"/>
                  <a:gd name="T5" fmla="*/ 12 h 24"/>
                  <a:gd name="T6" fmla="*/ 12 w 24"/>
                  <a:gd name="T7" fmla="*/ 12 h 24"/>
                  <a:gd name="T8" fmla="*/ 24 w 24"/>
                  <a:gd name="T9" fmla="*/ 6 h 24"/>
                  <a:gd name="T10" fmla="*/ 18 w 24"/>
                  <a:gd name="T11" fmla="*/ 0 h 24"/>
                  <a:gd name="T12" fmla="*/ 0 w 24"/>
                  <a:gd name="T13" fmla="*/ 6 h 24"/>
                  <a:gd name="T14" fmla="*/ 0 w 24"/>
                  <a:gd name="T15" fmla="*/ 12 h 24"/>
                  <a:gd name="T16" fmla="*/ 6 w 24"/>
                  <a:gd name="T17" fmla="*/ 18 h 24"/>
                  <a:gd name="T18" fmla="*/ 0 w 24"/>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0" y="24"/>
                    </a:moveTo>
                    <a:lnTo>
                      <a:pt x="6" y="18"/>
                    </a:lnTo>
                    <a:lnTo>
                      <a:pt x="6" y="12"/>
                    </a:lnTo>
                    <a:lnTo>
                      <a:pt x="12" y="12"/>
                    </a:lnTo>
                    <a:lnTo>
                      <a:pt x="24" y="6"/>
                    </a:lnTo>
                    <a:lnTo>
                      <a:pt x="18" y="0"/>
                    </a:lnTo>
                    <a:lnTo>
                      <a:pt x="0" y="6"/>
                    </a:lnTo>
                    <a:lnTo>
                      <a:pt x="0" y="12"/>
                    </a:lnTo>
                    <a:lnTo>
                      <a:pt x="6" y="18"/>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0" name="Freeform 350"/>
              <p:cNvSpPr>
                <a:spLocks/>
              </p:cNvSpPr>
              <p:nvPr/>
            </p:nvSpPr>
            <p:spPr bwMode="auto">
              <a:xfrm>
                <a:off x="2970" y="1500"/>
                <a:ext cx="18" cy="12"/>
              </a:xfrm>
              <a:custGeom>
                <a:avLst/>
                <a:gdLst>
                  <a:gd name="T0" fmla="*/ 18 w 18"/>
                  <a:gd name="T1" fmla="*/ 6 h 12"/>
                  <a:gd name="T2" fmla="*/ 12 w 18"/>
                  <a:gd name="T3" fmla="*/ 0 h 12"/>
                  <a:gd name="T4" fmla="*/ 0 w 18"/>
                  <a:gd name="T5" fmla="*/ 0 h 12"/>
                  <a:gd name="T6" fmla="*/ 12 w 18"/>
                  <a:gd name="T7" fmla="*/ 12 h 12"/>
                  <a:gd name="T8" fmla="*/ 18 w 18"/>
                  <a:gd name="T9" fmla="*/ 6 h 12"/>
                </a:gdLst>
                <a:ahLst/>
                <a:cxnLst>
                  <a:cxn ang="0">
                    <a:pos x="T0" y="T1"/>
                  </a:cxn>
                  <a:cxn ang="0">
                    <a:pos x="T2" y="T3"/>
                  </a:cxn>
                  <a:cxn ang="0">
                    <a:pos x="T4" y="T5"/>
                  </a:cxn>
                  <a:cxn ang="0">
                    <a:pos x="T6" y="T7"/>
                  </a:cxn>
                  <a:cxn ang="0">
                    <a:pos x="T8" y="T9"/>
                  </a:cxn>
                </a:cxnLst>
                <a:rect l="0" t="0" r="r" b="b"/>
                <a:pathLst>
                  <a:path w="18" h="12">
                    <a:moveTo>
                      <a:pt x="18" y="6"/>
                    </a:moveTo>
                    <a:lnTo>
                      <a:pt x="12" y="0"/>
                    </a:lnTo>
                    <a:lnTo>
                      <a:pt x="0" y="0"/>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1" name="Freeform 351"/>
              <p:cNvSpPr>
                <a:spLocks/>
              </p:cNvSpPr>
              <p:nvPr/>
            </p:nvSpPr>
            <p:spPr bwMode="auto">
              <a:xfrm>
                <a:off x="3072" y="1548"/>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2" name="Freeform 352"/>
              <p:cNvSpPr>
                <a:spLocks/>
              </p:cNvSpPr>
              <p:nvPr/>
            </p:nvSpPr>
            <p:spPr bwMode="auto">
              <a:xfrm>
                <a:off x="3084" y="1482"/>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3" name="Freeform 353"/>
              <p:cNvSpPr>
                <a:spLocks/>
              </p:cNvSpPr>
              <p:nvPr/>
            </p:nvSpPr>
            <p:spPr bwMode="auto">
              <a:xfrm>
                <a:off x="2958" y="1530"/>
                <a:ext cx="132" cy="84"/>
              </a:xfrm>
              <a:custGeom>
                <a:avLst/>
                <a:gdLst>
                  <a:gd name="T0" fmla="*/ 120 w 132"/>
                  <a:gd name="T1" fmla="*/ 24 h 84"/>
                  <a:gd name="T2" fmla="*/ 102 w 132"/>
                  <a:gd name="T3" fmla="*/ 18 h 84"/>
                  <a:gd name="T4" fmla="*/ 78 w 132"/>
                  <a:gd name="T5" fmla="*/ 0 h 84"/>
                  <a:gd name="T6" fmla="*/ 60 w 132"/>
                  <a:gd name="T7" fmla="*/ 6 h 84"/>
                  <a:gd name="T8" fmla="*/ 54 w 132"/>
                  <a:gd name="T9" fmla="*/ 30 h 84"/>
                  <a:gd name="T10" fmla="*/ 42 w 132"/>
                  <a:gd name="T11" fmla="*/ 42 h 84"/>
                  <a:gd name="T12" fmla="*/ 24 w 132"/>
                  <a:gd name="T13" fmla="*/ 12 h 84"/>
                  <a:gd name="T14" fmla="*/ 6 w 132"/>
                  <a:gd name="T15" fmla="*/ 18 h 84"/>
                  <a:gd name="T16" fmla="*/ 0 w 132"/>
                  <a:gd name="T17" fmla="*/ 66 h 84"/>
                  <a:gd name="T18" fmla="*/ 24 w 132"/>
                  <a:gd name="T19" fmla="*/ 60 h 84"/>
                  <a:gd name="T20" fmla="*/ 54 w 132"/>
                  <a:gd name="T21" fmla="*/ 60 h 84"/>
                  <a:gd name="T22" fmla="*/ 60 w 132"/>
                  <a:gd name="T23" fmla="*/ 60 h 84"/>
                  <a:gd name="T24" fmla="*/ 66 w 132"/>
                  <a:gd name="T25" fmla="*/ 60 h 84"/>
                  <a:gd name="T26" fmla="*/ 72 w 132"/>
                  <a:gd name="T27" fmla="*/ 66 h 84"/>
                  <a:gd name="T28" fmla="*/ 102 w 132"/>
                  <a:gd name="T29" fmla="*/ 84 h 84"/>
                  <a:gd name="T30" fmla="*/ 102 w 132"/>
                  <a:gd name="T31" fmla="*/ 84 h 84"/>
                  <a:gd name="T32" fmla="*/ 102 w 132"/>
                  <a:gd name="T33" fmla="*/ 84 h 84"/>
                  <a:gd name="T34" fmla="*/ 102 w 132"/>
                  <a:gd name="T35" fmla="*/ 84 h 84"/>
                  <a:gd name="T36" fmla="*/ 102 w 132"/>
                  <a:gd name="T37" fmla="*/ 84 h 84"/>
                  <a:gd name="T38" fmla="*/ 114 w 132"/>
                  <a:gd name="T39" fmla="*/ 78 h 84"/>
                  <a:gd name="T40" fmla="*/ 120 w 132"/>
                  <a:gd name="T41" fmla="*/ 78 h 84"/>
                  <a:gd name="T42" fmla="*/ 132 w 132"/>
                  <a:gd name="T43" fmla="*/ 66 h 84"/>
                  <a:gd name="T44" fmla="*/ 120 w 132"/>
                  <a:gd name="T45" fmla="*/ 42 h 84"/>
                  <a:gd name="T46" fmla="*/ 120 w 132"/>
                  <a:gd name="T47" fmla="*/ 24 h 84"/>
                  <a:gd name="T48" fmla="*/ 120 w 132"/>
                  <a:gd name="T49" fmla="*/ 24 h 84"/>
                  <a:gd name="T50" fmla="*/ 120 w 132"/>
                  <a:gd name="T51"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4">
                    <a:moveTo>
                      <a:pt x="120" y="24"/>
                    </a:moveTo>
                    <a:lnTo>
                      <a:pt x="102" y="18"/>
                    </a:lnTo>
                    <a:lnTo>
                      <a:pt x="78" y="0"/>
                    </a:lnTo>
                    <a:lnTo>
                      <a:pt x="60" y="6"/>
                    </a:lnTo>
                    <a:lnTo>
                      <a:pt x="54" y="30"/>
                    </a:lnTo>
                    <a:lnTo>
                      <a:pt x="42" y="42"/>
                    </a:lnTo>
                    <a:lnTo>
                      <a:pt x="24" y="12"/>
                    </a:lnTo>
                    <a:lnTo>
                      <a:pt x="6" y="18"/>
                    </a:lnTo>
                    <a:lnTo>
                      <a:pt x="0" y="66"/>
                    </a:lnTo>
                    <a:lnTo>
                      <a:pt x="24" y="60"/>
                    </a:lnTo>
                    <a:lnTo>
                      <a:pt x="54" y="60"/>
                    </a:lnTo>
                    <a:lnTo>
                      <a:pt x="60" y="60"/>
                    </a:lnTo>
                    <a:lnTo>
                      <a:pt x="66" y="60"/>
                    </a:lnTo>
                    <a:lnTo>
                      <a:pt x="72" y="66"/>
                    </a:lnTo>
                    <a:lnTo>
                      <a:pt x="102" y="84"/>
                    </a:lnTo>
                    <a:lnTo>
                      <a:pt x="102" y="84"/>
                    </a:lnTo>
                    <a:lnTo>
                      <a:pt x="102" y="84"/>
                    </a:lnTo>
                    <a:lnTo>
                      <a:pt x="102" y="84"/>
                    </a:lnTo>
                    <a:lnTo>
                      <a:pt x="102" y="84"/>
                    </a:lnTo>
                    <a:lnTo>
                      <a:pt x="114" y="78"/>
                    </a:lnTo>
                    <a:lnTo>
                      <a:pt x="120" y="78"/>
                    </a:lnTo>
                    <a:lnTo>
                      <a:pt x="132" y="66"/>
                    </a:lnTo>
                    <a:lnTo>
                      <a:pt x="120" y="42"/>
                    </a:lnTo>
                    <a:lnTo>
                      <a:pt x="120" y="24"/>
                    </a:lnTo>
                    <a:lnTo>
                      <a:pt x="120" y="24"/>
                    </a:lnTo>
                    <a:lnTo>
                      <a:pt x="12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4" name="Freeform 354"/>
              <p:cNvSpPr>
                <a:spLocks/>
              </p:cNvSpPr>
              <p:nvPr/>
            </p:nvSpPr>
            <p:spPr bwMode="auto">
              <a:xfrm>
                <a:off x="3060" y="1608"/>
                <a:ext cx="18" cy="6"/>
              </a:xfrm>
              <a:custGeom>
                <a:avLst/>
                <a:gdLst>
                  <a:gd name="T0" fmla="*/ 12 w 18"/>
                  <a:gd name="T1" fmla="*/ 0 h 6"/>
                  <a:gd name="T2" fmla="*/ 18 w 18"/>
                  <a:gd name="T3" fmla="*/ 0 h 6"/>
                  <a:gd name="T4" fmla="*/ 12 w 18"/>
                  <a:gd name="T5" fmla="*/ 0 h 6"/>
                  <a:gd name="T6" fmla="*/ 0 w 18"/>
                  <a:gd name="T7" fmla="*/ 6 h 6"/>
                  <a:gd name="T8" fmla="*/ 0 w 18"/>
                  <a:gd name="T9" fmla="*/ 6 h 6"/>
                  <a:gd name="T10" fmla="*/ 12 w 18"/>
                  <a:gd name="T11" fmla="*/ 0 h 6"/>
                </a:gdLst>
                <a:ahLst/>
                <a:cxnLst>
                  <a:cxn ang="0">
                    <a:pos x="T0" y="T1"/>
                  </a:cxn>
                  <a:cxn ang="0">
                    <a:pos x="T2" y="T3"/>
                  </a:cxn>
                  <a:cxn ang="0">
                    <a:pos x="T4" y="T5"/>
                  </a:cxn>
                  <a:cxn ang="0">
                    <a:pos x="T6" y="T7"/>
                  </a:cxn>
                  <a:cxn ang="0">
                    <a:pos x="T8" y="T9"/>
                  </a:cxn>
                  <a:cxn ang="0">
                    <a:pos x="T10" y="T11"/>
                  </a:cxn>
                </a:cxnLst>
                <a:rect l="0" t="0" r="r" b="b"/>
                <a:pathLst>
                  <a:path w="18" h="6">
                    <a:moveTo>
                      <a:pt x="12" y="0"/>
                    </a:moveTo>
                    <a:lnTo>
                      <a:pt x="18" y="0"/>
                    </a:lnTo>
                    <a:lnTo>
                      <a:pt x="12" y="0"/>
                    </a:ln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5" name="Freeform 355"/>
              <p:cNvSpPr>
                <a:spLocks/>
              </p:cNvSpPr>
              <p:nvPr/>
            </p:nvSpPr>
            <p:spPr bwMode="auto">
              <a:xfrm>
                <a:off x="3018" y="1530"/>
                <a:ext cx="60" cy="24"/>
              </a:xfrm>
              <a:custGeom>
                <a:avLst/>
                <a:gdLst>
                  <a:gd name="T0" fmla="*/ 42 w 60"/>
                  <a:gd name="T1" fmla="*/ 18 h 24"/>
                  <a:gd name="T2" fmla="*/ 60 w 60"/>
                  <a:gd name="T3" fmla="*/ 24 h 24"/>
                  <a:gd name="T4" fmla="*/ 60 w 60"/>
                  <a:gd name="T5" fmla="*/ 24 h 24"/>
                  <a:gd name="T6" fmla="*/ 42 w 60"/>
                  <a:gd name="T7" fmla="*/ 18 h 24"/>
                  <a:gd name="T8" fmla="*/ 18 w 60"/>
                  <a:gd name="T9" fmla="*/ 0 h 24"/>
                  <a:gd name="T10" fmla="*/ 0 w 60"/>
                  <a:gd name="T11" fmla="*/ 6 h 24"/>
                  <a:gd name="T12" fmla="*/ 18 w 60"/>
                  <a:gd name="T13" fmla="*/ 0 h 24"/>
                  <a:gd name="T14" fmla="*/ 42 w 60"/>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42" y="18"/>
                    </a:moveTo>
                    <a:lnTo>
                      <a:pt x="60" y="24"/>
                    </a:lnTo>
                    <a:lnTo>
                      <a:pt x="60" y="24"/>
                    </a:lnTo>
                    <a:lnTo>
                      <a:pt x="42" y="18"/>
                    </a:lnTo>
                    <a:lnTo>
                      <a:pt x="18" y="0"/>
                    </a:lnTo>
                    <a:lnTo>
                      <a:pt x="0" y="6"/>
                    </a:lnTo>
                    <a:lnTo>
                      <a:pt x="18"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6" name="Freeform 356"/>
              <p:cNvSpPr>
                <a:spLocks/>
              </p:cNvSpPr>
              <p:nvPr/>
            </p:nvSpPr>
            <p:spPr bwMode="auto">
              <a:xfrm>
                <a:off x="2952" y="1590"/>
                <a:ext cx="108" cy="84"/>
              </a:xfrm>
              <a:custGeom>
                <a:avLst/>
                <a:gdLst>
                  <a:gd name="T0" fmla="*/ 30 w 108"/>
                  <a:gd name="T1" fmla="*/ 42 h 84"/>
                  <a:gd name="T2" fmla="*/ 30 w 108"/>
                  <a:gd name="T3" fmla="*/ 66 h 84"/>
                  <a:gd name="T4" fmla="*/ 30 w 108"/>
                  <a:gd name="T5" fmla="*/ 66 h 84"/>
                  <a:gd name="T6" fmla="*/ 42 w 108"/>
                  <a:gd name="T7" fmla="*/ 66 h 84"/>
                  <a:gd name="T8" fmla="*/ 48 w 108"/>
                  <a:gd name="T9" fmla="*/ 84 h 84"/>
                  <a:gd name="T10" fmla="*/ 78 w 108"/>
                  <a:gd name="T11" fmla="*/ 72 h 84"/>
                  <a:gd name="T12" fmla="*/ 84 w 108"/>
                  <a:gd name="T13" fmla="*/ 72 h 84"/>
                  <a:gd name="T14" fmla="*/ 90 w 108"/>
                  <a:gd name="T15" fmla="*/ 60 h 84"/>
                  <a:gd name="T16" fmla="*/ 90 w 108"/>
                  <a:gd name="T17" fmla="*/ 42 h 84"/>
                  <a:gd name="T18" fmla="*/ 102 w 108"/>
                  <a:gd name="T19" fmla="*/ 36 h 84"/>
                  <a:gd name="T20" fmla="*/ 108 w 108"/>
                  <a:gd name="T21" fmla="*/ 24 h 84"/>
                  <a:gd name="T22" fmla="*/ 108 w 108"/>
                  <a:gd name="T23" fmla="*/ 24 h 84"/>
                  <a:gd name="T24" fmla="*/ 78 w 108"/>
                  <a:gd name="T25" fmla="*/ 6 h 84"/>
                  <a:gd name="T26" fmla="*/ 72 w 108"/>
                  <a:gd name="T27" fmla="*/ 0 h 84"/>
                  <a:gd name="T28" fmla="*/ 66 w 108"/>
                  <a:gd name="T29" fmla="*/ 0 h 84"/>
                  <a:gd name="T30" fmla="*/ 60 w 108"/>
                  <a:gd name="T31" fmla="*/ 0 h 84"/>
                  <a:gd name="T32" fmla="*/ 30 w 108"/>
                  <a:gd name="T33" fmla="*/ 0 h 84"/>
                  <a:gd name="T34" fmla="*/ 6 w 108"/>
                  <a:gd name="T35" fmla="*/ 6 h 84"/>
                  <a:gd name="T36" fmla="*/ 6 w 108"/>
                  <a:gd name="T37" fmla="*/ 6 h 84"/>
                  <a:gd name="T38" fmla="*/ 6 w 108"/>
                  <a:gd name="T39" fmla="*/ 6 h 84"/>
                  <a:gd name="T40" fmla="*/ 0 w 108"/>
                  <a:gd name="T41" fmla="*/ 24 h 84"/>
                  <a:gd name="T42" fmla="*/ 0 w 108"/>
                  <a:gd name="T43" fmla="*/ 30 h 84"/>
                  <a:gd name="T44" fmla="*/ 18 w 108"/>
                  <a:gd name="T45" fmla="*/ 42 h 84"/>
                  <a:gd name="T46" fmla="*/ 30 w 108"/>
                  <a:gd name="T4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84">
                    <a:moveTo>
                      <a:pt x="30" y="42"/>
                    </a:moveTo>
                    <a:lnTo>
                      <a:pt x="30" y="66"/>
                    </a:lnTo>
                    <a:lnTo>
                      <a:pt x="30" y="66"/>
                    </a:lnTo>
                    <a:lnTo>
                      <a:pt x="42" y="66"/>
                    </a:lnTo>
                    <a:lnTo>
                      <a:pt x="48" y="84"/>
                    </a:lnTo>
                    <a:lnTo>
                      <a:pt x="78" y="72"/>
                    </a:lnTo>
                    <a:lnTo>
                      <a:pt x="84" y="72"/>
                    </a:lnTo>
                    <a:lnTo>
                      <a:pt x="90" y="60"/>
                    </a:lnTo>
                    <a:lnTo>
                      <a:pt x="90" y="42"/>
                    </a:lnTo>
                    <a:lnTo>
                      <a:pt x="102" y="36"/>
                    </a:lnTo>
                    <a:lnTo>
                      <a:pt x="108" y="24"/>
                    </a:lnTo>
                    <a:lnTo>
                      <a:pt x="108" y="24"/>
                    </a:lnTo>
                    <a:lnTo>
                      <a:pt x="78" y="6"/>
                    </a:lnTo>
                    <a:lnTo>
                      <a:pt x="72" y="0"/>
                    </a:lnTo>
                    <a:lnTo>
                      <a:pt x="66" y="0"/>
                    </a:lnTo>
                    <a:lnTo>
                      <a:pt x="60" y="0"/>
                    </a:lnTo>
                    <a:lnTo>
                      <a:pt x="30" y="0"/>
                    </a:lnTo>
                    <a:lnTo>
                      <a:pt x="6" y="6"/>
                    </a:lnTo>
                    <a:lnTo>
                      <a:pt x="6" y="6"/>
                    </a:lnTo>
                    <a:lnTo>
                      <a:pt x="6" y="6"/>
                    </a:lnTo>
                    <a:lnTo>
                      <a:pt x="0" y="24"/>
                    </a:lnTo>
                    <a:lnTo>
                      <a:pt x="0" y="30"/>
                    </a:lnTo>
                    <a:lnTo>
                      <a:pt x="18" y="42"/>
                    </a:lnTo>
                    <a:lnTo>
                      <a:pt x="3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7" name="Freeform 357"/>
              <p:cNvSpPr>
                <a:spLocks/>
              </p:cNvSpPr>
              <p:nvPr/>
            </p:nvSpPr>
            <p:spPr bwMode="auto">
              <a:xfrm>
                <a:off x="3000" y="1662"/>
                <a:ext cx="30" cy="12"/>
              </a:xfrm>
              <a:custGeom>
                <a:avLst/>
                <a:gdLst>
                  <a:gd name="T0" fmla="*/ 0 w 30"/>
                  <a:gd name="T1" fmla="*/ 12 h 12"/>
                  <a:gd name="T2" fmla="*/ 30 w 30"/>
                  <a:gd name="T3" fmla="*/ 0 h 12"/>
                  <a:gd name="T4" fmla="*/ 0 w 30"/>
                  <a:gd name="T5" fmla="*/ 12 h 12"/>
                  <a:gd name="T6" fmla="*/ 0 w 30"/>
                  <a:gd name="T7" fmla="*/ 12 h 12"/>
                </a:gdLst>
                <a:ahLst/>
                <a:cxnLst>
                  <a:cxn ang="0">
                    <a:pos x="T0" y="T1"/>
                  </a:cxn>
                  <a:cxn ang="0">
                    <a:pos x="T2" y="T3"/>
                  </a:cxn>
                  <a:cxn ang="0">
                    <a:pos x="T4" y="T5"/>
                  </a:cxn>
                  <a:cxn ang="0">
                    <a:pos x="T6" y="T7"/>
                  </a:cxn>
                </a:cxnLst>
                <a:rect l="0" t="0" r="r" b="b"/>
                <a:pathLst>
                  <a:path w="30" h="12">
                    <a:moveTo>
                      <a:pt x="0" y="12"/>
                    </a:moveTo>
                    <a:lnTo>
                      <a:pt x="3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8" name="Freeform 358"/>
              <p:cNvSpPr>
                <a:spLocks/>
              </p:cNvSpPr>
              <p:nvPr/>
            </p:nvSpPr>
            <p:spPr bwMode="auto">
              <a:xfrm>
                <a:off x="3036" y="1650"/>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39" name="Freeform 359"/>
              <p:cNvSpPr>
                <a:spLocks/>
              </p:cNvSpPr>
              <p:nvPr/>
            </p:nvSpPr>
            <p:spPr bwMode="auto">
              <a:xfrm>
                <a:off x="2958" y="1590"/>
                <a:ext cx="60" cy="6"/>
              </a:xfrm>
              <a:custGeom>
                <a:avLst/>
                <a:gdLst>
                  <a:gd name="T0" fmla="*/ 24 w 60"/>
                  <a:gd name="T1" fmla="*/ 0 h 6"/>
                  <a:gd name="T2" fmla="*/ 54 w 60"/>
                  <a:gd name="T3" fmla="*/ 0 h 6"/>
                  <a:gd name="T4" fmla="*/ 60 w 60"/>
                  <a:gd name="T5" fmla="*/ 0 h 6"/>
                  <a:gd name="T6" fmla="*/ 54 w 60"/>
                  <a:gd name="T7" fmla="*/ 0 h 6"/>
                  <a:gd name="T8" fmla="*/ 24 w 60"/>
                  <a:gd name="T9" fmla="*/ 0 h 6"/>
                  <a:gd name="T10" fmla="*/ 0 w 60"/>
                  <a:gd name="T11" fmla="*/ 6 h 6"/>
                  <a:gd name="T12" fmla="*/ 0 w 60"/>
                  <a:gd name="T13" fmla="*/ 6 h 6"/>
                  <a:gd name="T14" fmla="*/ 24 w 60"/>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
                    <a:moveTo>
                      <a:pt x="24" y="0"/>
                    </a:moveTo>
                    <a:lnTo>
                      <a:pt x="54" y="0"/>
                    </a:lnTo>
                    <a:lnTo>
                      <a:pt x="60" y="0"/>
                    </a:lnTo>
                    <a:lnTo>
                      <a:pt x="54" y="0"/>
                    </a:lnTo>
                    <a:lnTo>
                      <a:pt x="24" y="0"/>
                    </a:lnTo>
                    <a:lnTo>
                      <a:pt x="0" y="6"/>
                    </a:lnTo>
                    <a:lnTo>
                      <a:pt x="0"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0" name="Rectangle 360"/>
              <p:cNvSpPr>
                <a:spLocks noChangeArrowheads="1"/>
              </p:cNvSpPr>
              <p:nvPr/>
            </p:nvSpPr>
            <p:spPr bwMode="auto">
              <a:xfrm>
                <a:off x="3060" y="16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1" name="Freeform 361"/>
              <p:cNvSpPr>
                <a:spLocks/>
              </p:cNvSpPr>
              <p:nvPr/>
            </p:nvSpPr>
            <p:spPr bwMode="auto">
              <a:xfrm>
                <a:off x="2928" y="1620"/>
                <a:ext cx="54" cy="42"/>
              </a:xfrm>
              <a:custGeom>
                <a:avLst/>
                <a:gdLst>
                  <a:gd name="T0" fmla="*/ 54 w 54"/>
                  <a:gd name="T1" fmla="*/ 12 h 42"/>
                  <a:gd name="T2" fmla="*/ 42 w 54"/>
                  <a:gd name="T3" fmla="*/ 12 h 42"/>
                  <a:gd name="T4" fmla="*/ 24 w 54"/>
                  <a:gd name="T5" fmla="*/ 0 h 42"/>
                  <a:gd name="T6" fmla="*/ 6 w 54"/>
                  <a:gd name="T7" fmla="*/ 18 h 42"/>
                  <a:gd name="T8" fmla="*/ 0 w 54"/>
                  <a:gd name="T9" fmla="*/ 30 h 42"/>
                  <a:gd name="T10" fmla="*/ 24 w 54"/>
                  <a:gd name="T11" fmla="*/ 42 h 42"/>
                  <a:gd name="T12" fmla="*/ 54 w 54"/>
                  <a:gd name="T13" fmla="*/ 36 h 42"/>
                  <a:gd name="T14" fmla="*/ 54 w 54"/>
                  <a:gd name="T15" fmla="*/ 1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2">
                    <a:moveTo>
                      <a:pt x="54" y="12"/>
                    </a:moveTo>
                    <a:lnTo>
                      <a:pt x="42" y="12"/>
                    </a:lnTo>
                    <a:lnTo>
                      <a:pt x="24" y="0"/>
                    </a:lnTo>
                    <a:lnTo>
                      <a:pt x="6" y="18"/>
                    </a:lnTo>
                    <a:lnTo>
                      <a:pt x="0" y="30"/>
                    </a:lnTo>
                    <a:lnTo>
                      <a:pt x="24" y="42"/>
                    </a:lnTo>
                    <a:lnTo>
                      <a:pt x="54" y="36"/>
                    </a:lnTo>
                    <a:lnTo>
                      <a:pt x="5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2" name="Freeform 362"/>
              <p:cNvSpPr>
                <a:spLocks/>
              </p:cNvSpPr>
              <p:nvPr/>
            </p:nvSpPr>
            <p:spPr bwMode="auto">
              <a:xfrm>
                <a:off x="2952" y="1620"/>
                <a:ext cx="30" cy="12"/>
              </a:xfrm>
              <a:custGeom>
                <a:avLst/>
                <a:gdLst>
                  <a:gd name="T0" fmla="*/ 30 w 30"/>
                  <a:gd name="T1" fmla="*/ 12 h 12"/>
                  <a:gd name="T2" fmla="*/ 18 w 30"/>
                  <a:gd name="T3" fmla="*/ 12 h 12"/>
                  <a:gd name="T4" fmla="*/ 0 w 30"/>
                  <a:gd name="T5" fmla="*/ 0 h 12"/>
                  <a:gd name="T6" fmla="*/ 18 w 30"/>
                  <a:gd name="T7" fmla="*/ 12 h 12"/>
                  <a:gd name="T8" fmla="*/ 30 w 30"/>
                  <a:gd name="T9" fmla="*/ 12 h 12"/>
                </a:gdLst>
                <a:ahLst/>
                <a:cxnLst>
                  <a:cxn ang="0">
                    <a:pos x="T0" y="T1"/>
                  </a:cxn>
                  <a:cxn ang="0">
                    <a:pos x="T2" y="T3"/>
                  </a:cxn>
                  <a:cxn ang="0">
                    <a:pos x="T4" y="T5"/>
                  </a:cxn>
                  <a:cxn ang="0">
                    <a:pos x="T6" y="T7"/>
                  </a:cxn>
                  <a:cxn ang="0">
                    <a:pos x="T8" y="T9"/>
                  </a:cxn>
                </a:cxnLst>
                <a:rect l="0" t="0" r="r" b="b"/>
                <a:pathLst>
                  <a:path w="30" h="12">
                    <a:moveTo>
                      <a:pt x="30" y="12"/>
                    </a:moveTo>
                    <a:lnTo>
                      <a:pt x="18" y="12"/>
                    </a:lnTo>
                    <a:lnTo>
                      <a:pt x="0" y="0"/>
                    </a:lnTo>
                    <a:lnTo>
                      <a:pt x="18" y="12"/>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3" name="Freeform 363"/>
              <p:cNvSpPr>
                <a:spLocks/>
              </p:cNvSpPr>
              <p:nvPr/>
            </p:nvSpPr>
            <p:spPr bwMode="auto">
              <a:xfrm>
                <a:off x="3054" y="1830"/>
                <a:ext cx="66" cy="84"/>
              </a:xfrm>
              <a:custGeom>
                <a:avLst/>
                <a:gdLst>
                  <a:gd name="T0" fmla="*/ 6 w 66"/>
                  <a:gd name="T1" fmla="*/ 6 h 84"/>
                  <a:gd name="T2" fmla="*/ 6 w 66"/>
                  <a:gd name="T3" fmla="*/ 6 h 84"/>
                  <a:gd name="T4" fmla="*/ 30 w 66"/>
                  <a:gd name="T5" fmla="*/ 48 h 84"/>
                  <a:gd name="T6" fmla="*/ 30 w 66"/>
                  <a:gd name="T7" fmla="*/ 60 h 84"/>
                  <a:gd name="T8" fmla="*/ 30 w 66"/>
                  <a:gd name="T9" fmla="*/ 78 h 84"/>
                  <a:gd name="T10" fmla="*/ 36 w 66"/>
                  <a:gd name="T11" fmla="*/ 84 h 84"/>
                  <a:gd name="T12" fmla="*/ 36 w 66"/>
                  <a:gd name="T13" fmla="*/ 84 h 84"/>
                  <a:gd name="T14" fmla="*/ 48 w 66"/>
                  <a:gd name="T15" fmla="*/ 60 h 84"/>
                  <a:gd name="T16" fmla="*/ 48 w 66"/>
                  <a:gd name="T17" fmla="*/ 60 h 84"/>
                  <a:gd name="T18" fmla="*/ 66 w 66"/>
                  <a:gd name="T19" fmla="*/ 60 h 84"/>
                  <a:gd name="T20" fmla="*/ 66 w 66"/>
                  <a:gd name="T21" fmla="*/ 48 h 84"/>
                  <a:gd name="T22" fmla="*/ 48 w 66"/>
                  <a:gd name="T23" fmla="*/ 24 h 84"/>
                  <a:gd name="T24" fmla="*/ 48 w 66"/>
                  <a:gd name="T25" fmla="*/ 12 h 84"/>
                  <a:gd name="T26" fmla="*/ 12 w 66"/>
                  <a:gd name="T27" fmla="*/ 0 h 84"/>
                  <a:gd name="T28" fmla="*/ 0 w 66"/>
                  <a:gd name="T29" fmla="*/ 0 h 84"/>
                  <a:gd name="T30" fmla="*/ 0 w 66"/>
                  <a:gd name="T31" fmla="*/ 6 h 84"/>
                  <a:gd name="T32" fmla="*/ 6 w 66"/>
                  <a:gd name="T33" fmla="*/ 6 h 84"/>
                  <a:gd name="T34" fmla="*/ 6 w 66"/>
                  <a:gd name="T3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4">
                    <a:moveTo>
                      <a:pt x="6" y="6"/>
                    </a:moveTo>
                    <a:lnTo>
                      <a:pt x="6" y="6"/>
                    </a:lnTo>
                    <a:lnTo>
                      <a:pt x="30" y="48"/>
                    </a:lnTo>
                    <a:lnTo>
                      <a:pt x="30" y="60"/>
                    </a:lnTo>
                    <a:lnTo>
                      <a:pt x="30" y="78"/>
                    </a:lnTo>
                    <a:lnTo>
                      <a:pt x="36" y="84"/>
                    </a:lnTo>
                    <a:lnTo>
                      <a:pt x="36" y="84"/>
                    </a:lnTo>
                    <a:lnTo>
                      <a:pt x="48" y="60"/>
                    </a:lnTo>
                    <a:lnTo>
                      <a:pt x="48" y="60"/>
                    </a:lnTo>
                    <a:lnTo>
                      <a:pt x="66" y="60"/>
                    </a:lnTo>
                    <a:lnTo>
                      <a:pt x="66" y="48"/>
                    </a:lnTo>
                    <a:lnTo>
                      <a:pt x="48" y="24"/>
                    </a:lnTo>
                    <a:lnTo>
                      <a:pt x="48" y="12"/>
                    </a:lnTo>
                    <a:lnTo>
                      <a:pt x="12" y="0"/>
                    </a:lnTo>
                    <a:lnTo>
                      <a:pt x="0" y="0"/>
                    </a:lnTo>
                    <a:lnTo>
                      <a:pt x="0" y="6"/>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4" name="Freeform 364"/>
              <p:cNvSpPr>
                <a:spLocks/>
              </p:cNvSpPr>
              <p:nvPr/>
            </p:nvSpPr>
            <p:spPr bwMode="auto">
              <a:xfrm>
                <a:off x="3102" y="1842"/>
                <a:ext cx="18" cy="48"/>
              </a:xfrm>
              <a:custGeom>
                <a:avLst/>
                <a:gdLst>
                  <a:gd name="T0" fmla="*/ 18 w 18"/>
                  <a:gd name="T1" fmla="*/ 36 h 48"/>
                  <a:gd name="T2" fmla="*/ 18 w 18"/>
                  <a:gd name="T3" fmla="*/ 48 h 48"/>
                  <a:gd name="T4" fmla="*/ 18 w 18"/>
                  <a:gd name="T5" fmla="*/ 48 h 48"/>
                  <a:gd name="T6" fmla="*/ 18 w 18"/>
                  <a:gd name="T7" fmla="*/ 36 h 48"/>
                  <a:gd name="T8" fmla="*/ 0 w 18"/>
                  <a:gd name="T9" fmla="*/ 12 h 48"/>
                  <a:gd name="T10" fmla="*/ 0 w 18"/>
                  <a:gd name="T11" fmla="*/ 0 h 48"/>
                  <a:gd name="T12" fmla="*/ 0 w 18"/>
                  <a:gd name="T13" fmla="*/ 12 h 48"/>
                  <a:gd name="T14" fmla="*/ 18 w 18"/>
                  <a:gd name="T15" fmla="*/ 3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8">
                    <a:moveTo>
                      <a:pt x="18" y="36"/>
                    </a:moveTo>
                    <a:lnTo>
                      <a:pt x="18" y="48"/>
                    </a:lnTo>
                    <a:lnTo>
                      <a:pt x="18" y="48"/>
                    </a:lnTo>
                    <a:lnTo>
                      <a:pt x="18" y="36"/>
                    </a:lnTo>
                    <a:lnTo>
                      <a:pt x="0" y="12"/>
                    </a:lnTo>
                    <a:lnTo>
                      <a:pt x="0" y="0"/>
                    </a:lnTo>
                    <a:lnTo>
                      <a:pt x="0" y="12"/>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5" name="Freeform 365"/>
              <p:cNvSpPr>
                <a:spLocks/>
              </p:cNvSpPr>
              <p:nvPr/>
            </p:nvSpPr>
            <p:spPr bwMode="auto">
              <a:xfrm>
                <a:off x="3090" y="1890"/>
                <a:ext cx="12" cy="24"/>
              </a:xfrm>
              <a:custGeom>
                <a:avLst/>
                <a:gdLst>
                  <a:gd name="T0" fmla="*/ 0 w 12"/>
                  <a:gd name="T1" fmla="*/ 24 h 24"/>
                  <a:gd name="T2" fmla="*/ 0 w 12"/>
                  <a:gd name="T3" fmla="*/ 24 h 24"/>
                  <a:gd name="T4" fmla="*/ 12 w 12"/>
                  <a:gd name="T5" fmla="*/ 0 h 24"/>
                  <a:gd name="T6" fmla="*/ 12 w 12"/>
                  <a:gd name="T7" fmla="*/ 0 h 24"/>
                  <a:gd name="T8" fmla="*/ 12 w 12"/>
                  <a:gd name="T9" fmla="*/ 0 h 24"/>
                  <a:gd name="T10" fmla="*/ 0 w 12"/>
                  <a:gd name="T11" fmla="*/ 24 h 24"/>
                </a:gdLst>
                <a:ahLst/>
                <a:cxnLst>
                  <a:cxn ang="0">
                    <a:pos x="T0" y="T1"/>
                  </a:cxn>
                  <a:cxn ang="0">
                    <a:pos x="T2" y="T3"/>
                  </a:cxn>
                  <a:cxn ang="0">
                    <a:pos x="T4" y="T5"/>
                  </a:cxn>
                  <a:cxn ang="0">
                    <a:pos x="T6" y="T7"/>
                  </a:cxn>
                  <a:cxn ang="0">
                    <a:pos x="T8" y="T9"/>
                  </a:cxn>
                  <a:cxn ang="0">
                    <a:pos x="T10" y="T11"/>
                  </a:cxn>
                </a:cxnLst>
                <a:rect l="0" t="0" r="r" b="b"/>
                <a:pathLst>
                  <a:path w="12" h="24">
                    <a:moveTo>
                      <a:pt x="0" y="24"/>
                    </a:moveTo>
                    <a:lnTo>
                      <a:pt x="0" y="24"/>
                    </a:lnTo>
                    <a:lnTo>
                      <a:pt x="12" y="0"/>
                    </a:lnTo>
                    <a:lnTo>
                      <a:pt x="12" y="0"/>
                    </a:lnTo>
                    <a:lnTo>
                      <a:pt x="12"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6" name="Freeform 366"/>
              <p:cNvSpPr>
                <a:spLocks/>
              </p:cNvSpPr>
              <p:nvPr/>
            </p:nvSpPr>
            <p:spPr bwMode="auto">
              <a:xfrm>
                <a:off x="2940" y="1836"/>
                <a:ext cx="174" cy="126"/>
              </a:xfrm>
              <a:custGeom>
                <a:avLst/>
                <a:gdLst>
                  <a:gd name="T0" fmla="*/ 150 w 174"/>
                  <a:gd name="T1" fmla="*/ 78 h 126"/>
                  <a:gd name="T2" fmla="*/ 150 w 174"/>
                  <a:gd name="T3" fmla="*/ 78 h 126"/>
                  <a:gd name="T4" fmla="*/ 144 w 174"/>
                  <a:gd name="T5" fmla="*/ 72 h 126"/>
                  <a:gd name="T6" fmla="*/ 144 w 174"/>
                  <a:gd name="T7" fmla="*/ 54 h 126"/>
                  <a:gd name="T8" fmla="*/ 144 w 174"/>
                  <a:gd name="T9" fmla="*/ 42 h 126"/>
                  <a:gd name="T10" fmla="*/ 120 w 174"/>
                  <a:gd name="T11" fmla="*/ 0 h 126"/>
                  <a:gd name="T12" fmla="*/ 108 w 174"/>
                  <a:gd name="T13" fmla="*/ 0 h 126"/>
                  <a:gd name="T14" fmla="*/ 108 w 174"/>
                  <a:gd name="T15" fmla="*/ 6 h 126"/>
                  <a:gd name="T16" fmla="*/ 102 w 174"/>
                  <a:gd name="T17" fmla="*/ 6 h 126"/>
                  <a:gd name="T18" fmla="*/ 102 w 174"/>
                  <a:gd name="T19" fmla="*/ 6 h 126"/>
                  <a:gd name="T20" fmla="*/ 90 w 174"/>
                  <a:gd name="T21" fmla="*/ 6 h 126"/>
                  <a:gd name="T22" fmla="*/ 84 w 174"/>
                  <a:gd name="T23" fmla="*/ 12 h 126"/>
                  <a:gd name="T24" fmla="*/ 84 w 174"/>
                  <a:gd name="T25" fmla="*/ 12 h 126"/>
                  <a:gd name="T26" fmla="*/ 84 w 174"/>
                  <a:gd name="T27" fmla="*/ 12 h 126"/>
                  <a:gd name="T28" fmla="*/ 78 w 174"/>
                  <a:gd name="T29" fmla="*/ 6 h 126"/>
                  <a:gd name="T30" fmla="*/ 48 w 174"/>
                  <a:gd name="T31" fmla="*/ 6 h 126"/>
                  <a:gd name="T32" fmla="*/ 48 w 174"/>
                  <a:gd name="T33" fmla="*/ 6 h 126"/>
                  <a:gd name="T34" fmla="*/ 48 w 174"/>
                  <a:gd name="T35" fmla="*/ 6 h 126"/>
                  <a:gd name="T36" fmla="*/ 48 w 174"/>
                  <a:gd name="T37" fmla="*/ 6 h 126"/>
                  <a:gd name="T38" fmla="*/ 48 w 174"/>
                  <a:gd name="T39" fmla="*/ 6 h 126"/>
                  <a:gd name="T40" fmla="*/ 42 w 174"/>
                  <a:gd name="T41" fmla="*/ 12 h 126"/>
                  <a:gd name="T42" fmla="*/ 30 w 174"/>
                  <a:gd name="T43" fmla="*/ 18 h 126"/>
                  <a:gd name="T44" fmla="*/ 24 w 174"/>
                  <a:gd name="T45" fmla="*/ 30 h 126"/>
                  <a:gd name="T46" fmla="*/ 12 w 174"/>
                  <a:gd name="T47" fmla="*/ 54 h 126"/>
                  <a:gd name="T48" fmla="*/ 0 w 174"/>
                  <a:gd name="T49" fmla="*/ 60 h 126"/>
                  <a:gd name="T50" fmla="*/ 6 w 174"/>
                  <a:gd name="T51" fmla="*/ 66 h 126"/>
                  <a:gd name="T52" fmla="*/ 12 w 174"/>
                  <a:gd name="T53" fmla="*/ 66 h 126"/>
                  <a:gd name="T54" fmla="*/ 12 w 174"/>
                  <a:gd name="T55" fmla="*/ 78 h 126"/>
                  <a:gd name="T56" fmla="*/ 24 w 174"/>
                  <a:gd name="T57" fmla="*/ 90 h 126"/>
                  <a:gd name="T58" fmla="*/ 24 w 174"/>
                  <a:gd name="T59" fmla="*/ 96 h 126"/>
                  <a:gd name="T60" fmla="*/ 36 w 174"/>
                  <a:gd name="T61" fmla="*/ 102 h 126"/>
                  <a:gd name="T62" fmla="*/ 42 w 174"/>
                  <a:gd name="T63" fmla="*/ 114 h 126"/>
                  <a:gd name="T64" fmla="*/ 48 w 174"/>
                  <a:gd name="T65" fmla="*/ 114 h 126"/>
                  <a:gd name="T66" fmla="*/ 48 w 174"/>
                  <a:gd name="T67" fmla="*/ 120 h 126"/>
                  <a:gd name="T68" fmla="*/ 48 w 174"/>
                  <a:gd name="T69" fmla="*/ 120 h 126"/>
                  <a:gd name="T70" fmla="*/ 96 w 174"/>
                  <a:gd name="T71" fmla="*/ 126 h 126"/>
                  <a:gd name="T72" fmla="*/ 102 w 174"/>
                  <a:gd name="T73" fmla="*/ 120 h 126"/>
                  <a:gd name="T74" fmla="*/ 126 w 174"/>
                  <a:gd name="T75" fmla="*/ 108 h 126"/>
                  <a:gd name="T76" fmla="*/ 156 w 174"/>
                  <a:gd name="T77" fmla="*/ 126 h 126"/>
                  <a:gd name="T78" fmla="*/ 156 w 174"/>
                  <a:gd name="T79" fmla="*/ 126 h 126"/>
                  <a:gd name="T80" fmla="*/ 156 w 174"/>
                  <a:gd name="T81" fmla="*/ 126 h 126"/>
                  <a:gd name="T82" fmla="*/ 156 w 174"/>
                  <a:gd name="T83" fmla="*/ 102 h 126"/>
                  <a:gd name="T84" fmla="*/ 168 w 174"/>
                  <a:gd name="T85" fmla="*/ 90 h 126"/>
                  <a:gd name="T86" fmla="*/ 174 w 174"/>
                  <a:gd name="T87" fmla="*/ 78 h 126"/>
                  <a:gd name="T88" fmla="*/ 150 w 174"/>
                  <a:gd name="T89" fmla="*/ 84 h 126"/>
                  <a:gd name="T90" fmla="*/ 150 w 174"/>
                  <a:gd name="T91" fmla="*/ 7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126">
                    <a:moveTo>
                      <a:pt x="150" y="78"/>
                    </a:moveTo>
                    <a:lnTo>
                      <a:pt x="150" y="78"/>
                    </a:lnTo>
                    <a:lnTo>
                      <a:pt x="144" y="72"/>
                    </a:lnTo>
                    <a:lnTo>
                      <a:pt x="144" y="54"/>
                    </a:lnTo>
                    <a:lnTo>
                      <a:pt x="144" y="42"/>
                    </a:lnTo>
                    <a:lnTo>
                      <a:pt x="120" y="0"/>
                    </a:lnTo>
                    <a:lnTo>
                      <a:pt x="108" y="0"/>
                    </a:lnTo>
                    <a:lnTo>
                      <a:pt x="108" y="6"/>
                    </a:lnTo>
                    <a:lnTo>
                      <a:pt x="102" y="6"/>
                    </a:lnTo>
                    <a:lnTo>
                      <a:pt x="102" y="6"/>
                    </a:lnTo>
                    <a:lnTo>
                      <a:pt x="90" y="6"/>
                    </a:lnTo>
                    <a:lnTo>
                      <a:pt x="84" y="12"/>
                    </a:lnTo>
                    <a:lnTo>
                      <a:pt x="84" y="12"/>
                    </a:lnTo>
                    <a:lnTo>
                      <a:pt x="84" y="12"/>
                    </a:lnTo>
                    <a:lnTo>
                      <a:pt x="78" y="6"/>
                    </a:lnTo>
                    <a:lnTo>
                      <a:pt x="48" y="6"/>
                    </a:lnTo>
                    <a:lnTo>
                      <a:pt x="48" y="6"/>
                    </a:lnTo>
                    <a:lnTo>
                      <a:pt x="48" y="6"/>
                    </a:lnTo>
                    <a:lnTo>
                      <a:pt x="48" y="6"/>
                    </a:lnTo>
                    <a:lnTo>
                      <a:pt x="48" y="6"/>
                    </a:lnTo>
                    <a:lnTo>
                      <a:pt x="42" y="12"/>
                    </a:lnTo>
                    <a:lnTo>
                      <a:pt x="30" y="18"/>
                    </a:lnTo>
                    <a:lnTo>
                      <a:pt x="24" y="30"/>
                    </a:lnTo>
                    <a:lnTo>
                      <a:pt x="12" y="54"/>
                    </a:lnTo>
                    <a:lnTo>
                      <a:pt x="0" y="60"/>
                    </a:lnTo>
                    <a:lnTo>
                      <a:pt x="6" y="66"/>
                    </a:lnTo>
                    <a:lnTo>
                      <a:pt x="12" y="66"/>
                    </a:lnTo>
                    <a:lnTo>
                      <a:pt x="12" y="78"/>
                    </a:lnTo>
                    <a:lnTo>
                      <a:pt x="24" y="90"/>
                    </a:lnTo>
                    <a:lnTo>
                      <a:pt x="24" y="96"/>
                    </a:lnTo>
                    <a:lnTo>
                      <a:pt x="36" y="102"/>
                    </a:lnTo>
                    <a:lnTo>
                      <a:pt x="42" y="114"/>
                    </a:lnTo>
                    <a:lnTo>
                      <a:pt x="48" y="114"/>
                    </a:lnTo>
                    <a:lnTo>
                      <a:pt x="48" y="120"/>
                    </a:lnTo>
                    <a:lnTo>
                      <a:pt x="48" y="120"/>
                    </a:lnTo>
                    <a:lnTo>
                      <a:pt x="96" y="126"/>
                    </a:lnTo>
                    <a:lnTo>
                      <a:pt x="102" y="120"/>
                    </a:lnTo>
                    <a:lnTo>
                      <a:pt x="126" y="108"/>
                    </a:lnTo>
                    <a:lnTo>
                      <a:pt x="156" y="126"/>
                    </a:lnTo>
                    <a:lnTo>
                      <a:pt x="156" y="126"/>
                    </a:lnTo>
                    <a:lnTo>
                      <a:pt x="156" y="126"/>
                    </a:lnTo>
                    <a:lnTo>
                      <a:pt x="156" y="102"/>
                    </a:lnTo>
                    <a:lnTo>
                      <a:pt x="168" y="90"/>
                    </a:lnTo>
                    <a:lnTo>
                      <a:pt x="174" y="78"/>
                    </a:lnTo>
                    <a:lnTo>
                      <a:pt x="150" y="84"/>
                    </a:lnTo>
                    <a:lnTo>
                      <a:pt x="150"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7" name="Freeform 367"/>
              <p:cNvSpPr>
                <a:spLocks/>
              </p:cNvSpPr>
              <p:nvPr/>
            </p:nvSpPr>
            <p:spPr bwMode="auto">
              <a:xfrm>
                <a:off x="3090" y="1914"/>
                <a:ext cx="24" cy="6"/>
              </a:xfrm>
              <a:custGeom>
                <a:avLst/>
                <a:gdLst>
                  <a:gd name="T0" fmla="*/ 0 w 24"/>
                  <a:gd name="T1" fmla="*/ 6 h 6"/>
                  <a:gd name="T2" fmla="*/ 0 w 24"/>
                  <a:gd name="T3" fmla="*/ 0 h 6"/>
                  <a:gd name="T4" fmla="*/ 0 w 24"/>
                  <a:gd name="T5" fmla="*/ 0 h 6"/>
                  <a:gd name="T6" fmla="*/ 0 w 24"/>
                  <a:gd name="T7" fmla="*/ 6 h 6"/>
                  <a:gd name="T8" fmla="*/ 24 w 24"/>
                  <a:gd name="T9" fmla="*/ 0 h 6"/>
                  <a:gd name="T10" fmla="*/ 24 w 24"/>
                  <a:gd name="T11" fmla="*/ 0 h 6"/>
                  <a:gd name="T12" fmla="*/ 0 w 2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4" h="6">
                    <a:moveTo>
                      <a:pt x="0" y="6"/>
                    </a:moveTo>
                    <a:lnTo>
                      <a:pt x="0" y="0"/>
                    </a:lnTo>
                    <a:lnTo>
                      <a:pt x="0" y="0"/>
                    </a:lnTo>
                    <a:lnTo>
                      <a:pt x="0" y="6"/>
                    </a:lnTo>
                    <a:lnTo>
                      <a:pt x="24" y="0"/>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8" name="Rectangle 368"/>
              <p:cNvSpPr>
                <a:spLocks noChangeArrowheads="1"/>
              </p:cNvSpPr>
              <p:nvPr/>
            </p:nvSpPr>
            <p:spPr bwMode="auto">
              <a:xfrm>
                <a:off x="3042" y="184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49" name="Freeform 369"/>
              <p:cNvSpPr>
                <a:spLocks/>
              </p:cNvSpPr>
              <p:nvPr/>
            </p:nvSpPr>
            <p:spPr bwMode="auto">
              <a:xfrm>
                <a:off x="3024" y="1842"/>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0" name="Rectangle 370"/>
              <p:cNvSpPr>
                <a:spLocks noChangeArrowheads="1"/>
              </p:cNvSpPr>
              <p:nvPr/>
            </p:nvSpPr>
            <p:spPr bwMode="auto">
              <a:xfrm>
                <a:off x="3090" y="19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1" name="Freeform 371"/>
              <p:cNvSpPr>
                <a:spLocks/>
              </p:cNvSpPr>
              <p:nvPr/>
            </p:nvSpPr>
            <p:spPr bwMode="auto">
              <a:xfrm>
                <a:off x="3060" y="1836"/>
                <a:ext cx="24" cy="54"/>
              </a:xfrm>
              <a:custGeom>
                <a:avLst/>
                <a:gdLst>
                  <a:gd name="T0" fmla="*/ 0 w 24"/>
                  <a:gd name="T1" fmla="*/ 0 h 54"/>
                  <a:gd name="T2" fmla="*/ 0 w 24"/>
                  <a:gd name="T3" fmla="*/ 0 h 54"/>
                  <a:gd name="T4" fmla="*/ 24 w 24"/>
                  <a:gd name="T5" fmla="*/ 42 h 54"/>
                  <a:gd name="T6" fmla="*/ 24 w 24"/>
                  <a:gd name="T7" fmla="*/ 54 h 54"/>
                  <a:gd name="T8" fmla="*/ 24 w 24"/>
                  <a:gd name="T9" fmla="*/ 42 h 54"/>
                  <a:gd name="T10" fmla="*/ 0 w 24"/>
                  <a:gd name="T11" fmla="*/ 0 h 54"/>
                </a:gdLst>
                <a:ahLst/>
                <a:cxnLst>
                  <a:cxn ang="0">
                    <a:pos x="T0" y="T1"/>
                  </a:cxn>
                  <a:cxn ang="0">
                    <a:pos x="T2" y="T3"/>
                  </a:cxn>
                  <a:cxn ang="0">
                    <a:pos x="T4" y="T5"/>
                  </a:cxn>
                  <a:cxn ang="0">
                    <a:pos x="T6" y="T7"/>
                  </a:cxn>
                  <a:cxn ang="0">
                    <a:pos x="T8" y="T9"/>
                  </a:cxn>
                  <a:cxn ang="0">
                    <a:pos x="T10" y="T11"/>
                  </a:cxn>
                </a:cxnLst>
                <a:rect l="0" t="0" r="r" b="b"/>
                <a:pathLst>
                  <a:path w="24" h="54">
                    <a:moveTo>
                      <a:pt x="0" y="0"/>
                    </a:moveTo>
                    <a:lnTo>
                      <a:pt x="0" y="0"/>
                    </a:lnTo>
                    <a:lnTo>
                      <a:pt x="24" y="42"/>
                    </a:lnTo>
                    <a:lnTo>
                      <a:pt x="24" y="54"/>
                    </a:lnTo>
                    <a:lnTo>
                      <a:pt x="24"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2" name="Rectangle 372"/>
              <p:cNvSpPr>
                <a:spLocks noChangeArrowheads="1"/>
              </p:cNvSpPr>
              <p:nvPr/>
            </p:nvSpPr>
            <p:spPr bwMode="auto">
              <a:xfrm>
                <a:off x="3090" y="191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3" name="Freeform 373"/>
              <p:cNvSpPr>
                <a:spLocks/>
              </p:cNvSpPr>
              <p:nvPr/>
            </p:nvSpPr>
            <p:spPr bwMode="auto">
              <a:xfrm>
                <a:off x="2862" y="1830"/>
                <a:ext cx="126" cy="78"/>
              </a:xfrm>
              <a:custGeom>
                <a:avLst/>
                <a:gdLst>
                  <a:gd name="T0" fmla="*/ 114 w 126"/>
                  <a:gd name="T1" fmla="*/ 0 h 78"/>
                  <a:gd name="T2" fmla="*/ 114 w 126"/>
                  <a:gd name="T3" fmla="*/ 6 h 78"/>
                  <a:gd name="T4" fmla="*/ 96 w 126"/>
                  <a:gd name="T5" fmla="*/ 0 h 78"/>
                  <a:gd name="T6" fmla="*/ 90 w 126"/>
                  <a:gd name="T7" fmla="*/ 0 h 78"/>
                  <a:gd name="T8" fmla="*/ 48 w 126"/>
                  <a:gd name="T9" fmla="*/ 12 h 78"/>
                  <a:gd name="T10" fmla="*/ 48 w 126"/>
                  <a:gd name="T11" fmla="*/ 24 h 78"/>
                  <a:gd name="T12" fmla="*/ 30 w 126"/>
                  <a:gd name="T13" fmla="*/ 24 h 78"/>
                  <a:gd name="T14" fmla="*/ 30 w 126"/>
                  <a:gd name="T15" fmla="*/ 24 h 78"/>
                  <a:gd name="T16" fmla="*/ 30 w 126"/>
                  <a:gd name="T17" fmla="*/ 24 h 78"/>
                  <a:gd name="T18" fmla="*/ 18 w 126"/>
                  <a:gd name="T19" fmla="*/ 12 h 78"/>
                  <a:gd name="T20" fmla="*/ 18 w 126"/>
                  <a:gd name="T21" fmla="*/ 18 h 78"/>
                  <a:gd name="T22" fmla="*/ 0 w 126"/>
                  <a:gd name="T23" fmla="*/ 42 h 78"/>
                  <a:gd name="T24" fmla="*/ 6 w 126"/>
                  <a:gd name="T25" fmla="*/ 54 h 78"/>
                  <a:gd name="T26" fmla="*/ 6 w 126"/>
                  <a:gd name="T27" fmla="*/ 54 h 78"/>
                  <a:gd name="T28" fmla="*/ 12 w 126"/>
                  <a:gd name="T29" fmla="*/ 54 h 78"/>
                  <a:gd name="T30" fmla="*/ 36 w 126"/>
                  <a:gd name="T31" fmla="*/ 78 h 78"/>
                  <a:gd name="T32" fmla="*/ 48 w 126"/>
                  <a:gd name="T33" fmla="*/ 72 h 78"/>
                  <a:gd name="T34" fmla="*/ 54 w 126"/>
                  <a:gd name="T35" fmla="*/ 72 h 78"/>
                  <a:gd name="T36" fmla="*/ 54 w 126"/>
                  <a:gd name="T37" fmla="*/ 72 h 78"/>
                  <a:gd name="T38" fmla="*/ 54 w 126"/>
                  <a:gd name="T39" fmla="*/ 72 h 78"/>
                  <a:gd name="T40" fmla="*/ 54 w 126"/>
                  <a:gd name="T41" fmla="*/ 72 h 78"/>
                  <a:gd name="T42" fmla="*/ 72 w 126"/>
                  <a:gd name="T43" fmla="*/ 60 h 78"/>
                  <a:gd name="T44" fmla="*/ 78 w 126"/>
                  <a:gd name="T45" fmla="*/ 66 h 78"/>
                  <a:gd name="T46" fmla="*/ 90 w 126"/>
                  <a:gd name="T47" fmla="*/ 60 h 78"/>
                  <a:gd name="T48" fmla="*/ 102 w 126"/>
                  <a:gd name="T49" fmla="*/ 36 h 78"/>
                  <a:gd name="T50" fmla="*/ 108 w 126"/>
                  <a:gd name="T51" fmla="*/ 24 h 78"/>
                  <a:gd name="T52" fmla="*/ 120 w 126"/>
                  <a:gd name="T53" fmla="*/ 18 h 78"/>
                  <a:gd name="T54" fmla="*/ 126 w 126"/>
                  <a:gd name="T55" fmla="*/ 12 h 78"/>
                  <a:gd name="T56" fmla="*/ 126 w 126"/>
                  <a:gd name="T57" fmla="*/ 12 h 78"/>
                  <a:gd name="T58" fmla="*/ 114 w 126"/>
                  <a:gd name="T59" fmla="*/ 0 h 78"/>
                  <a:gd name="T60" fmla="*/ 114 w 126"/>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78">
                    <a:moveTo>
                      <a:pt x="114" y="0"/>
                    </a:moveTo>
                    <a:lnTo>
                      <a:pt x="114" y="6"/>
                    </a:lnTo>
                    <a:lnTo>
                      <a:pt x="96" y="0"/>
                    </a:lnTo>
                    <a:lnTo>
                      <a:pt x="90" y="0"/>
                    </a:lnTo>
                    <a:lnTo>
                      <a:pt x="48" y="12"/>
                    </a:lnTo>
                    <a:lnTo>
                      <a:pt x="48" y="24"/>
                    </a:lnTo>
                    <a:lnTo>
                      <a:pt x="30" y="24"/>
                    </a:lnTo>
                    <a:lnTo>
                      <a:pt x="30" y="24"/>
                    </a:lnTo>
                    <a:lnTo>
                      <a:pt x="30" y="24"/>
                    </a:lnTo>
                    <a:lnTo>
                      <a:pt x="18" y="12"/>
                    </a:lnTo>
                    <a:lnTo>
                      <a:pt x="18" y="18"/>
                    </a:lnTo>
                    <a:lnTo>
                      <a:pt x="0" y="42"/>
                    </a:lnTo>
                    <a:lnTo>
                      <a:pt x="6" y="54"/>
                    </a:lnTo>
                    <a:lnTo>
                      <a:pt x="6" y="54"/>
                    </a:lnTo>
                    <a:lnTo>
                      <a:pt x="12" y="54"/>
                    </a:lnTo>
                    <a:lnTo>
                      <a:pt x="36" y="78"/>
                    </a:lnTo>
                    <a:lnTo>
                      <a:pt x="48" y="72"/>
                    </a:lnTo>
                    <a:lnTo>
                      <a:pt x="54" y="72"/>
                    </a:lnTo>
                    <a:lnTo>
                      <a:pt x="54" y="72"/>
                    </a:lnTo>
                    <a:lnTo>
                      <a:pt x="54" y="72"/>
                    </a:lnTo>
                    <a:lnTo>
                      <a:pt x="54" y="72"/>
                    </a:lnTo>
                    <a:lnTo>
                      <a:pt x="72" y="60"/>
                    </a:lnTo>
                    <a:lnTo>
                      <a:pt x="78" y="66"/>
                    </a:lnTo>
                    <a:lnTo>
                      <a:pt x="90" y="60"/>
                    </a:lnTo>
                    <a:lnTo>
                      <a:pt x="102" y="36"/>
                    </a:lnTo>
                    <a:lnTo>
                      <a:pt x="108" y="24"/>
                    </a:lnTo>
                    <a:lnTo>
                      <a:pt x="120" y="18"/>
                    </a:lnTo>
                    <a:lnTo>
                      <a:pt x="126" y="12"/>
                    </a:lnTo>
                    <a:lnTo>
                      <a:pt x="126" y="12"/>
                    </a:lnTo>
                    <a:lnTo>
                      <a:pt x="114" y="0"/>
                    </a:lnTo>
                    <a:lnTo>
                      <a:pt x="11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4" name="Rectangle 374"/>
              <p:cNvSpPr>
                <a:spLocks noChangeArrowheads="1"/>
              </p:cNvSpPr>
              <p:nvPr/>
            </p:nvSpPr>
            <p:spPr bwMode="auto">
              <a:xfrm>
                <a:off x="2988" y="184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5" name="Freeform 375"/>
              <p:cNvSpPr>
                <a:spLocks/>
              </p:cNvSpPr>
              <p:nvPr/>
            </p:nvSpPr>
            <p:spPr bwMode="auto">
              <a:xfrm>
                <a:off x="2964" y="1848"/>
                <a:ext cx="18" cy="18"/>
              </a:xfrm>
              <a:custGeom>
                <a:avLst/>
                <a:gdLst>
                  <a:gd name="T0" fmla="*/ 0 w 18"/>
                  <a:gd name="T1" fmla="*/ 18 h 18"/>
                  <a:gd name="T2" fmla="*/ 6 w 18"/>
                  <a:gd name="T3" fmla="*/ 6 h 18"/>
                  <a:gd name="T4" fmla="*/ 18 w 18"/>
                  <a:gd name="T5" fmla="*/ 0 h 18"/>
                  <a:gd name="T6" fmla="*/ 6 w 18"/>
                  <a:gd name="T7" fmla="*/ 6 h 18"/>
                  <a:gd name="T8" fmla="*/ 0 w 18"/>
                  <a:gd name="T9" fmla="*/ 18 h 18"/>
                </a:gdLst>
                <a:ahLst/>
                <a:cxnLst>
                  <a:cxn ang="0">
                    <a:pos x="T0" y="T1"/>
                  </a:cxn>
                  <a:cxn ang="0">
                    <a:pos x="T2" y="T3"/>
                  </a:cxn>
                  <a:cxn ang="0">
                    <a:pos x="T4" y="T5"/>
                  </a:cxn>
                  <a:cxn ang="0">
                    <a:pos x="T6" y="T7"/>
                  </a:cxn>
                  <a:cxn ang="0">
                    <a:pos x="T8" y="T9"/>
                  </a:cxn>
                </a:cxnLst>
                <a:rect l="0" t="0" r="r" b="b"/>
                <a:pathLst>
                  <a:path w="18" h="18">
                    <a:moveTo>
                      <a:pt x="0" y="18"/>
                    </a:moveTo>
                    <a:lnTo>
                      <a:pt x="6" y="6"/>
                    </a:lnTo>
                    <a:lnTo>
                      <a:pt x="18" y="0"/>
                    </a:lnTo>
                    <a:lnTo>
                      <a:pt x="6"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6" name="Rectangle 376"/>
              <p:cNvSpPr>
                <a:spLocks noChangeArrowheads="1"/>
              </p:cNvSpPr>
              <p:nvPr/>
            </p:nvSpPr>
            <p:spPr bwMode="auto">
              <a:xfrm>
                <a:off x="2976" y="18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7" name="Freeform 377"/>
              <p:cNvSpPr>
                <a:spLocks/>
              </p:cNvSpPr>
              <p:nvPr/>
            </p:nvSpPr>
            <p:spPr bwMode="auto">
              <a:xfrm>
                <a:off x="2874" y="1800"/>
                <a:ext cx="108" cy="54"/>
              </a:xfrm>
              <a:custGeom>
                <a:avLst/>
                <a:gdLst>
                  <a:gd name="T0" fmla="*/ 90 w 108"/>
                  <a:gd name="T1" fmla="*/ 0 h 54"/>
                  <a:gd name="T2" fmla="*/ 60 w 108"/>
                  <a:gd name="T3" fmla="*/ 12 h 54"/>
                  <a:gd name="T4" fmla="*/ 30 w 108"/>
                  <a:gd name="T5" fmla="*/ 0 h 54"/>
                  <a:gd name="T6" fmla="*/ 36 w 108"/>
                  <a:gd name="T7" fmla="*/ 6 h 54"/>
                  <a:gd name="T8" fmla="*/ 30 w 108"/>
                  <a:gd name="T9" fmla="*/ 6 h 54"/>
                  <a:gd name="T10" fmla="*/ 24 w 108"/>
                  <a:gd name="T11" fmla="*/ 12 h 54"/>
                  <a:gd name="T12" fmla="*/ 18 w 108"/>
                  <a:gd name="T13" fmla="*/ 24 h 54"/>
                  <a:gd name="T14" fmla="*/ 12 w 108"/>
                  <a:gd name="T15" fmla="*/ 24 h 54"/>
                  <a:gd name="T16" fmla="*/ 6 w 108"/>
                  <a:gd name="T17" fmla="*/ 24 h 54"/>
                  <a:gd name="T18" fmla="*/ 0 w 108"/>
                  <a:gd name="T19" fmla="*/ 30 h 54"/>
                  <a:gd name="T20" fmla="*/ 0 w 108"/>
                  <a:gd name="T21" fmla="*/ 30 h 54"/>
                  <a:gd name="T22" fmla="*/ 6 w 108"/>
                  <a:gd name="T23" fmla="*/ 42 h 54"/>
                  <a:gd name="T24" fmla="*/ 18 w 108"/>
                  <a:gd name="T25" fmla="*/ 54 h 54"/>
                  <a:gd name="T26" fmla="*/ 36 w 108"/>
                  <a:gd name="T27" fmla="*/ 54 h 54"/>
                  <a:gd name="T28" fmla="*/ 36 w 108"/>
                  <a:gd name="T29" fmla="*/ 42 h 54"/>
                  <a:gd name="T30" fmla="*/ 78 w 108"/>
                  <a:gd name="T31" fmla="*/ 30 h 54"/>
                  <a:gd name="T32" fmla="*/ 84 w 108"/>
                  <a:gd name="T33" fmla="*/ 30 h 54"/>
                  <a:gd name="T34" fmla="*/ 102 w 108"/>
                  <a:gd name="T35" fmla="*/ 36 h 54"/>
                  <a:gd name="T36" fmla="*/ 102 w 108"/>
                  <a:gd name="T37" fmla="*/ 30 h 54"/>
                  <a:gd name="T38" fmla="*/ 102 w 108"/>
                  <a:gd name="T39" fmla="*/ 30 h 54"/>
                  <a:gd name="T40" fmla="*/ 102 w 108"/>
                  <a:gd name="T41" fmla="*/ 18 h 54"/>
                  <a:gd name="T42" fmla="*/ 108 w 108"/>
                  <a:gd name="T43" fmla="*/ 12 h 54"/>
                  <a:gd name="T44" fmla="*/ 102 w 108"/>
                  <a:gd name="T45" fmla="*/ 6 h 54"/>
                  <a:gd name="T46" fmla="*/ 90 w 108"/>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54">
                    <a:moveTo>
                      <a:pt x="90" y="0"/>
                    </a:moveTo>
                    <a:lnTo>
                      <a:pt x="60" y="12"/>
                    </a:lnTo>
                    <a:lnTo>
                      <a:pt x="30" y="0"/>
                    </a:lnTo>
                    <a:lnTo>
                      <a:pt x="36" y="6"/>
                    </a:lnTo>
                    <a:lnTo>
                      <a:pt x="30" y="6"/>
                    </a:lnTo>
                    <a:lnTo>
                      <a:pt x="24" y="12"/>
                    </a:lnTo>
                    <a:lnTo>
                      <a:pt x="18" y="24"/>
                    </a:lnTo>
                    <a:lnTo>
                      <a:pt x="12" y="24"/>
                    </a:lnTo>
                    <a:lnTo>
                      <a:pt x="6" y="24"/>
                    </a:lnTo>
                    <a:lnTo>
                      <a:pt x="0" y="30"/>
                    </a:lnTo>
                    <a:lnTo>
                      <a:pt x="0" y="30"/>
                    </a:lnTo>
                    <a:lnTo>
                      <a:pt x="6" y="42"/>
                    </a:lnTo>
                    <a:lnTo>
                      <a:pt x="18" y="54"/>
                    </a:lnTo>
                    <a:lnTo>
                      <a:pt x="36" y="54"/>
                    </a:lnTo>
                    <a:lnTo>
                      <a:pt x="36" y="42"/>
                    </a:lnTo>
                    <a:lnTo>
                      <a:pt x="78" y="30"/>
                    </a:lnTo>
                    <a:lnTo>
                      <a:pt x="84" y="30"/>
                    </a:lnTo>
                    <a:lnTo>
                      <a:pt x="102" y="36"/>
                    </a:lnTo>
                    <a:lnTo>
                      <a:pt x="102" y="30"/>
                    </a:lnTo>
                    <a:lnTo>
                      <a:pt x="102" y="30"/>
                    </a:lnTo>
                    <a:lnTo>
                      <a:pt x="102" y="18"/>
                    </a:lnTo>
                    <a:lnTo>
                      <a:pt x="108" y="12"/>
                    </a:lnTo>
                    <a:lnTo>
                      <a:pt x="102" y="6"/>
                    </a:lnTo>
                    <a:lnTo>
                      <a:pt x="9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8" name="Freeform 378"/>
              <p:cNvSpPr>
                <a:spLocks/>
              </p:cNvSpPr>
              <p:nvPr/>
            </p:nvSpPr>
            <p:spPr bwMode="auto">
              <a:xfrm>
                <a:off x="2976" y="1818"/>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59" name="Freeform 379"/>
              <p:cNvSpPr>
                <a:spLocks/>
              </p:cNvSpPr>
              <p:nvPr/>
            </p:nvSpPr>
            <p:spPr bwMode="auto">
              <a:xfrm>
                <a:off x="2976" y="1806"/>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0" name="Rectangle 380"/>
              <p:cNvSpPr>
                <a:spLocks noChangeArrowheads="1"/>
              </p:cNvSpPr>
              <p:nvPr/>
            </p:nvSpPr>
            <p:spPr bwMode="auto">
              <a:xfrm>
                <a:off x="2892" y="1854"/>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1" name="Freeform 381"/>
              <p:cNvSpPr>
                <a:spLocks/>
              </p:cNvSpPr>
              <p:nvPr/>
            </p:nvSpPr>
            <p:spPr bwMode="auto">
              <a:xfrm>
                <a:off x="2910" y="1830"/>
                <a:ext cx="48" cy="24"/>
              </a:xfrm>
              <a:custGeom>
                <a:avLst/>
                <a:gdLst>
                  <a:gd name="T0" fmla="*/ 42 w 48"/>
                  <a:gd name="T1" fmla="*/ 0 h 24"/>
                  <a:gd name="T2" fmla="*/ 48 w 48"/>
                  <a:gd name="T3" fmla="*/ 0 h 24"/>
                  <a:gd name="T4" fmla="*/ 42 w 48"/>
                  <a:gd name="T5" fmla="*/ 0 h 24"/>
                  <a:gd name="T6" fmla="*/ 0 w 48"/>
                  <a:gd name="T7" fmla="*/ 12 h 24"/>
                  <a:gd name="T8" fmla="*/ 0 w 48"/>
                  <a:gd name="T9" fmla="*/ 24 h 24"/>
                  <a:gd name="T10" fmla="*/ 0 w 48"/>
                  <a:gd name="T11" fmla="*/ 12 h 24"/>
                  <a:gd name="T12" fmla="*/ 42 w 4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42" y="0"/>
                    </a:moveTo>
                    <a:lnTo>
                      <a:pt x="48" y="0"/>
                    </a:lnTo>
                    <a:lnTo>
                      <a:pt x="42" y="0"/>
                    </a:lnTo>
                    <a:lnTo>
                      <a:pt x="0" y="12"/>
                    </a:lnTo>
                    <a:lnTo>
                      <a:pt x="0" y="24"/>
                    </a:lnTo>
                    <a:lnTo>
                      <a:pt x="0" y="12"/>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2" name="Rectangle 382"/>
              <p:cNvSpPr>
                <a:spLocks noChangeArrowheads="1"/>
              </p:cNvSpPr>
              <p:nvPr/>
            </p:nvSpPr>
            <p:spPr bwMode="auto">
              <a:xfrm>
                <a:off x="2976" y="18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3" name="Freeform 383"/>
              <p:cNvSpPr>
                <a:spLocks/>
              </p:cNvSpPr>
              <p:nvPr/>
            </p:nvSpPr>
            <p:spPr bwMode="auto">
              <a:xfrm>
                <a:off x="2826" y="1638"/>
                <a:ext cx="186" cy="174"/>
              </a:xfrm>
              <a:custGeom>
                <a:avLst/>
                <a:gdLst>
                  <a:gd name="T0" fmla="*/ 0 w 186"/>
                  <a:gd name="T1" fmla="*/ 66 h 174"/>
                  <a:gd name="T2" fmla="*/ 6 w 186"/>
                  <a:gd name="T3" fmla="*/ 72 h 174"/>
                  <a:gd name="T4" fmla="*/ 6 w 186"/>
                  <a:gd name="T5" fmla="*/ 72 h 174"/>
                  <a:gd name="T6" fmla="*/ 6 w 186"/>
                  <a:gd name="T7" fmla="*/ 72 h 174"/>
                  <a:gd name="T8" fmla="*/ 6 w 186"/>
                  <a:gd name="T9" fmla="*/ 102 h 174"/>
                  <a:gd name="T10" fmla="*/ 12 w 186"/>
                  <a:gd name="T11" fmla="*/ 108 h 174"/>
                  <a:gd name="T12" fmla="*/ 12 w 186"/>
                  <a:gd name="T13" fmla="*/ 120 h 174"/>
                  <a:gd name="T14" fmla="*/ 12 w 186"/>
                  <a:gd name="T15" fmla="*/ 126 h 174"/>
                  <a:gd name="T16" fmla="*/ 12 w 186"/>
                  <a:gd name="T17" fmla="*/ 126 h 174"/>
                  <a:gd name="T18" fmla="*/ 18 w 186"/>
                  <a:gd name="T19" fmla="*/ 120 h 174"/>
                  <a:gd name="T20" fmla="*/ 36 w 186"/>
                  <a:gd name="T21" fmla="*/ 132 h 174"/>
                  <a:gd name="T22" fmla="*/ 42 w 186"/>
                  <a:gd name="T23" fmla="*/ 144 h 174"/>
                  <a:gd name="T24" fmla="*/ 54 w 186"/>
                  <a:gd name="T25" fmla="*/ 138 h 174"/>
                  <a:gd name="T26" fmla="*/ 72 w 186"/>
                  <a:gd name="T27" fmla="*/ 150 h 174"/>
                  <a:gd name="T28" fmla="*/ 78 w 186"/>
                  <a:gd name="T29" fmla="*/ 156 h 174"/>
                  <a:gd name="T30" fmla="*/ 78 w 186"/>
                  <a:gd name="T31" fmla="*/ 162 h 174"/>
                  <a:gd name="T32" fmla="*/ 108 w 186"/>
                  <a:gd name="T33" fmla="*/ 174 h 174"/>
                  <a:gd name="T34" fmla="*/ 138 w 186"/>
                  <a:gd name="T35" fmla="*/ 162 h 174"/>
                  <a:gd name="T36" fmla="*/ 150 w 186"/>
                  <a:gd name="T37" fmla="*/ 168 h 174"/>
                  <a:gd name="T38" fmla="*/ 156 w 186"/>
                  <a:gd name="T39" fmla="*/ 174 h 174"/>
                  <a:gd name="T40" fmla="*/ 168 w 186"/>
                  <a:gd name="T41" fmla="*/ 150 h 174"/>
                  <a:gd name="T42" fmla="*/ 174 w 186"/>
                  <a:gd name="T43" fmla="*/ 144 h 174"/>
                  <a:gd name="T44" fmla="*/ 186 w 186"/>
                  <a:gd name="T45" fmla="*/ 132 h 174"/>
                  <a:gd name="T46" fmla="*/ 174 w 186"/>
                  <a:gd name="T47" fmla="*/ 102 h 174"/>
                  <a:gd name="T48" fmla="*/ 174 w 186"/>
                  <a:gd name="T49" fmla="*/ 102 h 174"/>
                  <a:gd name="T50" fmla="*/ 168 w 186"/>
                  <a:gd name="T51" fmla="*/ 84 h 174"/>
                  <a:gd name="T52" fmla="*/ 168 w 186"/>
                  <a:gd name="T53" fmla="*/ 78 h 174"/>
                  <a:gd name="T54" fmla="*/ 168 w 186"/>
                  <a:gd name="T55" fmla="*/ 78 h 174"/>
                  <a:gd name="T56" fmla="*/ 168 w 186"/>
                  <a:gd name="T57" fmla="*/ 78 h 174"/>
                  <a:gd name="T58" fmla="*/ 174 w 186"/>
                  <a:gd name="T59" fmla="*/ 72 h 174"/>
                  <a:gd name="T60" fmla="*/ 180 w 186"/>
                  <a:gd name="T61" fmla="*/ 66 h 174"/>
                  <a:gd name="T62" fmla="*/ 174 w 186"/>
                  <a:gd name="T63" fmla="*/ 36 h 174"/>
                  <a:gd name="T64" fmla="*/ 174 w 186"/>
                  <a:gd name="T65" fmla="*/ 36 h 174"/>
                  <a:gd name="T66" fmla="*/ 168 w 186"/>
                  <a:gd name="T67" fmla="*/ 18 h 174"/>
                  <a:gd name="T68" fmla="*/ 156 w 186"/>
                  <a:gd name="T69" fmla="*/ 18 h 174"/>
                  <a:gd name="T70" fmla="*/ 156 w 186"/>
                  <a:gd name="T71" fmla="*/ 18 h 174"/>
                  <a:gd name="T72" fmla="*/ 126 w 186"/>
                  <a:gd name="T73" fmla="*/ 24 h 174"/>
                  <a:gd name="T74" fmla="*/ 102 w 186"/>
                  <a:gd name="T75" fmla="*/ 12 h 174"/>
                  <a:gd name="T76" fmla="*/ 102 w 186"/>
                  <a:gd name="T77" fmla="*/ 18 h 174"/>
                  <a:gd name="T78" fmla="*/ 84 w 186"/>
                  <a:gd name="T79" fmla="*/ 18 h 174"/>
                  <a:gd name="T80" fmla="*/ 78 w 186"/>
                  <a:gd name="T81" fmla="*/ 6 h 174"/>
                  <a:gd name="T82" fmla="*/ 84 w 186"/>
                  <a:gd name="T83" fmla="*/ 0 h 174"/>
                  <a:gd name="T84" fmla="*/ 60 w 186"/>
                  <a:gd name="T85" fmla="*/ 6 h 174"/>
                  <a:gd name="T86" fmla="*/ 0 w 186"/>
                  <a:gd name="T87" fmla="*/ 30 h 174"/>
                  <a:gd name="T88" fmla="*/ 6 w 186"/>
                  <a:gd name="T89" fmla="*/ 42 h 174"/>
                  <a:gd name="T90" fmla="*/ 0 w 186"/>
                  <a:gd name="T91" fmla="*/ 36 h 174"/>
                  <a:gd name="T92" fmla="*/ 6 w 186"/>
                  <a:gd name="T93" fmla="*/ 54 h 174"/>
                  <a:gd name="T94" fmla="*/ 0 w 186"/>
                  <a:gd name="T95" fmla="*/ 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74">
                    <a:moveTo>
                      <a:pt x="0" y="66"/>
                    </a:moveTo>
                    <a:lnTo>
                      <a:pt x="6" y="72"/>
                    </a:lnTo>
                    <a:lnTo>
                      <a:pt x="6" y="72"/>
                    </a:lnTo>
                    <a:lnTo>
                      <a:pt x="6" y="72"/>
                    </a:lnTo>
                    <a:lnTo>
                      <a:pt x="6" y="102"/>
                    </a:lnTo>
                    <a:lnTo>
                      <a:pt x="12" y="108"/>
                    </a:lnTo>
                    <a:lnTo>
                      <a:pt x="12" y="120"/>
                    </a:lnTo>
                    <a:lnTo>
                      <a:pt x="12" y="126"/>
                    </a:lnTo>
                    <a:lnTo>
                      <a:pt x="12" y="126"/>
                    </a:lnTo>
                    <a:lnTo>
                      <a:pt x="18" y="120"/>
                    </a:lnTo>
                    <a:lnTo>
                      <a:pt x="36" y="132"/>
                    </a:lnTo>
                    <a:lnTo>
                      <a:pt x="42" y="144"/>
                    </a:lnTo>
                    <a:lnTo>
                      <a:pt x="54" y="138"/>
                    </a:lnTo>
                    <a:lnTo>
                      <a:pt x="72" y="150"/>
                    </a:lnTo>
                    <a:lnTo>
                      <a:pt x="78" y="156"/>
                    </a:lnTo>
                    <a:lnTo>
                      <a:pt x="78" y="162"/>
                    </a:lnTo>
                    <a:lnTo>
                      <a:pt x="108" y="174"/>
                    </a:lnTo>
                    <a:lnTo>
                      <a:pt x="138" y="162"/>
                    </a:lnTo>
                    <a:lnTo>
                      <a:pt x="150" y="168"/>
                    </a:lnTo>
                    <a:lnTo>
                      <a:pt x="156" y="174"/>
                    </a:lnTo>
                    <a:lnTo>
                      <a:pt x="168" y="150"/>
                    </a:lnTo>
                    <a:lnTo>
                      <a:pt x="174" y="144"/>
                    </a:lnTo>
                    <a:lnTo>
                      <a:pt x="186" y="132"/>
                    </a:lnTo>
                    <a:lnTo>
                      <a:pt x="174" y="102"/>
                    </a:lnTo>
                    <a:lnTo>
                      <a:pt x="174" y="102"/>
                    </a:lnTo>
                    <a:lnTo>
                      <a:pt x="168" y="84"/>
                    </a:lnTo>
                    <a:lnTo>
                      <a:pt x="168" y="78"/>
                    </a:lnTo>
                    <a:lnTo>
                      <a:pt x="168" y="78"/>
                    </a:lnTo>
                    <a:lnTo>
                      <a:pt x="168" y="78"/>
                    </a:lnTo>
                    <a:lnTo>
                      <a:pt x="174" y="72"/>
                    </a:lnTo>
                    <a:lnTo>
                      <a:pt x="180" y="66"/>
                    </a:lnTo>
                    <a:lnTo>
                      <a:pt x="174" y="36"/>
                    </a:lnTo>
                    <a:lnTo>
                      <a:pt x="174" y="36"/>
                    </a:lnTo>
                    <a:lnTo>
                      <a:pt x="168" y="18"/>
                    </a:lnTo>
                    <a:lnTo>
                      <a:pt x="156" y="18"/>
                    </a:lnTo>
                    <a:lnTo>
                      <a:pt x="156" y="18"/>
                    </a:lnTo>
                    <a:lnTo>
                      <a:pt x="126" y="24"/>
                    </a:lnTo>
                    <a:lnTo>
                      <a:pt x="102" y="12"/>
                    </a:lnTo>
                    <a:lnTo>
                      <a:pt x="102" y="18"/>
                    </a:lnTo>
                    <a:lnTo>
                      <a:pt x="84" y="18"/>
                    </a:lnTo>
                    <a:lnTo>
                      <a:pt x="78" y="6"/>
                    </a:lnTo>
                    <a:lnTo>
                      <a:pt x="84" y="0"/>
                    </a:lnTo>
                    <a:lnTo>
                      <a:pt x="60" y="6"/>
                    </a:lnTo>
                    <a:lnTo>
                      <a:pt x="0" y="30"/>
                    </a:lnTo>
                    <a:lnTo>
                      <a:pt x="6" y="42"/>
                    </a:lnTo>
                    <a:lnTo>
                      <a:pt x="0" y="36"/>
                    </a:lnTo>
                    <a:lnTo>
                      <a:pt x="6" y="54"/>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4" name="Freeform 384"/>
              <p:cNvSpPr>
                <a:spLocks/>
              </p:cNvSpPr>
              <p:nvPr/>
            </p:nvSpPr>
            <p:spPr bwMode="auto">
              <a:xfrm>
                <a:off x="3000" y="1740"/>
                <a:ext cx="12" cy="42"/>
              </a:xfrm>
              <a:custGeom>
                <a:avLst/>
                <a:gdLst>
                  <a:gd name="T0" fmla="*/ 12 w 12"/>
                  <a:gd name="T1" fmla="*/ 30 h 42"/>
                  <a:gd name="T2" fmla="*/ 0 w 12"/>
                  <a:gd name="T3" fmla="*/ 42 h 42"/>
                  <a:gd name="T4" fmla="*/ 12 w 12"/>
                  <a:gd name="T5" fmla="*/ 30 h 42"/>
                  <a:gd name="T6" fmla="*/ 0 w 12"/>
                  <a:gd name="T7" fmla="*/ 0 h 42"/>
                  <a:gd name="T8" fmla="*/ 0 w 12"/>
                  <a:gd name="T9" fmla="*/ 0 h 42"/>
                  <a:gd name="T10" fmla="*/ 12 w 12"/>
                  <a:gd name="T11" fmla="*/ 30 h 42"/>
                </a:gdLst>
                <a:ahLst/>
                <a:cxnLst>
                  <a:cxn ang="0">
                    <a:pos x="T0" y="T1"/>
                  </a:cxn>
                  <a:cxn ang="0">
                    <a:pos x="T2" y="T3"/>
                  </a:cxn>
                  <a:cxn ang="0">
                    <a:pos x="T4" y="T5"/>
                  </a:cxn>
                  <a:cxn ang="0">
                    <a:pos x="T6" y="T7"/>
                  </a:cxn>
                  <a:cxn ang="0">
                    <a:pos x="T8" y="T9"/>
                  </a:cxn>
                  <a:cxn ang="0">
                    <a:pos x="T10" y="T11"/>
                  </a:cxn>
                </a:cxnLst>
                <a:rect l="0" t="0" r="r" b="b"/>
                <a:pathLst>
                  <a:path w="12" h="42">
                    <a:moveTo>
                      <a:pt x="12" y="30"/>
                    </a:moveTo>
                    <a:lnTo>
                      <a:pt x="0" y="42"/>
                    </a:lnTo>
                    <a:lnTo>
                      <a:pt x="12" y="30"/>
                    </a:lnTo>
                    <a:lnTo>
                      <a:pt x="0" y="0"/>
                    </a:lnTo>
                    <a:lnTo>
                      <a:pt x="0" y="0"/>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5" name="Freeform 385"/>
              <p:cNvSpPr>
                <a:spLocks/>
              </p:cNvSpPr>
              <p:nvPr/>
            </p:nvSpPr>
            <p:spPr bwMode="auto">
              <a:xfrm>
                <a:off x="2976" y="1806"/>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6" name="Rectangle 386"/>
              <p:cNvSpPr>
                <a:spLocks noChangeArrowheads="1"/>
              </p:cNvSpPr>
              <p:nvPr/>
            </p:nvSpPr>
            <p:spPr bwMode="auto">
              <a:xfrm>
                <a:off x="2994" y="1716"/>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7" name="Freeform 387"/>
              <p:cNvSpPr>
                <a:spLocks/>
              </p:cNvSpPr>
              <p:nvPr/>
            </p:nvSpPr>
            <p:spPr bwMode="auto">
              <a:xfrm>
                <a:off x="3000" y="1674"/>
                <a:ext cx="6" cy="36"/>
              </a:xfrm>
              <a:custGeom>
                <a:avLst/>
                <a:gdLst>
                  <a:gd name="T0" fmla="*/ 6 w 6"/>
                  <a:gd name="T1" fmla="*/ 30 h 36"/>
                  <a:gd name="T2" fmla="*/ 0 w 6"/>
                  <a:gd name="T3" fmla="*/ 36 h 36"/>
                  <a:gd name="T4" fmla="*/ 6 w 6"/>
                  <a:gd name="T5" fmla="*/ 30 h 36"/>
                  <a:gd name="T6" fmla="*/ 0 w 6"/>
                  <a:gd name="T7" fmla="*/ 0 h 36"/>
                  <a:gd name="T8" fmla="*/ 0 w 6"/>
                  <a:gd name="T9" fmla="*/ 0 h 36"/>
                  <a:gd name="T10" fmla="*/ 6 w 6"/>
                  <a:gd name="T11" fmla="*/ 30 h 36"/>
                </a:gdLst>
                <a:ahLst/>
                <a:cxnLst>
                  <a:cxn ang="0">
                    <a:pos x="T0" y="T1"/>
                  </a:cxn>
                  <a:cxn ang="0">
                    <a:pos x="T2" y="T3"/>
                  </a:cxn>
                  <a:cxn ang="0">
                    <a:pos x="T4" y="T5"/>
                  </a:cxn>
                  <a:cxn ang="0">
                    <a:pos x="T6" y="T7"/>
                  </a:cxn>
                  <a:cxn ang="0">
                    <a:pos x="T8" y="T9"/>
                  </a:cxn>
                  <a:cxn ang="0">
                    <a:pos x="T10" y="T11"/>
                  </a:cxn>
                </a:cxnLst>
                <a:rect l="0" t="0" r="r" b="b"/>
                <a:pathLst>
                  <a:path w="6" h="36">
                    <a:moveTo>
                      <a:pt x="6" y="30"/>
                    </a:moveTo>
                    <a:lnTo>
                      <a:pt x="0" y="36"/>
                    </a:lnTo>
                    <a:lnTo>
                      <a:pt x="6" y="30"/>
                    </a:lnTo>
                    <a:lnTo>
                      <a:pt x="0" y="0"/>
                    </a:lnTo>
                    <a:lnTo>
                      <a:pt x="0" y="0"/>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8" name="Freeform 388"/>
              <p:cNvSpPr>
                <a:spLocks/>
              </p:cNvSpPr>
              <p:nvPr/>
            </p:nvSpPr>
            <p:spPr bwMode="auto">
              <a:xfrm>
                <a:off x="2982" y="1656"/>
                <a:ext cx="12" cy="0"/>
              </a:xfrm>
              <a:custGeom>
                <a:avLst/>
                <a:gdLst>
                  <a:gd name="T0" fmla="*/ 0 w 12"/>
                  <a:gd name="T1" fmla="*/ 12 w 12"/>
                  <a:gd name="T2" fmla="*/ 0 w 12"/>
                  <a:gd name="T3" fmla="*/ 0 w 12"/>
                </a:gdLst>
                <a:ahLst/>
                <a:cxnLst>
                  <a:cxn ang="0">
                    <a:pos x="T0" y="0"/>
                  </a:cxn>
                  <a:cxn ang="0">
                    <a:pos x="T1" y="0"/>
                  </a:cxn>
                  <a:cxn ang="0">
                    <a:pos x="T2" y="0"/>
                  </a:cxn>
                  <a:cxn ang="0">
                    <a:pos x="T3" y="0"/>
                  </a:cxn>
                </a:cxnLst>
                <a:rect l="0" t="0" r="r" b="b"/>
                <a:pathLst>
                  <a:path w="12">
                    <a:moveTo>
                      <a:pt x="0" y="0"/>
                    </a:moveTo>
                    <a:lnTo>
                      <a:pt x="12"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69" name="Freeform 389"/>
              <p:cNvSpPr>
                <a:spLocks/>
              </p:cNvSpPr>
              <p:nvPr/>
            </p:nvSpPr>
            <p:spPr bwMode="auto">
              <a:xfrm>
                <a:off x="2964" y="1800"/>
                <a:ext cx="12" cy="6"/>
              </a:xfrm>
              <a:custGeom>
                <a:avLst/>
                <a:gdLst>
                  <a:gd name="T0" fmla="*/ 12 w 12"/>
                  <a:gd name="T1" fmla="*/ 6 h 6"/>
                  <a:gd name="T2" fmla="*/ 0 w 12"/>
                  <a:gd name="T3" fmla="*/ 0 h 6"/>
                  <a:gd name="T4" fmla="*/ 12 w 12"/>
                  <a:gd name="T5" fmla="*/ 6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12"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0" name="Rectangle 390"/>
              <p:cNvSpPr>
                <a:spLocks noChangeArrowheads="1"/>
              </p:cNvSpPr>
              <p:nvPr/>
            </p:nvSpPr>
            <p:spPr bwMode="auto">
              <a:xfrm>
                <a:off x="2976" y="180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1" name="Freeform 391"/>
              <p:cNvSpPr>
                <a:spLocks/>
              </p:cNvSpPr>
              <p:nvPr/>
            </p:nvSpPr>
            <p:spPr bwMode="auto">
              <a:xfrm>
                <a:off x="2916" y="1890"/>
                <a:ext cx="72" cy="108"/>
              </a:xfrm>
              <a:custGeom>
                <a:avLst/>
                <a:gdLst>
                  <a:gd name="T0" fmla="*/ 18 w 72"/>
                  <a:gd name="T1" fmla="*/ 0 h 108"/>
                  <a:gd name="T2" fmla="*/ 0 w 72"/>
                  <a:gd name="T3" fmla="*/ 12 h 108"/>
                  <a:gd name="T4" fmla="*/ 0 w 72"/>
                  <a:gd name="T5" fmla="*/ 12 h 108"/>
                  <a:gd name="T6" fmla="*/ 0 w 72"/>
                  <a:gd name="T7" fmla="*/ 12 h 108"/>
                  <a:gd name="T8" fmla="*/ 6 w 72"/>
                  <a:gd name="T9" fmla="*/ 36 h 108"/>
                  <a:gd name="T10" fmla="*/ 6 w 72"/>
                  <a:gd name="T11" fmla="*/ 36 h 108"/>
                  <a:gd name="T12" fmla="*/ 6 w 72"/>
                  <a:gd name="T13" fmla="*/ 42 h 108"/>
                  <a:gd name="T14" fmla="*/ 6 w 72"/>
                  <a:gd name="T15" fmla="*/ 48 h 108"/>
                  <a:gd name="T16" fmla="*/ 12 w 72"/>
                  <a:gd name="T17" fmla="*/ 60 h 108"/>
                  <a:gd name="T18" fmla="*/ 12 w 72"/>
                  <a:gd name="T19" fmla="*/ 60 h 108"/>
                  <a:gd name="T20" fmla="*/ 12 w 72"/>
                  <a:gd name="T21" fmla="*/ 60 h 108"/>
                  <a:gd name="T22" fmla="*/ 12 w 72"/>
                  <a:gd name="T23" fmla="*/ 66 h 108"/>
                  <a:gd name="T24" fmla="*/ 0 w 72"/>
                  <a:gd name="T25" fmla="*/ 72 h 108"/>
                  <a:gd name="T26" fmla="*/ 18 w 72"/>
                  <a:gd name="T27" fmla="*/ 90 h 108"/>
                  <a:gd name="T28" fmla="*/ 18 w 72"/>
                  <a:gd name="T29" fmla="*/ 90 h 108"/>
                  <a:gd name="T30" fmla="*/ 36 w 72"/>
                  <a:gd name="T31" fmla="*/ 78 h 108"/>
                  <a:gd name="T32" fmla="*/ 36 w 72"/>
                  <a:gd name="T33" fmla="*/ 78 h 108"/>
                  <a:gd name="T34" fmla="*/ 36 w 72"/>
                  <a:gd name="T35" fmla="*/ 78 h 108"/>
                  <a:gd name="T36" fmla="*/ 48 w 72"/>
                  <a:gd name="T37" fmla="*/ 96 h 108"/>
                  <a:gd name="T38" fmla="*/ 48 w 72"/>
                  <a:gd name="T39" fmla="*/ 108 h 108"/>
                  <a:gd name="T40" fmla="*/ 60 w 72"/>
                  <a:gd name="T41" fmla="*/ 102 h 108"/>
                  <a:gd name="T42" fmla="*/ 60 w 72"/>
                  <a:gd name="T43" fmla="*/ 102 h 108"/>
                  <a:gd name="T44" fmla="*/ 60 w 72"/>
                  <a:gd name="T45" fmla="*/ 102 h 108"/>
                  <a:gd name="T46" fmla="*/ 60 w 72"/>
                  <a:gd name="T47" fmla="*/ 102 h 108"/>
                  <a:gd name="T48" fmla="*/ 66 w 72"/>
                  <a:gd name="T49" fmla="*/ 96 h 108"/>
                  <a:gd name="T50" fmla="*/ 72 w 72"/>
                  <a:gd name="T51" fmla="*/ 84 h 108"/>
                  <a:gd name="T52" fmla="*/ 60 w 72"/>
                  <a:gd name="T53" fmla="*/ 72 h 108"/>
                  <a:gd name="T54" fmla="*/ 60 w 72"/>
                  <a:gd name="T55" fmla="*/ 60 h 108"/>
                  <a:gd name="T56" fmla="*/ 66 w 72"/>
                  <a:gd name="T57" fmla="*/ 60 h 108"/>
                  <a:gd name="T58" fmla="*/ 66 w 72"/>
                  <a:gd name="T59" fmla="*/ 60 h 108"/>
                  <a:gd name="T60" fmla="*/ 66 w 72"/>
                  <a:gd name="T61" fmla="*/ 60 h 108"/>
                  <a:gd name="T62" fmla="*/ 66 w 72"/>
                  <a:gd name="T63" fmla="*/ 60 h 108"/>
                  <a:gd name="T64" fmla="*/ 60 w 72"/>
                  <a:gd name="T65" fmla="*/ 48 h 108"/>
                  <a:gd name="T66" fmla="*/ 48 w 72"/>
                  <a:gd name="T67" fmla="*/ 42 h 108"/>
                  <a:gd name="T68" fmla="*/ 48 w 72"/>
                  <a:gd name="T69" fmla="*/ 42 h 108"/>
                  <a:gd name="T70" fmla="*/ 48 w 72"/>
                  <a:gd name="T71" fmla="*/ 42 h 108"/>
                  <a:gd name="T72" fmla="*/ 48 w 72"/>
                  <a:gd name="T73" fmla="*/ 36 h 108"/>
                  <a:gd name="T74" fmla="*/ 36 w 72"/>
                  <a:gd name="T75" fmla="*/ 24 h 108"/>
                  <a:gd name="T76" fmla="*/ 36 w 72"/>
                  <a:gd name="T77" fmla="*/ 12 h 108"/>
                  <a:gd name="T78" fmla="*/ 30 w 72"/>
                  <a:gd name="T79" fmla="*/ 12 h 108"/>
                  <a:gd name="T80" fmla="*/ 24 w 72"/>
                  <a:gd name="T81" fmla="*/ 6 h 108"/>
                  <a:gd name="T82" fmla="*/ 18 w 72"/>
                  <a:gd name="T8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8">
                    <a:moveTo>
                      <a:pt x="18" y="0"/>
                    </a:moveTo>
                    <a:lnTo>
                      <a:pt x="0" y="12"/>
                    </a:lnTo>
                    <a:lnTo>
                      <a:pt x="0" y="12"/>
                    </a:lnTo>
                    <a:lnTo>
                      <a:pt x="0" y="12"/>
                    </a:lnTo>
                    <a:lnTo>
                      <a:pt x="6" y="36"/>
                    </a:lnTo>
                    <a:lnTo>
                      <a:pt x="6" y="36"/>
                    </a:lnTo>
                    <a:lnTo>
                      <a:pt x="6" y="42"/>
                    </a:lnTo>
                    <a:lnTo>
                      <a:pt x="6" y="48"/>
                    </a:lnTo>
                    <a:lnTo>
                      <a:pt x="12" y="60"/>
                    </a:lnTo>
                    <a:lnTo>
                      <a:pt x="12" y="60"/>
                    </a:lnTo>
                    <a:lnTo>
                      <a:pt x="12" y="60"/>
                    </a:lnTo>
                    <a:lnTo>
                      <a:pt x="12" y="66"/>
                    </a:lnTo>
                    <a:lnTo>
                      <a:pt x="0" y="72"/>
                    </a:lnTo>
                    <a:lnTo>
                      <a:pt x="18" y="90"/>
                    </a:lnTo>
                    <a:lnTo>
                      <a:pt x="18" y="90"/>
                    </a:lnTo>
                    <a:lnTo>
                      <a:pt x="36" y="78"/>
                    </a:lnTo>
                    <a:lnTo>
                      <a:pt x="36" y="78"/>
                    </a:lnTo>
                    <a:lnTo>
                      <a:pt x="36" y="78"/>
                    </a:lnTo>
                    <a:lnTo>
                      <a:pt x="48" y="96"/>
                    </a:lnTo>
                    <a:lnTo>
                      <a:pt x="48" y="108"/>
                    </a:lnTo>
                    <a:lnTo>
                      <a:pt x="60" y="102"/>
                    </a:lnTo>
                    <a:lnTo>
                      <a:pt x="60" y="102"/>
                    </a:lnTo>
                    <a:lnTo>
                      <a:pt x="60" y="102"/>
                    </a:lnTo>
                    <a:lnTo>
                      <a:pt x="60" y="102"/>
                    </a:lnTo>
                    <a:lnTo>
                      <a:pt x="66" y="96"/>
                    </a:lnTo>
                    <a:lnTo>
                      <a:pt x="72" y="84"/>
                    </a:lnTo>
                    <a:lnTo>
                      <a:pt x="60" y="72"/>
                    </a:lnTo>
                    <a:lnTo>
                      <a:pt x="60" y="60"/>
                    </a:lnTo>
                    <a:lnTo>
                      <a:pt x="66" y="60"/>
                    </a:lnTo>
                    <a:lnTo>
                      <a:pt x="66" y="60"/>
                    </a:lnTo>
                    <a:lnTo>
                      <a:pt x="66" y="60"/>
                    </a:lnTo>
                    <a:lnTo>
                      <a:pt x="66" y="60"/>
                    </a:lnTo>
                    <a:lnTo>
                      <a:pt x="60" y="48"/>
                    </a:lnTo>
                    <a:lnTo>
                      <a:pt x="48" y="42"/>
                    </a:lnTo>
                    <a:lnTo>
                      <a:pt x="48" y="42"/>
                    </a:lnTo>
                    <a:lnTo>
                      <a:pt x="48" y="42"/>
                    </a:lnTo>
                    <a:lnTo>
                      <a:pt x="48" y="36"/>
                    </a:lnTo>
                    <a:lnTo>
                      <a:pt x="36" y="24"/>
                    </a:lnTo>
                    <a:lnTo>
                      <a:pt x="36" y="12"/>
                    </a:lnTo>
                    <a:lnTo>
                      <a:pt x="30" y="12"/>
                    </a:lnTo>
                    <a:lnTo>
                      <a:pt x="24"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2" name="Rectangle 392"/>
              <p:cNvSpPr>
                <a:spLocks noChangeArrowheads="1"/>
              </p:cNvSpPr>
              <p:nvPr/>
            </p:nvSpPr>
            <p:spPr bwMode="auto">
              <a:xfrm>
                <a:off x="2940" y="189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3" name="Freeform 393"/>
              <p:cNvSpPr>
                <a:spLocks/>
              </p:cNvSpPr>
              <p:nvPr/>
            </p:nvSpPr>
            <p:spPr bwMode="auto">
              <a:xfrm>
                <a:off x="2964" y="1932"/>
                <a:ext cx="18" cy="18"/>
              </a:xfrm>
              <a:custGeom>
                <a:avLst/>
                <a:gdLst>
                  <a:gd name="T0" fmla="*/ 12 w 18"/>
                  <a:gd name="T1" fmla="*/ 6 h 18"/>
                  <a:gd name="T2" fmla="*/ 18 w 18"/>
                  <a:gd name="T3" fmla="*/ 18 h 18"/>
                  <a:gd name="T4" fmla="*/ 18 w 18"/>
                  <a:gd name="T5" fmla="*/ 18 h 18"/>
                  <a:gd name="T6" fmla="*/ 12 w 18"/>
                  <a:gd name="T7" fmla="*/ 6 h 18"/>
                  <a:gd name="T8" fmla="*/ 0 w 18"/>
                  <a:gd name="T9" fmla="*/ 0 h 18"/>
                  <a:gd name="T10" fmla="*/ 0 w 18"/>
                  <a:gd name="T11" fmla="*/ 0 h 18"/>
                  <a:gd name="T12" fmla="*/ 12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2" y="6"/>
                    </a:moveTo>
                    <a:lnTo>
                      <a:pt x="18" y="18"/>
                    </a:lnTo>
                    <a:lnTo>
                      <a:pt x="18" y="18"/>
                    </a:lnTo>
                    <a:lnTo>
                      <a:pt x="12" y="6"/>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4" name="Freeform 394"/>
              <p:cNvSpPr>
                <a:spLocks/>
              </p:cNvSpPr>
              <p:nvPr/>
            </p:nvSpPr>
            <p:spPr bwMode="auto">
              <a:xfrm>
                <a:off x="2940" y="1896"/>
                <a:ext cx="6" cy="6"/>
              </a:xfrm>
              <a:custGeom>
                <a:avLst/>
                <a:gdLst>
                  <a:gd name="T0" fmla="*/ 6 w 6"/>
                  <a:gd name="T1" fmla="*/ 6 h 6"/>
                  <a:gd name="T2" fmla="*/ 0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5" name="Freeform 395"/>
              <p:cNvSpPr>
                <a:spLocks/>
              </p:cNvSpPr>
              <p:nvPr/>
            </p:nvSpPr>
            <p:spPr bwMode="auto">
              <a:xfrm>
                <a:off x="2916" y="1890"/>
                <a:ext cx="24" cy="12"/>
              </a:xfrm>
              <a:custGeom>
                <a:avLst/>
                <a:gdLst>
                  <a:gd name="T0" fmla="*/ 18 w 24"/>
                  <a:gd name="T1" fmla="*/ 0 h 12"/>
                  <a:gd name="T2" fmla="*/ 24 w 24"/>
                  <a:gd name="T3" fmla="*/ 6 h 12"/>
                  <a:gd name="T4" fmla="*/ 24 w 24"/>
                  <a:gd name="T5" fmla="*/ 6 h 12"/>
                  <a:gd name="T6" fmla="*/ 18 w 24"/>
                  <a:gd name="T7" fmla="*/ 0 h 12"/>
                  <a:gd name="T8" fmla="*/ 0 w 24"/>
                  <a:gd name="T9" fmla="*/ 12 h 12"/>
                  <a:gd name="T10" fmla="*/ 0 w 24"/>
                  <a:gd name="T11" fmla="*/ 12 h 12"/>
                  <a:gd name="T12" fmla="*/ 0 w 24"/>
                  <a:gd name="T13" fmla="*/ 12 h 12"/>
                  <a:gd name="T14" fmla="*/ 0 w 24"/>
                  <a:gd name="T15" fmla="*/ 12 h 12"/>
                  <a:gd name="T16" fmla="*/ 18 w 2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18" y="0"/>
                    </a:moveTo>
                    <a:lnTo>
                      <a:pt x="24" y="6"/>
                    </a:lnTo>
                    <a:lnTo>
                      <a:pt x="24" y="6"/>
                    </a:lnTo>
                    <a:lnTo>
                      <a:pt x="18" y="0"/>
                    </a:lnTo>
                    <a:lnTo>
                      <a:pt x="0" y="12"/>
                    </a:lnTo>
                    <a:lnTo>
                      <a:pt x="0" y="12"/>
                    </a:lnTo>
                    <a:lnTo>
                      <a:pt x="0" y="12"/>
                    </a:lnTo>
                    <a:lnTo>
                      <a:pt x="0"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6" name="Freeform 396"/>
              <p:cNvSpPr>
                <a:spLocks/>
              </p:cNvSpPr>
              <p:nvPr/>
            </p:nvSpPr>
            <p:spPr bwMode="auto">
              <a:xfrm>
                <a:off x="2934" y="1968"/>
                <a:ext cx="30" cy="30"/>
              </a:xfrm>
              <a:custGeom>
                <a:avLst/>
                <a:gdLst>
                  <a:gd name="T0" fmla="*/ 30 w 30"/>
                  <a:gd name="T1" fmla="*/ 30 h 30"/>
                  <a:gd name="T2" fmla="*/ 30 w 30"/>
                  <a:gd name="T3" fmla="*/ 18 h 30"/>
                  <a:gd name="T4" fmla="*/ 18 w 30"/>
                  <a:gd name="T5" fmla="*/ 0 h 30"/>
                  <a:gd name="T6" fmla="*/ 0 w 30"/>
                  <a:gd name="T7" fmla="*/ 12 h 30"/>
                  <a:gd name="T8" fmla="*/ 0 w 30"/>
                  <a:gd name="T9" fmla="*/ 18 h 30"/>
                  <a:gd name="T10" fmla="*/ 12 w 30"/>
                  <a:gd name="T11" fmla="*/ 30 h 30"/>
                  <a:gd name="T12" fmla="*/ 12 w 30"/>
                  <a:gd name="T13" fmla="*/ 30 h 30"/>
                  <a:gd name="T14" fmla="*/ 12 w 30"/>
                  <a:gd name="T15" fmla="*/ 30 h 30"/>
                  <a:gd name="T16" fmla="*/ 30 w 30"/>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30" y="30"/>
                    </a:moveTo>
                    <a:lnTo>
                      <a:pt x="30" y="18"/>
                    </a:lnTo>
                    <a:lnTo>
                      <a:pt x="18" y="0"/>
                    </a:lnTo>
                    <a:lnTo>
                      <a:pt x="0" y="12"/>
                    </a:lnTo>
                    <a:lnTo>
                      <a:pt x="0" y="18"/>
                    </a:lnTo>
                    <a:lnTo>
                      <a:pt x="12" y="30"/>
                    </a:lnTo>
                    <a:lnTo>
                      <a:pt x="12" y="30"/>
                    </a:lnTo>
                    <a:lnTo>
                      <a:pt x="12" y="30"/>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7" name="Freeform 397"/>
              <p:cNvSpPr>
                <a:spLocks/>
              </p:cNvSpPr>
              <p:nvPr/>
            </p:nvSpPr>
            <p:spPr bwMode="auto">
              <a:xfrm>
                <a:off x="2952" y="1968"/>
                <a:ext cx="12" cy="18"/>
              </a:xfrm>
              <a:custGeom>
                <a:avLst/>
                <a:gdLst>
                  <a:gd name="T0" fmla="*/ 0 w 12"/>
                  <a:gd name="T1" fmla="*/ 0 h 18"/>
                  <a:gd name="T2" fmla="*/ 0 w 12"/>
                  <a:gd name="T3" fmla="*/ 0 h 18"/>
                  <a:gd name="T4" fmla="*/ 12 w 12"/>
                  <a:gd name="T5" fmla="*/ 18 h 18"/>
                  <a:gd name="T6" fmla="*/ 0 w 12"/>
                  <a:gd name="T7" fmla="*/ 0 h 18"/>
                </a:gdLst>
                <a:ahLst/>
                <a:cxnLst>
                  <a:cxn ang="0">
                    <a:pos x="T0" y="T1"/>
                  </a:cxn>
                  <a:cxn ang="0">
                    <a:pos x="T2" y="T3"/>
                  </a:cxn>
                  <a:cxn ang="0">
                    <a:pos x="T4" y="T5"/>
                  </a:cxn>
                  <a:cxn ang="0">
                    <a:pos x="T6" y="T7"/>
                  </a:cxn>
                </a:cxnLst>
                <a:rect l="0" t="0" r="r" b="b"/>
                <a:pathLst>
                  <a:path w="12" h="18">
                    <a:moveTo>
                      <a:pt x="0" y="0"/>
                    </a:moveTo>
                    <a:lnTo>
                      <a:pt x="0" y="0"/>
                    </a:lnTo>
                    <a:lnTo>
                      <a:pt x="12"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8" name="Freeform 398"/>
              <p:cNvSpPr>
                <a:spLocks/>
              </p:cNvSpPr>
              <p:nvPr/>
            </p:nvSpPr>
            <p:spPr bwMode="auto">
              <a:xfrm>
                <a:off x="2904" y="1962"/>
                <a:ext cx="30" cy="42"/>
              </a:xfrm>
              <a:custGeom>
                <a:avLst/>
                <a:gdLst>
                  <a:gd name="T0" fmla="*/ 24 w 30"/>
                  <a:gd name="T1" fmla="*/ 24 h 42"/>
                  <a:gd name="T2" fmla="*/ 30 w 30"/>
                  <a:gd name="T3" fmla="*/ 24 h 42"/>
                  <a:gd name="T4" fmla="*/ 30 w 30"/>
                  <a:gd name="T5" fmla="*/ 24 h 42"/>
                  <a:gd name="T6" fmla="*/ 30 w 30"/>
                  <a:gd name="T7" fmla="*/ 24 h 42"/>
                  <a:gd name="T8" fmla="*/ 30 w 30"/>
                  <a:gd name="T9" fmla="*/ 24 h 42"/>
                  <a:gd name="T10" fmla="*/ 30 w 30"/>
                  <a:gd name="T11" fmla="*/ 18 h 42"/>
                  <a:gd name="T12" fmla="*/ 30 w 30"/>
                  <a:gd name="T13" fmla="*/ 18 h 42"/>
                  <a:gd name="T14" fmla="*/ 30 w 30"/>
                  <a:gd name="T15" fmla="*/ 18 h 42"/>
                  <a:gd name="T16" fmla="*/ 30 w 30"/>
                  <a:gd name="T17" fmla="*/ 18 h 42"/>
                  <a:gd name="T18" fmla="*/ 30 w 30"/>
                  <a:gd name="T19" fmla="*/ 18 h 42"/>
                  <a:gd name="T20" fmla="*/ 12 w 30"/>
                  <a:gd name="T21" fmla="*/ 0 h 42"/>
                  <a:gd name="T22" fmla="*/ 6 w 30"/>
                  <a:gd name="T23" fmla="*/ 6 h 42"/>
                  <a:gd name="T24" fmla="*/ 0 w 30"/>
                  <a:gd name="T25" fmla="*/ 30 h 42"/>
                  <a:gd name="T26" fmla="*/ 18 w 30"/>
                  <a:gd name="T27" fmla="*/ 42 h 42"/>
                  <a:gd name="T28" fmla="*/ 18 w 30"/>
                  <a:gd name="T29" fmla="*/ 30 h 42"/>
                  <a:gd name="T30" fmla="*/ 24 w 30"/>
                  <a:gd name="T3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2">
                    <a:moveTo>
                      <a:pt x="24" y="24"/>
                    </a:moveTo>
                    <a:lnTo>
                      <a:pt x="30" y="24"/>
                    </a:lnTo>
                    <a:lnTo>
                      <a:pt x="30" y="24"/>
                    </a:lnTo>
                    <a:lnTo>
                      <a:pt x="30" y="24"/>
                    </a:lnTo>
                    <a:lnTo>
                      <a:pt x="30" y="24"/>
                    </a:lnTo>
                    <a:lnTo>
                      <a:pt x="30" y="18"/>
                    </a:lnTo>
                    <a:lnTo>
                      <a:pt x="30" y="18"/>
                    </a:lnTo>
                    <a:lnTo>
                      <a:pt x="30" y="18"/>
                    </a:lnTo>
                    <a:lnTo>
                      <a:pt x="30" y="18"/>
                    </a:lnTo>
                    <a:lnTo>
                      <a:pt x="30" y="18"/>
                    </a:lnTo>
                    <a:lnTo>
                      <a:pt x="12" y="0"/>
                    </a:lnTo>
                    <a:lnTo>
                      <a:pt x="6" y="6"/>
                    </a:lnTo>
                    <a:lnTo>
                      <a:pt x="0" y="30"/>
                    </a:lnTo>
                    <a:lnTo>
                      <a:pt x="18" y="42"/>
                    </a:lnTo>
                    <a:lnTo>
                      <a:pt x="18" y="30"/>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79" name="Freeform 399"/>
              <p:cNvSpPr>
                <a:spLocks/>
              </p:cNvSpPr>
              <p:nvPr/>
            </p:nvSpPr>
            <p:spPr bwMode="auto">
              <a:xfrm>
                <a:off x="2916" y="1962"/>
                <a:ext cx="18" cy="18"/>
              </a:xfrm>
              <a:custGeom>
                <a:avLst/>
                <a:gdLst>
                  <a:gd name="T0" fmla="*/ 0 w 18"/>
                  <a:gd name="T1" fmla="*/ 0 h 18"/>
                  <a:gd name="T2" fmla="*/ 0 w 18"/>
                  <a:gd name="T3" fmla="*/ 0 h 18"/>
                  <a:gd name="T4" fmla="*/ 18 w 18"/>
                  <a:gd name="T5" fmla="*/ 18 h 18"/>
                  <a:gd name="T6" fmla="*/ 18 w 18"/>
                  <a:gd name="T7" fmla="*/ 18 h 18"/>
                  <a:gd name="T8" fmla="*/ 18 w 18"/>
                  <a:gd name="T9" fmla="*/ 18 h 18"/>
                  <a:gd name="T10" fmla="*/ 18 w 18"/>
                  <a:gd name="T11" fmla="*/ 18 h 18"/>
                  <a:gd name="T12" fmla="*/ 0 w 1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0" y="0"/>
                    </a:moveTo>
                    <a:lnTo>
                      <a:pt x="0" y="0"/>
                    </a:lnTo>
                    <a:lnTo>
                      <a:pt x="18" y="18"/>
                    </a:lnTo>
                    <a:lnTo>
                      <a:pt x="18" y="18"/>
                    </a:lnTo>
                    <a:lnTo>
                      <a:pt x="18" y="18"/>
                    </a:lnTo>
                    <a:lnTo>
                      <a:pt x="18"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0" name="Rectangle 400"/>
              <p:cNvSpPr>
                <a:spLocks noChangeArrowheads="1"/>
              </p:cNvSpPr>
              <p:nvPr/>
            </p:nvSpPr>
            <p:spPr bwMode="auto">
              <a:xfrm>
                <a:off x="2934" y="1980"/>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1" name="Freeform 401"/>
              <p:cNvSpPr>
                <a:spLocks/>
              </p:cNvSpPr>
              <p:nvPr/>
            </p:nvSpPr>
            <p:spPr bwMode="auto">
              <a:xfrm>
                <a:off x="2856" y="1914"/>
                <a:ext cx="72" cy="78"/>
              </a:xfrm>
              <a:custGeom>
                <a:avLst/>
                <a:gdLst>
                  <a:gd name="T0" fmla="*/ 54 w 72"/>
                  <a:gd name="T1" fmla="*/ 54 h 78"/>
                  <a:gd name="T2" fmla="*/ 60 w 72"/>
                  <a:gd name="T3" fmla="*/ 48 h 78"/>
                  <a:gd name="T4" fmla="*/ 60 w 72"/>
                  <a:gd name="T5" fmla="*/ 48 h 78"/>
                  <a:gd name="T6" fmla="*/ 72 w 72"/>
                  <a:gd name="T7" fmla="*/ 42 h 78"/>
                  <a:gd name="T8" fmla="*/ 72 w 72"/>
                  <a:gd name="T9" fmla="*/ 36 h 78"/>
                  <a:gd name="T10" fmla="*/ 66 w 72"/>
                  <a:gd name="T11" fmla="*/ 24 h 78"/>
                  <a:gd name="T12" fmla="*/ 66 w 72"/>
                  <a:gd name="T13" fmla="*/ 18 h 78"/>
                  <a:gd name="T14" fmla="*/ 66 w 72"/>
                  <a:gd name="T15" fmla="*/ 12 h 78"/>
                  <a:gd name="T16" fmla="*/ 66 w 72"/>
                  <a:gd name="T17" fmla="*/ 12 h 78"/>
                  <a:gd name="T18" fmla="*/ 66 w 72"/>
                  <a:gd name="T19" fmla="*/ 12 h 78"/>
                  <a:gd name="T20" fmla="*/ 66 w 72"/>
                  <a:gd name="T21" fmla="*/ 12 h 78"/>
                  <a:gd name="T22" fmla="*/ 66 w 72"/>
                  <a:gd name="T23" fmla="*/ 12 h 78"/>
                  <a:gd name="T24" fmla="*/ 66 w 72"/>
                  <a:gd name="T25" fmla="*/ 12 h 78"/>
                  <a:gd name="T26" fmla="*/ 60 w 72"/>
                  <a:gd name="T27" fmla="*/ 12 h 78"/>
                  <a:gd name="T28" fmla="*/ 54 w 72"/>
                  <a:gd name="T29" fmla="*/ 12 h 78"/>
                  <a:gd name="T30" fmla="*/ 18 w 72"/>
                  <a:gd name="T31" fmla="*/ 0 h 78"/>
                  <a:gd name="T32" fmla="*/ 12 w 72"/>
                  <a:gd name="T33" fmla="*/ 6 h 78"/>
                  <a:gd name="T34" fmla="*/ 12 w 72"/>
                  <a:gd name="T35" fmla="*/ 6 h 78"/>
                  <a:gd name="T36" fmla="*/ 12 w 72"/>
                  <a:gd name="T37" fmla="*/ 6 h 78"/>
                  <a:gd name="T38" fmla="*/ 6 w 72"/>
                  <a:gd name="T39" fmla="*/ 0 h 78"/>
                  <a:gd name="T40" fmla="*/ 0 w 72"/>
                  <a:gd name="T41" fmla="*/ 18 h 78"/>
                  <a:gd name="T42" fmla="*/ 6 w 72"/>
                  <a:gd name="T43" fmla="*/ 24 h 78"/>
                  <a:gd name="T44" fmla="*/ 24 w 72"/>
                  <a:gd name="T45" fmla="*/ 60 h 78"/>
                  <a:gd name="T46" fmla="*/ 24 w 72"/>
                  <a:gd name="T47" fmla="*/ 60 h 78"/>
                  <a:gd name="T48" fmla="*/ 24 w 72"/>
                  <a:gd name="T49" fmla="*/ 60 h 78"/>
                  <a:gd name="T50" fmla="*/ 48 w 72"/>
                  <a:gd name="T51" fmla="*/ 78 h 78"/>
                  <a:gd name="T52" fmla="*/ 48 w 72"/>
                  <a:gd name="T53" fmla="*/ 78 h 78"/>
                  <a:gd name="T54" fmla="*/ 48 w 72"/>
                  <a:gd name="T55" fmla="*/ 78 h 78"/>
                  <a:gd name="T56" fmla="*/ 54 w 72"/>
                  <a:gd name="T57" fmla="*/ 5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78">
                    <a:moveTo>
                      <a:pt x="54" y="54"/>
                    </a:moveTo>
                    <a:lnTo>
                      <a:pt x="60" y="48"/>
                    </a:lnTo>
                    <a:lnTo>
                      <a:pt x="60" y="48"/>
                    </a:lnTo>
                    <a:lnTo>
                      <a:pt x="72" y="42"/>
                    </a:lnTo>
                    <a:lnTo>
                      <a:pt x="72" y="36"/>
                    </a:lnTo>
                    <a:lnTo>
                      <a:pt x="66" y="24"/>
                    </a:lnTo>
                    <a:lnTo>
                      <a:pt x="66" y="18"/>
                    </a:lnTo>
                    <a:lnTo>
                      <a:pt x="66" y="12"/>
                    </a:lnTo>
                    <a:lnTo>
                      <a:pt x="66" y="12"/>
                    </a:lnTo>
                    <a:lnTo>
                      <a:pt x="66" y="12"/>
                    </a:lnTo>
                    <a:lnTo>
                      <a:pt x="66" y="12"/>
                    </a:lnTo>
                    <a:lnTo>
                      <a:pt x="66" y="12"/>
                    </a:lnTo>
                    <a:lnTo>
                      <a:pt x="66" y="12"/>
                    </a:lnTo>
                    <a:lnTo>
                      <a:pt x="60" y="12"/>
                    </a:lnTo>
                    <a:lnTo>
                      <a:pt x="54" y="12"/>
                    </a:lnTo>
                    <a:lnTo>
                      <a:pt x="18" y="0"/>
                    </a:lnTo>
                    <a:lnTo>
                      <a:pt x="12" y="6"/>
                    </a:lnTo>
                    <a:lnTo>
                      <a:pt x="12" y="6"/>
                    </a:lnTo>
                    <a:lnTo>
                      <a:pt x="12" y="6"/>
                    </a:lnTo>
                    <a:lnTo>
                      <a:pt x="6" y="0"/>
                    </a:lnTo>
                    <a:lnTo>
                      <a:pt x="0" y="18"/>
                    </a:lnTo>
                    <a:lnTo>
                      <a:pt x="6" y="24"/>
                    </a:lnTo>
                    <a:lnTo>
                      <a:pt x="24" y="60"/>
                    </a:lnTo>
                    <a:lnTo>
                      <a:pt x="24" y="60"/>
                    </a:lnTo>
                    <a:lnTo>
                      <a:pt x="24" y="60"/>
                    </a:lnTo>
                    <a:lnTo>
                      <a:pt x="48" y="78"/>
                    </a:lnTo>
                    <a:lnTo>
                      <a:pt x="48" y="78"/>
                    </a:lnTo>
                    <a:lnTo>
                      <a:pt x="48" y="78"/>
                    </a:lnTo>
                    <a:lnTo>
                      <a:pt x="54"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2" name="Freeform 402"/>
              <p:cNvSpPr>
                <a:spLocks/>
              </p:cNvSpPr>
              <p:nvPr/>
            </p:nvSpPr>
            <p:spPr bwMode="auto">
              <a:xfrm>
                <a:off x="2916" y="1956"/>
                <a:ext cx="12" cy="6"/>
              </a:xfrm>
              <a:custGeom>
                <a:avLst/>
                <a:gdLst>
                  <a:gd name="T0" fmla="*/ 0 w 12"/>
                  <a:gd name="T1" fmla="*/ 6 h 6"/>
                  <a:gd name="T2" fmla="*/ 12 w 12"/>
                  <a:gd name="T3" fmla="*/ 0 h 6"/>
                  <a:gd name="T4" fmla="*/ 0 w 12"/>
                  <a:gd name="T5" fmla="*/ 6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12" y="0"/>
                    </a:lnTo>
                    <a:lnTo>
                      <a:pt x="0" y="6"/>
                    </a:lnTo>
                    <a:lnTo>
                      <a:pt x="0" y="6"/>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3" name="Freeform 403"/>
              <p:cNvSpPr>
                <a:spLocks/>
              </p:cNvSpPr>
              <p:nvPr/>
            </p:nvSpPr>
            <p:spPr bwMode="auto">
              <a:xfrm>
                <a:off x="2922" y="1932"/>
                <a:ext cx="6" cy="18"/>
              </a:xfrm>
              <a:custGeom>
                <a:avLst/>
                <a:gdLst>
                  <a:gd name="T0" fmla="*/ 0 w 6"/>
                  <a:gd name="T1" fmla="*/ 6 h 18"/>
                  <a:gd name="T2" fmla="*/ 0 w 6"/>
                  <a:gd name="T3" fmla="*/ 0 h 18"/>
                  <a:gd name="T4" fmla="*/ 0 w 6"/>
                  <a:gd name="T5" fmla="*/ 6 h 18"/>
                  <a:gd name="T6" fmla="*/ 6 w 6"/>
                  <a:gd name="T7" fmla="*/ 18 h 18"/>
                  <a:gd name="T8" fmla="*/ 6 w 6"/>
                  <a:gd name="T9" fmla="*/ 18 h 18"/>
                  <a:gd name="T10" fmla="*/ 0 w 6"/>
                  <a:gd name="T11" fmla="*/ 6 h 18"/>
                </a:gdLst>
                <a:ahLst/>
                <a:cxnLst>
                  <a:cxn ang="0">
                    <a:pos x="T0" y="T1"/>
                  </a:cxn>
                  <a:cxn ang="0">
                    <a:pos x="T2" y="T3"/>
                  </a:cxn>
                  <a:cxn ang="0">
                    <a:pos x="T4" y="T5"/>
                  </a:cxn>
                  <a:cxn ang="0">
                    <a:pos x="T6" y="T7"/>
                  </a:cxn>
                  <a:cxn ang="0">
                    <a:pos x="T8" y="T9"/>
                  </a:cxn>
                  <a:cxn ang="0">
                    <a:pos x="T10" y="T11"/>
                  </a:cxn>
                </a:cxnLst>
                <a:rect l="0" t="0" r="r" b="b"/>
                <a:pathLst>
                  <a:path w="6" h="18">
                    <a:moveTo>
                      <a:pt x="0" y="6"/>
                    </a:moveTo>
                    <a:lnTo>
                      <a:pt x="0" y="0"/>
                    </a:lnTo>
                    <a:lnTo>
                      <a:pt x="0" y="6"/>
                    </a:lnTo>
                    <a:lnTo>
                      <a:pt x="6" y="18"/>
                    </a:lnTo>
                    <a:lnTo>
                      <a:pt x="6" y="18"/>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4" name="Freeform 404"/>
              <p:cNvSpPr>
                <a:spLocks/>
              </p:cNvSpPr>
              <p:nvPr/>
            </p:nvSpPr>
            <p:spPr bwMode="auto">
              <a:xfrm>
                <a:off x="2904" y="1962"/>
                <a:ext cx="12" cy="30"/>
              </a:xfrm>
              <a:custGeom>
                <a:avLst/>
                <a:gdLst>
                  <a:gd name="T0" fmla="*/ 12 w 12"/>
                  <a:gd name="T1" fmla="*/ 0 h 30"/>
                  <a:gd name="T2" fmla="*/ 12 w 12"/>
                  <a:gd name="T3" fmla="*/ 0 h 30"/>
                  <a:gd name="T4" fmla="*/ 6 w 12"/>
                  <a:gd name="T5" fmla="*/ 6 h 30"/>
                  <a:gd name="T6" fmla="*/ 0 w 12"/>
                  <a:gd name="T7" fmla="*/ 30 h 30"/>
                  <a:gd name="T8" fmla="*/ 0 w 12"/>
                  <a:gd name="T9" fmla="*/ 30 h 30"/>
                  <a:gd name="T10" fmla="*/ 6 w 12"/>
                  <a:gd name="T11" fmla="*/ 6 h 30"/>
                  <a:gd name="T12" fmla="*/ 12 w 1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12" y="0"/>
                    </a:moveTo>
                    <a:lnTo>
                      <a:pt x="12" y="0"/>
                    </a:lnTo>
                    <a:lnTo>
                      <a:pt x="6" y="6"/>
                    </a:lnTo>
                    <a:lnTo>
                      <a:pt x="0" y="30"/>
                    </a:lnTo>
                    <a:lnTo>
                      <a:pt x="0" y="30"/>
                    </a:lnTo>
                    <a:lnTo>
                      <a:pt x="6"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485" name="Rectangle 405"/>
              <p:cNvSpPr>
                <a:spLocks noChangeArrowheads="1"/>
              </p:cNvSpPr>
              <p:nvPr/>
            </p:nvSpPr>
            <p:spPr bwMode="auto">
              <a:xfrm>
                <a:off x="2916" y="196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grpSp>
        <p:grpSp>
          <p:nvGrpSpPr>
            <p:cNvPr id="332" name="Group 607"/>
            <p:cNvGrpSpPr>
              <a:grpSpLocks/>
            </p:cNvGrpSpPr>
            <p:nvPr/>
          </p:nvGrpSpPr>
          <p:grpSpPr bwMode="auto">
            <a:xfrm>
              <a:off x="0" y="233"/>
              <a:ext cx="3096" cy="2293"/>
              <a:chOff x="0" y="233"/>
              <a:chExt cx="3096" cy="2293"/>
            </a:xfrm>
            <a:grpFill/>
          </p:grpSpPr>
          <p:sp>
            <p:nvSpPr>
              <p:cNvPr id="765" name="Freeform 407"/>
              <p:cNvSpPr>
                <a:spLocks/>
              </p:cNvSpPr>
              <p:nvPr/>
            </p:nvSpPr>
            <p:spPr bwMode="auto">
              <a:xfrm>
                <a:off x="2814" y="1884"/>
                <a:ext cx="108" cy="90"/>
              </a:xfrm>
              <a:custGeom>
                <a:avLst/>
                <a:gdLst>
                  <a:gd name="T0" fmla="*/ 42 w 108"/>
                  <a:gd name="T1" fmla="*/ 48 h 90"/>
                  <a:gd name="T2" fmla="*/ 42 w 108"/>
                  <a:gd name="T3" fmla="*/ 48 h 90"/>
                  <a:gd name="T4" fmla="*/ 42 w 108"/>
                  <a:gd name="T5" fmla="*/ 48 h 90"/>
                  <a:gd name="T6" fmla="*/ 48 w 108"/>
                  <a:gd name="T7" fmla="*/ 30 h 90"/>
                  <a:gd name="T8" fmla="*/ 54 w 108"/>
                  <a:gd name="T9" fmla="*/ 36 h 90"/>
                  <a:gd name="T10" fmla="*/ 60 w 108"/>
                  <a:gd name="T11" fmla="*/ 30 h 90"/>
                  <a:gd name="T12" fmla="*/ 96 w 108"/>
                  <a:gd name="T13" fmla="*/ 42 h 90"/>
                  <a:gd name="T14" fmla="*/ 102 w 108"/>
                  <a:gd name="T15" fmla="*/ 42 h 90"/>
                  <a:gd name="T16" fmla="*/ 108 w 108"/>
                  <a:gd name="T17" fmla="*/ 42 h 90"/>
                  <a:gd name="T18" fmla="*/ 108 w 108"/>
                  <a:gd name="T19" fmla="*/ 42 h 90"/>
                  <a:gd name="T20" fmla="*/ 108 w 108"/>
                  <a:gd name="T21" fmla="*/ 42 h 90"/>
                  <a:gd name="T22" fmla="*/ 108 w 108"/>
                  <a:gd name="T23" fmla="*/ 42 h 90"/>
                  <a:gd name="T24" fmla="*/ 102 w 108"/>
                  <a:gd name="T25" fmla="*/ 18 h 90"/>
                  <a:gd name="T26" fmla="*/ 96 w 108"/>
                  <a:gd name="T27" fmla="*/ 18 h 90"/>
                  <a:gd name="T28" fmla="*/ 84 w 108"/>
                  <a:gd name="T29" fmla="*/ 24 h 90"/>
                  <a:gd name="T30" fmla="*/ 60 w 108"/>
                  <a:gd name="T31" fmla="*/ 0 h 90"/>
                  <a:gd name="T32" fmla="*/ 54 w 108"/>
                  <a:gd name="T33" fmla="*/ 0 h 90"/>
                  <a:gd name="T34" fmla="*/ 54 w 108"/>
                  <a:gd name="T35" fmla="*/ 0 h 90"/>
                  <a:gd name="T36" fmla="*/ 54 w 108"/>
                  <a:gd name="T37" fmla="*/ 0 h 90"/>
                  <a:gd name="T38" fmla="*/ 36 w 108"/>
                  <a:gd name="T39" fmla="*/ 12 h 90"/>
                  <a:gd name="T40" fmla="*/ 42 w 108"/>
                  <a:gd name="T41" fmla="*/ 24 h 90"/>
                  <a:gd name="T42" fmla="*/ 30 w 108"/>
                  <a:gd name="T43" fmla="*/ 30 h 90"/>
                  <a:gd name="T44" fmla="*/ 18 w 108"/>
                  <a:gd name="T45" fmla="*/ 24 h 90"/>
                  <a:gd name="T46" fmla="*/ 12 w 108"/>
                  <a:gd name="T47" fmla="*/ 24 h 90"/>
                  <a:gd name="T48" fmla="*/ 12 w 108"/>
                  <a:gd name="T49" fmla="*/ 24 h 90"/>
                  <a:gd name="T50" fmla="*/ 0 w 108"/>
                  <a:gd name="T51" fmla="*/ 30 h 90"/>
                  <a:gd name="T52" fmla="*/ 12 w 108"/>
                  <a:gd name="T53" fmla="*/ 48 h 90"/>
                  <a:gd name="T54" fmla="*/ 18 w 108"/>
                  <a:gd name="T55" fmla="*/ 30 h 90"/>
                  <a:gd name="T56" fmla="*/ 24 w 108"/>
                  <a:gd name="T57" fmla="*/ 42 h 90"/>
                  <a:gd name="T58" fmla="*/ 24 w 108"/>
                  <a:gd name="T59" fmla="*/ 48 h 90"/>
                  <a:gd name="T60" fmla="*/ 36 w 108"/>
                  <a:gd name="T61" fmla="*/ 60 h 90"/>
                  <a:gd name="T62" fmla="*/ 30 w 108"/>
                  <a:gd name="T63" fmla="*/ 60 h 90"/>
                  <a:gd name="T64" fmla="*/ 48 w 108"/>
                  <a:gd name="T65" fmla="*/ 78 h 90"/>
                  <a:gd name="T66" fmla="*/ 66 w 108"/>
                  <a:gd name="T67" fmla="*/ 84 h 90"/>
                  <a:gd name="T68" fmla="*/ 66 w 108"/>
                  <a:gd name="T69" fmla="*/ 90 h 90"/>
                  <a:gd name="T70" fmla="*/ 48 w 108"/>
                  <a:gd name="T71" fmla="*/ 54 h 90"/>
                  <a:gd name="T72" fmla="*/ 42 w 108"/>
                  <a:gd name="T73"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90">
                    <a:moveTo>
                      <a:pt x="42" y="48"/>
                    </a:moveTo>
                    <a:lnTo>
                      <a:pt x="42" y="48"/>
                    </a:lnTo>
                    <a:lnTo>
                      <a:pt x="42" y="48"/>
                    </a:lnTo>
                    <a:lnTo>
                      <a:pt x="48" y="30"/>
                    </a:lnTo>
                    <a:lnTo>
                      <a:pt x="54" y="36"/>
                    </a:lnTo>
                    <a:lnTo>
                      <a:pt x="60" y="30"/>
                    </a:lnTo>
                    <a:lnTo>
                      <a:pt x="96" y="42"/>
                    </a:lnTo>
                    <a:lnTo>
                      <a:pt x="102" y="42"/>
                    </a:lnTo>
                    <a:lnTo>
                      <a:pt x="108" y="42"/>
                    </a:lnTo>
                    <a:lnTo>
                      <a:pt x="108" y="42"/>
                    </a:lnTo>
                    <a:lnTo>
                      <a:pt x="108" y="42"/>
                    </a:lnTo>
                    <a:lnTo>
                      <a:pt x="108" y="42"/>
                    </a:lnTo>
                    <a:lnTo>
                      <a:pt x="102" y="18"/>
                    </a:lnTo>
                    <a:lnTo>
                      <a:pt x="96" y="18"/>
                    </a:lnTo>
                    <a:lnTo>
                      <a:pt x="84" y="24"/>
                    </a:lnTo>
                    <a:lnTo>
                      <a:pt x="60" y="0"/>
                    </a:lnTo>
                    <a:lnTo>
                      <a:pt x="54" y="0"/>
                    </a:lnTo>
                    <a:lnTo>
                      <a:pt x="54" y="0"/>
                    </a:lnTo>
                    <a:lnTo>
                      <a:pt x="54" y="0"/>
                    </a:lnTo>
                    <a:lnTo>
                      <a:pt x="36" y="12"/>
                    </a:lnTo>
                    <a:lnTo>
                      <a:pt x="42" y="24"/>
                    </a:lnTo>
                    <a:lnTo>
                      <a:pt x="30" y="30"/>
                    </a:lnTo>
                    <a:lnTo>
                      <a:pt x="18" y="24"/>
                    </a:lnTo>
                    <a:lnTo>
                      <a:pt x="12" y="24"/>
                    </a:lnTo>
                    <a:lnTo>
                      <a:pt x="12" y="24"/>
                    </a:lnTo>
                    <a:lnTo>
                      <a:pt x="0" y="30"/>
                    </a:lnTo>
                    <a:lnTo>
                      <a:pt x="12" y="48"/>
                    </a:lnTo>
                    <a:lnTo>
                      <a:pt x="18" y="30"/>
                    </a:lnTo>
                    <a:lnTo>
                      <a:pt x="24" y="42"/>
                    </a:lnTo>
                    <a:lnTo>
                      <a:pt x="24" y="48"/>
                    </a:lnTo>
                    <a:lnTo>
                      <a:pt x="36" y="60"/>
                    </a:lnTo>
                    <a:lnTo>
                      <a:pt x="30" y="60"/>
                    </a:lnTo>
                    <a:lnTo>
                      <a:pt x="48" y="78"/>
                    </a:lnTo>
                    <a:lnTo>
                      <a:pt x="66" y="84"/>
                    </a:lnTo>
                    <a:lnTo>
                      <a:pt x="66" y="90"/>
                    </a:lnTo>
                    <a:lnTo>
                      <a:pt x="48" y="54"/>
                    </a:lnTo>
                    <a:lnTo>
                      <a:pt x="42"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6" name="Freeform 408"/>
              <p:cNvSpPr>
                <a:spLocks/>
              </p:cNvSpPr>
              <p:nvPr/>
            </p:nvSpPr>
            <p:spPr bwMode="auto">
              <a:xfrm>
                <a:off x="2868" y="1884"/>
                <a:ext cx="42" cy="24"/>
              </a:xfrm>
              <a:custGeom>
                <a:avLst/>
                <a:gdLst>
                  <a:gd name="T0" fmla="*/ 6 w 42"/>
                  <a:gd name="T1" fmla="*/ 0 h 24"/>
                  <a:gd name="T2" fmla="*/ 0 w 42"/>
                  <a:gd name="T3" fmla="*/ 0 h 24"/>
                  <a:gd name="T4" fmla="*/ 0 w 42"/>
                  <a:gd name="T5" fmla="*/ 0 h 24"/>
                  <a:gd name="T6" fmla="*/ 6 w 42"/>
                  <a:gd name="T7" fmla="*/ 0 h 24"/>
                  <a:gd name="T8" fmla="*/ 30 w 42"/>
                  <a:gd name="T9" fmla="*/ 24 h 24"/>
                  <a:gd name="T10" fmla="*/ 42 w 42"/>
                  <a:gd name="T11" fmla="*/ 18 h 24"/>
                  <a:gd name="T12" fmla="*/ 30 w 42"/>
                  <a:gd name="T13" fmla="*/ 24 h 24"/>
                  <a:gd name="T14" fmla="*/ 6 w 4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6" y="0"/>
                    </a:moveTo>
                    <a:lnTo>
                      <a:pt x="0" y="0"/>
                    </a:lnTo>
                    <a:lnTo>
                      <a:pt x="0" y="0"/>
                    </a:lnTo>
                    <a:lnTo>
                      <a:pt x="6" y="0"/>
                    </a:lnTo>
                    <a:lnTo>
                      <a:pt x="30" y="24"/>
                    </a:lnTo>
                    <a:lnTo>
                      <a:pt x="42" y="18"/>
                    </a:lnTo>
                    <a:lnTo>
                      <a:pt x="3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7" name="Freeform 409"/>
              <p:cNvSpPr>
                <a:spLocks/>
              </p:cNvSpPr>
              <p:nvPr/>
            </p:nvSpPr>
            <p:spPr bwMode="auto">
              <a:xfrm>
                <a:off x="2862" y="1938"/>
                <a:ext cx="18" cy="36"/>
              </a:xfrm>
              <a:custGeom>
                <a:avLst/>
                <a:gdLst>
                  <a:gd name="T0" fmla="*/ 0 w 18"/>
                  <a:gd name="T1" fmla="*/ 0 h 36"/>
                  <a:gd name="T2" fmla="*/ 18 w 18"/>
                  <a:gd name="T3" fmla="*/ 36 h 36"/>
                  <a:gd name="T4" fmla="*/ 18 w 18"/>
                  <a:gd name="T5" fmla="*/ 36 h 36"/>
                  <a:gd name="T6" fmla="*/ 0 w 18"/>
                  <a:gd name="T7" fmla="*/ 0 h 36"/>
                </a:gdLst>
                <a:ahLst/>
                <a:cxnLst>
                  <a:cxn ang="0">
                    <a:pos x="T0" y="T1"/>
                  </a:cxn>
                  <a:cxn ang="0">
                    <a:pos x="T2" y="T3"/>
                  </a:cxn>
                  <a:cxn ang="0">
                    <a:pos x="T4" y="T5"/>
                  </a:cxn>
                  <a:cxn ang="0">
                    <a:pos x="T6" y="T7"/>
                  </a:cxn>
                </a:cxnLst>
                <a:rect l="0" t="0" r="r" b="b"/>
                <a:pathLst>
                  <a:path w="18" h="36">
                    <a:moveTo>
                      <a:pt x="0" y="0"/>
                    </a:moveTo>
                    <a:lnTo>
                      <a:pt x="18" y="36"/>
                    </a:lnTo>
                    <a:lnTo>
                      <a:pt x="18"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8" name="Freeform 410"/>
              <p:cNvSpPr>
                <a:spLocks/>
              </p:cNvSpPr>
              <p:nvPr/>
            </p:nvSpPr>
            <p:spPr bwMode="auto">
              <a:xfrm>
                <a:off x="2916" y="1926"/>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9" name="Freeform 411"/>
              <p:cNvSpPr>
                <a:spLocks/>
              </p:cNvSpPr>
              <p:nvPr/>
            </p:nvSpPr>
            <p:spPr bwMode="auto">
              <a:xfrm>
                <a:off x="2856" y="1914"/>
                <a:ext cx="12" cy="18"/>
              </a:xfrm>
              <a:custGeom>
                <a:avLst/>
                <a:gdLst>
                  <a:gd name="T0" fmla="*/ 0 w 12"/>
                  <a:gd name="T1" fmla="*/ 18 h 18"/>
                  <a:gd name="T2" fmla="*/ 0 w 12"/>
                  <a:gd name="T3" fmla="*/ 18 h 18"/>
                  <a:gd name="T4" fmla="*/ 6 w 12"/>
                  <a:gd name="T5" fmla="*/ 0 h 18"/>
                  <a:gd name="T6" fmla="*/ 12 w 12"/>
                  <a:gd name="T7" fmla="*/ 6 h 18"/>
                  <a:gd name="T8" fmla="*/ 12 w 12"/>
                  <a:gd name="T9" fmla="*/ 6 h 18"/>
                  <a:gd name="T10" fmla="*/ 6 w 12"/>
                  <a:gd name="T11" fmla="*/ 0 h 18"/>
                  <a:gd name="T12" fmla="*/ 0 w 1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0" y="18"/>
                    </a:moveTo>
                    <a:lnTo>
                      <a:pt x="0" y="18"/>
                    </a:lnTo>
                    <a:lnTo>
                      <a:pt x="6" y="0"/>
                    </a:lnTo>
                    <a:lnTo>
                      <a:pt x="12" y="6"/>
                    </a:lnTo>
                    <a:lnTo>
                      <a:pt x="12" y="6"/>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0" name="Rectangle 412"/>
              <p:cNvSpPr>
                <a:spLocks noChangeArrowheads="1"/>
              </p:cNvSpPr>
              <p:nvPr/>
            </p:nvSpPr>
            <p:spPr bwMode="auto">
              <a:xfrm>
                <a:off x="2922" y="192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71" name="Freeform 413"/>
              <p:cNvSpPr>
                <a:spLocks/>
              </p:cNvSpPr>
              <p:nvPr/>
            </p:nvSpPr>
            <p:spPr bwMode="auto">
              <a:xfrm>
                <a:off x="2976" y="1944"/>
                <a:ext cx="120" cy="72"/>
              </a:xfrm>
              <a:custGeom>
                <a:avLst/>
                <a:gdLst>
                  <a:gd name="T0" fmla="*/ 66 w 120"/>
                  <a:gd name="T1" fmla="*/ 12 h 72"/>
                  <a:gd name="T2" fmla="*/ 60 w 120"/>
                  <a:gd name="T3" fmla="*/ 18 h 72"/>
                  <a:gd name="T4" fmla="*/ 12 w 120"/>
                  <a:gd name="T5" fmla="*/ 12 h 72"/>
                  <a:gd name="T6" fmla="*/ 12 w 120"/>
                  <a:gd name="T7" fmla="*/ 12 h 72"/>
                  <a:gd name="T8" fmla="*/ 12 w 120"/>
                  <a:gd name="T9" fmla="*/ 6 h 72"/>
                  <a:gd name="T10" fmla="*/ 6 w 120"/>
                  <a:gd name="T11" fmla="*/ 6 h 72"/>
                  <a:gd name="T12" fmla="*/ 6 w 120"/>
                  <a:gd name="T13" fmla="*/ 6 h 72"/>
                  <a:gd name="T14" fmla="*/ 6 w 120"/>
                  <a:gd name="T15" fmla="*/ 6 h 72"/>
                  <a:gd name="T16" fmla="*/ 0 w 120"/>
                  <a:gd name="T17" fmla="*/ 6 h 72"/>
                  <a:gd name="T18" fmla="*/ 0 w 120"/>
                  <a:gd name="T19" fmla="*/ 18 h 72"/>
                  <a:gd name="T20" fmla="*/ 12 w 120"/>
                  <a:gd name="T21" fmla="*/ 30 h 72"/>
                  <a:gd name="T22" fmla="*/ 12 w 120"/>
                  <a:gd name="T23" fmla="*/ 30 h 72"/>
                  <a:gd name="T24" fmla="*/ 12 w 120"/>
                  <a:gd name="T25" fmla="*/ 30 h 72"/>
                  <a:gd name="T26" fmla="*/ 6 w 120"/>
                  <a:gd name="T27" fmla="*/ 42 h 72"/>
                  <a:gd name="T28" fmla="*/ 0 w 120"/>
                  <a:gd name="T29" fmla="*/ 48 h 72"/>
                  <a:gd name="T30" fmla="*/ 0 w 120"/>
                  <a:gd name="T31" fmla="*/ 48 h 72"/>
                  <a:gd name="T32" fmla="*/ 18 w 120"/>
                  <a:gd name="T33" fmla="*/ 60 h 72"/>
                  <a:gd name="T34" fmla="*/ 12 w 120"/>
                  <a:gd name="T35" fmla="*/ 72 h 72"/>
                  <a:gd name="T36" fmla="*/ 30 w 120"/>
                  <a:gd name="T37" fmla="*/ 66 h 72"/>
                  <a:gd name="T38" fmla="*/ 42 w 120"/>
                  <a:gd name="T39" fmla="*/ 66 h 72"/>
                  <a:gd name="T40" fmla="*/ 48 w 120"/>
                  <a:gd name="T41" fmla="*/ 72 h 72"/>
                  <a:gd name="T42" fmla="*/ 72 w 120"/>
                  <a:gd name="T43" fmla="*/ 72 h 72"/>
                  <a:gd name="T44" fmla="*/ 72 w 120"/>
                  <a:gd name="T45" fmla="*/ 72 h 72"/>
                  <a:gd name="T46" fmla="*/ 72 w 120"/>
                  <a:gd name="T47" fmla="*/ 72 h 72"/>
                  <a:gd name="T48" fmla="*/ 72 w 120"/>
                  <a:gd name="T49" fmla="*/ 66 h 72"/>
                  <a:gd name="T50" fmla="*/ 72 w 120"/>
                  <a:gd name="T51" fmla="*/ 60 h 72"/>
                  <a:gd name="T52" fmla="*/ 72 w 120"/>
                  <a:gd name="T53" fmla="*/ 60 h 72"/>
                  <a:gd name="T54" fmla="*/ 72 w 120"/>
                  <a:gd name="T55" fmla="*/ 60 h 72"/>
                  <a:gd name="T56" fmla="*/ 90 w 120"/>
                  <a:gd name="T57" fmla="*/ 60 h 72"/>
                  <a:gd name="T58" fmla="*/ 90 w 120"/>
                  <a:gd name="T59" fmla="*/ 60 h 72"/>
                  <a:gd name="T60" fmla="*/ 90 w 120"/>
                  <a:gd name="T61" fmla="*/ 60 h 72"/>
                  <a:gd name="T62" fmla="*/ 90 w 120"/>
                  <a:gd name="T63" fmla="*/ 60 h 72"/>
                  <a:gd name="T64" fmla="*/ 96 w 120"/>
                  <a:gd name="T65" fmla="*/ 60 h 72"/>
                  <a:gd name="T66" fmla="*/ 108 w 120"/>
                  <a:gd name="T67" fmla="*/ 60 h 72"/>
                  <a:gd name="T68" fmla="*/ 108 w 120"/>
                  <a:gd name="T69" fmla="*/ 60 h 72"/>
                  <a:gd name="T70" fmla="*/ 96 w 120"/>
                  <a:gd name="T71" fmla="*/ 48 h 72"/>
                  <a:gd name="T72" fmla="*/ 102 w 120"/>
                  <a:gd name="T73" fmla="*/ 42 h 72"/>
                  <a:gd name="T74" fmla="*/ 108 w 120"/>
                  <a:gd name="T75" fmla="*/ 24 h 72"/>
                  <a:gd name="T76" fmla="*/ 114 w 120"/>
                  <a:gd name="T77" fmla="*/ 24 h 72"/>
                  <a:gd name="T78" fmla="*/ 120 w 120"/>
                  <a:gd name="T79" fmla="*/ 18 h 72"/>
                  <a:gd name="T80" fmla="*/ 90 w 120"/>
                  <a:gd name="T81" fmla="*/ 0 h 72"/>
                  <a:gd name="T82" fmla="*/ 66 w 120"/>
                  <a:gd name="T83"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72">
                    <a:moveTo>
                      <a:pt x="66" y="12"/>
                    </a:moveTo>
                    <a:lnTo>
                      <a:pt x="60" y="18"/>
                    </a:lnTo>
                    <a:lnTo>
                      <a:pt x="12" y="12"/>
                    </a:lnTo>
                    <a:lnTo>
                      <a:pt x="12" y="12"/>
                    </a:lnTo>
                    <a:lnTo>
                      <a:pt x="12" y="6"/>
                    </a:lnTo>
                    <a:lnTo>
                      <a:pt x="6" y="6"/>
                    </a:lnTo>
                    <a:lnTo>
                      <a:pt x="6" y="6"/>
                    </a:lnTo>
                    <a:lnTo>
                      <a:pt x="6" y="6"/>
                    </a:lnTo>
                    <a:lnTo>
                      <a:pt x="0" y="6"/>
                    </a:lnTo>
                    <a:lnTo>
                      <a:pt x="0" y="18"/>
                    </a:lnTo>
                    <a:lnTo>
                      <a:pt x="12" y="30"/>
                    </a:lnTo>
                    <a:lnTo>
                      <a:pt x="12" y="30"/>
                    </a:lnTo>
                    <a:lnTo>
                      <a:pt x="12" y="30"/>
                    </a:lnTo>
                    <a:lnTo>
                      <a:pt x="6" y="42"/>
                    </a:lnTo>
                    <a:lnTo>
                      <a:pt x="0" y="48"/>
                    </a:lnTo>
                    <a:lnTo>
                      <a:pt x="0" y="48"/>
                    </a:lnTo>
                    <a:lnTo>
                      <a:pt x="18" y="60"/>
                    </a:lnTo>
                    <a:lnTo>
                      <a:pt x="12" y="72"/>
                    </a:lnTo>
                    <a:lnTo>
                      <a:pt x="30" y="66"/>
                    </a:lnTo>
                    <a:lnTo>
                      <a:pt x="42" y="66"/>
                    </a:lnTo>
                    <a:lnTo>
                      <a:pt x="48" y="72"/>
                    </a:lnTo>
                    <a:lnTo>
                      <a:pt x="72" y="72"/>
                    </a:lnTo>
                    <a:lnTo>
                      <a:pt x="72" y="72"/>
                    </a:lnTo>
                    <a:lnTo>
                      <a:pt x="72" y="72"/>
                    </a:lnTo>
                    <a:lnTo>
                      <a:pt x="72" y="66"/>
                    </a:lnTo>
                    <a:lnTo>
                      <a:pt x="72" y="60"/>
                    </a:lnTo>
                    <a:lnTo>
                      <a:pt x="72" y="60"/>
                    </a:lnTo>
                    <a:lnTo>
                      <a:pt x="72" y="60"/>
                    </a:lnTo>
                    <a:lnTo>
                      <a:pt x="90" y="60"/>
                    </a:lnTo>
                    <a:lnTo>
                      <a:pt x="90" y="60"/>
                    </a:lnTo>
                    <a:lnTo>
                      <a:pt x="90" y="60"/>
                    </a:lnTo>
                    <a:lnTo>
                      <a:pt x="90" y="60"/>
                    </a:lnTo>
                    <a:lnTo>
                      <a:pt x="96" y="60"/>
                    </a:lnTo>
                    <a:lnTo>
                      <a:pt x="108" y="60"/>
                    </a:lnTo>
                    <a:lnTo>
                      <a:pt x="108" y="60"/>
                    </a:lnTo>
                    <a:lnTo>
                      <a:pt x="96" y="48"/>
                    </a:lnTo>
                    <a:lnTo>
                      <a:pt x="102" y="42"/>
                    </a:lnTo>
                    <a:lnTo>
                      <a:pt x="108" y="24"/>
                    </a:lnTo>
                    <a:lnTo>
                      <a:pt x="114" y="24"/>
                    </a:lnTo>
                    <a:lnTo>
                      <a:pt x="120" y="18"/>
                    </a:lnTo>
                    <a:lnTo>
                      <a:pt x="90" y="0"/>
                    </a:lnTo>
                    <a:lnTo>
                      <a:pt x="6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2" name="Freeform 414"/>
              <p:cNvSpPr>
                <a:spLocks/>
              </p:cNvSpPr>
              <p:nvPr/>
            </p:nvSpPr>
            <p:spPr bwMode="auto">
              <a:xfrm>
                <a:off x="3066" y="2004"/>
                <a:ext cx="18" cy="0"/>
              </a:xfrm>
              <a:custGeom>
                <a:avLst/>
                <a:gdLst>
                  <a:gd name="T0" fmla="*/ 0 w 18"/>
                  <a:gd name="T1" fmla="*/ 6 w 18"/>
                  <a:gd name="T2" fmla="*/ 18 w 18"/>
                  <a:gd name="T3" fmla="*/ 6 w 18"/>
                  <a:gd name="T4" fmla="*/ 0 w 18"/>
                </a:gdLst>
                <a:ahLst/>
                <a:cxnLst>
                  <a:cxn ang="0">
                    <a:pos x="T0" y="0"/>
                  </a:cxn>
                  <a:cxn ang="0">
                    <a:pos x="T1" y="0"/>
                  </a:cxn>
                  <a:cxn ang="0">
                    <a:pos x="T2" y="0"/>
                  </a:cxn>
                  <a:cxn ang="0">
                    <a:pos x="T3" y="0"/>
                  </a:cxn>
                  <a:cxn ang="0">
                    <a:pos x="T4" y="0"/>
                  </a:cxn>
                </a:cxnLst>
                <a:rect l="0" t="0" r="r" b="b"/>
                <a:pathLst>
                  <a:path w="18">
                    <a:moveTo>
                      <a:pt x="0" y="0"/>
                    </a:moveTo>
                    <a:lnTo>
                      <a:pt x="6" y="0"/>
                    </a:lnTo>
                    <a:lnTo>
                      <a:pt x="18"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3" name="Rectangle 415"/>
              <p:cNvSpPr>
                <a:spLocks noChangeArrowheads="1"/>
              </p:cNvSpPr>
              <p:nvPr/>
            </p:nvSpPr>
            <p:spPr bwMode="auto">
              <a:xfrm>
                <a:off x="3048" y="2004"/>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74" name="Freeform 416"/>
              <p:cNvSpPr>
                <a:spLocks/>
              </p:cNvSpPr>
              <p:nvPr/>
            </p:nvSpPr>
            <p:spPr bwMode="auto">
              <a:xfrm>
                <a:off x="3048" y="2010"/>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5" name="Freeform 417"/>
              <p:cNvSpPr>
                <a:spLocks/>
              </p:cNvSpPr>
              <p:nvPr/>
            </p:nvSpPr>
            <p:spPr bwMode="auto">
              <a:xfrm>
                <a:off x="2982" y="1950"/>
                <a:ext cx="6" cy="6"/>
              </a:xfrm>
              <a:custGeom>
                <a:avLst/>
                <a:gdLst>
                  <a:gd name="T0" fmla="*/ 0 w 6"/>
                  <a:gd name="T1" fmla="*/ 0 h 6"/>
                  <a:gd name="T2" fmla="*/ 0 w 6"/>
                  <a:gd name="T3" fmla="*/ 0 h 6"/>
                  <a:gd name="T4" fmla="*/ 6 w 6"/>
                  <a:gd name="T5" fmla="*/ 0 h 6"/>
                  <a:gd name="T6" fmla="*/ 6 w 6"/>
                  <a:gd name="T7" fmla="*/ 6 h 6"/>
                  <a:gd name="T8" fmla="*/ 6 w 6"/>
                  <a:gd name="T9" fmla="*/ 0 h 6"/>
                  <a:gd name="T10" fmla="*/ 0 w 6"/>
                  <a:gd name="T11" fmla="*/ 0 h 6"/>
                  <a:gd name="T12" fmla="*/ 0 w 6"/>
                  <a:gd name="T13" fmla="*/ 0 h 6"/>
                  <a:gd name="T14" fmla="*/ 0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0"/>
                    </a:moveTo>
                    <a:lnTo>
                      <a:pt x="0" y="0"/>
                    </a:lnTo>
                    <a:lnTo>
                      <a:pt x="6" y="0"/>
                    </a:lnTo>
                    <a:lnTo>
                      <a:pt x="6" y="6"/>
                    </a:lnTo>
                    <a:lnTo>
                      <a:pt x="6"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6" name="Freeform 418"/>
              <p:cNvSpPr>
                <a:spLocks/>
              </p:cNvSpPr>
              <p:nvPr/>
            </p:nvSpPr>
            <p:spPr bwMode="auto">
              <a:xfrm>
                <a:off x="3042" y="1944"/>
                <a:ext cx="54" cy="18"/>
              </a:xfrm>
              <a:custGeom>
                <a:avLst/>
                <a:gdLst>
                  <a:gd name="T0" fmla="*/ 24 w 54"/>
                  <a:gd name="T1" fmla="*/ 0 h 18"/>
                  <a:gd name="T2" fmla="*/ 0 w 54"/>
                  <a:gd name="T3" fmla="*/ 12 h 18"/>
                  <a:gd name="T4" fmla="*/ 24 w 54"/>
                  <a:gd name="T5" fmla="*/ 0 h 18"/>
                  <a:gd name="T6" fmla="*/ 54 w 54"/>
                  <a:gd name="T7" fmla="*/ 18 h 18"/>
                  <a:gd name="T8" fmla="*/ 54 w 54"/>
                  <a:gd name="T9" fmla="*/ 18 h 18"/>
                  <a:gd name="T10" fmla="*/ 24 w 54"/>
                  <a:gd name="T11" fmla="*/ 0 h 18"/>
                </a:gdLst>
                <a:ahLst/>
                <a:cxnLst>
                  <a:cxn ang="0">
                    <a:pos x="T0" y="T1"/>
                  </a:cxn>
                  <a:cxn ang="0">
                    <a:pos x="T2" y="T3"/>
                  </a:cxn>
                  <a:cxn ang="0">
                    <a:pos x="T4" y="T5"/>
                  </a:cxn>
                  <a:cxn ang="0">
                    <a:pos x="T6" y="T7"/>
                  </a:cxn>
                  <a:cxn ang="0">
                    <a:pos x="T8" y="T9"/>
                  </a:cxn>
                  <a:cxn ang="0">
                    <a:pos x="T10" y="T11"/>
                  </a:cxn>
                </a:cxnLst>
                <a:rect l="0" t="0" r="r" b="b"/>
                <a:pathLst>
                  <a:path w="54" h="18">
                    <a:moveTo>
                      <a:pt x="24" y="0"/>
                    </a:moveTo>
                    <a:lnTo>
                      <a:pt x="0" y="12"/>
                    </a:lnTo>
                    <a:lnTo>
                      <a:pt x="24" y="0"/>
                    </a:lnTo>
                    <a:lnTo>
                      <a:pt x="54" y="18"/>
                    </a:lnTo>
                    <a:lnTo>
                      <a:pt x="54" y="18"/>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7" name="Rectangle 419"/>
              <p:cNvSpPr>
                <a:spLocks noChangeArrowheads="1"/>
              </p:cNvSpPr>
              <p:nvPr/>
            </p:nvSpPr>
            <p:spPr bwMode="auto">
              <a:xfrm>
                <a:off x="2982" y="195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78" name="Freeform 420"/>
              <p:cNvSpPr>
                <a:spLocks/>
              </p:cNvSpPr>
              <p:nvPr/>
            </p:nvSpPr>
            <p:spPr bwMode="auto">
              <a:xfrm>
                <a:off x="2976" y="1950"/>
                <a:ext cx="12" cy="24"/>
              </a:xfrm>
              <a:custGeom>
                <a:avLst/>
                <a:gdLst>
                  <a:gd name="T0" fmla="*/ 12 w 12"/>
                  <a:gd name="T1" fmla="*/ 24 h 24"/>
                  <a:gd name="T2" fmla="*/ 12 w 12"/>
                  <a:gd name="T3" fmla="*/ 24 h 24"/>
                  <a:gd name="T4" fmla="*/ 0 w 12"/>
                  <a:gd name="T5" fmla="*/ 12 h 24"/>
                  <a:gd name="T6" fmla="*/ 0 w 12"/>
                  <a:gd name="T7" fmla="*/ 0 h 24"/>
                  <a:gd name="T8" fmla="*/ 0 w 12"/>
                  <a:gd name="T9" fmla="*/ 12 h 24"/>
                  <a:gd name="T10" fmla="*/ 12 w 12"/>
                  <a:gd name="T11" fmla="*/ 24 h 24"/>
                </a:gdLst>
                <a:ahLst/>
                <a:cxnLst>
                  <a:cxn ang="0">
                    <a:pos x="T0" y="T1"/>
                  </a:cxn>
                  <a:cxn ang="0">
                    <a:pos x="T2" y="T3"/>
                  </a:cxn>
                  <a:cxn ang="0">
                    <a:pos x="T4" y="T5"/>
                  </a:cxn>
                  <a:cxn ang="0">
                    <a:pos x="T6" y="T7"/>
                  </a:cxn>
                  <a:cxn ang="0">
                    <a:pos x="T8" y="T9"/>
                  </a:cxn>
                  <a:cxn ang="0">
                    <a:pos x="T10" y="T11"/>
                  </a:cxn>
                </a:cxnLst>
                <a:rect l="0" t="0" r="r" b="b"/>
                <a:pathLst>
                  <a:path w="12" h="24">
                    <a:moveTo>
                      <a:pt x="12" y="24"/>
                    </a:moveTo>
                    <a:lnTo>
                      <a:pt x="12" y="24"/>
                    </a:lnTo>
                    <a:lnTo>
                      <a:pt x="0" y="12"/>
                    </a:lnTo>
                    <a:lnTo>
                      <a:pt x="0" y="0"/>
                    </a:lnTo>
                    <a:lnTo>
                      <a:pt x="0" y="12"/>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79" name="Freeform 421"/>
              <p:cNvSpPr>
                <a:spLocks/>
              </p:cNvSpPr>
              <p:nvPr/>
            </p:nvSpPr>
            <p:spPr bwMode="auto">
              <a:xfrm>
                <a:off x="2976" y="1986"/>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0" name="Rectangle 422"/>
              <p:cNvSpPr>
                <a:spLocks noChangeArrowheads="1"/>
              </p:cNvSpPr>
              <p:nvPr/>
            </p:nvSpPr>
            <p:spPr bwMode="auto">
              <a:xfrm>
                <a:off x="2982" y="195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81" name="Freeform 423"/>
              <p:cNvSpPr>
                <a:spLocks/>
              </p:cNvSpPr>
              <p:nvPr/>
            </p:nvSpPr>
            <p:spPr bwMode="auto">
              <a:xfrm>
                <a:off x="2808" y="1650"/>
                <a:ext cx="12" cy="6"/>
              </a:xfrm>
              <a:custGeom>
                <a:avLst/>
                <a:gdLst>
                  <a:gd name="T0" fmla="*/ 12 w 12"/>
                  <a:gd name="T1" fmla="*/ 6 h 6"/>
                  <a:gd name="T2" fmla="*/ 6 w 12"/>
                  <a:gd name="T3" fmla="*/ 0 h 6"/>
                  <a:gd name="T4" fmla="*/ 0 w 12"/>
                  <a:gd name="T5" fmla="*/ 6 h 6"/>
                  <a:gd name="T6" fmla="*/ 0 w 12"/>
                  <a:gd name="T7" fmla="*/ 6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6" y="0"/>
                    </a:lnTo>
                    <a:lnTo>
                      <a:pt x="0" y="6"/>
                    </a:lnTo>
                    <a:lnTo>
                      <a:pt x="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2" name="Freeform 424"/>
              <p:cNvSpPr>
                <a:spLocks/>
              </p:cNvSpPr>
              <p:nvPr/>
            </p:nvSpPr>
            <p:spPr bwMode="auto">
              <a:xfrm>
                <a:off x="2670" y="1638"/>
                <a:ext cx="168" cy="228"/>
              </a:xfrm>
              <a:custGeom>
                <a:avLst/>
                <a:gdLst>
                  <a:gd name="T0" fmla="*/ 30 w 168"/>
                  <a:gd name="T1" fmla="*/ 60 h 228"/>
                  <a:gd name="T2" fmla="*/ 30 w 168"/>
                  <a:gd name="T3" fmla="*/ 78 h 228"/>
                  <a:gd name="T4" fmla="*/ 6 w 168"/>
                  <a:gd name="T5" fmla="*/ 96 h 228"/>
                  <a:gd name="T6" fmla="*/ 0 w 168"/>
                  <a:gd name="T7" fmla="*/ 126 h 228"/>
                  <a:gd name="T8" fmla="*/ 12 w 168"/>
                  <a:gd name="T9" fmla="*/ 144 h 228"/>
                  <a:gd name="T10" fmla="*/ 12 w 168"/>
                  <a:gd name="T11" fmla="*/ 150 h 228"/>
                  <a:gd name="T12" fmla="*/ 12 w 168"/>
                  <a:gd name="T13" fmla="*/ 162 h 228"/>
                  <a:gd name="T14" fmla="*/ 12 w 168"/>
                  <a:gd name="T15" fmla="*/ 162 h 228"/>
                  <a:gd name="T16" fmla="*/ 18 w 168"/>
                  <a:gd name="T17" fmla="*/ 168 h 228"/>
                  <a:gd name="T18" fmla="*/ 36 w 168"/>
                  <a:gd name="T19" fmla="*/ 180 h 228"/>
                  <a:gd name="T20" fmla="*/ 42 w 168"/>
                  <a:gd name="T21" fmla="*/ 180 h 228"/>
                  <a:gd name="T22" fmla="*/ 36 w 168"/>
                  <a:gd name="T23" fmla="*/ 210 h 228"/>
                  <a:gd name="T24" fmla="*/ 42 w 168"/>
                  <a:gd name="T25" fmla="*/ 222 h 228"/>
                  <a:gd name="T26" fmla="*/ 66 w 168"/>
                  <a:gd name="T27" fmla="*/ 222 h 228"/>
                  <a:gd name="T28" fmla="*/ 84 w 168"/>
                  <a:gd name="T29" fmla="*/ 222 h 228"/>
                  <a:gd name="T30" fmla="*/ 96 w 168"/>
                  <a:gd name="T31" fmla="*/ 216 h 228"/>
                  <a:gd name="T32" fmla="*/ 114 w 168"/>
                  <a:gd name="T33" fmla="*/ 222 h 228"/>
                  <a:gd name="T34" fmla="*/ 126 w 168"/>
                  <a:gd name="T35" fmla="*/ 216 h 228"/>
                  <a:gd name="T36" fmla="*/ 132 w 168"/>
                  <a:gd name="T37" fmla="*/ 210 h 228"/>
                  <a:gd name="T38" fmla="*/ 132 w 168"/>
                  <a:gd name="T39" fmla="*/ 198 h 228"/>
                  <a:gd name="T40" fmla="*/ 138 w 168"/>
                  <a:gd name="T41" fmla="*/ 198 h 228"/>
                  <a:gd name="T42" fmla="*/ 126 w 168"/>
                  <a:gd name="T43" fmla="*/ 162 h 228"/>
                  <a:gd name="T44" fmla="*/ 114 w 168"/>
                  <a:gd name="T45" fmla="*/ 138 h 228"/>
                  <a:gd name="T46" fmla="*/ 114 w 168"/>
                  <a:gd name="T47" fmla="*/ 138 h 228"/>
                  <a:gd name="T48" fmla="*/ 156 w 168"/>
                  <a:gd name="T49" fmla="*/ 126 h 228"/>
                  <a:gd name="T50" fmla="*/ 168 w 168"/>
                  <a:gd name="T51" fmla="*/ 120 h 228"/>
                  <a:gd name="T52" fmla="*/ 168 w 168"/>
                  <a:gd name="T53" fmla="*/ 120 h 228"/>
                  <a:gd name="T54" fmla="*/ 162 w 168"/>
                  <a:gd name="T55" fmla="*/ 102 h 228"/>
                  <a:gd name="T56" fmla="*/ 156 w 168"/>
                  <a:gd name="T57" fmla="*/ 66 h 228"/>
                  <a:gd name="T58" fmla="*/ 156 w 168"/>
                  <a:gd name="T59" fmla="*/ 36 h 228"/>
                  <a:gd name="T60" fmla="*/ 90 w 168"/>
                  <a:gd name="T61" fmla="*/ 36 h 228"/>
                  <a:gd name="T62" fmla="*/ 78 w 168"/>
                  <a:gd name="T63" fmla="*/ 18 h 228"/>
                  <a:gd name="T64" fmla="*/ 72 w 168"/>
                  <a:gd name="T65" fmla="*/ 6 h 228"/>
                  <a:gd name="T66" fmla="*/ 60 w 168"/>
                  <a:gd name="T67" fmla="*/ 18 h 228"/>
                  <a:gd name="T68" fmla="*/ 66 w 168"/>
                  <a:gd name="T69" fmla="*/ 36 h 228"/>
                  <a:gd name="T70" fmla="*/ 54 w 168"/>
                  <a:gd name="T71" fmla="*/ 54 h 228"/>
                  <a:gd name="T72" fmla="*/ 30 w 168"/>
                  <a:gd name="T73" fmla="*/ 54 h 228"/>
                  <a:gd name="T74" fmla="*/ 30 w 168"/>
                  <a:gd name="T75" fmla="*/ 6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228">
                    <a:moveTo>
                      <a:pt x="30" y="60"/>
                    </a:moveTo>
                    <a:lnTo>
                      <a:pt x="30" y="60"/>
                    </a:lnTo>
                    <a:lnTo>
                      <a:pt x="24" y="78"/>
                    </a:lnTo>
                    <a:lnTo>
                      <a:pt x="30" y="78"/>
                    </a:lnTo>
                    <a:lnTo>
                      <a:pt x="18" y="96"/>
                    </a:lnTo>
                    <a:lnTo>
                      <a:pt x="6" y="96"/>
                    </a:lnTo>
                    <a:lnTo>
                      <a:pt x="6" y="132"/>
                    </a:lnTo>
                    <a:lnTo>
                      <a:pt x="0" y="126"/>
                    </a:lnTo>
                    <a:lnTo>
                      <a:pt x="12" y="132"/>
                    </a:lnTo>
                    <a:lnTo>
                      <a:pt x="12" y="144"/>
                    </a:lnTo>
                    <a:lnTo>
                      <a:pt x="6" y="144"/>
                    </a:lnTo>
                    <a:lnTo>
                      <a:pt x="12" y="150"/>
                    </a:lnTo>
                    <a:lnTo>
                      <a:pt x="12" y="162"/>
                    </a:lnTo>
                    <a:lnTo>
                      <a:pt x="12" y="162"/>
                    </a:lnTo>
                    <a:lnTo>
                      <a:pt x="12" y="162"/>
                    </a:lnTo>
                    <a:lnTo>
                      <a:pt x="12" y="162"/>
                    </a:lnTo>
                    <a:lnTo>
                      <a:pt x="12" y="162"/>
                    </a:lnTo>
                    <a:lnTo>
                      <a:pt x="18" y="168"/>
                    </a:lnTo>
                    <a:lnTo>
                      <a:pt x="18" y="174"/>
                    </a:lnTo>
                    <a:lnTo>
                      <a:pt x="36" y="180"/>
                    </a:lnTo>
                    <a:lnTo>
                      <a:pt x="42" y="180"/>
                    </a:lnTo>
                    <a:lnTo>
                      <a:pt x="42" y="180"/>
                    </a:lnTo>
                    <a:lnTo>
                      <a:pt x="42" y="180"/>
                    </a:lnTo>
                    <a:lnTo>
                      <a:pt x="36" y="210"/>
                    </a:lnTo>
                    <a:lnTo>
                      <a:pt x="36" y="216"/>
                    </a:lnTo>
                    <a:lnTo>
                      <a:pt x="42" y="222"/>
                    </a:lnTo>
                    <a:lnTo>
                      <a:pt x="60" y="216"/>
                    </a:lnTo>
                    <a:lnTo>
                      <a:pt x="66" y="222"/>
                    </a:lnTo>
                    <a:lnTo>
                      <a:pt x="78" y="216"/>
                    </a:lnTo>
                    <a:lnTo>
                      <a:pt x="84" y="222"/>
                    </a:lnTo>
                    <a:lnTo>
                      <a:pt x="90" y="228"/>
                    </a:lnTo>
                    <a:lnTo>
                      <a:pt x="96" y="216"/>
                    </a:lnTo>
                    <a:lnTo>
                      <a:pt x="114" y="228"/>
                    </a:lnTo>
                    <a:lnTo>
                      <a:pt x="114" y="222"/>
                    </a:lnTo>
                    <a:lnTo>
                      <a:pt x="120" y="216"/>
                    </a:lnTo>
                    <a:lnTo>
                      <a:pt x="126" y="216"/>
                    </a:lnTo>
                    <a:lnTo>
                      <a:pt x="132" y="216"/>
                    </a:lnTo>
                    <a:lnTo>
                      <a:pt x="132" y="210"/>
                    </a:lnTo>
                    <a:lnTo>
                      <a:pt x="132" y="198"/>
                    </a:lnTo>
                    <a:lnTo>
                      <a:pt x="132" y="198"/>
                    </a:lnTo>
                    <a:lnTo>
                      <a:pt x="132" y="198"/>
                    </a:lnTo>
                    <a:lnTo>
                      <a:pt x="138" y="198"/>
                    </a:lnTo>
                    <a:lnTo>
                      <a:pt x="150" y="186"/>
                    </a:lnTo>
                    <a:lnTo>
                      <a:pt x="126" y="162"/>
                    </a:lnTo>
                    <a:lnTo>
                      <a:pt x="126" y="150"/>
                    </a:lnTo>
                    <a:lnTo>
                      <a:pt x="114" y="138"/>
                    </a:lnTo>
                    <a:lnTo>
                      <a:pt x="114" y="138"/>
                    </a:lnTo>
                    <a:lnTo>
                      <a:pt x="114" y="138"/>
                    </a:lnTo>
                    <a:lnTo>
                      <a:pt x="126" y="144"/>
                    </a:lnTo>
                    <a:lnTo>
                      <a:pt x="156" y="126"/>
                    </a:lnTo>
                    <a:lnTo>
                      <a:pt x="156" y="120"/>
                    </a:lnTo>
                    <a:lnTo>
                      <a:pt x="168" y="120"/>
                    </a:lnTo>
                    <a:lnTo>
                      <a:pt x="168" y="126"/>
                    </a:lnTo>
                    <a:lnTo>
                      <a:pt x="168" y="120"/>
                    </a:lnTo>
                    <a:lnTo>
                      <a:pt x="168" y="108"/>
                    </a:lnTo>
                    <a:lnTo>
                      <a:pt x="162" y="102"/>
                    </a:lnTo>
                    <a:lnTo>
                      <a:pt x="162" y="72"/>
                    </a:lnTo>
                    <a:lnTo>
                      <a:pt x="156" y="66"/>
                    </a:lnTo>
                    <a:lnTo>
                      <a:pt x="162" y="54"/>
                    </a:lnTo>
                    <a:lnTo>
                      <a:pt x="156" y="36"/>
                    </a:lnTo>
                    <a:lnTo>
                      <a:pt x="126" y="18"/>
                    </a:lnTo>
                    <a:lnTo>
                      <a:pt x="90" y="36"/>
                    </a:lnTo>
                    <a:lnTo>
                      <a:pt x="96" y="18"/>
                    </a:lnTo>
                    <a:lnTo>
                      <a:pt x="78" y="18"/>
                    </a:lnTo>
                    <a:lnTo>
                      <a:pt x="78" y="6"/>
                    </a:lnTo>
                    <a:lnTo>
                      <a:pt x="72" y="6"/>
                    </a:lnTo>
                    <a:lnTo>
                      <a:pt x="60" y="0"/>
                    </a:lnTo>
                    <a:lnTo>
                      <a:pt x="60" y="18"/>
                    </a:lnTo>
                    <a:lnTo>
                      <a:pt x="60" y="18"/>
                    </a:lnTo>
                    <a:lnTo>
                      <a:pt x="66" y="36"/>
                    </a:lnTo>
                    <a:lnTo>
                      <a:pt x="54" y="36"/>
                    </a:lnTo>
                    <a:lnTo>
                      <a:pt x="54" y="54"/>
                    </a:lnTo>
                    <a:lnTo>
                      <a:pt x="36" y="36"/>
                    </a:lnTo>
                    <a:lnTo>
                      <a:pt x="30" y="54"/>
                    </a:lnTo>
                    <a:lnTo>
                      <a:pt x="30" y="60"/>
                    </a:lnTo>
                    <a:lnTo>
                      <a:pt x="30"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3" name="Freeform 425"/>
              <p:cNvSpPr>
                <a:spLocks/>
              </p:cNvSpPr>
              <p:nvPr/>
            </p:nvSpPr>
            <p:spPr bwMode="auto">
              <a:xfrm>
                <a:off x="2832" y="1740"/>
                <a:ext cx="6" cy="18"/>
              </a:xfrm>
              <a:custGeom>
                <a:avLst/>
                <a:gdLst>
                  <a:gd name="T0" fmla="*/ 0 w 6"/>
                  <a:gd name="T1" fmla="*/ 0 h 18"/>
                  <a:gd name="T2" fmla="*/ 6 w 6"/>
                  <a:gd name="T3" fmla="*/ 6 h 18"/>
                  <a:gd name="T4" fmla="*/ 6 w 6"/>
                  <a:gd name="T5" fmla="*/ 18 h 18"/>
                  <a:gd name="T6" fmla="*/ 6 w 6"/>
                  <a:gd name="T7" fmla="*/ 6 h 18"/>
                  <a:gd name="T8" fmla="*/ 0 w 6"/>
                  <a:gd name="T9" fmla="*/ 0 h 18"/>
                </a:gdLst>
                <a:ahLst/>
                <a:cxnLst>
                  <a:cxn ang="0">
                    <a:pos x="T0" y="T1"/>
                  </a:cxn>
                  <a:cxn ang="0">
                    <a:pos x="T2" y="T3"/>
                  </a:cxn>
                  <a:cxn ang="0">
                    <a:pos x="T4" y="T5"/>
                  </a:cxn>
                  <a:cxn ang="0">
                    <a:pos x="T6" y="T7"/>
                  </a:cxn>
                  <a:cxn ang="0">
                    <a:pos x="T8" y="T9"/>
                  </a:cxn>
                </a:cxnLst>
                <a:rect l="0" t="0" r="r" b="b"/>
                <a:pathLst>
                  <a:path w="6" h="18">
                    <a:moveTo>
                      <a:pt x="0" y="0"/>
                    </a:moveTo>
                    <a:lnTo>
                      <a:pt x="6" y="6"/>
                    </a:lnTo>
                    <a:lnTo>
                      <a:pt x="6" y="18"/>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4" name="Freeform 426"/>
              <p:cNvSpPr>
                <a:spLocks/>
              </p:cNvSpPr>
              <p:nvPr/>
            </p:nvSpPr>
            <p:spPr bwMode="auto">
              <a:xfrm>
                <a:off x="2832" y="1710"/>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5" name="Freeform 427"/>
              <p:cNvSpPr>
                <a:spLocks/>
              </p:cNvSpPr>
              <p:nvPr/>
            </p:nvSpPr>
            <p:spPr bwMode="auto">
              <a:xfrm>
                <a:off x="2784" y="1758"/>
                <a:ext cx="126" cy="72"/>
              </a:xfrm>
              <a:custGeom>
                <a:avLst/>
                <a:gdLst>
                  <a:gd name="T0" fmla="*/ 42 w 126"/>
                  <a:gd name="T1" fmla="*/ 66 h 72"/>
                  <a:gd name="T2" fmla="*/ 54 w 126"/>
                  <a:gd name="T3" fmla="*/ 72 h 72"/>
                  <a:gd name="T4" fmla="*/ 72 w 126"/>
                  <a:gd name="T5" fmla="*/ 60 h 72"/>
                  <a:gd name="T6" fmla="*/ 72 w 126"/>
                  <a:gd name="T7" fmla="*/ 60 h 72"/>
                  <a:gd name="T8" fmla="*/ 72 w 126"/>
                  <a:gd name="T9" fmla="*/ 60 h 72"/>
                  <a:gd name="T10" fmla="*/ 78 w 126"/>
                  <a:gd name="T11" fmla="*/ 60 h 72"/>
                  <a:gd name="T12" fmla="*/ 84 w 126"/>
                  <a:gd name="T13" fmla="*/ 66 h 72"/>
                  <a:gd name="T14" fmla="*/ 90 w 126"/>
                  <a:gd name="T15" fmla="*/ 66 h 72"/>
                  <a:gd name="T16" fmla="*/ 90 w 126"/>
                  <a:gd name="T17" fmla="*/ 66 h 72"/>
                  <a:gd name="T18" fmla="*/ 90 w 126"/>
                  <a:gd name="T19" fmla="*/ 66 h 72"/>
                  <a:gd name="T20" fmla="*/ 90 w 126"/>
                  <a:gd name="T21" fmla="*/ 66 h 72"/>
                  <a:gd name="T22" fmla="*/ 90 w 126"/>
                  <a:gd name="T23" fmla="*/ 72 h 72"/>
                  <a:gd name="T24" fmla="*/ 90 w 126"/>
                  <a:gd name="T25" fmla="*/ 72 h 72"/>
                  <a:gd name="T26" fmla="*/ 96 w 126"/>
                  <a:gd name="T27" fmla="*/ 66 h 72"/>
                  <a:gd name="T28" fmla="*/ 102 w 126"/>
                  <a:gd name="T29" fmla="*/ 66 h 72"/>
                  <a:gd name="T30" fmla="*/ 108 w 126"/>
                  <a:gd name="T31" fmla="*/ 66 h 72"/>
                  <a:gd name="T32" fmla="*/ 114 w 126"/>
                  <a:gd name="T33" fmla="*/ 54 h 72"/>
                  <a:gd name="T34" fmla="*/ 120 w 126"/>
                  <a:gd name="T35" fmla="*/ 48 h 72"/>
                  <a:gd name="T36" fmla="*/ 126 w 126"/>
                  <a:gd name="T37" fmla="*/ 48 h 72"/>
                  <a:gd name="T38" fmla="*/ 120 w 126"/>
                  <a:gd name="T39" fmla="*/ 42 h 72"/>
                  <a:gd name="T40" fmla="*/ 120 w 126"/>
                  <a:gd name="T41" fmla="*/ 36 h 72"/>
                  <a:gd name="T42" fmla="*/ 114 w 126"/>
                  <a:gd name="T43" fmla="*/ 30 h 72"/>
                  <a:gd name="T44" fmla="*/ 96 w 126"/>
                  <a:gd name="T45" fmla="*/ 18 h 72"/>
                  <a:gd name="T46" fmla="*/ 84 w 126"/>
                  <a:gd name="T47" fmla="*/ 24 h 72"/>
                  <a:gd name="T48" fmla="*/ 78 w 126"/>
                  <a:gd name="T49" fmla="*/ 12 h 72"/>
                  <a:gd name="T50" fmla="*/ 60 w 126"/>
                  <a:gd name="T51" fmla="*/ 0 h 72"/>
                  <a:gd name="T52" fmla="*/ 54 w 126"/>
                  <a:gd name="T53" fmla="*/ 6 h 72"/>
                  <a:gd name="T54" fmla="*/ 54 w 126"/>
                  <a:gd name="T55" fmla="*/ 6 h 72"/>
                  <a:gd name="T56" fmla="*/ 54 w 126"/>
                  <a:gd name="T57" fmla="*/ 6 h 72"/>
                  <a:gd name="T58" fmla="*/ 54 w 126"/>
                  <a:gd name="T59" fmla="*/ 0 h 72"/>
                  <a:gd name="T60" fmla="*/ 42 w 126"/>
                  <a:gd name="T61" fmla="*/ 0 h 72"/>
                  <a:gd name="T62" fmla="*/ 42 w 126"/>
                  <a:gd name="T63" fmla="*/ 6 h 72"/>
                  <a:gd name="T64" fmla="*/ 12 w 126"/>
                  <a:gd name="T65" fmla="*/ 24 h 72"/>
                  <a:gd name="T66" fmla="*/ 0 w 126"/>
                  <a:gd name="T67" fmla="*/ 18 h 72"/>
                  <a:gd name="T68" fmla="*/ 12 w 126"/>
                  <a:gd name="T69" fmla="*/ 30 h 72"/>
                  <a:gd name="T70" fmla="*/ 12 w 126"/>
                  <a:gd name="T71" fmla="*/ 42 h 72"/>
                  <a:gd name="T72" fmla="*/ 36 w 126"/>
                  <a:gd name="T73" fmla="*/ 66 h 72"/>
                  <a:gd name="T74" fmla="*/ 42 w 126"/>
                  <a:gd name="T75"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72">
                    <a:moveTo>
                      <a:pt x="42" y="66"/>
                    </a:moveTo>
                    <a:lnTo>
                      <a:pt x="54" y="72"/>
                    </a:lnTo>
                    <a:lnTo>
                      <a:pt x="72" y="60"/>
                    </a:lnTo>
                    <a:lnTo>
                      <a:pt x="72" y="60"/>
                    </a:lnTo>
                    <a:lnTo>
                      <a:pt x="72" y="60"/>
                    </a:lnTo>
                    <a:lnTo>
                      <a:pt x="78" y="60"/>
                    </a:lnTo>
                    <a:lnTo>
                      <a:pt x="84" y="66"/>
                    </a:lnTo>
                    <a:lnTo>
                      <a:pt x="90" y="66"/>
                    </a:lnTo>
                    <a:lnTo>
                      <a:pt x="90" y="66"/>
                    </a:lnTo>
                    <a:lnTo>
                      <a:pt x="90" y="66"/>
                    </a:lnTo>
                    <a:lnTo>
                      <a:pt x="90" y="66"/>
                    </a:lnTo>
                    <a:lnTo>
                      <a:pt x="90" y="72"/>
                    </a:lnTo>
                    <a:lnTo>
                      <a:pt x="90" y="72"/>
                    </a:lnTo>
                    <a:lnTo>
                      <a:pt x="96" y="66"/>
                    </a:lnTo>
                    <a:lnTo>
                      <a:pt x="102" y="66"/>
                    </a:lnTo>
                    <a:lnTo>
                      <a:pt x="108" y="66"/>
                    </a:lnTo>
                    <a:lnTo>
                      <a:pt x="114" y="54"/>
                    </a:lnTo>
                    <a:lnTo>
                      <a:pt x="120" y="48"/>
                    </a:lnTo>
                    <a:lnTo>
                      <a:pt x="126" y="48"/>
                    </a:lnTo>
                    <a:lnTo>
                      <a:pt x="120" y="42"/>
                    </a:lnTo>
                    <a:lnTo>
                      <a:pt x="120" y="36"/>
                    </a:lnTo>
                    <a:lnTo>
                      <a:pt x="114" y="30"/>
                    </a:lnTo>
                    <a:lnTo>
                      <a:pt x="96" y="18"/>
                    </a:lnTo>
                    <a:lnTo>
                      <a:pt x="84" y="24"/>
                    </a:lnTo>
                    <a:lnTo>
                      <a:pt x="78" y="12"/>
                    </a:lnTo>
                    <a:lnTo>
                      <a:pt x="60" y="0"/>
                    </a:lnTo>
                    <a:lnTo>
                      <a:pt x="54" y="6"/>
                    </a:lnTo>
                    <a:lnTo>
                      <a:pt x="54" y="6"/>
                    </a:lnTo>
                    <a:lnTo>
                      <a:pt x="54" y="6"/>
                    </a:lnTo>
                    <a:lnTo>
                      <a:pt x="54" y="0"/>
                    </a:lnTo>
                    <a:lnTo>
                      <a:pt x="42" y="0"/>
                    </a:lnTo>
                    <a:lnTo>
                      <a:pt x="42" y="6"/>
                    </a:lnTo>
                    <a:lnTo>
                      <a:pt x="12" y="24"/>
                    </a:lnTo>
                    <a:lnTo>
                      <a:pt x="0" y="18"/>
                    </a:lnTo>
                    <a:lnTo>
                      <a:pt x="12" y="30"/>
                    </a:lnTo>
                    <a:lnTo>
                      <a:pt x="12" y="42"/>
                    </a:lnTo>
                    <a:lnTo>
                      <a:pt x="36" y="66"/>
                    </a:lnTo>
                    <a:lnTo>
                      <a:pt x="4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6" name="Freeform 428"/>
              <p:cNvSpPr>
                <a:spLocks/>
              </p:cNvSpPr>
              <p:nvPr/>
            </p:nvSpPr>
            <p:spPr bwMode="auto">
              <a:xfrm>
                <a:off x="2904" y="1800"/>
                <a:ext cx="6" cy="6"/>
              </a:xfrm>
              <a:custGeom>
                <a:avLst/>
                <a:gdLst>
                  <a:gd name="T0" fmla="*/ 6 w 6"/>
                  <a:gd name="T1" fmla="*/ 6 h 6"/>
                  <a:gd name="T2" fmla="*/ 0 w 6"/>
                  <a:gd name="T3" fmla="*/ 6 h 6"/>
                  <a:gd name="T4" fmla="*/ 6 w 6"/>
                  <a:gd name="T5" fmla="*/ 6 h 6"/>
                  <a:gd name="T6" fmla="*/ 0 w 6"/>
                  <a:gd name="T7" fmla="*/ 0 h 6"/>
                  <a:gd name="T8" fmla="*/ 0 w 6"/>
                  <a:gd name="T9" fmla="*/ 0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0" y="6"/>
                    </a:lnTo>
                    <a:lnTo>
                      <a:pt x="6" y="6"/>
                    </a:lnTo>
                    <a:lnTo>
                      <a:pt x="0"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7" name="Freeform 429"/>
              <p:cNvSpPr>
                <a:spLocks/>
              </p:cNvSpPr>
              <p:nvPr/>
            </p:nvSpPr>
            <p:spPr bwMode="auto">
              <a:xfrm>
                <a:off x="2874" y="1824"/>
                <a:ext cx="12" cy="6"/>
              </a:xfrm>
              <a:custGeom>
                <a:avLst/>
                <a:gdLst>
                  <a:gd name="T0" fmla="*/ 0 w 12"/>
                  <a:gd name="T1" fmla="*/ 6 h 6"/>
                  <a:gd name="T2" fmla="*/ 6 w 12"/>
                  <a:gd name="T3" fmla="*/ 0 h 6"/>
                  <a:gd name="T4" fmla="*/ 12 w 12"/>
                  <a:gd name="T5" fmla="*/ 0 h 6"/>
                  <a:gd name="T6" fmla="*/ 6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6" y="0"/>
                    </a:lnTo>
                    <a:lnTo>
                      <a:pt x="12"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8" name="Freeform 430"/>
              <p:cNvSpPr>
                <a:spLocks/>
              </p:cNvSpPr>
              <p:nvPr/>
            </p:nvSpPr>
            <p:spPr bwMode="auto">
              <a:xfrm>
                <a:off x="2904" y="179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89" name="Freeform 431"/>
              <p:cNvSpPr>
                <a:spLocks/>
              </p:cNvSpPr>
              <p:nvPr/>
            </p:nvSpPr>
            <p:spPr bwMode="auto">
              <a:xfrm>
                <a:off x="2784" y="1776"/>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0" name="Freeform 432"/>
              <p:cNvSpPr>
                <a:spLocks/>
              </p:cNvSpPr>
              <p:nvPr/>
            </p:nvSpPr>
            <p:spPr bwMode="auto">
              <a:xfrm>
                <a:off x="2838" y="1758"/>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1" name="Rectangle 433"/>
              <p:cNvSpPr>
                <a:spLocks noChangeArrowheads="1"/>
              </p:cNvSpPr>
              <p:nvPr/>
            </p:nvSpPr>
            <p:spPr bwMode="auto">
              <a:xfrm>
                <a:off x="2880" y="184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92" name="Freeform 434"/>
              <p:cNvSpPr>
                <a:spLocks/>
              </p:cNvSpPr>
              <p:nvPr/>
            </p:nvSpPr>
            <p:spPr bwMode="auto">
              <a:xfrm>
                <a:off x="2736" y="1818"/>
                <a:ext cx="144" cy="66"/>
              </a:xfrm>
              <a:custGeom>
                <a:avLst/>
                <a:gdLst>
                  <a:gd name="T0" fmla="*/ 144 w 144"/>
                  <a:gd name="T1" fmla="*/ 30 h 66"/>
                  <a:gd name="T2" fmla="*/ 144 w 144"/>
                  <a:gd name="T3" fmla="*/ 24 h 66"/>
                  <a:gd name="T4" fmla="*/ 138 w 144"/>
                  <a:gd name="T5" fmla="*/ 12 h 66"/>
                  <a:gd name="T6" fmla="*/ 138 w 144"/>
                  <a:gd name="T7" fmla="*/ 12 h 66"/>
                  <a:gd name="T8" fmla="*/ 138 w 144"/>
                  <a:gd name="T9" fmla="*/ 12 h 66"/>
                  <a:gd name="T10" fmla="*/ 138 w 144"/>
                  <a:gd name="T11" fmla="*/ 12 h 66"/>
                  <a:gd name="T12" fmla="*/ 138 w 144"/>
                  <a:gd name="T13" fmla="*/ 6 h 66"/>
                  <a:gd name="T14" fmla="*/ 138 w 144"/>
                  <a:gd name="T15" fmla="*/ 6 h 66"/>
                  <a:gd name="T16" fmla="*/ 132 w 144"/>
                  <a:gd name="T17" fmla="*/ 6 h 66"/>
                  <a:gd name="T18" fmla="*/ 126 w 144"/>
                  <a:gd name="T19" fmla="*/ 0 h 66"/>
                  <a:gd name="T20" fmla="*/ 120 w 144"/>
                  <a:gd name="T21" fmla="*/ 0 h 66"/>
                  <a:gd name="T22" fmla="*/ 102 w 144"/>
                  <a:gd name="T23" fmla="*/ 12 h 66"/>
                  <a:gd name="T24" fmla="*/ 90 w 144"/>
                  <a:gd name="T25" fmla="*/ 6 h 66"/>
                  <a:gd name="T26" fmla="*/ 84 w 144"/>
                  <a:gd name="T27" fmla="*/ 6 h 66"/>
                  <a:gd name="T28" fmla="*/ 84 w 144"/>
                  <a:gd name="T29" fmla="*/ 6 h 66"/>
                  <a:gd name="T30" fmla="*/ 84 w 144"/>
                  <a:gd name="T31" fmla="*/ 6 h 66"/>
                  <a:gd name="T32" fmla="*/ 84 w 144"/>
                  <a:gd name="T33" fmla="*/ 6 h 66"/>
                  <a:gd name="T34" fmla="*/ 72 w 144"/>
                  <a:gd name="T35" fmla="*/ 18 h 66"/>
                  <a:gd name="T36" fmla="*/ 66 w 144"/>
                  <a:gd name="T37" fmla="*/ 18 h 66"/>
                  <a:gd name="T38" fmla="*/ 66 w 144"/>
                  <a:gd name="T39" fmla="*/ 30 h 66"/>
                  <a:gd name="T40" fmla="*/ 66 w 144"/>
                  <a:gd name="T41" fmla="*/ 36 h 66"/>
                  <a:gd name="T42" fmla="*/ 66 w 144"/>
                  <a:gd name="T43" fmla="*/ 36 h 66"/>
                  <a:gd name="T44" fmla="*/ 66 w 144"/>
                  <a:gd name="T45" fmla="*/ 36 h 66"/>
                  <a:gd name="T46" fmla="*/ 60 w 144"/>
                  <a:gd name="T47" fmla="*/ 36 h 66"/>
                  <a:gd name="T48" fmla="*/ 54 w 144"/>
                  <a:gd name="T49" fmla="*/ 36 h 66"/>
                  <a:gd name="T50" fmla="*/ 48 w 144"/>
                  <a:gd name="T51" fmla="*/ 42 h 66"/>
                  <a:gd name="T52" fmla="*/ 48 w 144"/>
                  <a:gd name="T53" fmla="*/ 48 h 66"/>
                  <a:gd name="T54" fmla="*/ 48 w 144"/>
                  <a:gd name="T55" fmla="*/ 48 h 66"/>
                  <a:gd name="T56" fmla="*/ 48 w 144"/>
                  <a:gd name="T57" fmla="*/ 48 h 66"/>
                  <a:gd name="T58" fmla="*/ 30 w 144"/>
                  <a:gd name="T59" fmla="*/ 36 h 66"/>
                  <a:gd name="T60" fmla="*/ 24 w 144"/>
                  <a:gd name="T61" fmla="*/ 48 h 66"/>
                  <a:gd name="T62" fmla="*/ 24 w 144"/>
                  <a:gd name="T63" fmla="*/ 48 h 66"/>
                  <a:gd name="T64" fmla="*/ 24 w 144"/>
                  <a:gd name="T65" fmla="*/ 48 h 66"/>
                  <a:gd name="T66" fmla="*/ 18 w 144"/>
                  <a:gd name="T67" fmla="*/ 42 h 66"/>
                  <a:gd name="T68" fmla="*/ 12 w 144"/>
                  <a:gd name="T69" fmla="*/ 36 h 66"/>
                  <a:gd name="T70" fmla="*/ 0 w 144"/>
                  <a:gd name="T71" fmla="*/ 42 h 66"/>
                  <a:gd name="T72" fmla="*/ 12 w 144"/>
                  <a:gd name="T73" fmla="*/ 48 h 66"/>
                  <a:gd name="T74" fmla="*/ 12 w 144"/>
                  <a:gd name="T75" fmla="*/ 54 h 66"/>
                  <a:gd name="T76" fmla="*/ 12 w 144"/>
                  <a:gd name="T77" fmla="*/ 54 h 66"/>
                  <a:gd name="T78" fmla="*/ 24 w 144"/>
                  <a:gd name="T79" fmla="*/ 60 h 66"/>
                  <a:gd name="T80" fmla="*/ 24 w 144"/>
                  <a:gd name="T81" fmla="*/ 60 h 66"/>
                  <a:gd name="T82" fmla="*/ 24 w 144"/>
                  <a:gd name="T83" fmla="*/ 60 h 66"/>
                  <a:gd name="T84" fmla="*/ 24 w 144"/>
                  <a:gd name="T85" fmla="*/ 60 h 66"/>
                  <a:gd name="T86" fmla="*/ 24 w 144"/>
                  <a:gd name="T87" fmla="*/ 60 h 66"/>
                  <a:gd name="T88" fmla="*/ 54 w 144"/>
                  <a:gd name="T89" fmla="*/ 54 h 66"/>
                  <a:gd name="T90" fmla="*/ 78 w 144"/>
                  <a:gd name="T91" fmla="*/ 66 h 66"/>
                  <a:gd name="T92" fmla="*/ 126 w 144"/>
                  <a:gd name="T93" fmla="*/ 54 h 66"/>
                  <a:gd name="T94" fmla="*/ 126 w 144"/>
                  <a:gd name="T95" fmla="*/ 54 h 66"/>
                  <a:gd name="T96" fmla="*/ 144 w 144"/>
                  <a:gd name="T97"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66">
                    <a:moveTo>
                      <a:pt x="144" y="30"/>
                    </a:moveTo>
                    <a:lnTo>
                      <a:pt x="144" y="24"/>
                    </a:lnTo>
                    <a:lnTo>
                      <a:pt x="138" y="12"/>
                    </a:lnTo>
                    <a:lnTo>
                      <a:pt x="138" y="12"/>
                    </a:lnTo>
                    <a:lnTo>
                      <a:pt x="138" y="12"/>
                    </a:lnTo>
                    <a:lnTo>
                      <a:pt x="138" y="12"/>
                    </a:lnTo>
                    <a:lnTo>
                      <a:pt x="138" y="6"/>
                    </a:lnTo>
                    <a:lnTo>
                      <a:pt x="138" y="6"/>
                    </a:lnTo>
                    <a:lnTo>
                      <a:pt x="132" y="6"/>
                    </a:lnTo>
                    <a:lnTo>
                      <a:pt x="126" y="0"/>
                    </a:lnTo>
                    <a:lnTo>
                      <a:pt x="120" y="0"/>
                    </a:lnTo>
                    <a:lnTo>
                      <a:pt x="102" y="12"/>
                    </a:lnTo>
                    <a:lnTo>
                      <a:pt x="90" y="6"/>
                    </a:lnTo>
                    <a:lnTo>
                      <a:pt x="84" y="6"/>
                    </a:lnTo>
                    <a:lnTo>
                      <a:pt x="84" y="6"/>
                    </a:lnTo>
                    <a:lnTo>
                      <a:pt x="84" y="6"/>
                    </a:lnTo>
                    <a:lnTo>
                      <a:pt x="84" y="6"/>
                    </a:lnTo>
                    <a:lnTo>
                      <a:pt x="72" y="18"/>
                    </a:lnTo>
                    <a:lnTo>
                      <a:pt x="66" y="18"/>
                    </a:lnTo>
                    <a:lnTo>
                      <a:pt x="66" y="30"/>
                    </a:lnTo>
                    <a:lnTo>
                      <a:pt x="66" y="36"/>
                    </a:lnTo>
                    <a:lnTo>
                      <a:pt x="66" y="36"/>
                    </a:lnTo>
                    <a:lnTo>
                      <a:pt x="66" y="36"/>
                    </a:lnTo>
                    <a:lnTo>
                      <a:pt x="60" y="36"/>
                    </a:lnTo>
                    <a:lnTo>
                      <a:pt x="54" y="36"/>
                    </a:lnTo>
                    <a:lnTo>
                      <a:pt x="48" y="42"/>
                    </a:lnTo>
                    <a:lnTo>
                      <a:pt x="48" y="48"/>
                    </a:lnTo>
                    <a:lnTo>
                      <a:pt x="48" y="48"/>
                    </a:lnTo>
                    <a:lnTo>
                      <a:pt x="48" y="48"/>
                    </a:lnTo>
                    <a:lnTo>
                      <a:pt x="30" y="36"/>
                    </a:lnTo>
                    <a:lnTo>
                      <a:pt x="24" y="48"/>
                    </a:lnTo>
                    <a:lnTo>
                      <a:pt x="24" y="48"/>
                    </a:lnTo>
                    <a:lnTo>
                      <a:pt x="24" y="48"/>
                    </a:lnTo>
                    <a:lnTo>
                      <a:pt x="18" y="42"/>
                    </a:lnTo>
                    <a:lnTo>
                      <a:pt x="12" y="36"/>
                    </a:lnTo>
                    <a:lnTo>
                      <a:pt x="0" y="42"/>
                    </a:lnTo>
                    <a:lnTo>
                      <a:pt x="12" y="48"/>
                    </a:lnTo>
                    <a:lnTo>
                      <a:pt x="12" y="54"/>
                    </a:lnTo>
                    <a:lnTo>
                      <a:pt x="12" y="54"/>
                    </a:lnTo>
                    <a:lnTo>
                      <a:pt x="24" y="60"/>
                    </a:lnTo>
                    <a:lnTo>
                      <a:pt x="24" y="60"/>
                    </a:lnTo>
                    <a:lnTo>
                      <a:pt x="24" y="60"/>
                    </a:lnTo>
                    <a:lnTo>
                      <a:pt x="24" y="60"/>
                    </a:lnTo>
                    <a:lnTo>
                      <a:pt x="24" y="60"/>
                    </a:lnTo>
                    <a:lnTo>
                      <a:pt x="54" y="54"/>
                    </a:lnTo>
                    <a:lnTo>
                      <a:pt x="78" y="66"/>
                    </a:lnTo>
                    <a:lnTo>
                      <a:pt x="126" y="54"/>
                    </a:lnTo>
                    <a:lnTo>
                      <a:pt x="126" y="54"/>
                    </a:lnTo>
                    <a:lnTo>
                      <a:pt x="14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3" name="Rectangle 435"/>
              <p:cNvSpPr>
                <a:spLocks noChangeArrowheads="1"/>
              </p:cNvSpPr>
              <p:nvPr/>
            </p:nvSpPr>
            <p:spPr bwMode="auto">
              <a:xfrm>
                <a:off x="2880" y="1842"/>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94" name="Freeform 436"/>
              <p:cNvSpPr>
                <a:spLocks/>
              </p:cNvSpPr>
              <p:nvPr/>
            </p:nvSpPr>
            <p:spPr bwMode="auto">
              <a:xfrm>
                <a:off x="2874" y="1830"/>
                <a:ext cx="6" cy="12"/>
              </a:xfrm>
              <a:custGeom>
                <a:avLst/>
                <a:gdLst>
                  <a:gd name="T0" fmla="*/ 6 w 6"/>
                  <a:gd name="T1" fmla="*/ 12 h 12"/>
                  <a:gd name="T2" fmla="*/ 6 w 6"/>
                  <a:gd name="T3" fmla="*/ 12 h 12"/>
                  <a:gd name="T4" fmla="*/ 0 w 6"/>
                  <a:gd name="T5" fmla="*/ 0 h 12"/>
                  <a:gd name="T6" fmla="*/ 0 w 6"/>
                  <a:gd name="T7" fmla="*/ 0 h 12"/>
                  <a:gd name="T8" fmla="*/ 6 w 6"/>
                  <a:gd name="T9" fmla="*/ 12 h 12"/>
                </a:gdLst>
                <a:ahLst/>
                <a:cxnLst>
                  <a:cxn ang="0">
                    <a:pos x="T0" y="T1"/>
                  </a:cxn>
                  <a:cxn ang="0">
                    <a:pos x="T2" y="T3"/>
                  </a:cxn>
                  <a:cxn ang="0">
                    <a:pos x="T4" y="T5"/>
                  </a:cxn>
                  <a:cxn ang="0">
                    <a:pos x="T6" y="T7"/>
                  </a:cxn>
                  <a:cxn ang="0">
                    <a:pos x="T8" y="T9"/>
                  </a:cxn>
                </a:cxnLst>
                <a:rect l="0" t="0" r="r" b="b"/>
                <a:pathLst>
                  <a:path w="6" h="12">
                    <a:moveTo>
                      <a:pt x="6" y="12"/>
                    </a:moveTo>
                    <a:lnTo>
                      <a:pt x="6" y="12"/>
                    </a:lnTo>
                    <a:lnTo>
                      <a:pt x="0"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5" name="Freeform 437"/>
              <p:cNvSpPr>
                <a:spLocks/>
              </p:cNvSpPr>
              <p:nvPr/>
            </p:nvSpPr>
            <p:spPr bwMode="auto">
              <a:xfrm>
                <a:off x="2754" y="1860"/>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6" name="Freeform 438"/>
              <p:cNvSpPr>
                <a:spLocks/>
              </p:cNvSpPr>
              <p:nvPr/>
            </p:nvSpPr>
            <p:spPr bwMode="auto">
              <a:xfrm>
                <a:off x="2808" y="1824"/>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7" name="Freeform 439"/>
              <p:cNvSpPr>
                <a:spLocks/>
              </p:cNvSpPr>
              <p:nvPr/>
            </p:nvSpPr>
            <p:spPr bwMode="auto">
              <a:xfrm>
                <a:off x="2796" y="1854"/>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98" name="Rectangle 440"/>
              <p:cNvSpPr>
                <a:spLocks noChangeArrowheads="1"/>
              </p:cNvSpPr>
              <p:nvPr/>
            </p:nvSpPr>
            <p:spPr bwMode="auto">
              <a:xfrm>
                <a:off x="2784" y="1860"/>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99" name="Freeform 441"/>
              <p:cNvSpPr>
                <a:spLocks/>
              </p:cNvSpPr>
              <p:nvPr/>
            </p:nvSpPr>
            <p:spPr bwMode="auto">
              <a:xfrm>
                <a:off x="2802" y="1836"/>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0" name="Freeform 442"/>
              <p:cNvSpPr>
                <a:spLocks/>
              </p:cNvSpPr>
              <p:nvPr/>
            </p:nvSpPr>
            <p:spPr bwMode="auto">
              <a:xfrm>
                <a:off x="2820" y="1818"/>
                <a:ext cx="36" cy="12"/>
              </a:xfrm>
              <a:custGeom>
                <a:avLst/>
                <a:gdLst>
                  <a:gd name="T0" fmla="*/ 18 w 36"/>
                  <a:gd name="T1" fmla="*/ 12 h 12"/>
                  <a:gd name="T2" fmla="*/ 6 w 36"/>
                  <a:gd name="T3" fmla="*/ 6 h 12"/>
                  <a:gd name="T4" fmla="*/ 0 w 36"/>
                  <a:gd name="T5" fmla="*/ 6 h 12"/>
                  <a:gd name="T6" fmla="*/ 0 w 36"/>
                  <a:gd name="T7" fmla="*/ 6 h 12"/>
                  <a:gd name="T8" fmla="*/ 6 w 36"/>
                  <a:gd name="T9" fmla="*/ 6 h 12"/>
                  <a:gd name="T10" fmla="*/ 18 w 36"/>
                  <a:gd name="T11" fmla="*/ 12 h 12"/>
                  <a:gd name="T12" fmla="*/ 36 w 36"/>
                  <a:gd name="T13" fmla="*/ 0 h 12"/>
                  <a:gd name="T14" fmla="*/ 36 w 36"/>
                  <a:gd name="T15" fmla="*/ 0 h 12"/>
                  <a:gd name="T16" fmla="*/ 18 w 3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2">
                    <a:moveTo>
                      <a:pt x="18" y="12"/>
                    </a:moveTo>
                    <a:lnTo>
                      <a:pt x="6" y="6"/>
                    </a:lnTo>
                    <a:lnTo>
                      <a:pt x="0" y="6"/>
                    </a:lnTo>
                    <a:lnTo>
                      <a:pt x="0" y="6"/>
                    </a:lnTo>
                    <a:lnTo>
                      <a:pt x="6" y="6"/>
                    </a:lnTo>
                    <a:lnTo>
                      <a:pt x="18" y="12"/>
                    </a:lnTo>
                    <a:lnTo>
                      <a:pt x="36" y="0"/>
                    </a:lnTo>
                    <a:lnTo>
                      <a:pt x="36"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1" name="Freeform 443"/>
              <p:cNvSpPr>
                <a:spLocks/>
              </p:cNvSpPr>
              <p:nvPr/>
            </p:nvSpPr>
            <p:spPr bwMode="auto">
              <a:xfrm>
                <a:off x="2874" y="182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2" name="Freeform 444"/>
              <p:cNvSpPr>
                <a:spLocks/>
              </p:cNvSpPr>
              <p:nvPr/>
            </p:nvSpPr>
            <p:spPr bwMode="auto">
              <a:xfrm>
                <a:off x="2862" y="1818"/>
                <a:ext cx="12" cy="6"/>
              </a:xfrm>
              <a:custGeom>
                <a:avLst/>
                <a:gdLst>
                  <a:gd name="T0" fmla="*/ 6 w 12"/>
                  <a:gd name="T1" fmla="*/ 6 h 6"/>
                  <a:gd name="T2" fmla="*/ 0 w 12"/>
                  <a:gd name="T3" fmla="*/ 0 h 6"/>
                  <a:gd name="T4" fmla="*/ 6 w 12"/>
                  <a:gd name="T5" fmla="*/ 6 h 6"/>
                  <a:gd name="T6" fmla="*/ 12 w 12"/>
                  <a:gd name="T7" fmla="*/ 6 h 6"/>
                  <a:gd name="T8" fmla="*/ 12 w 12"/>
                  <a:gd name="T9" fmla="*/ 6 h 6"/>
                  <a:gd name="T10" fmla="*/ 6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6" y="6"/>
                    </a:moveTo>
                    <a:lnTo>
                      <a:pt x="0" y="0"/>
                    </a:lnTo>
                    <a:lnTo>
                      <a:pt x="6" y="6"/>
                    </a:lnTo>
                    <a:lnTo>
                      <a:pt x="12" y="6"/>
                    </a:lnTo>
                    <a:lnTo>
                      <a:pt x="12"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3" name="Freeform 445"/>
              <p:cNvSpPr>
                <a:spLocks/>
              </p:cNvSpPr>
              <p:nvPr/>
            </p:nvSpPr>
            <p:spPr bwMode="auto">
              <a:xfrm>
                <a:off x="2718" y="1548"/>
                <a:ext cx="48" cy="96"/>
              </a:xfrm>
              <a:custGeom>
                <a:avLst/>
                <a:gdLst>
                  <a:gd name="T0" fmla="*/ 24 w 48"/>
                  <a:gd name="T1" fmla="*/ 96 h 96"/>
                  <a:gd name="T2" fmla="*/ 24 w 48"/>
                  <a:gd name="T3" fmla="*/ 90 h 96"/>
                  <a:gd name="T4" fmla="*/ 36 w 48"/>
                  <a:gd name="T5" fmla="*/ 48 h 96"/>
                  <a:gd name="T6" fmla="*/ 48 w 48"/>
                  <a:gd name="T7" fmla="*/ 42 h 96"/>
                  <a:gd name="T8" fmla="*/ 36 w 48"/>
                  <a:gd name="T9" fmla="*/ 36 h 96"/>
                  <a:gd name="T10" fmla="*/ 42 w 48"/>
                  <a:gd name="T11" fmla="*/ 12 h 96"/>
                  <a:gd name="T12" fmla="*/ 42 w 48"/>
                  <a:gd name="T13" fmla="*/ 0 h 96"/>
                  <a:gd name="T14" fmla="*/ 24 w 48"/>
                  <a:gd name="T15" fmla="*/ 12 h 96"/>
                  <a:gd name="T16" fmla="*/ 0 w 48"/>
                  <a:gd name="T17" fmla="*/ 24 h 96"/>
                  <a:gd name="T18" fmla="*/ 0 w 48"/>
                  <a:gd name="T19" fmla="*/ 72 h 96"/>
                  <a:gd name="T20" fmla="*/ 6 w 48"/>
                  <a:gd name="T21" fmla="*/ 78 h 96"/>
                  <a:gd name="T22" fmla="*/ 12 w 48"/>
                  <a:gd name="T23" fmla="*/ 90 h 96"/>
                  <a:gd name="T24" fmla="*/ 12 w 48"/>
                  <a:gd name="T25" fmla="*/ 90 h 96"/>
                  <a:gd name="T26" fmla="*/ 12 w 48"/>
                  <a:gd name="T27" fmla="*/ 90 h 96"/>
                  <a:gd name="T28" fmla="*/ 24 w 48"/>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6">
                    <a:moveTo>
                      <a:pt x="24" y="96"/>
                    </a:moveTo>
                    <a:lnTo>
                      <a:pt x="24" y="90"/>
                    </a:lnTo>
                    <a:lnTo>
                      <a:pt x="36" y="48"/>
                    </a:lnTo>
                    <a:lnTo>
                      <a:pt x="48" y="42"/>
                    </a:lnTo>
                    <a:lnTo>
                      <a:pt x="36" y="36"/>
                    </a:lnTo>
                    <a:lnTo>
                      <a:pt x="42" y="12"/>
                    </a:lnTo>
                    <a:lnTo>
                      <a:pt x="42" y="0"/>
                    </a:lnTo>
                    <a:lnTo>
                      <a:pt x="24" y="12"/>
                    </a:lnTo>
                    <a:lnTo>
                      <a:pt x="0" y="24"/>
                    </a:lnTo>
                    <a:lnTo>
                      <a:pt x="0" y="72"/>
                    </a:lnTo>
                    <a:lnTo>
                      <a:pt x="6" y="78"/>
                    </a:lnTo>
                    <a:lnTo>
                      <a:pt x="12" y="90"/>
                    </a:lnTo>
                    <a:lnTo>
                      <a:pt x="12" y="90"/>
                    </a:lnTo>
                    <a:lnTo>
                      <a:pt x="12" y="90"/>
                    </a:lnTo>
                    <a:lnTo>
                      <a:pt x="2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4" name="Freeform 446"/>
              <p:cNvSpPr>
                <a:spLocks/>
              </p:cNvSpPr>
              <p:nvPr/>
            </p:nvSpPr>
            <p:spPr bwMode="auto">
              <a:xfrm>
                <a:off x="2772" y="1638"/>
                <a:ext cx="12" cy="12"/>
              </a:xfrm>
              <a:custGeom>
                <a:avLst/>
                <a:gdLst>
                  <a:gd name="T0" fmla="*/ 6 w 12"/>
                  <a:gd name="T1" fmla="*/ 6 h 12"/>
                  <a:gd name="T2" fmla="*/ 0 w 12"/>
                  <a:gd name="T3" fmla="*/ 0 h 12"/>
                  <a:gd name="T4" fmla="*/ 0 w 12"/>
                  <a:gd name="T5" fmla="*/ 6 h 12"/>
                  <a:gd name="T6" fmla="*/ 6 w 12"/>
                  <a:gd name="T7" fmla="*/ 12 h 12"/>
                  <a:gd name="T8" fmla="*/ 12 w 12"/>
                  <a:gd name="T9" fmla="*/ 12 h 12"/>
                  <a:gd name="T10" fmla="*/ 12 w 12"/>
                  <a:gd name="T11" fmla="*/ 0 h 12"/>
                  <a:gd name="T12" fmla="*/ 6 w 12"/>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6"/>
                    </a:moveTo>
                    <a:lnTo>
                      <a:pt x="0" y="0"/>
                    </a:lnTo>
                    <a:lnTo>
                      <a:pt x="0" y="6"/>
                    </a:lnTo>
                    <a:lnTo>
                      <a:pt x="6" y="12"/>
                    </a:lnTo>
                    <a:lnTo>
                      <a:pt x="12" y="12"/>
                    </a:lnTo>
                    <a:lnTo>
                      <a:pt x="12"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5" name="Freeform 447"/>
              <p:cNvSpPr>
                <a:spLocks/>
              </p:cNvSpPr>
              <p:nvPr/>
            </p:nvSpPr>
            <p:spPr bwMode="auto">
              <a:xfrm>
                <a:off x="2748" y="1620"/>
                <a:ext cx="18" cy="18"/>
              </a:xfrm>
              <a:custGeom>
                <a:avLst/>
                <a:gdLst>
                  <a:gd name="T0" fmla="*/ 12 w 18"/>
                  <a:gd name="T1" fmla="*/ 0 h 18"/>
                  <a:gd name="T2" fmla="*/ 12 w 18"/>
                  <a:gd name="T3" fmla="*/ 0 h 18"/>
                  <a:gd name="T4" fmla="*/ 6 w 18"/>
                  <a:gd name="T5" fmla="*/ 0 h 18"/>
                  <a:gd name="T6" fmla="*/ 0 w 18"/>
                  <a:gd name="T7" fmla="*/ 0 h 18"/>
                  <a:gd name="T8" fmla="*/ 6 w 18"/>
                  <a:gd name="T9" fmla="*/ 12 h 18"/>
                  <a:gd name="T10" fmla="*/ 12 w 18"/>
                  <a:gd name="T11" fmla="*/ 18 h 18"/>
                  <a:gd name="T12" fmla="*/ 18 w 18"/>
                  <a:gd name="T13" fmla="*/ 12 h 18"/>
                  <a:gd name="T14" fmla="*/ 18 w 18"/>
                  <a:gd name="T15" fmla="*/ 0 h 18"/>
                  <a:gd name="T16" fmla="*/ 12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2" y="0"/>
                    </a:moveTo>
                    <a:lnTo>
                      <a:pt x="12" y="0"/>
                    </a:lnTo>
                    <a:lnTo>
                      <a:pt x="6" y="0"/>
                    </a:lnTo>
                    <a:lnTo>
                      <a:pt x="0" y="0"/>
                    </a:lnTo>
                    <a:lnTo>
                      <a:pt x="6" y="12"/>
                    </a:lnTo>
                    <a:lnTo>
                      <a:pt x="12" y="18"/>
                    </a:lnTo>
                    <a:lnTo>
                      <a:pt x="18" y="12"/>
                    </a:lnTo>
                    <a:lnTo>
                      <a:pt x="18"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6" name="Freeform 448"/>
              <p:cNvSpPr>
                <a:spLocks/>
              </p:cNvSpPr>
              <p:nvPr/>
            </p:nvSpPr>
            <p:spPr bwMode="auto">
              <a:xfrm>
                <a:off x="2772" y="1602"/>
                <a:ext cx="30" cy="36"/>
              </a:xfrm>
              <a:custGeom>
                <a:avLst/>
                <a:gdLst>
                  <a:gd name="T0" fmla="*/ 6 w 30"/>
                  <a:gd name="T1" fmla="*/ 30 h 36"/>
                  <a:gd name="T2" fmla="*/ 12 w 30"/>
                  <a:gd name="T3" fmla="*/ 30 h 36"/>
                  <a:gd name="T4" fmla="*/ 12 w 30"/>
                  <a:gd name="T5" fmla="*/ 36 h 36"/>
                  <a:gd name="T6" fmla="*/ 18 w 30"/>
                  <a:gd name="T7" fmla="*/ 36 h 36"/>
                  <a:gd name="T8" fmla="*/ 18 w 30"/>
                  <a:gd name="T9" fmla="*/ 30 h 36"/>
                  <a:gd name="T10" fmla="*/ 24 w 30"/>
                  <a:gd name="T11" fmla="*/ 24 h 36"/>
                  <a:gd name="T12" fmla="*/ 18 w 30"/>
                  <a:gd name="T13" fmla="*/ 18 h 36"/>
                  <a:gd name="T14" fmla="*/ 30 w 30"/>
                  <a:gd name="T15" fmla="*/ 6 h 36"/>
                  <a:gd name="T16" fmla="*/ 24 w 30"/>
                  <a:gd name="T17" fmla="*/ 0 h 36"/>
                  <a:gd name="T18" fmla="*/ 18 w 30"/>
                  <a:gd name="T19" fmla="*/ 0 h 36"/>
                  <a:gd name="T20" fmla="*/ 18 w 30"/>
                  <a:gd name="T21" fmla="*/ 12 h 36"/>
                  <a:gd name="T22" fmla="*/ 12 w 30"/>
                  <a:gd name="T23" fmla="*/ 6 h 36"/>
                  <a:gd name="T24" fmla="*/ 6 w 30"/>
                  <a:gd name="T25" fmla="*/ 12 h 36"/>
                  <a:gd name="T26" fmla="*/ 0 w 30"/>
                  <a:gd name="T27" fmla="*/ 12 h 36"/>
                  <a:gd name="T28" fmla="*/ 0 w 30"/>
                  <a:gd name="T29" fmla="*/ 18 h 36"/>
                  <a:gd name="T30" fmla="*/ 6 w 30"/>
                  <a:gd name="T31"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6">
                    <a:moveTo>
                      <a:pt x="6" y="30"/>
                    </a:moveTo>
                    <a:lnTo>
                      <a:pt x="12" y="30"/>
                    </a:lnTo>
                    <a:lnTo>
                      <a:pt x="12" y="36"/>
                    </a:lnTo>
                    <a:lnTo>
                      <a:pt x="18" y="36"/>
                    </a:lnTo>
                    <a:lnTo>
                      <a:pt x="18" y="30"/>
                    </a:lnTo>
                    <a:lnTo>
                      <a:pt x="24" y="24"/>
                    </a:lnTo>
                    <a:lnTo>
                      <a:pt x="18" y="18"/>
                    </a:lnTo>
                    <a:lnTo>
                      <a:pt x="30" y="6"/>
                    </a:lnTo>
                    <a:lnTo>
                      <a:pt x="24" y="0"/>
                    </a:lnTo>
                    <a:lnTo>
                      <a:pt x="18" y="0"/>
                    </a:lnTo>
                    <a:lnTo>
                      <a:pt x="18" y="12"/>
                    </a:lnTo>
                    <a:lnTo>
                      <a:pt x="12" y="6"/>
                    </a:lnTo>
                    <a:lnTo>
                      <a:pt x="6" y="12"/>
                    </a:lnTo>
                    <a:lnTo>
                      <a:pt x="0" y="12"/>
                    </a:lnTo>
                    <a:lnTo>
                      <a:pt x="0"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7" name="Freeform 449"/>
              <p:cNvSpPr>
                <a:spLocks/>
              </p:cNvSpPr>
              <p:nvPr/>
            </p:nvSpPr>
            <p:spPr bwMode="auto">
              <a:xfrm>
                <a:off x="2730" y="1638"/>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8" name="Freeform 450"/>
              <p:cNvSpPr>
                <a:spLocks/>
              </p:cNvSpPr>
              <p:nvPr/>
            </p:nvSpPr>
            <p:spPr bwMode="auto">
              <a:xfrm>
                <a:off x="2640" y="1686"/>
                <a:ext cx="60" cy="84"/>
              </a:xfrm>
              <a:custGeom>
                <a:avLst/>
                <a:gdLst>
                  <a:gd name="T0" fmla="*/ 18 w 60"/>
                  <a:gd name="T1" fmla="*/ 60 h 84"/>
                  <a:gd name="T2" fmla="*/ 30 w 60"/>
                  <a:gd name="T3" fmla="*/ 66 h 84"/>
                  <a:gd name="T4" fmla="*/ 30 w 60"/>
                  <a:gd name="T5" fmla="*/ 66 h 84"/>
                  <a:gd name="T6" fmla="*/ 30 w 60"/>
                  <a:gd name="T7" fmla="*/ 66 h 84"/>
                  <a:gd name="T8" fmla="*/ 30 w 60"/>
                  <a:gd name="T9" fmla="*/ 78 h 84"/>
                  <a:gd name="T10" fmla="*/ 36 w 60"/>
                  <a:gd name="T11" fmla="*/ 84 h 84"/>
                  <a:gd name="T12" fmla="*/ 36 w 60"/>
                  <a:gd name="T13" fmla="*/ 48 h 84"/>
                  <a:gd name="T14" fmla="*/ 36 w 60"/>
                  <a:gd name="T15" fmla="*/ 48 h 84"/>
                  <a:gd name="T16" fmla="*/ 36 w 60"/>
                  <a:gd name="T17" fmla="*/ 48 h 84"/>
                  <a:gd name="T18" fmla="*/ 48 w 60"/>
                  <a:gd name="T19" fmla="*/ 48 h 84"/>
                  <a:gd name="T20" fmla="*/ 60 w 60"/>
                  <a:gd name="T21" fmla="*/ 30 h 84"/>
                  <a:gd name="T22" fmla="*/ 54 w 60"/>
                  <a:gd name="T23" fmla="*/ 30 h 84"/>
                  <a:gd name="T24" fmla="*/ 54 w 60"/>
                  <a:gd name="T25" fmla="*/ 30 h 84"/>
                  <a:gd name="T26" fmla="*/ 54 w 60"/>
                  <a:gd name="T27" fmla="*/ 30 h 84"/>
                  <a:gd name="T28" fmla="*/ 60 w 60"/>
                  <a:gd name="T29" fmla="*/ 12 h 84"/>
                  <a:gd name="T30" fmla="*/ 60 w 60"/>
                  <a:gd name="T31" fmla="*/ 6 h 84"/>
                  <a:gd name="T32" fmla="*/ 60 w 60"/>
                  <a:gd name="T33" fmla="*/ 6 h 84"/>
                  <a:gd name="T34" fmla="*/ 48 w 60"/>
                  <a:gd name="T35" fmla="*/ 0 h 84"/>
                  <a:gd name="T36" fmla="*/ 24 w 60"/>
                  <a:gd name="T37" fmla="*/ 12 h 84"/>
                  <a:gd name="T38" fmla="*/ 6 w 60"/>
                  <a:gd name="T39" fmla="*/ 48 h 84"/>
                  <a:gd name="T40" fmla="*/ 12 w 60"/>
                  <a:gd name="T41" fmla="*/ 54 h 84"/>
                  <a:gd name="T42" fmla="*/ 0 w 60"/>
                  <a:gd name="T43" fmla="*/ 60 h 84"/>
                  <a:gd name="T44" fmla="*/ 6 w 60"/>
                  <a:gd name="T45" fmla="*/ 60 h 84"/>
                  <a:gd name="T46" fmla="*/ 18 w 60"/>
                  <a:gd name="T47"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4">
                    <a:moveTo>
                      <a:pt x="18" y="60"/>
                    </a:moveTo>
                    <a:lnTo>
                      <a:pt x="30" y="66"/>
                    </a:lnTo>
                    <a:lnTo>
                      <a:pt x="30" y="66"/>
                    </a:lnTo>
                    <a:lnTo>
                      <a:pt x="30" y="66"/>
                    </a:lnTo>
                    <a:lnTo>
                      <a:pt x="30" y="78"/>
                    </a:lnTo>
                    <a:lnTo>
                      <a:pt x="36" y="84"/>
                    </a:lnTo>
                    <a:lnTo>
                      <a:pt x="36" y="48"/>
                    </a:lnTo>
                    <a:lnTo>
                      <a:pt x="36" y="48"/>
                    </a:lnTo>
                    <a:lnTo>
                      <a:pt x="36" y="48"/>
                    </a:lnTo>
                    <a:lnTo>
                      <a:pt x="48" y="48"/>
                    </a:lnTo>
                    <a:lnTo>
                      <a:pt x="60" y="30"/>
                    </a:lnTo>
                    <a:lnTo>
                      <a:pt x="54" y="30"/>
                    </a:lnTo>
                    <a:lnTo>
                      <a:pt x="54" y="30"/>
                    </a:lnTo>
                    <a:lnTo>
                      <a:pt x="54" y="30"/>
                    </a:lnTo>
                    <a:lnTo>
                      <a:pt x="60" y="12"/>
                    </a:lnTo>
                    <a:lnTo>
                      <a:pt x="60" y="6"/>
                    </a:lnTo>
                    <a:lnTo>
                      <a:pt x="60" y="6"/>
                    </a:lnTo>
                    <a:lnTo>
                      <a:pt x="48" y="0"/>
                    </a:lnTo>
                    <a:lnTo>
                      <a:pt x="24" y="12"/>
                    </a:lnTo>
                    <a:lnTo>
                      <a:pt x="6" y="48"/>
                    </a:lnTo>
                    <a:lnTo>
                      <a:pt x="12" y="54"/>
                    </a:lnTo>
                    <a:lnTo>
                      <a:pt x="0" y="60"/>
                    </a:lnTo>
                    <a:lnTo>
                      <a:pt x="6" y="60"/>
                    </a:lnTo>
                    <a:lnTo>
                      <a:pt x="18"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09" name="Freeform 451"/>
              <p:cNvSpPr>
                <a:spLocks/>
              </p:cNvSpPr>
              <p:nvPr/>
            </p:nvSpPr>
            <p:spPr bwMode="auto">
              <a:xfrm>
                <a:off x="2700" y="169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0" name="Freeform 452"/>
              <p:cNvSpPr>
                <a:spLocks/>
              </p:cNvSpPr>
              <p:nvPr/>
            </p:nvSpPr>
            <p:spPr bwMode="auto">
              <a:xfrm>
                <a:off x="2676" y="1734"/>
                <a:ext cx="12" cy="0"/>
              </a:xfrm>
              <a:custGeom>
                <a:avLst/>
                <a:gdLst>
                  <a:gd name="T0" fmla="*/ 0 w 12"/>
                  <a:gd name="T1" fmla="*/ 0 w 12"/>
                  <a:gd name="T2" fmla="*/ 12 w 12"/>
                  <a:gd name="T3" fmla="*/ 0 w 12"/>
                </a:gdLst>
                <a:ahLst/>
                <a:cxnLst>
                  <a:cxn ang="0">
                    <a:pos x="T0" y="0"/>
                  </a:cxn>
                  <a:cxn ang="0">
                    <a:pos x="T1" y="0"/>
                  </a:cxn>
                  <a:cxn ang="0">
                    <a:pos x="T2" y="0"/>
                  </a:cxn>
                  <a:cxn ang="0">
                    <a:pos x="T3" y="0"/>
                  </a:cxn>
                </a:cxnLst>
                <a:rect l="0" t="0" r="r" b="b"/>
                <a:pathLst>
                  <a:path w="12">
                    <a:moveTo>
                      <a:pt x="0" y="0"/>
                    </a:moveTo>
                    <a:lnTo>
                      <a:pt x="0" y="0"/>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1" name="Freeform 453"/>
              <p:cNvSpPr>
                <a:spLocks/>
              </p:cNvSpPr>
              <p:nvPr/>
            </p:nvSpPr>
            <p:spPr bwMode="auto">
              <a:xfrm>
                <a:off x="2688" y="1716"/>
                <a:ext cx="12" cy="18"/>
              </a:xfrm>
              <a:custGeom>
                <a:avLst/>
                <a:gdLst>
                  <a:gd name="T0" fmla="*/ 6 w 12"/>
                  <a:gd name="T1" fmla="*/ 0 h 18"/>
                  <a:gd name="T2" fmla="*/ 6 w 12"/>
                  <a:gd name="T3" fmla="*/ 0 h 18"/>
                  <a:gd name="T4" fmla="*/ 12 w 12"/>
                  <a:gd name="T5" fmla="*/ 0 h 18"/>
                  <a:gd name="T6" fmla="*/ 0 w 12"/>
                  <a:gd name="T7" fmla="*/ 18 h 18"/>
                  <a:gd name="T8" fmla="*/ 12 w 12"/>
                  <a:gd name="T9" fmla="*/ 0 h 18"/>
                  <a:gd name="T10" fmla="*/ 6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6" y="0"/>
                    </a:moveTo>
                    <a:lnTo>
                      <a:pt x="6" y="0"/>
                    </a:lnTo>
                    <a:lnTo>
                      <a:pt x="12" y="0"/>
                    </a:lnTo>
                    <a:lnTo>
                      <a:pt x="0" y="18"/>
                    </a:lnTo>
                    <a:lnTo>
                      <a:pt x="12"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2" name="Freeform 454"/>
              <p:cNvSpPr>
                <a:spLocks/>
              </p:cNvSpPr>
              <p:nvPr/>
            </p:nvSpPr>
            <p:spPr bwMode="auto">
              <a:xfrm>
                <a:off x="2670" y="1782"/>
                <a:ext cx="12" cy="18"/>
              </a:xfrm>
              <a:custGeom>
                <a:avLst/>
                <a:gdLst>
                  <a:gd name="T0" fmla="*/ 12 w 12"/>
                  <a:gd name="T1" fmla="*/ 6 h 18"/>
                  <a:gd name="T2" fmla="*/ 6 w 12"/>
                  <a:gd name="T3" fmla="*/ 0 h 18"/>
                  <a:gd name="T4" fmla="*/ 0 w 12"/>
                  <a:gd name="T5" fmla="*/ 6 h 18"/>
                  <a:gd name="T6" fmla="*/ 0 w 12"/>
                  <a:gd name="T7" fmla="*/ 18 h 18"/>
                  <a:gd name="T8" fmla="*/ 12 w 12"/>
                  <a:gd name="T9" fmla="*/ 18 h 18"/>
                  <a:gd name="T10" fmla="*/ 12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12" y="6"/>
                    </a:moveTo>
                    <a:lnTo>
                      <a:pt x="6" y="0"/>
                    </a:lnTo>
                    <a:lnTo>
                      <a:pt x="0" y="6"/>
                    </a:lnTo>
                    <a:lnTo>
                      <a:pt x="0" y="18"/>
                    </a:lnTo>
                    <a:lnTo>
                      <a:pt x="12" y="18"/>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3" name="Freeform 455"/>
              <p:cNvSpPr>
                <a:spLocks/>
              </p:cNvSpPr>
              <p:nvPr/>
            </p:nvSpPr>
            <p:spPr bwMode="auto">
              <a:xfrm>
                <a:off x="2682" y="1788"/>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4" name="Rectangle 456"/>
              <p:cNvSpPr>
                <a:spLocks noChangeArrowheads="1"/>
              </p:cNvSpPr>
              <p:nvPr/>
            </p:nvSpPr>
            <p:spPr bwMode="auto">
              <a:xfrm>
                <a:off x="2736" y="186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15" name="Freeform 457"/>
              <p:cNvSpPr>
                <a:spLocks/>
              </p:cNvSpPr>
              <p:nvPr/>
            </p:nvSpPr>
            <p:spPr bwMode="auto">
              <a:xfrm>
                <a:off x="2676" y="1854"/>
                <a:ext cx="84" cy="48"/>
              </a:xfrm>
              <a:custGeom>
                <a:avLst/>
                <a:gdLst>
                  <a:gd name="T0" fmla="*/ 72 w 84"/>
                  <a:gd name="T1" fmla="*/ 18 h 48"/>
                  <a:gd name="T2" fmla="*/ 72 w 84"/>
                  <a:gd name="T3" fmla="*/ 18 h 48"/>
                  <a:gd name="T4" fmla="*/ 72 w 84"/>
                  <a:gd name="T5" fmla="*/ 18 h 48"/>
                  <a:gd name="T6" fmla="*/ 72 w 84"/>
                  <a:gd name="T7" fmla="*/ 18 h 48"/>
                  <a:gd name="T8" fmla="*/ 72 w 84"/>
                  <a:gd name="T9" fmla="*/ 12 h 48"/>
                  <a:gd name="T10" fmla="*/ 60 w 84"/>
                  <a:gd name="T11" fmla="*/ 6 h 48"/>
                  <a:gd name="T12" fmla="*/ 54 w 84"/>
                  <a:gd name="T13" fmla="*/ 0 h 48"/>
                  <a:gd name="T14" fmla="*/ 36 w 84"/>
                  <a:gd name="T15" fmla="*/ 6 h 48"/>
                  <a:gd name="T16" fmla="*/ 30 w 84"/>
                  <a:gd name="T17" fmla="*/ 0 h 48"/>
                  <a:gd name="T18" fmla="*/ 30 w 84"/>
                  <a:gd name="T19" fmla="*/ 0 h 48"/>
                  <a:gd name="T20" fmla="*/ 24 w 84"/>
                  <a:gd name="T21" fmla="*/ 6 h 48"/>
                  <a:gd name="T22" fmla="*/ 6 w 84"/>
                  <a:gd name="T23" fmla="*/ 30 h 48"/>
                  <a:gd name="T24" fmla="*/ 0 w 84"/>
                  <a:gd name="T25" fmla="*/ 36 h 48"/>
                  <a:gd name="T26" fmla="*/ 18 w 84"/>
                  <a:gd name="T27" fmla="*/ 42 h 48"/>
                  <a:gd name="T28" fmla="*/ 18 w 84"/>
                  <a:gd name="T29" fmla="*/ 48 h 48"/>
                  <a:gd name="T30" fmla="*/ 18 w 84"/>
                  <a:gd name="T31" fmla="*/ 48 h 48"/>
                  <a:gd name="T32" fmla="*/ 36 w 84"/>
                  <a:gd name="T33" fmla="*/ 48 h 48"/>
                  <a:gd name="T34" fmla="*/ 42 w 84"/>
                  <a:gd name="T35" fmla="*/ 36 h 48"/>
                  <a:gd name="T36" fmla="*/ 48 w 84"/>
                  <a:gd name="T37" fmla="*/ 42 h 48"/>
                  <a:gd name="T38" fmla="*/ 54 w 84"/>
                  <a:gd name="T39" fmla="*/ 48 h 48"/>
                  <a:gd name="T40" fmla="*/ 60 w 84"/>
                  <a:gd name="T41" fmla="*/ 30 h 48"/>
                  <a:gd name="T42" fmla="*/ 78 w 84"/>
                  <a:gd name="T43" fmla="*/ 36 h 48"/>
                  <a:gd name="T44" fmla="*/ 78 w 84"/>
                  <a:gd name="T45" fmla="*/ 30 h 48"/>
                  <a:gd name="T46" fmla="*/ 78 w 84"/>
                  <a:gd name="T47" fmla="*/ 30 h 48"/>
                  <a:gd name="T48" fmla="*/ 84 w 84"/>
                  <a:gd name="T49" fmla="*/ 24 h 48"/>
                  <a:gd name="T50" fmla="*/ 84 w 84"/>
                  <a:gd name="T51" fmla="*/ 24 h 48"/>
                  <a:gd name="T52" fmla="*/ 84 w 84"/>
                  <a:gd name="T53" fmla="*/ 24 h 48"/>
                  <a:gd name="T54" fmla="*/ 72 w 84"/>
                  <a:gd name="T55"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48">
                    <a:moveTo>
                      <a:pt x="72" y="18"/>
                    </a:moveTo>
                    <a:lnTo>
                      <a:pt x="72" y="18"/>
                    </a:lnTo>
                    <a:lnTo>
                      <a:pt x="72" y="18"/>
                    </a:lnTo>
                    <a:lnTo>
                      <a:pt x="72" y="18"/>
                    </a:lnTo>
                    <a:lnTo>
                      <a:pt x="72" y="12"/>
                    </a:lnTo>
                    <a:lnTo>
                      <a:pt x="60" y="6"/>
                    </a:lnTo>
                    <a:lnTo>
                      <a:pt x="54" y="0"/>
                    </a:lnTo>
                    <a:lnTo>
                      <a:pt x="36" y="6"/>
                    </a:lnTo>
                    <a:lnTo>
                      <a:pt x="30" y="0"/>
                    </a:lnTo>
                    <a:lnTo>
                      <a:pt x="30" y="0"/>
                    </a:lnTo>
                    <a:lnTo>
                      <a:pt x="24" y="6"/>
                    </a:lnTo>
                    <a:lnTo>
                      <a:pt x="6" y="30"/>
                    </a:lnTo>
                    <a:lnTo>
                      <a:pt x="0" y="36"/>
                    </a:lnTo>
                    <a:lnTo>
                      <a:pt x="18" y="42"/>
                    </a:lnTo>
                    <a:lnTo>
                      <a:pt x="18" y="48"/>
                    </a:lnTo>
                    <a:lnTo>
                      <a:pt x="18" y="48"/>
                    </a:lnTo>
                    <a:lnTo>
                      <a:pt x="36" y="48"/>
                    </a:lnTo>
                    <a:lnTo>
                      <a:pt x="42" y="36"/>
                    </a:lnTo>
                    <a:lnTo>
                      <a:pt x="48" y="42"/>
                    </a:lnTo>
                    <a:lnTo>
                      <a:pt x="54" y="48"/>
                    </a:lnTo>
                    <a:lnTo>
                      <a:pt x="60" y="30"/>
                    </a:lnTo>
                    <a:lnTo>
                      <a:pt x="78" y="36"/>
                    </a:lnTo>
                    <a:lnTo>
                      <a:pt x="78" y="30"/>
                    </a:lnTo>
                    <a:lnTo>
                      <a:pt x="78" y="30"/>
                    </a:lnTo>
                    <a:lnTo>
                      <a:pt x="84" y="24"/>
                    </a:lnTo>
                    <a:lnTo>
                      <a:pt x="84" y="24"/>
                    </a:lnTo>
                    <a:lnTo>
                      <a:pt x="84" y="24"/>
                    </a:lnTo>
                    <a:lnTo>
                      <a:pt x="7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6" name="Freeform 458"/>
              <p:cNvSpPr>
                <a:spLocks/>
              </p:cNvSpPr>
              <p:nvPr/>
            </p:nvSpPr>
            <p:spPr bwMode="auto">
              <a:xfrm>
                <a:off x="2730" y="185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7" name="Freeform 459"/>
              <p:cNvSpPr>
                <a:spLocks/>
              </p:cNvSpPr>
              <p:nvPr/>
            </p:nvSpPr>
            <p:spPr bwMode="auto">
              <a:xfrm>
                <a:off x="2748" y="1872"/>
                <a:ext cx="12" cy="6"/>
              </a:xfrm>
              <a:custGeom>
                <a:avLst/>
                <a:gdLst>
                  <a:gd name="T0" fmla="*/ 12 w 12"/>
                  <a:gd name="T1" fmla="*/ 6 h 6"/>
                  <a:gd name="T2" fmla="*/ 12 w 12"/>
                  <a:gd name="T3" fmla="*/ 6 h 6"/>
                  <a:gd name="T4" fmla="*/ 0 w 12"/>
                  <a:gd name="T5" fmla="*/ 0 h 6"/>
                  <a:gd name="T6" fmla="*/ 0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12" y="6"/>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8" name="Freeform 460"/>
              <p:cNvSpPr>
                <a:spLocks/>
              </p:cNvSpPr>
              <p:nvPr/>
            </p:nvSpPr>
            <p:spPr bwMode="auto">
              <a:xfrm>
                <a:off x="2736" y="1860"/>
                <a:ext cx="12" cy="12"/>
              </a:xfrm>
              <a:custGeom>
                <a:avLst/>
                <a:gdLst>
                  <a:gd name="T0" fmla="*/ 12 w 12"/>
                  <a:gd name="T1" fmla="*/ 6 h 12"/>
                  <a:gd name="T2" fmla="*/ 12 w 12"/>
                  <a:gd name="T3" fmla="*/ 12 h 12"/>
                  <a:gd name="T4" fmla="*/ 12 w 12"/>
                  <a:gd name="T5" fmla="*/ 6 h 12"/>
                  <a:gd name="T6" fmla="*/ 0 w 12"/>
                  <a:gd name="T7" fmla="*/ 0 h 12"/>
                  <a:gd name="T8" fmla="*/ 0 w 12"/>
                  <a:gd name="T9" fmla="*/ 0 h 12"/>
                  <a:gd name="T10" fmla="*/ 12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12" y="6"/>
                    </a:moveTo>
                    <a:lnTo>
                      <a:pt x="12" y="12"/>
                    </a:lnTo>
                    <a:lnTo>
                      <a:pt x="12" y="6"/>
                    </a:ln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19" name="Freeform 461"/>
              <p:cNvSpPr>
                <a:spLocks/>
              </p:cNvSpPr>
              <p:nvPr/>
            </p:nvSpPr>
            <p:spPr bwMode="auto">
              <a:xfrm>
                <a:off x="2616" y="1746"/>
                <a:ext cx="66" cy="54"/>
              </a:xfrm>
              <a:custGeom>
                <a:avLst/>
                <a:gdLst>
                  <a:gd name="T0" fmla="*/ 30 w 66"/>
                  <a:gd name="T1" fmla="*/ 36 h 54"/>
                  <a:gd name="T2" fmla="*/ 30 w 66"/>
                  <a:gd name="T3" fmla="*/ 42 h 54"/>
                  <a:gd name="T4" fmla="*/ 30 w 66"/>
                  <a:gd name="T5" fmla="*/ 48 h 54"/>
                  <a:gd name="T6" fmla="*/ 42 w 66"/>
                  <a:gd name="T7" fmla="*/ 36 h 54"/>
                  <a:gd name="T8" fmla="*/ 42 w 66"/>
                  <a:gd name="T9" fmla="*/ 36 h 54"/>
                  <a:gd name="T10" fmla="*/ 42 w 66"/>
                  <a:gd name="T11" fmla="*/ 36 h 54"/>
                  <a:gd name="T12" fmla="*/ 42 w 66"/>
                  <a:gd name="T13" fmla="*/ 48 h 54"/>
                  <a:gd name="T14" fmla="*/ 42 w 66"/>
                  <a:gd name="T15" fmla="*/ 54 h 54"/>
                  <a:gd name="T16" fmla="*/ 54 w 66"/>
                  <a:gd name="T17" fmla="*/ 54 h 54"/>
                  <a:gd name="T18" fmla="*/ 54 w 66"/>
                  <a:gd name="T19" fmla="*/ 42 h 54"/>
                  <a:gd name="T20" fmla="*/ 66 w 66"/>
                  <a:gd name="T21" fmla="*/ 36 h 54"/>
                  <a:gd name="T22" fmla="*/ 66 w 66"/>
                  <a:gd name="T23" fmla="*/ 24 h 54"/>
                  <a:gd name="T24" fmla="*/ 54 w 66"/>
                  <a:gd name="T25" fmla="*/ 18 h 54"/>
                  <a:gd name="T26" fmla="*/ 54 w 66"/>
                  <a:gd name="T27" fmla="*/ 6 h 54"/>
                  <a:gd name="T28" fmla="*/ 42 w 66"/>
                  <a:gd name="T29" fmla="*/ 0 h 54"/>
                  <a:gd name="T30" fmla="*/ 30 w 66"/>
                  <a:gd name="T31" fmla="*/ 0 h 54"/>
                  <a:gd name="T32" fmla="*/ 24 w 66"/>
                  <a:gd name="T33" fmla="*/ 0 h 54"/>
                  <a:gd name="T34" fmla="*/ 24 w 66"/>
                  <a:gd name="T35" fmla="*/ 0 h 54"/>
                  <a:gd name="T36" fmla="*/ 24 w 66"/>
                  <a:gd name="T37" fmla="*/ 0 h 54"/>
                  <a:gd name="T38" fmla="*/ 0 w 66"/>
                  <a:gd name="T39" fmla="*/ 12 h 54"/>
                  <a:gd name="T40" fmla="*/ 0 w 66"/>
                  <a:gd name="T41" fmla="*/ 12 h 54"/>
                  <a:gd name="T42" fmla="*/ 30 w 66"/>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54">
                    <a:moveTo>
                      <a:pt x="30" y="36"/>
                    </a:moveTo>
                    <a:lnTo>
                      <a:pt x="30" y="42"/>
                    </a:lnTo>
                    <a:lnTo>
                      <a:pt x="30" y="48"/>
                    </a:lnTo>
                    <a:lnTo>
                      <a:pt x="42" y="36"/>
                    </a:lnTo>
                    <a:lnTo>
                      <a:pt x="42" y="36"/>
                    </a:lnTo>
                    <a:lnTo>
                      <a:pt x="42" y="36"/>
                    </a:lnTo>
                    <a:lnTo>
                      <a:pt x="42" y="48"/>
                    </a:lnTo>
                    <a:lnTo>
                      <a:pt x="42" y="54"/>
                    </a:lnTo>
                    <a:lnTo>
                      <a:pt x="54" y="54"/>
                    </a:lnTo>
                    <a:lnTo>
                      <a:pt x="54" y="42"/>
                    </a:lnTo>
                    <a:lnTo>
                      <a:pt x="66" y="36"/>
                    </a:lnTo>
                    <a:lnTo>
                      <a:pt x="66" y="24"/>
                    </a:lnTo>
                    <a:lnTo>
                      <a:pt x="54" y="18"/>
                    </a:lnTo>
                    <a:lnTo>
                      <a:pt x="54" y="6"/>
                    </a:lnTo>
                    <a:lnTo>
                      <a:pt x="42" y="0"/>
                    </a:lnTo>
                    <a:lnTo>
                      <a:pt x="30" y="0"/>
                    </a:lnTo>
                    <a:lnTo>
                      <a:pt x="24" y="0"/>
                    </a:lnTo>
                    <a:lnTo>
                      <a:pt x="24" y="0"/>
                    </a:lnTo>
                    <a:lnTo>
                      <a:pt x="24" y="0"/>
                    </a:lnTo>
                    <a:lnTo>
                      <a:pt x="0" y="12"/>
                    </a:lnTo>
                    <a:lnTo>
                      <a:pt x="0" y="12"/>
                    </a:lnTo>
                    <a:lnTo>
                      <a:pt x="3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0" name="Freeform 462"/>
              <p:cNvSpPr>
                <a:spLocks/>
              </p:cNvSpPr>
              <p:nvPr/>
            </p:nvSpPr>
            <p:spPr bwMode="auto">
              <a:xfrm>
                <a:off x="2670" y="175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1" name="Rectangle 463"/>
              <p:cNvSpPr>
                <a:spLocks noChangeArrowheads="1"/>
              </p:cNvSpPr>
              <p:nvPr/>
            </p:nvSpPr>
            <p:spPr bwMode="auto">
              <a:xfrm>
                <a:off x="2640" y="1746"/>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22" name="Freeform 464"/>
              <p:cNvSpPr>
                <a:spLocks/>
              </p:cNvSpPr>
              <p:nvPr/>
            </p:nvSpPr>
            <p:spPr bwMode="auto">
              <a:xfrm>
                <a:off x="1122" y="2376"/>
                <a:ext cx="18" cy="18"/>
              </a:xfrm>
              <a:custGeom>
                <a:avLst/>
                <a:gdLst>
                  <a:gd name="T0" fmla="*/ 18 w 18"/>
                  <a:gd name="T1" fmla="*/ 12 h 18"/>
                  <a:gd name="T2" fmla="*/ 12 w 18"/>
                  <a:gd name="T3" fmla="*/ 0 h 18"/>
                  <a:gd name="T4" fmla="*/ 0 w 18"/>
                  <a:gd name="T5" fmla="*/ 12 h 18"/>
                  <a:gd name="T6" fmla="*/ 12 w 18"/>
                  <a:gd name="T7" fmla="*/ 18 h 18"/>
                  <a:gd name="T8" fmla="*/ 18 w 18"/>
                  <a:gd name="T9" fmla="*/ 12 h 18"/>
                </a:gdLst>
                <a:ahLst/>
                <a:cxnLst>
                  <a:cxn ang="0">
                    <a:pos x="T0" y="T1"/>
                  </a:cxn>
                  <a:cxn ang="0">
                    <a:pos x="T2" y="T3"/>
                  </a:cxn>
                  <a:cxn ang="0">
                    <a:pos x="T4" y="T5"/>
                  </a:cxn>
                  <a:cxn ang="0">
                    <a:pos x="T6" y="T7"/>
                  </a:cxn>
                  <a:cxn ang="0">
                    <a:pos x="T8" y="T9"/>
                  </a:cxn>
                </a:cxnLst>
                <a:rect l="0" t="0" r="r" b="b"/>
                <a:pathLst>
                  <a:path w="18" h="18">
                    <a:moveTo>
                      <a:pt x="18" y="12"/>
                    </a:moveTo>
                    <a:lnTo>
                      <a:pt x="12" y="0"/>
                    </a:lnTo>
                    <a:lnTo>
                      <a:pt x="0" y="12"/>
                    </a:lnTo>
                    <a:lnTo>
                      <a:pt x="12" y="18"/>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3" name="Freeform 465"/>
              <p:cNvSpPr>
                <a:spLocks/>
              </p:cNvSpPr>
              <p:nvPr/>
            </p:nvSpPr>
            <p:spPr bwMode="auto">
              <a:xfrm>
                <a:off x="1332" y="2508"/>
                <a:ext cx="24" cy="12"/>
              </a:xfrm>
              <a:custGeom>
                <a:avLst/>
                <a:gdLst>
                  <a:gd name="T0" fmla="*/ 0 w 24"/>
                  <a:gd name="T1" fmla="*/ 6 h 12"/>
                  <a:gd name="T2" fmla="*/ 6 w 24"/>
                  <a:gd name="T3" fmla="*/ 12 h 12"/>
                  <a:gd name="T4" fmla="*/ 18 w 24"/>
                  <a:gd name="T5" fmla="*/ 12 h 12"/>
                  <a:gd name="T6" fmla="*/ 24 w 24"/>
                  <a:gd name="T7" fmla="*/ 6 h 12"/>
                  <a:gd name="T8" fmla="*/ 18 w 24"/>
                  <a:gd name="T9" fmla="*/ 0 h 12"/>
                  <a:gd name="T10" fmla="*/ 0 w 24"/>
                  <a:gd name="T11" fmla="*/ 6 h 12"/>
                </a:gdLst>
                <a:ahLst/>
                <a:cxnLst>
                  <a:cxn ang="0">
                    <a:pos x="T0" y="T1"/>
                  </a:cxn>
                  <a:cxn ang="0">
                    <a:pos x="T2" y="T3"/>
                  </a:cxn>
                  <a:cxn ang="0">
                    <a:pos x="T4" y="T5"/>
                  </a:cxn>
                  <a:cxn ang="0">
                    <a:pos x="T6" y="T7"/>
                  </a:cxn>
                  <a:cxn ang="0">
                    <a:pos x="T8" y="T9"/>
                  </a:cxn>
                  <a:cxn ang="0">
                    <a:pos x="T10" y="T11"/>
                  </a:cxn>
                </a:cxnLst>
                <a:rect l="0" t="0" r="r" b="b"/>
                <a:pathLst>
                  <a:path w="24" h="12">
                    <a:moveTo>
                      <a:pt x="0" y="6"/>
                    </a:moveTo>
                    <a:lnTo>
                      <a:pt x="6" y="12"/>
                    </a:lnTo>
                    <a:lnTo>
                      <a:pt x="18" y="12"/>
                    </a:lnTo>
                    <a:lnTo>
                      <a:pt x="24" y="6"/>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4" name="Freeform 466"/>
              <p:cNvSpPr>
                <a:spLocks/>
              </p:cNvSpPr>
              <p:nvPr/>
            </p:nvSpPr>
            <p:spPr bwMode="auto">
              <a:xfrm>
                <a:off x="1254" y="2478"/>
                <a:ext cx="54" cy="48"/>
              </a:xfrm>
              <a:custGeom>
                <a:avLst/>
                <a:gdLst>
                  <a:gd name="T0" fmla="*/ 36 w 54"/>
                  <a:gd name="T1" fmla="*/ 18 h 48"/>
                  <a:gd name="T2" fmla="*/ 30 w 54"/>
                  <a:gd name="T3" fmla="*/ 6 h 48"/>
                  <a:gd name="T4" fmla="*/ 0 w 54"/>
                  <a:gd name="T5" fmla="*/ 0 h 48"/>
                  <a:gd name="T6" fmla="*/ 0 w 54"/>
                  <a:gd name="T7" fmla="*/ 42 h 48"/>
                  <a:gd name="T8" fmla="*/ 0 w 54"/>
                  <a:gd name="T9" fmla="*/ 42 h 48"/>
                  <a:gd name="T10" fmla="*/ 0 w 54"/>
                  <a:gd name="T11" fmla="*/ 48 h 48"/>
                  <a:gd name="T12" fmla="*/ 18 w 54"/>
                  <a:gd name="T13" fmla="*/ 30 h 48"/>
                  <a:gd name="T14" fmla="*/ 24 w 54"/>
                  <a:gd name="T15" fmla="*/ 36 h 48"/>
                  <a:gd name="T16" fmla="*/ 30 w 54"/>
                  <a:gd name="T17" fmla="*/ 30 h 48"/>
                  <a:gd name="T18" fmla="*/ 54 w 54"/>
                  <a:gd name="T19" fmla="*/ 36 h 48"/>
                  <a:gd name="T20" fmla="*/ 48 w 54"/>
                  <a:gd name="T21" fmla="*/ 24 h 48"/>
                  <a:gd name="T22" fmla="*/ 36 w 54"/>
                  <a:gd name="T23"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8">
                    <a:moveTo>
                      <a:pt x="36" y="18"/>
                    </a:moveTo>
                    <a:lnTo>
                      <a:pt x="30" y="6"/>
                    </a:lnTo>
                    <a:lnTo>
                      <a:pt x="0" y="0"/>
                    </a:lnTo>
                    <a:lnTo>
                      <a:pt x="0" y="42"/>
                    </a:lnTo>
                    <a:lnTo>
                      <a:pt x="0" y="42"/>
                    </a:lnTo>
                    <a:lnTo>
                      <a:pt x="0" y="48"/>
                    </a:lnTo>
                    <a:lnTo>
                      <a:pt x="18" y="30"/>
                    </a:lnTo>
                    <a:lnTo>
                      <a:pt x="24" y="36"/>
                    </a:lnTo>
                    <a:lnTo>
                      <a:pt x="30" y="30"/>
                    </a:lnTo>
                    <a:lnTo>
                      <a:pt x="54" y="36"/>
                    </a:lnTo>
                    <a:lnTo>
                      <a:pt x="48" y="24"/>
                    </a:lnTo>
                    <a:lnTo>
                      <a:pt x="3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5" name="Freeform 467"/>
              <p:cNvSpPr>
                <a:spLocks/>
              </p:cNvSpPr>
              <p:nvPr/>
            </p:nvSpPr>
            <p:spPr bwMode="auto">
              <a:xfrm>
                <a:off x="1200" y="2478"/>
                <a:ext cx="54" cy="42"/>
              </a:xfrm>
              <a:custGeom>
                <a:avLst/>
                <a:gdLst>
                  <a:gd name="T0" fmla="*/ 54 w 54"/>
                  <a:gd name="T1" fmla="*/ 0 h 42"/>
                  <a:gd name="T2" fmla="*/ 42 w 54"/>
                  <a:gd name="T3" fmla="*/ 6 h 42"/>
                  <a:gd name="T4" fmla="*/ 24 w 54"/>
                  <a:gd name="T5" fmla="*/ 6 h 42"/>
                  <a:gd name="T6" fmla="*/ 18 w 54"/>
                  <a:gd name="T7" fmla="*/ 6 h 42"/>
                  <a:gd name="T8" fmla="*/ 30 w 54"/>
                  <a:gd name="T9" fmla="*/ 12 h 42"/>
                  <a:gd name="T10" fmla="*/ 36 w 54"/>
                  <a:gd name="T11" fmla="*/ 30 h 42"/>
                  <a:gd name="T12" fmla="*/ 0 w 54"/>
                  <a:gd name="T13" fmla="*/ 36 h 42"/>
                  <a:gd name="T14" fmla="*/ 12 w 54"/>
                  <a:gd name="T15" fmla="*/ 42 h 42"/>
                  <a:gd name="T16" fmla="*/ 48 w 54"/>
                  <a:gd name="T17" fmla="*/ 36 h 42"/>
                  <a:gd name="T18" fmla="*/ 54 w 54"/>
                  <a:gd name="T19" fmla="*/ 42 h 42"/>
                  <a:gd name="T20" fmla="*/ 54 w 54"/>
                  <a:gd name="T21" fmla="*/ 0 h 42"/>
                  <a:gd name="T22" fmla="*/ 54 w 5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2">
                    <a:moveTo>
                      <a:pt x="54" y="0"/>
                    </a:moveTo>
                    <a:lnTo>
                      <a:pt x="42" y="6"/>
                    </a:lnTo>
                    <a:lnTo>
                      <a:pt x="24" y="6"/>
                    </a:lnTo>
                    <a:lnTo>
                      <a:pt x="18" y="6"/>
                    </a:lnTo>
                    <a:lnTo>
                      <a:pt x="30" y="12"/>
                    </a:lnTo>
                    <a:lnTo>
                      <a:pt x="36" y="30"/>
                    </a:lnTo>
                    <a:lnTo>
                      <a:pt x="0" y="36"/>
                    </a:lnTo>
                    <a:lnTo>
                      <a:pt x="12" y="42"/>
                    </a:lnTo>
                    <a:lnTo>
                      <a:pt x="48" y="36"/>
                    </a:lnTo>
                    <a:lnTo>
                      <a:pt x="54" y="42"/>
                    </a:lnTo>
                    <a:lnTo>
                      <a:pt x="54"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6" name="Freeform 468"/>
              <p:cNvSpPr>
                <a:spLocks/>
              </p:cNvSpPr>
              <p:nvPr/>
            </p:nvSpPr>
            <p:spPr bwMode="auto">
              <a:xfrm>
                <a:off x="1128" y="2508"/>
                <a:ext cx="42" cy="18"/>
              </a:xfrm>
              <a:custGeom>
                <a:avLst/>
                <a:gdLst>
                  <a:gd name="T0" fmla="*/ 0 w 42"/>
                  <a:gd name="T1" fmla="*/ 6 h 18"/>
                  <a:gd name="T2" fmla="*/ 24 w 42"/>
                  <a:gd name="T3" fmla="*/ 18 h 18"/>
                  <a:gd name="T4" fmla="*/ 30 w 42"/>
                  <a:gd name="T5" fmla="*/ 12 h 18"/>
                  <a:gd name="T6" fmla="*/ 42 w 42"/>
                  <a:gd name="T7" fmla="*/ 12 h 18"/>
                  <a:gd name="T8" fmla="*/ 18 w 42"/>
                  <a:gd name="T9" fmla="*/ 0 h 18"/>
                  <a:gd name="T10" fmla="*/ 0 w 42"/>
                  <a:gd name="T11" fmla="*/ 6 h 18"/>
                </a:gdLst>
                <a:ahLst/>
                <a:cxnLst>
                  <a:cxn ang="0">
                    <a:pos x="T0" y="T1"/>
                  </a:cxn>
                  <a:cxn ang="0">
                    <a:pos x="T2" y="T3"/>
                  </a:cxn>
                  <a:cxn ang="0">
                    <a:pos x="T4" y="T5"/>
                  </a:cxn>
                  <a:cxn ang="0">
                    <a:pos x="T6" y="T7"/>
                  </a:cxn>
                  <a:cxn ang="0">
                    <a:pos x="T8" y="T9"/>
                  </a:cxn>
                  <a:cxn ang="0">
                    <a:pos x="T10" y="T11"/>
                  </a:cxn>
                </a:cxnLst>
                <a:rect l="0" t="0" r="r" b="b"/>
                <a:pathLst>
                  <a:path w="42" h="18">
                    <a:moveTo>
                      <a:pt x="0" y="6"/>
                    </a:moveTo>
                    <a:lnTo>
                      <a:pt x="24" y="18"/>
                    </a:lnTo>
                    <a:lnTo>
                      <a:pt x="30" y="12"/>
                    </a:lnTo>
                    <a:lnTo>
                      <a:pt x="42" y="12"/>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7" name="Freeform 469"/>
              <p:cNvSpPr>
                <a:spLocks/>
              </p:cNvSpPr>
              <p:nvPr/>
            </p:nvSpPr>
            <p:spPr bwMode="auto">
              <a:xfrm>
                <a:off x="1008" y="2418"/>
                <a:ext cx="198" cy="66"/>
              </a:xfrm>
              <a:custGeom>
                <a:avLst/>
                <a:gdLst>
                  <a:gd name="T0" fmla="*/ 30 w 33"/>
                  <a:gd name="T1" fmla="*/ 8 h 11"/>
                  <a:gd name="T2" fmla="*/ 28 w 33"/>
                  <a:gd name="T3" fmla="*/ 8 h 11"/>
                  <a:gd name="T4" fmla="*/ 28 w 33"/>
                  <a:gd name="T5" fmla="*/ 7 h 11"/>
                  <a:gd name="T6" fmla="*/ 26 w 33"/>
                  <a:gd name="T7" fmla="*/ 7 h 11"/>
                  <a:gd name="T8" fmla="*/ 20 w 33"/>
                  <a:gd name="T9" fmla="*/ 3 h 11"/>
                  <a:gd name="T10" fmla="*/ 17 w 33"/>
                  <a:gd name="T11" fmla="*/ 2 h 11"/>
                  <a:gd name="T12" fmla="*/ 13 w 33"/>
                  <a:gd name="T13" fmla="*/ 0 h 11"/>
                  <a:gd name="T14" fmla="*/ 1 w 33"/>
                  <a:gd name="T15" fmla="*/ 2 h 11"/>
                  <a:gd name="T16" fmla="*/ 0 w 33"/>
                  <a:gd name="T17" fmla="*/ 4 h 11"/>
                  <a:gd name="T18" fmla="*/ 4 w 33"/>
                  <a:gd name="T19" fmla="*/ 3 h 11"/>
                  <a:gd name="T20" fmla="*/ 6 w 33"/>
                  <a:gd name="T21" fmla="*/ 2 h 11"/>
                  <a:gd name="T22" fmla="*/ 9 w 33"/>
                  <a:gd name="T23" fmla="*/ 2 h 11"/>
                  <a:gd name="T24" fmla="*/ 9 w 33"/>
                  <a:gd name="T25" fmla="*/ 3 h 11"/>
                  <a:gd name="T26" fmla="*/ 19 w 33"/>
                  <a:gd name="T27" fmla="*/ 6 h 11"/>
                  <a:gd name="T28" fmla="*/ 20 w 33"/>
                  <a:gd name="T29" fmla="*/ 8 h 11"/>
                  <a:gd name="T30" fmla="*/ 24 w 33"/>
                  <a:gd name="T31" fmla="*/ 8 h 11"/>
                  <a:gd name="T32" fmla="*/ 21 w 33"/>
                  <a:gd name="T33" fmla="*/ 11 h 11"/>
                  <a:gd name="T34" fmla="*/ 29 w 33"/>
                  <a:gd name="T35" fmla="*/ 11 h 11"/>
                  <a:gd name="T36" fmla="*/ 33 w 33"/>
                  <a:gd name="T37" fmla="*/ 10 h 11"/>
                  <a:gd name="T38" fmla="*/ 30 w 33"/>
                  <a:gd name="T3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11">
                    <a:moveTo>
                      <a:pt x="30" y="8"/>
                    </a:moveTo>
                    <a:cubicBezTo>
                      <a:pt x="28" y="8"/>
                      <a:pt x="28" y="8"/>
                      <a:pt x="28" y="8"/>
                    </a:cubicBezTo>
                    <a:cubicBezTo>
                      <a:pt x="28" y="7"/>
                      <a:pt x="28" y="7"/>
                      <a:pt x="28" y="7"/>
                    </a:cubicBezTo>
                    <a:cubicBezTo>
                      <a:pt x="26" y="7"/>
                      <a:pt x="26" y="7"/>
                      <a:pt x="26" y="7"/>
                    </a:cubicBezTo>
                    <a:cubicBezTo>
                      <a:pt x="20" y="3"/>
                      <a:pt x="20" y="3"/>
                      <a:pt x="20" y="3"/>
                    </a:cubicBezTo>
                    <a:cubicBezTo>
                      <a:pt x="17" y="2"/>
                      <a:pt x="17" y="2"/>
                      <a:pt x="17" y="2"/>
                    </a:cubicBezTo>
                    <a:cubicBezTo>
                      <a:pt x="13" y="0"/>
                      <a:pt x="13" y="0"/>
                      <a:pt x="13" y="0"/>
                    </a:cubicBezTo>
                    <a:cubicBezTo>
                      <a:pt x="1" y="2"/>
                      <a:pt x="1" y="2"/>
                      <a:pt x="1" y="2"/>
                    </a:cubicBezTo>
                    <a:cubicBezTo>
                      <a:pt x="0" y="4"/>
                      <a:pt x="0" y="4"/>
                      <a:pt x="0" y="4"/>
                    </a:cubicBezTo>
                    <a:cubicBezTo>
                      <a:pt x="0" y="4"/>
                      <a:pt x="4" y="3"/>
                      <a:pt x="4" y="3"/>
                    </a:cubicBezTo>
                    <a:cubicBezTo>
                      <a:pt x="6" y="2"/>
                      <a:pt x="6" y="2"/>
                      <a:pt x="6" y="2"/>
                    </a:cubicBezTo>
                    <a:cubicBezTo>
                      <a:pt x="9" y="2"/>
                      <a:pt x="9" y="2"/>
                      <a:pt x="9" y="2"/>
                    </a:cubicBezTo>
                    <a:cubicBezTo>
                      <a:pt x="9" y="3"/>
                      <a:pt x="9" y="3"/>
                      <a:pt x="9" y="3"/>
                    </a:cubicBezTo>
                    <a:cubicBezTo>
                      <a:pt x="19" y="6"/>
                      <a:pt x="19" y="6"/>
                      <a:pt x="19" y="6"/>
                    </a:cubicBezTo>
                    <a:cubicBezTo>
                      <a:pt x="20" y="8"/>
                      <a:pt x="20" y="8"/>
                      <a:pt x="20" y="8"/>
                    </a:cubicBezTo>
                    <a:cubicBezTo>
                      <a:pt x="24" y="8"/>
                      <a:pt x="24" y="8"/>
                      <a:pt x="24" y="8"/>
                    </a:cubicBezTo>
                    <a:cubicBezTo>
                      <a:pt x="21" y="11"/>
                      <a:pt x="21" y="11"/>
                      <a:pt x="21" y="11"/>
                    </a:cubicBezTo>
                    <a:cubicBezTo>
                      <a:pt x="29" y="11"/>
                      <a:pt x="29" y="11"/>
                      <a:pt x="29" y="11"/>
                    </a:cubicBezTo>
                    <a:cubicBezTo>
                      <a:pt x="33" y="10"/>
                      <a:pt x="33" y="10"/>
                      <a:pt x="33" y="10"/>
                    </a:cubicBezTo>
                    <a:lnTo>
                      <a:pt x="30" y="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8" name="Freeform 470"/>
              <p:cNvSpPr>
                <a:spLocks/>
              </p:cNvSpPr>
              <p:nvPr/>
            </p:nvSpPr>
            <p:spPr bwMode="auto">
              <a:xfrm>
                <a:off x="1044" y="2442"/>
                <a:ext cx="6" cy="12"/>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1"/>
                      <a:pt x="0" y="0"/>
                      <a:pt x="0" y="0"/>
                    </a:cubicBezTo>
                    <a:lnTo>
                      <a:pt x="0"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29" name="Freeform 471"/>
              <p:cNvSpPr>
                <a:spLocks/>
              </p:cNvSpPr>
              <p:nvPr/>
            </p:nvSpPr>
            <p:spPr bwMode="auto">
              <a:xfrm>
                <a:off x="2946" y="1992"/>
                <a:ext cx="48" cy="36"/>
              </a:xfrm>
              <a:custGeom>
                <a:avLst/>
                <a:gdLst>
                  <a:gd name="T0" fmla="*/ 30 w 48"/>
                  <a:gd name="T1" fmla="*/ 0 h 36"/>
                  <a:gd name="T2" fmla="*/ 18 w 48"/>
                  <a:gd name="T3" fmla="*/ 6 h 36"/>
                  <a:gd name="T4" fmla="*/ 0 w 48"/>
                  <a:gd name="T5" fmla="*/ 6 h 36"/>
                  <a:gd name="T6" fmla="*/ 0 w 48"/>
                  <a:gd name="T7" fmla="*/ 6 h 36"/>
                  <a:gd name="T8" fmla="*/ 0 w 48"/>
                  <a:gd name="T9" fmla="*/ 30 h 36"/>
                  <a:gd name="T10" fmla="*/ 6 w 48"/>
                  <a:gd name="T11" fmla="*/ 36 h 36"/>
                  <a:gd name="T12" fmla="*/ 36 w 48"/>
                  <a:gd name="T13" fmla="*/ 30 h 36"/>
                  <a:gd name="T14" fmla="*/ 36 w 48"/>
                  <a:gd name="T15" fmla="*/ 30 h 36"/>
                  <a:gd name="T16" fmla="*/ 36 w 48"/>
                  <a:gd name="T17" fmla="*/ 24 h 36"/>
                  <a:gd name="T18" fmla="*/ 42 w 48"/>
                  <a:gd name="T19" fmla="*/ 24 h 36"/>
                  <a:gd name="T20" fmla="*/ 48 w 48"/>
                  <a:gd name="T21" fmla="*/ 12 h 36"/>
                  <a:gd name="T22" fmla="*/ 30 w 48"/>
                  <a:gd name="T23" fmla="*/ 0 h 36"/>
                  <a:gd name="T24" fmla="*/ 30 w 48"/>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6">
                    <a:moveTo>
                      <a:pt x="30" y="0"/>
                    </a:moveTo>
                    <a:lnTo>
                      <a:pt x="18" y="6"/>
                    </a:lnTo>
                    <a:lnTo>
                      <a:pt x="0" y="6"/>
                    </a:lnTo>
                    <a:lnTo>
                      <a:pt x="0" y="6"/>
                    </a:lnTo>
                    <a:lnTo>
                      <a:pt x="0" y="30"/>
                    </a:lnTo>
                    <a:lnTo>
                      <a:pt x="6" y="36"/>
                    </a:lnTo>
                    <a:lnTo>
                      <a:pt x="36" y="30"/>
                    </a:lnTo>
                    <a:lnTo>
                      <a:pt x="36" y="30"/>
                    </a:lnTo>
                    <a:lnTo>
                      <a:pt x="36" y="24"/>
                    </a:lnTo>
                    <a:lnTo>
                      <a:pt x="42" y="24"/>
                    </a:lnTo>
                    <a:lnTo>
                      <a:pt x="48" y="12"/>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0" name="Freeform 472"/>
              <p:cNvSpPr>
                <a:spLocks/>
              </p:cNvSpPr>
              <p:nvPr/>
            </p:nvSpPr>
            <p:spPr bwMode="auto">
              <a:xfrm>
                <a:off x="2964" y="1992"/>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1" name="Freeform 473"/>
              <p:cNvSpPr>
                <a:spLocks/>
              </p:cNvSpPr>
              <p:nvPr/>
            </p:nvSpPr>
            <p:spPr bwMode="auto">
              <a:xfrm>
                <a:off x="2946" y="1998"/>
                <a:ext cx="18"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2" name="Freeform 474"/>
              <p:cNvSpPr>
                <a:spLocks/>
              </p:cNvSpPr>
              <p:nvPr/>
            </p:nvSpPr>
            <p:spPr bwMode="auto">
              <a:xfrm>
                <a:off x="2922" y="1986"/>
                <a:ext cx="30" cy="72"/>
              </a:xfrm>
              <a:custGeom>
                <a:avLst/>
                <a:gdLst>
                  <a:gd name="T0" fmla="*/ 30 w 30"/>
                  <a:gd name="T1" fmla="*/ 48 h 72"/>
                  <a:gd name="T2" fmla="*/ 30 w 30"/>
                  <a:gd name="T3" fmla="*/ 42 h 72"/>
                  <a:gd name="T4" fmla="*/ 30 w 30"/>
                  <a:gd name="T5" fmla="*/ 42 h 72"/>
                  <a:gd name="T6" fmla="*/ 30 w 30"/>
                  <a:gd name="T7" fmla="*/ 42 h 72"/>
                  <a:gd name="T8" fmla="*/ 24 w 30"/>
                  <a:gd name="T9" fmla="*/ 36 h 72"/>
                  <a:gd name="T10" fmla="*/ 24 w 30"/>
                  <a:gd name="T11" fmla="*/ 12 h 72"/>
                  <a:gd name="T12" fmla="*/ 24 w 30"/>
                  <a:gd name="T13" fmla="*/ 12 h 72"/>
                  <a:gd name="T14" fmla="*/ 24 w 30"/>
                  <a:gd name="T15" fmla="*/ 12 h 72"/>
                  <a:gd name="T16" fmla="*/ 12 w 30"/>
                  <a:gd name="T17" fmla="*/ 0 h 72"/>
                  <a:gd name="T18" fmla="*/ 12 w 30"/>
                  <a:gd name="T19" fmla="*/ 0 h 72"/>
                  <a:gd name="T20" fmla="*/ 6 w 30"/>
                  <a:gd name="T21" fmla="*/ 0 h 72"/>
                  <a:gd name="T22" fmla="*/ 0 w 30"/>
                  <a:gd name="T23" fmla="*/ 6 h 72"/>
                  <a:gd name="T24" fmla="*/ 0 w 30"/>
                  <a:gd name="T25" fmla="*/ 18 h 72"/>
                  <a:gd name="T26" fmla="*/ 6 w 30"/>
                  <a:gd name="T27" fmla="*/ 24 h 72"/>
                  <a:gd name="T28" fmla="*/ 0 w 30"/>
                  <a:gd name="T29" fmla="*/ 60 h 72"/>
                  <a:gd name="T30" fmla="*/ 12 w 30"/>
                  <a:gd name="T31" fmla="*/ 72 h 72"/>
                  <a:gd name="T32" fmla="*/ 12 w 30"/>
                  <a:gd name="T33" fmla="*/ 72 h 72"/>
                  <a:gd name="T34" fmla="*/ 30 w 30"/>
                  <a:gd name="T35" fmla="*/ 54 h 72"/>
                  <a:gd name="T36" fmla="*/ 30 w 30"/>
                  <a:gd name="T3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72">
                    <a:moveTo>
                      <a:pt x="30" y="48"/>
                    </a:moveTo>
                    <a:lnTo>
                      <a:pt x="30" y="42"/>
                    </a:lnTo>
                    <a:lnTo>
                      <a:pt x="30" y="42"/>
                    </a:lnTo>
                    <a:lnTo>
                      <a:pt x="30" y="42"/>
                    </a:lnTo>
                    <a:lnTo>
                      <a:pt x="24" y="36"/>
                    </a:lnTo>
                    <a:lnTo>
                      <a:pt x="24" y="12"/>
                    </a:lnTo>
                    <a:lnTo>
                      <a:pt x="24" y="12"/>
                    </a:lnTo>
                    <a:lnTo>
                      <a:pt x="24" y="12"/>
                    </a:lnTo>
                    <a:lnTo>
                      <a:pt x="12" y="0"/>
                    </a:lnTo>
                    <a:lnTo>
                      <a:pt x="12" y="0"/>
                    </a:lnTo>
                    <a:lnTo>
                      <a:pt x="6" y="0"/>
                    </a:lnTo>
                    <a:lnTo>
                      <a:pt x="0" y="6"/>
                    </a:lnTo>
                    <a:lnTo>
                      <a:pt x="0" y="18"/>
                    </a:lnTo>
                    <a:lnTo>
                      <a:pt x="6" y="24"/>
                    </a:lnTo>
                    <a:lnTo>
                      <a:pt x="0" y="60"/>
                    </a:lnTo>
                    <a:lnTo>
                      <a:pt x="12" y="72"/>
                    </a:lnTo>
                    <a:lnTo>
                      <a:pt x="12" y="72"/>
                    </a:lnTo>
                    <a:lnTo>
                      <a:pt x="30" y="54"/>
                    </a:lnTo>
                    <a:lnTo>
                      <a:pt x="3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3" name="Freeform 475"/>
              <p:cNvSpPr>
                <a:spLocks/>
              </p:cNvSpPr>
              <p:nvPr/>
            </p:nvSpPr>
            <p:spPr bwMode="auto">
              <a:xfrm>
                <a:off x="2934" y="1986"/>
                <a:ext cx="12" cy="12"/>
              </a:xfrm>
              <a:custGeom>
                <a:avLst/>
                <a:gdLst>
                  <a:gd name="T0" fmla="*/ 0 w 12"/>
                  <a:gd name="T1" fmla="*/ 0 h 12"/>
                  <a:gd name="T2" fmla="*/ 0 w 12"/>
                  <a:gd name="T3" fmla="*/ 0 h 12"/>
                  <a:gd name="T4" fmla="*/ 12 w 12"/>
                  <a:gd name="T5" fmla="*/ 12 h 12"/>
                  <a:gd name="T6" fmla="*/ 12 w 12"/>
                  <a:gd name="T7" fmla="*/ 12 h 12"/>
                  <a:gd name="T8" fmla="*/ 12 w 12"/>
                  <a:gd name="T9" fmla="*/ 12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0" y="0"/>
                    </a:lnTo>
                    <a:lnTo>
                      <a:pt x="12" y="12"/>
                    </a:lnTo>
                    <a:lnTo>
                      <a:pt x="12" y="12"/>
                    </a:lnTo>
                    <a:lnTo>
                      <a:pt x="12"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4" name="Freeform 476"/>
              <p:cNvSpPr>
                <a:spLocks/>
              </p:cNvSpPr>
              <p:nvPr/>
            </p:nvSpPr>
            <p:spPr bwMode="auto">
              <a:xfrm>
                <a:off x="2922" y="1986"/>
                <a:ext cx="6" cy="18"/>
              </a:xfrm>
              <a:custGeom>
                <a:avLst/>
                <a:gdLst>
                  <a:gd name="T0" fmla="*/ 6 w 6"/>
                  <a:gd name="T1" fmla="*/ 0 h 18"/>
                  <a:gd name="T2" fmla="*/ 0 w 6"/>
                  <a:gd name="T3" fmla="*/ 6 h 18"/>
                  <a:gd name="T4" fmla="*/ 0 w 6"/>
                  <a:gd name="T5" fmla="*/ 18 h 18"/>
                  <a:gd name="T6" fmla="*/ 0 w 6"/>
                  <a:gd name="T7" fmla="*/ 6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6"/>
                    </a:lnTo>
                    <a:lnTo>
                      <a:pt x="0" y="18"/>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5" name="Rectangle 477"/>
              <p:cNvSpPr>
                <a:spLocks noChangeArrowheads="1"/>
              </p:cNvSpPr>
              <p:nvPr/>
            </p:nvSpPr>
            <p:spPr bwMode="auto">
              <a:xfrm>
                <a:off x="2934" y="19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36" name="Rectangle 478"/>
              <p:cNvSpPr>
                <a:spLocks noChangeArrowheads="1"/>
              </p:cNvSpPr>
              <p:nvPr/>
            </p:nvSpPr>
            <p:spPr bwMode="auto">
              <a:xfrm>
                <a:off x="2934" y="19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37" name="Freeform 479"/>
              <p:cNvSpPr>
                <a:spLocks/>
              </p:cNvSpPr>
              <p:nvPr/>
            </p:nvSpPr>
            <p:spPr bwMode="auto">
              <a:xfrm>
                <a:off x="2946" y="1998"/>
                <a:ext cx="6" cy="30"/>
              </a:xfrm>
              <a:custGeom>
                <a:avLst/>
                <a:gdLst>
                  <a:gd name="T0" fmla="*/ 0 w 6"/>
                  <a:gd name="T1" fmla="*/ 0 h 30"/>
                  <a:gd name="T2" fmla="*/ 0 w 6"/>
                  <a:gd name="T3" fmla="*/ 24 h 30"/>
                  <a:gd name="T4" fmla="*/ 6 w 6"/>
                  <a:gd name="T5" fmla="*/ 30 h 30"/>
                  <a:gd name="T6" fmla="*/ 6 w 6"/>
                  <a:gd name="T7" fmla="*/ 30 h 30"/>
                  <a:gd name="T8" fmla="*/ 0 w 6"/>
                  <a:gd name="T9" fmla="*/ 24 h 30"/>
                  <a:gd name="T10" fmla="*/ 0 w 6"/>
                  <a:gd name="T11" fmla="*/ 0 h 30"/>
                </a:gdLst>
                <a:ahLst/>
                <a:cxnLst>
                  <a:cxn ang="0">
                    <a:pos x="T0" y="T1"/>
                  </a:cxn>
                  <a:cxn ang="0">
                    <a:pos x="T2" y="T3"/>
                  </a:cxn>
                  <a:cxn ang="0">
                    <a:pos x="T4" y="T5"/>
                  </a:cxn>
                  <a:cxn ang="0">
                    <a:pos x="T6" y="T7"/>
                  </a:cxn>
                  <a:cxn ang="0">
                    <a:pos x="T8" y="T9"/>
                  </a:cxn>
                  <a:cxn ang="0">
                    <a:pos x="T10" y="T11"/>
                  </a:cxn>
                </a:cxnLst>
                <a:rect l="0" t="0" r="r" b="b"/>
                <a:pathLst>
                  <a:path w="6" h="30">
                    <a:moveTo>
                      <a:pt x="0" y="0"/>
                    </a:moveTo>
                    <a:lnTo>
                      <a:pt x="0" y="24"/>
                    </a:lnTo>
                    <a:lnTo>
                      <a:pt x="6" y="30"/>
                    </a:lnTo>
                    <a:lnTo>
                      <a:pt x="6" y="30"/>
                    </a:lnTo>
                    <a:lnTo>
                      <a:pt x="0"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8" name="Freeform 480"/>
              <p:cNvSpPr>
                <a:spLocks/>
              </p:cNvSpPr>
              <p:nvPr/>
            </p:nvSpPr>
            <p:spPr bwMode="auto">
              <a:xfrm>
                <a:off x="3030" y="2118"/>
                <a:ext cx="6" cy="12"/>
              </a:xfrm>
              <a:custGeom>
                <a:avLst/>
                <a:gdLst>
                  <a:gd name="T0" fmla="*/ 1 w 1"/>
                  <a:gd name="T1" fmla="*/ 2 h 2"/>
                  <a:gd name="T2" fmla="*/ 1 w 1"/>
                  <a:gd name="T3" fmla="*/ 1 h 2"/>
                  <a:gd name="T4" fmla="*/ 1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1"/>
                      <a:pt x="1" y="1"/>
                    </a:cubicBezTo>
                    <a:cubicBezTo>
                      <a:pt x="1" y="0"/>
                      <a:pt x="1" y="0"/>
                      <a:pt x="1" y="0"/>
                    </a:cubicBezTo>
                    <a:cubicBezTo>
                      <a:pt x="0" y="1"/>
                      <a:pt x="0" y="1"/>
                      <a:pt x="0" y="1"/>
                    </a:cubicBezTo>
                    <a:lnTo>
                      <a:pt x="1"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39" name="Rectangle 481"/>
              <p:cNvSpPr>
                <a:spLocks noChangeArrowheads="1"/>
              </p:cNvSpPr>
              <p:nvPr/>
            </p:nvSpPr>
            <p:spPr bwMode="auto">
              <a:xfrm>
                <a:off x="3024" y="2100"/>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40" name="Freeform 482"/>
              <p:cNvSpPr>
                <a:spLocks/>
              </p:cNvSpPr>
              <p:nvPr/>
            </p:nvSpPr>
            <p:spPr bwMode="auto">
              <a:xfrm>
                <a:off x="2934" y="2010"/>
                <a:ext cx="120" cy="126"/>
              </a:xfrm>
              <a:custGeom>
                <a:avLst/>
                <a:gdLst>
                  <a:gd name="T0" fmla="*/ 120 w 120"/>
                  <a:gd name="T1" fmla="*/ 6 h 126"/>
                  <a:gd name="T2" fmla="*/ 114 w 120"/>
                  <a:gd name="T3" fmla="*/ 6 h 126"/>
                  <a:gd name="T4" fmla="*/ 114 w 120"/>
                  <a:gd name="T5" fmla="*/ 6 h 126"/>
                  <a:gd name="T6" fmla="*/ 90 w 120"/>
                  <a:gd name="T7" fmla="*/ 6 h 126"/>
                  <a:gd name="T8" fmla="*/ 84 w 120"/>
                  <a:gd name="T9" fmla="*/ 0 h 126"/>
                  <a:gd name="T10" fmla="*/ 72 w 120"/>
                  <a:gd name="T11" fmla="*/ 0 h 126"/>
                  <a:gd name="T12" fmla="*/ 54 w 120"/>
                  <a:gd name="T13" fmla="*/ 6 h 126"/>
                  <a:gd name="T14" fmla="*/ 48 w 120"/>
                  <a:gd name="T15" fmla="*/ 6 h 126"/>
                  <a:gd name="T16" fmla="*/ 48 w 120"/>
                  <a:gd name="T17" fmla="*/ 12 h 126"/>
                  <a:gd name="T18" fmla="*/ 48 w 120"/>
                  <a:gd name="T19" fmla="*/ 12 h 126"/>
                  <a:gd name="T20" fmla="*/ 18 w 120"/>
                  <a:gd name="T21" fmla="*/ 24 h 126"/>
                  <a:gd name="T22" fmla="*/ 18 w 120"/>
                  <a:gd name="T23" fmla="*/ 30 h 126"/>
                  <a:gd name="T24" fmla="*/ 0 w 120"/>
                  <a:gd name="T25" fmla="*/ 48 h 126"/>
                  <a:gd name="T26" fmla="*/ 12 w 120"/>
                  <a:gd name="T27" fmla="*/ 66 h 126"/>
                  <a:gd name="T28" fmla="*/ 24 w 120"/>
                  <a:gd name="T29" fmla="*/ 84 h 126"/>
                  <a:gd name="T30" fmla="*/ 54 w 120"/>
                  <a:gd name="T31" fmla="*/ 84 h 126"/>
                  <a:gd name="T32" fmla="*/ 60 w 120"/>
                  <a:gd name="T33" fmla="*/ 90 h 126"/>
                  <a:gd name="T34" fmla="*/ 54 w 120"/>
                  <a:gd name="T35" fmla="*/ 90 h 126"/>
                  <a:gd name="T36" fmla="*/ 30 w 120"/>
                  <a:gd name="T37" fmla="*/ 84 h 126"/>
                  <a:gd name="T38" fmla="*/ 24 w 120"/>
                  <a:gd name="T39" fmla="*/ 96 h 126"/>
                  <a:gd name="T40" fmla="*/ 30 w 120"/>
                  <a:gd name="T41" fmla="*/ 108 h 126"/>
                  <a:gd name="T42" fmla="*/ 30 w 120"/>
                  <a:gd name="T43" fmla="*/ 114 h 126"/>
                  <a:gd name="T44" fmla="*/ 36 w 120"/>
                  <a:gd name="T45" fmla="*/ 120 h 126"/>
                  <a:gd name="T46" fmla="*/ 36 w 120"/>
                  <a:gd name="T47" fmla="*/ 114 h 126"/>
                  <a:gd name="T48" fmla="*/ 42 w 120"/>
                  <a:gd name="T49" fmla="*/ 126 h 126"/>
                  <a:gd name="T50" fmla="*/ 48 w 120"/>
                  <a:gd name="T51" fmla="*/ 120 h 126"/>
                  <a:gd name="T52" fmla="*/ 60 w 120"/>
                  <a:gd name="T53" fmla="*/ 126 h 126"/>
                  <a:gd name="T54" fmla="*/ 54 w 120"/>
                  <a:gd name="T55" fmla="*/ 108 h 126"/>
                  <a:gd name="T56" fmla="*/ 48 w 120"/>
                  <a:gd name="T57" fmla="*/ 102 h 126"/>
                  <a:gd name="T58" fmla="*/ 60 w 120"/>
                  <a:gd name="T59" fmla="*/ 108 h 126"/>
                  <a:gd name="T60" fmla="*/ 66 w 120"/>
                  <a:gd name="T61" fmla="*/ 102 h 126"/>
                  <a:gd name="T62" fmla="*/ 60 w 120"/>
                  <a:gd name="T63" fmla="*/ 90 h 126"/>
                  <a:gd name="T64" fmla="*/ 66 w 120"/>
                  <a:gd name="T65" fmla="*/ 90 h 126"/>
                  <a:gd name="T66" fmla="*/ 72 w 120"/>
                  <a:gd name="T67" fmla="*/ 96 h 126"/>
                  <a:gd name="T68" fmla="*/ 72 w 120"/>
                  <a:gd name="T69" fmla="*/ 84 h 126"/>
                  <a:gd name="T70" fmla="*/ 48 w 120"/>
                  <a:gd name="T71" fmla="*/ 72 h 126"/>
                  <a:gd name="T72" fmla="*/ 54 w 120"/>
                  <a:gd name="T73" fmla="*/ 66 h 126"/>
                  <a:gd name="T74" fmla="*/ 54 w 120"/>
                  <a:gd name="T75" fmla="*/ 60 h 126"/>
                  <a:gd name="T76" fmla="*/ 60 w 120"/>
                  <a:gd name="T77" fmla="*/ 60 h 126"/>
                  <a:gd name="T78" fmla="*/ 48 w 120"/>
                  <a:gd name="T79" fmla="*/ 42 h 126"/>
                  <a:gd name="T80" fmla="*/ 54 w 120"/>
                  <a:gd name="T81" fmla="*/ 30 h 126"/>
                  <a:gd name="T82" fmla="*/ 54 w 120"/>
                  <a:gd name="T83" fmla="*/ 30 h 126"/>
                  <a:gd name="T84" fmla="*/ 66 w 120"/>
                  <a:gd name="T85" fmla="*/ 42 h 126"/>
                  <a:gd name="T86" fmla="*/ 66 w 120"/>
                  <a:gd name="T87" fmla="*/ 36 h 126"/>
                  <a:gd name="T88" fmla="*/ 72 w 120"/>
                  <a:gd name="T89" fmla="*/ 42 h 126"/>
                  <a:gd name="T90" fmla="*/ 72 w 120"/>
                  <a:gd name="T91" fmla="*/ 36 h 126"/>
                  <a:gd name="T92" fmla="*/ 72 w 120"/>
                  <a:gd name="T93" fmla="*/ 36 h 126"/>
                  <a:gd name="T94" fmla="*/ 78 w 120"/>
                  <a:gd name="T95" fmla="*/ 36 h 126"/>
                  <a:gd name="T96" fmla="*/ 72 w 120"/>
                  <a:gd name="T97" fmla="*/ 30 h 126"/>
                  <a:gd name="T98" fmla="*/ 66 w 120"/>
                  <a:gd name="T99" fmla="*/ 24 h 126"/>
                  <a:gd name="T100" fmla="*/ 90 w 120"/>
                  <a:gd name="T101" fmla="*/ 18 h 126"/>
                  <a:gd name="T102" fmla="*/ 108 w 120"/>
                  <a:gd name="T103" fmla="*/ 24 h 126"/>
                  <a:gd name="T104" fmla="*/ 114 w 120"/>
                  <a:gd name="T105" fmla="*/ 24 h 126"/>
                  <a:gd name="T106" fmla="*/ 114 w 120"/>
                  <a:gd name="T107" fmla="*/ 18 h 126"/>
                  <a:gd name="T108" fmla="*/ 120 w 120"/>
                  <a:gd name="T10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126">
                    <a:moveTo>
                      <a:pt x="120" y="6"/>
                    </a:moveTo>
                    <a:lnTo>
                      <a:pt x="114" y="6"/>
                    </a:lnTo>
                    <a:lnTo>
                      <a:pt x="114" y="6"/>
                    </a:lnTo>
                    <a:lnTo>
                      <a:pt x="90" y="6"/>
                    </a:lnTo>
                    <a:lnTo>
                      <a:pt x="84" y="0"/>
                    </a:lnTo>
                    <a:lnTo>
                      <a:pt x="72" y="0"/>
                    </a:lnTo>
                    <a:lnTo>
                      <a:pt x="54" y="6"/>
                    </a:lnTo>
                    <a:lnTo>
                      <a:pt x="48" y="6"/>
                    </a:lnTo>
                    <a:lnTo>
                      <a:pt x="48" y="12"/>
                    </a:lnTo>
                    <a:lnTo>
                      <a:pt x="48" y="12"/>
                    </a:lnTo>
                    <a:lnTo>
                      <a:pt x="18" y="24"/>
                    </a:lnTo>
                    <a:lnTo>
                      <a:pt x="18" y="30"/>
                    </a:lnTo>
                    <a:lnTo>
                      <a:pt x="0" y="48"/>
                    </a:lnTo>
                    <a:lnTo>
                      <a:pt x="12" y="66"/>
                    </a:lnTo>
                    <a:lnTo>
                      <a:pt x="24" y="84"/>
                    </a:lnTo>
                    <a:lnTo>
                      <a:pt x="54" y="84"/>
                    </a:lnTo>
                    <a:lnTo>
                      <a:pt x="60" y="90"/>
                    </a:lnTo>
                    <a:lnTo>
                      <a:pt x="54" y="90"/>
                    </a:lnTo>
                    <a:lnTo>
                      <a:pt x="30" y="84"/>
                    </a:lnTo>
                    <a:lnTo>
                      <a:pt x="24" y="96"/>
                    </a:lnTo>
                    <a:lnTo>
                      <a:pt x="30" y="108"/>
                    </a:lnTo>
                    <a:lnTo>
                      <a:pt x="30" y="114"/>
                    </a:lnTo>
                    <a:lnTo>
                      <a:pt x="36" y="120"/>
                    </a:lnTo>
                    <a:lnTo>
                      <a:pt x="36" y="114"/>
                    </a:lnTo>
                    <a:lnTo>
                      <a:pt x="42" y="126"/>
                    </a:lnTo>
                    <a:lnTo>
                      <a:pt x="48" y="120"/>
                    </a:lnTo>
                    <a:lnTo>
                      <a:pt x="60" y="126"/>
                    </a:lnTo>
                    <a:lnTo>
                      <a:pt x="54" y="108"/>
                    </a:lnTo>
                    <a:lnTo>
                      <a:pt x="48" y="102"/>
                    </a:lnTo>
                    <a:lnTo>
                      <a:pt x="60" y="108"/>
                    </a:lnTo>
                    <a:lnTo>
                      <a:pt x="66" y="102"/>
                    </a:lnTo>
                    <a:lnTo>
                      <a:pt x="60" y="90"/>
                    </a:lnTo>
                    <a:lnTo>
                      <a:pt x="66" y="90"/>
                    </a:lnTo>
                    <a:lnTo>
                      <a:pt x="72" y="96"/>
                    </a:lnTo>
                    <a:lnTo>
                      <a:pt x="72" y="84"/>
                    </a:lnTo>
                    <a:lnTo>
                      <a:pt x="48" y="72"/>
                    </a:lnTo>
                    <a:lnTo>
                      <a:pt x="54" y="66"/>
                    </a:lnTo>
                    <a:lnTo>
                      <a:pt x="54" y="60"/>
                    </a:lnTo>
                    <a:lnTo>
                      <a:pt x="60" y="60"/>
                    </a:lnTo>
                    <a:lnTo>
                      <a:pt x="48" y="42"/>
                    </a:lnTo>
                    <a:lnTo>
                      <a:pt x="54" y="30"/>
                    </a:lnTo>
                    <a:lnTo>
                      <a:pt x="54" y="30"/>
                    </a:lnTo>
                    <a:lnTo>
                      <a:pt x="66" y="42"/>
                    </a:lnTo>
                    <a:lnTo>
                      <a:pt x="66" y="36"/>
                    </a:lnTo>
                    <a:lnTo>
                      <a:pt x="72" y="42"/>
                    </a:lnTo>
                    <a:lnTo>
                      <a:pt x="72" y="36"/>
                    </a:lnTo>
                    <a:lnTo>
                      <a:pt x="72" y="36"/>
                    </a:lnTo>
                    <a:lnTo>
                      <a:pt x="78" y="36"/>
                    </a:lnTo>
                    <a:lnTo>
                      <a:pt x="72" y="30"/>
                    </a:lnTo>
                    <a:lnTo>
                      <a:pt x="66" y="24"/>
                    </a:lnTo>
                    <a:lnTo>
                      <a:pt x="90" y="18"/>
                    </a:lnTo>
                    <a:lnTo>
                      <a:pt x="108" y="24"/>
                    </a:lnTo>
                    <a:lnTo>
                      <a:pt x="114" y="24"/>
                    </a:lnTo>
                    <a:lnTo>
                      <a:pt x="114" y="18"/>
                    </a:lnTo>
                    <a:lnTo>
                      <a:pt x="12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1" name="Freeform 483"/>
              <p:cNvSpPr>
                <a:spLocks/>
              </p:cNvSpPr>
              <p:nvPr/>
            </p:nvSpPr>
            <p:spPr bwMode="auto">
              <a:xfrm>
                <a:off x="3042" y="2082"/>
                <a:ext cx="6" cy="12"/>
              </a:xfrm>
              <a:custGeom>
                <a:avLst/>
                <a:gdLst>
                  <a:gd name="T0" fmla="*/ 0 w 6"/>
                  <a:gd name="T1" fmla="*/ 6 h 12"/>
                  <a:gd name="T2" fmla="*/ 0 w 6"/>
                  <a:gd name="T3" fmla="*/ 12 h 12"/>
                  <a:gd name="T4" fmla="*/ 6 w 6"/>
                  <a:gd name="T5" fmla="*/ 12 h 12"/>
                  <a:gd name="T6" fmla="*/ 6 w 6"/>
                  <a:gd name="T7" fmla="*/ 0 h 12"/>
                  <a:gd name="T8" fmla="*/ 0 w 6"/>
                  <a:gd name="T9" fmla="*/ 6 h 12"/>
                  <a:gd name="T10" fmla="*/ 0 w 6"/>
                  <a:gd name="T11" fmla="*/ 6 h 12"/>
                </a:gdLst>
                <a:ahLst/>
                <a:cxnLst>
                  <a:cxn ang="0">
                    <a:pos x="T0" y="T1"/>
                  </a:cxn>
                  <a:cxn ang="0">
                    <a:pos x="T2" y="T3"/>
                  </a:cxn>
                  <a:cxn ang="0">
                    <a:pos x="T4" y="T5"/>
                  </a:cxn>
                  <a:cxn ang="0">
                    <a:pos x="T6" y="T7"/>
                  </a:cxn>
                  <a:cxn ang="0">
                    <a:pos x="T8" y="T9"/>
                  </a:cxn>
                  <a:cxn ang="0">
                    <a:pos x="T10" y="T11"/>
                  </a:cxn>
                </a:cxnLst>
                <a:rect l="0" t="0" r="r" b="b"/>
                <a:pathLst>
                  <a:path w="6" h="12">
                    <a:moveTo>
                      <a:pt x="0" y="6"/>
                    </a:moveTo>
                    <a:lnTo>
                      <a:pt x="0" y="12"/>
                    </a:lnTo>
                    <a:lnTo>
                      <a:pt x="6" y="12"/>
                    </a:ln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2" name="Freeform 484"/>
              <p:cNvSpPr>
                <a:spLocks/>
              </p:cNvSpPr>
              <p:nvPr/>
            </p:nvSpPr>
            <p:spPr bwMode="auto">
              <a:xfrm>
                <a:off x="2994" y="2076"/>
                <a:ext cx="24" cy="24"/>
              </a:xfrm>
              <a:custGeom>
                <a:avLst/>
                <a:gdLst>
                  <a:gd name="T0" fmla="*/ 18 w 24"/>
                  <a:gd name="T1" fmla="*/ 24 h 24"/>
                  <a:gd name="T2" fmla="*/ 24 w 24"/>
                  <a:gd name="T3" fmla="*/ 24 h 24"/>
                  <a:gd name="T4" fmla="*/ 24 w 24"/>
                  <a:gd name="T5" fmla="*/ 18 h 24"/>
                  <a:gd name="T6" fmla="*/ 18 w 24"/>
                  <a:gd name="T7" fmla="*/ 18 h 24"/>
                  <a:gd name="T8" fmla="*/ 18 w 24"/>
                  <a:gd name="T9" fmla="*/ 12 h 24"/>
                  <a:gd name="T10" fmla="*/ 6 w 24"/>
                  <a:gd name="T11" fmla="*/ 6 h 24"/>
                  <a:gd name="T12" fmla="*/ 0 w 24"/>
                  <a:gd name="T13" fmla="*/ 0 h 24"/>
                  <a:gd name="T14" fmla="*/ 0 w 24"/>
                  <a:gd name="T15" fmla="*/ 0 h 24"/>
                  <a:gd name="T16" fmla="*/ 6 w 24"/>
                  <a:gd name="T17" fmla="*/ 12 h 24"/>
                  <a:gd name="T18" fmla="*/ 18 w 24"/>
                  <a:gd name="T19" fmla="*/ 18 h 24"/>
                  <a:gd name="T20" fmla="*/ 18 w 24"/>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8" y="24"/>
                    </a:moveTo>
                    <a:lnTo>
                      <a:pt x="24" y="24"/>
                    </a:lnTo>
                    <a:lnTo>
                      <a:pt x="24" y="18"/>
                    </a:lnTo>
                    <a:lnTo>
                      <a:pt x="18" y="18"/>
                    </a:lnTo>
                    <a:lnTo>
                      <a:pt x="18" y="12"/>
                    </a:lnTo>
                    <a:lnTo>
                      <a:pt x="6" y="6"/>
                    </a:lnTo>
                    <a:lnTo>
                      <a:pt x="0" y="0"/>
                    </a:lnTo>
                    <a:lnTo>
                      <a:pt x="0" y="0"/>
                    </a:lnTo>
                    <a:lnTo>
                      <a:pt x="6" y="12"/>
                    </a:lnTo>
                    <a:lnTo>
                      <a:pt x="18" y="18"/>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3" name="Freeform 485"/>
              <p:cNvSpPr>
                <a:spLocks/>
              </p:cNvSpPr>
              <p:nvPr/>
            </p:nvSpPr>
            <p:spPr bwMode="auto">
              <a:xfrm>
                <a:off x="2940" y="2094"/>
                <a:ext cx="6" cy="6"/>
              </a:xfrm>
              <a:custGeom>
                <a:avLst/>
                <a:gdLst>
                  <a:gd name="T0" fmla="*/ 6 w 6"/>
                  <a:gd name="T1" fmla="*/ 0 h 6"/>
                  <a:gd name="T2" fmla="*/ 0 w 6"/>
                  <a:gd name="T3" fmla="*/ 0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4" name="Freeform 486"/>
              <p:cNvSpPr>
                <a:spLocks/>
              </p:cNvSpPr>
              <p:nvPr/>
            </p:nvSpPr>
            <p:spPr bwMode="auto">
              <a:xfrm>
                <a:off x="3000" y="2154"/>
                <a:ext cx="54" cy="18"/>
              </a:xfrm>
              <a:custGeom>
                <a:avLst/>
                <a:gdLst>
                  <a:gd name="T0" fmla="*/ 24 w 54"/>
                  <a:gd name="T1" fmla="*/ 18 h 18"/>
                  <a:gd name="T2" fmla="*/ 42 w 54"/>
                  <a:gd name="T3" fmla="*/ 12 h 18"/>
                  <a:gd name="T4" fmla="*/ 48 w 54"/>
                  <a:gd name="T5" fmla="*/ 18 h 18"/>
                  <a:gd name="T6" fmla="*/ 54 w 54"/>
                  <a:gd name="T7" fmla="*/ 12 h 18"/>
                  <a:gd name="T8" fmla="*/ 42 w 54"/>
                  <a:gd name="T9" fmla="*/ 12 h 18"/>
                  <a:gd name="T10" fmla="*/ 36 w 54"/>
                  <a:gd name="T11" fmla="*/ 6 h 18"/>
                  <a:gd name="T12" fmla="*/ 24 w 54"/>
                  <a:gd name="T13" fmla="*/ 6 h 18"/>
                  <a:gd name="T14" fmla="*/ 12 w 54"/>
                  <a:gd name="T15" fmla="*/ 6 h 18"/>
                  <a:gd name="T16" fmla="*/ 0 w 54"/>
                  <a:gd name="T17" fmla="*/ 0 h 18"/>
                  <a:gd name="T18" fmla="*/ 0 w 54"/>
                  <a:gd name="T19" fmla="*/ 12 h 18"/>
                  <a:gd name="T20" fmla="*/ 12 w 54"/>
                  <a:gd name="T21" fmla="*/ 12 h 18"/>
                  <a:gd name="T22" fmla="*/ 24 w 54"/>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8">
                    <a:moveTo>
                      <a:pt x="24" y="18"/>
                    </a:moveTo>
                    <a:lnTo>
                      <a:pt x="42" y="12"/>
                    </a:lnTo>
                    <a:lnTo>
                      <a:pt x="48" y="18"/>
                    </a:lnTo>
                    <a:lnTo>
                      <a:pt x="54" y="12"/>
                    </a:lnTo>
                    <a:lnTo>
                      <a:pt x="42" y="12"/>
                    </a:lnTo>
                    <a:lnTo>
                      <a:pt x="36" y="6"/>
                    </a:lnTo>
                    <a:lnTo>
                      <a:pt x="24" y="6"/>
                    </a:lnTo>
                    <a:lnTo>
                      <a:pt x="12" y="6"/>
                    </a:lnTo>
                    <a:lnTo>
                      <a:pt x="0" y="0"/>
                    </a:lnTo>
                    <a:lnTo>
                      <a:pt x="0" y="12"/>
                    </a:lnTo>
                    <a:lnTo>
                      <a:pt x="12" y="12"/>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5" name="Freeform 487"/>
              <p:cNvSpPr>
                <a:spLocks/>
              </p:cNvSpPr>
              <p:nvPr/>
            </p:nvSpPr>
            <p:spPr bwMode="auto">
              <a:xfrm>
                <a:off x="3042" y="2064"/>
                <a:ext cx="18" cy="12"/>
              </a:xfrm>
              <a:custGeom>
                <a:avLst/>
                <a:gdLst>
                  <a:gd name="T0" fmla="*/ 6 w 18"/>
                  <a:gd name="T1" fmla="*/ 6 h 12"/>
                  <a:gd name="T2" fmla="*/ 6 w 18"/>
                  <a:gd name="T3" fmla="*/ 12 h 12"/>
                  <a:gd name="T4" fmla="*/ 18 w 18"/>
                  <a:gd name="T5" fmla="*/ 12 h 12"/>
                  <a:gd name="T6" fmla="*/ 12 w 18"/>
                  <a:gd name="T7" fmla="*/ 0 h 12"/>
                  <a:gd name="T8" fmla="*/ 0 w 18"/>
                  <a:gd name="T9" fmla="*/ 6 h 12"/>
                  <a:gd name="T10" fmla="*/ 0 w 18"/>
                  <a:gd name="T11" fmla="*/ 6 h 12"/>
                  <a:gd name="T12" fmla="*/ 6 w 18"/>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6" y="6"/>
                    </a:moveTo>
                    <a:lnTo>
                      <a:pt x="6" y="12"/>
                    </a:lnTo>
                    <a:lnTo>
                      <a:pt x="18" y="12"/>
                    </a:lnTo>
                    <a:lnTo>
                      <a:pt x="12" y="0"/>
                    </a:lnTo>
                    <a:lnTo>
                      <a:pt x="0" y="6"/>
                    </a:lnTo>
                    <a:lnTo>
                      <a:pt x="0"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6" name="Freeform 488"/>
              <p:cNvSpPr>
                <a:spLocks/>
              </p:cNvSpPr>
              <p:nvPr/>
            </p:nvSpPr>
            <p:spPr bwMode="auto">
              <a:xfrm>
                <a:off x="3018" y="2034"/>
                <a:ext cx="6" cy="6"/>
              </a:xfrm>
              <a:custGeom>
                <a:avLst/>
                <a:gdLst>
                  <a:gd name="T0" fmla="*/ 6 w 6"/>
                  <a:gd name="T1" fmla="*/ 6 h 6"/>
                  <a:gd name="T2" fmla="*/ 6 w 6"/>
                  <a:gd name="T3" fmla="*/ 0 h 6"/>
                  <a:gd name="T4" fmla="*/ 0 w 6"/>
                  <a:gd name="T5" fmla="*/ 0 h 6"/>
                  <a:gd name="T6" fmla="*/ 0 w 6"/>
                  <a:gd name="T7" fmla="*/ 0 h 6"/>
                  <a:gd name="T8" fmla="*/ 0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6" y="0"/>
                    </a:lnTo>
                    <a:lnTo>
                      <a:pt x="0" y="0"/>
                    </a:lnTo>
                    <a:lnTo>
                      <a:pt x="0" y="0"/>
                    </a:lnTo>
                    <a:lnTo>
                      <a:pt x="0"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7" name="Freeform 489"/>
              <p:cNvSpPr>
                <a:spLocks/>
              </p:cNvSpPr>
              <p:nvPr/>
            </p:nvSpPr>
            <p:spPr bwMode="auto">
              <a:xfrm>
                <a:off x="3024" y="2052"/>
                <a:ext cx="12" cy="6"/>
              </a:xfrm>
              <a:custGeom>
                <a:avLst/>
                <a:gdLst>
                  <a:gd name="T0" fmla="*/ 12 w 12"/>
                  <a:gd name="T1" fmla="*/ 0 h 6"/>
                  <a:gd name="T2" fmla="*/ 6 w 12"/>
                  <a:gd name="T3" fmla="*/ 0 h 6"/>
                  <a:gd name="T4" fmla="*/ 6 w 12"/>
                  <a:gd name="T5" fmla="*/ 0 h 6"/>
                  <a:gd name="T6" fmla="*/ 0 w 12"/>
                  <a:gd name="T7" fmla="*/ 6 h 6"/>
                  <a:gd name="T8" fmla="*/ 6 w 12"/>
                  <a:gd name="T9" fmla="*/ 6 h 6"/>
                  <a:gd name="T10" fmla="*/ 12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12" y="0"/>
                    </a:moveTo>
                    <a:lnTo>
                      <a:pt x="6" y="0"/>
                    </a:lnTo>
                    <a:lnTo>
                      <a:pt x="6" y="0"/>
                    </a:lnTo>
                    <a:lnTo>
                      <a:pt x="0" y="6"/>
                    </a:lnTo>
                    <a:lnTo>
                      <a:pt x="6"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8" name="Freeform 490"/>
              <p:cNvSpPr>
                <a:spLocks/>
              </p:cNvSpPr>
              <p:nvPr/>
            </p:nvSpPr>
            <p:spPr bwMode="auto">
              <a:xfrm>
                <a:off x="3078" y="2136"/>
                <a:ext cx="12" cy="12"/>
              </a:xfrm>
              <a:custGeom>
                <a:avLst/>
                <a:gdLst>
                  <a:gd name="T0" fmla="*/ 6 w 12"/>
                  <a:gd name="T1" fmla="*/ 12 h 12"/>
                  <a:gd name="T2" fmla="*/ 12 w 12"/>
                  <a:gd name="T3" fmla="*/ 0 h 12"/>
                  <a:gd name="T4" fmla="*/ 0 w 12"/>
                  <a:gd name="T5" fmla="*/ 6 h 12"/>
                  <a:gd name="T6" fmla="*/ 0 w 12"/>
                  <a:gd name="T7" fmla="*/ 12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12" y="0"/>
                    </a:lnTo>
                    <a:lnTo>
                      <a:pt x="0" y="6"/>
                    </a:lnTo>
                    <a:lnTo>
                      <a:pt x="0"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49" name="Freeform 491"/>
              <p:cNvSpPr>
                <a:spLocks/>
              </p:cNvSpPr>
              <p:nvPr/>
            </p:nvSpPr>
            <p:spPr bwMode="auto">
              <a:xfrm>
                <a:off x="2988" y="2010"/>
                <a:ext cx="18" cy="6"/>
              </a:xfrm>
              <a:custGeom>
                <a:avLst/>
                <a:gdLst>
                  <a:gd name="T0" fmla="*/ 18 w 18"/>
                  <a:gd name="T1" fmla="*/ 0 h 6"/>
                  <a:gd name="T2" fmla="*/ 0 w 18"/>
                  <a:gd name="T3" fmla="*/ 6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0" name="Freeform 492"/>
              <p:cNvSpPr>
                <a:spLocks/>
              </p:cNvSpPr>
              <p:nvPr/>
            </p:nvSpPr>
            <p:spPr bwMode="auto">
              <a:xfrm>
                <a:off x="3024" y="2016"/>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1" name="Freeform 493"/>
              <p:cNvSpPr>
                <a:spLocks/>
              </p:cNvSpPr>
              <p:nvPr/>
            </p:nvSpPr>
            <p:spPr bwMode="auto">
              <a:xfrm>
                <a:off x="2982" y="2016"/>
                <a:ext cx="6" cy="6"/>
              </a:xfrm>
              <a:custGeom>
                <a:avLst/>
                <a:gdLst>
                  <a:gd name="T0" fmla="*/ 0 w 6"/>
                  <a:gd name="T1" fmla="*/ 6 h 6"/>
                  <a:gd name="T2" fmla="*/ 0 w 6"/>
                  <a:gd name="T3" fmla="*/ 0 h 6"/>
                  <a:gd name="T4" fmla="*/ 6 w 6"/>
                  <a:gd name="T5" fmla="*/ 0 h 6"/>
                  <a:gd name="T6" fmla="*/ 6 w 6"/>
                  <a:gd name="T7" fmla="*/ 0 h 6"/>
                  <a:gd name="T8" fmla="*/ 0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0"/>
                    </a:lnTo>
                    <a:lnTo>
                      <a:pt x="6" y="0"/>
                    </a:lnTo>
                    <a:lnTo>
                      <a:pt x="6" y="0"/>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2" name="Freeform 494"/>
              <p:cNvSpPr>
                <a:spLocks/>
              </p:cNvSpPr>
              <p:nvPr/>
            </p:nvSpPr>
            <p:spPr bwMode="auto">
              <a:xfrm>
                <a:off x="2382" y="1632"/>
                <a:ext cx="78" cy="114"/>
              </a:xfrm>
              <a:custGeom>
                <a:avLst/>
                <a:gdLst>
                  <a:gd name="T0" fmla="*/ 0 w 13"/>
                  <a:gd name="T1" fmla="*/ 15 h 19"/>
                  <a:gd name="T2" fmla="*/ 1 w 13"/>
                  <a:gd name="T3" fmla="*/ 16 h 19"/>
                  <a:gd name="T4" fmla="*/ 0 w 13"/>
                  <a:gd name="T5" fmla="*/ 17 h 19"/>
                  <a:gd name="T6" fmla="*/ 1 w 13"/>
                  <a:gd name="T7" fmla="*/ 18 h 19"/>
                  <a:gd name="T8" fmla="*/ 2 w 13"/>
                  <a:gd name="T9" fmla="*/ 18 h 19"/>
                  <a:gd name="T10" fmla="*/ 1 w 13"/>
                  <a:gd name="T11" fmla="*/ 19 h 19"/>
                  <a:gd name="T12" fmla="*/ 2 w 13"/>
                  <a:gd name="T13" fmla="*/ 18 h 19"/>
                  <a:gd name="T14" fmla="*/ 2 w 13"/>
                  <a:gd name="T15" fmla="*/ 19 h 19"/>
                  <a:gd name="T16" fmla="*/ 3 w 13"/>
                  <a:gd name="T17" fmla="*/ 19 h 19"/>
                  <a:gd name="T18" fmla="*/ 8 w 13"/>
                  <a:gd name="T19" fmla="*/ 17 h 19"/>
                  <a:gd name="T20" fmla="*/ 8 w 13"/>
                  <a:gd name="T21" fmla="*/ 16 h 19"/>
                  <a:gd name="T22" fmla="*/ 11 w 13"/>
                  <a:gd name="T23" fmla="*/ 15 h 19"/>
                  <a:gd name="T24" fmla="*/ 12 w 13"/>
                  <a:gd name="T25" fmla="*/ 16 h 19"/>
                  <a:gd name="T26" fmla="*/ 13 w 13"/>
                  <a:gd name="T27" fmla="*/ 12 h 19"/>
                  <a:gd name="T28" fmla="*/ 13 w 13"/>
                  <a:gd name="T29" fmla="*/ 9 h 19"/>
                  <a:gd name="T30" fmla="*/ 12 w 13"/>
                  <a:gd name="T31" fmla="*/ 7 h 19"/>
                  <a:gd name="T32" fmla="*/ 13 w 13"/>
                  <a:gd name="T33" fmla="*/ 6 h 19"/>
                  <a:gd name="T34" fmla="*/ 11 w 13"/>
                  <a:gd name="T35" fmla="*/ 4 h 19"/>
                  <a:gd name="T36" fmla="*/ 9 w 13"/>
                  <a:gd name="T37" fmla="*/ 6 h 19"/>
                  <a:gd name="T38" fmla="*/ 8 w 13"/>
                  <a:gd name="T39" fmla="*/ 5 h 19"/>
                  <a:gd name="T40" fmla="*/ 7 w 13"/>
                  <a:gd name="T41" fmla="*/ 4 h 19"/>
                  <a:gd name="T42" fmla="*/ 8 w 13"/>
                  <a:gd name="T43" fmla="*/ 2 h 19"/>
                  <a:gd name="T44" fmla="*/ 8 w 13"/>
                  <a:gd name="T45" fmla="*/ 1 h 19"/>
                  <a:gd name="T46" fmla="*/ 8 w 13"/>
                  <a:gd name="T47" fmla="*/ 1 h 19"/>
                  <a:gd name="T48" fmla="*/ 8 w 13"/>
                  <a:gd name="T49" fmla="*/ 0 h 19"/>
                  <a:gd name="T50" fmla="*/ 4 w 13"/>
                  <a:gd name="T51" fmla="*/ 3 h 19"/>
                  <a:gd name="T52" fmla="*/ 6 w 13"/>
                  <a:gd name="T53" fmla="*/ 3 h 19"/>
                  <a:gd name="T54" fmla="*/ 5 w 13"/>
                  <a:gd name="T55" fmla="*/ 5 h 19"/>
                  <a:gd name="T56" fmla="*/ 2 w 13"/>
                  <a:gd name="T57" fmla="*/ 5 h 19"/>
                  <a:gd name="T58" fmla="*/ 0 w 13"/>
                  <a:gd name="T59" fmla="*/ 7 h 19"/>
                  <a:gd name="T60" fmla="*/ 2 w 13"/>
                  <a:gd name="T61" fmla="*/ 7 h 19"/>
                  <a:gd name="T62" fmla="*/ 1 w 13"/>
                  <a:gd name="T63" fmla="*/ 9 h 19"/>
                  <a:gd name="T64" fmla="*/ 4 w 13"/>
                  <a:gd name="T65" fmla="*/ 11 h 19"/>
                  <a:gd name="T66" fmla="*/ 3 w 13"/>
                  <a:gd name="T67" fmla="*/ 11 h 19"/>
                  <a:gd name="T68" fmla="*/ 2 w 13"/>
                  <a:gd name="T69" fmla="*/ 13 h 19"/>
                  <a:gd name="T70" fmla="*/ 3 w 13"/>
                  <a:gd name="T71" fmla="*/ 14 h 19"/>
                  <a:gd name="T72" fmla="*/ 1 w 13"/>
                  <a:gd name="T73" fmla="*/ 15 h 19"/>
                  <a:gd name="T74" fmla="*/ 0 w 13"/>
                  <a:gd name="T7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 h="19">
                    <a:moveTo>
                      <a:pt x="0" y="15"/>
                    </a:moveTo>
                    <a:cubicBezTo>
                      <a:pt x="1" y="16"/>
                      <a:pt x="1" y="16"/>
                      <a:pt x="1" y="16"/>
                    </a:cubicBezTo>
                    <a:cubicBezTo>
                      <a:pt x="0" y="17"/>
                      <a:pt x="0" y="17"/>
                      <a:pt x="0" y="17"/>
                    </a:cubicBezTo>
                    <a:cubicBezTo>
                      <a:pt x="1" y="18"/>
                      <a:pt x="1" y="18"/>
                      <a:pt x="1" y="18"/>
                    </a:cubicBezTo>
                    <a:cubicBezTo>
                      <a:pt x="2" y="18"/>
                      <a:pt x="2" y="18"/>
                      <a:pt x="2" y="18"/>
                    </a:cubicBezTo>
                    <a:cubicBezTo>
                      <a:pt x="1" y="19"/>
                      <a:pt x="1" y="19"/>
                      <a:pt x="1" y="19"/>
                    </a:cubicBezTo>
                    <a:cubicBezTo>
                      <a:pt x="2" y="18"/>
                      <a:pt x="2" y="18"/>
                      <a:pt x="2" y="18"/>
                    </a:cubicBezTo>
                    <a:cubicBezTo>
                      <a:pt x="2" y="19"/>
                      <a:pt x="2" y="19"/>
                      <a:pt x="2" y="19"/>
                    </a:cubicBezTo>
                    <a:cubicBezTo>
                      <a:pt x="3" y="19"/>
                      <a:pt x="3" y="19"/>
                      <a:pt x="3" y="19"/>
                    </a:cubicBezTo>
                    <a:cubicBezTo>
                      <a:pt x="8" y="17"/>
                      <a:pt x="8" y="17"/>
                      <a:pt x="8" y="17"/>
                    </a:cubicBezTo>
                    <a:cubicBezTo>
                      <a:pt x="8" y="16"/>
                      <a:pt x="8" y="16"/>
                      <a:pt x="8" y="16"/>
                    </a:cubicBezTo>
                    <a:cubicBezTo>
                      <a:pt x="11" y="15"/>
                      <a:pt x="11" y="15"/>
                      <a:pt x="11" y="15"/>
                    </a:cubicBezTo>
                    <a:cubicBezTo>
                      <a:pt x="12" y="16"/>
                      <a:pt x="12" y="16"/>
                      <a:pt x="12" y="16"/>
                    </a:cubicBezTo>
                    <a:cubicBezTo>
                      <a:pt x="13" y="12"/>
                      <a:pt x="13" y="12"/>
                      <a:pt x="13" y="12"/>
                    </a:cubicBezTo>
                    <a:cubicBezTo>
                      <a:pt x="13" y="9"/>
                      <a:pt x="13" y="9"/>
                      <a:pt x="13" y="9"/>
                    </a:cubicBezTo>
                    <a:cubicBezTo>
                      <a:pt x="12" y="7"/>
                      <a:pt x="12" y="7"/>
                      <a:pt x="12" y="7"/>
                    </a:cubicBezTo>
                    <a:cubicBezTo>
                      <a:pt x="13" y="6"/>
                      <a:pt x="13" y="6"/>
                      <a:pt x="13" y="6"/>
                    </a:cubicBezTo>
                    <a:cubicBezTo>
                      <a:pt x="11" y="4"/>
                      <a:pt x="11" y="4"/>
                      <a:pt x="11" y="4"/>
                    </a:cubicBezTo>
                    <a:cubicBezTo>
                      <a:pt x="9" y="6"/>
                      <a:pt x="9" y="6"/>
                      <a:pt x="9" y="6"/>
                    </a:cubicBezTo>
                    <a:cubicBezTo>
                      <a:pt x="8" y="5"/>
                      <a:pt x="8" y="5"/>
                      <a:pt x="8" y="5"/>
                    </a:cubicBezTo>
                    <a:cubicBezTo>
                      <a:pt x="7" y="4"/>
                      <a:pt x="7" y="4"/>
                      <a:pt x="7" y="4"/>
                    </a:cubicBezTo>
                    <a:cubicBezTo>
                      <a:pt x="8" y="2"/>
                      <a:pt x="8" y="2"/>
                      <a:pt x="8" y="2"/>
                    </a:cubicBezTo>
                    <a:cubicBezTo>
                      <a:pt x="8" y="1"/>
                      <a:pt x="8" y="1"/>
                      <a:pt x="8" y="1"/>
                    </a:cubicBezTo>
                    <a:cubicBezTo>
                      <a:pt x="8" y="1"/>
                      <a:pt x="8" y="1"/>
                      <a:pt x="8" y="1"/>
                    </a:cubicBezTo>
                    <a:cubicBezTo>
                      <a:pt x="8" y="0"/>
                      <a:pt x="8" y="0"/>
                      <a:pt x="8" y="0"/>
                    </a:cubicBezTo>
                    <a:cubicBezTo>
                      <a:pt x="4" y="3"/>
                      <a:pt x="4" y="3"/>
                      <a:pt x="4" y="3"/>
                    </a:cubicBezTo>
                    <a:cubicBezTo>
                      <a:pt x="6" y="3"/>
                      <a:pt x="6" y="3"/>
                      <a:pt x="6" y="3"/>
                    </a:cubicBezTo>
                    <a:cubicBezTo>
                      <a:pt x="5" y="5"/>
                      <a:pt x="5" y="5"/>
                      <a:pt x="5" y="5"/>
                    </a:cubicBezTo>
                    <a:cubicBezTo>
                      <a:pt x="2" y="5"/>
                      <a:pt x="2" y="5"/>
                      <a:pt x="2" y="5"/>
                    </a:cubicBezTo>
                    <a:cubicBezTo>
                      <a:pt x="2" y="5"/>
                      <a:pt x="0" y="7"/>
                      <a:pt x="0" y="7"/>
                    </a:cubicBezTo>
                    <a:cubicBezTo>
                      <a:pt x="1" y="7"/>
                      <a:pt x="2" y="7"/>
                      <a:pt x="2" y="7"/>
                    </a:cubicBezTo>
                    <a:cubicBezTo>
                      <a:pt x="1" y="9"/>
                      <a:pt x="1" y="9"/>
                      <a:pt x="1" y="9"/>
                    </a:cubicBezTo>
                    <a:cubicBezTo>
                      <a:pt x="4" y="11"/>
                      <a:pt x="4" y="11"/>
                      <a:pt x="4" y="11"/>
                    </a:cubicBezTo>
                    <a:cubicBezTo>
                      <a:pt x="3" y="11"/>
                      <a:pt x="3" y="11"/>
                      <a:pt x="3" y="11"/>
                    </a:cubicBezTo>
                    <a:cubicBezTo>
                      <a:pt x="2" y="13"/>
                      <a:pt x="2" y="13"/>
                      <a:pt x="2" y="13"/>
                    </a:cubicBezTo>
                    <a:cubicBezTo>
                      <a:pt x="3" y="14"/>
                      <a:pt x="3" y="14"/>
                      <a:pt x="3" y="14"/>
                    </a:cubicBezTo>
                    <a:cubicBezTo>
                      <a:pt x="1" y="15"/>
                      <a:pt x="1" y="15"/>
                      <a:pt x="1" y="15"/>
                    </a:cubicBezTo>
                    <a:lnTo>
                      <a:pt x="0" y="1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3" name="Freeform 495"/>
              <p:cNvSpPr>
                <a:spLocks/>
              </p:cNvSpPr>
              <p:nvPr/>
            </p:nvSpPr>
            <p:spPr bwMode="auto">
              <a:xfrm>
                <a:off x="2454" y="1584"/>
                <a:ext cx="12" cy="12"/>
              </a:xfrm>
              <a:custGeom>
                <a:avLst/>
                <a:gdLst>
                  <a:gd name="T0" fmla="*/ 6 w 12"/>
                  <a:gd name="T1" fmla="*/ 0 h 12"/>
                  <a:gd name="T2" fmla="*/ 0 w 12"/>
                  <a:gd name="T3" fmla="*/ 6 h 12"/>
                  <a:gd name="T4" fmla="*/ 6 w 12"/>
                  <a:gd name="T5" fmla="*/ 6 h 12"/>
                  <a:gd name="T6" fmla="*/ 0 w 12"/>
                  <a:gd name="T7" fmla="*/ 12 h 12"/>
                  <a:gd name="T8" fmla="*/ 6 w 12"/>
                  <a:gd name="T9" fmla="*/ 12 h 12"/>
                  <a:gd name="T10" fmla="*/ 12 w 12"/>
                  <a:gd name="T11" fmla="*/ 12 h 12"/>
                  <a:gd name="T12" fmla="*/ 6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0"/>
                    </a:moveTo>
                    <a:lnTo>
                      <a:pt x="0" y="6"/>
                    </a:lnTo>
                    <a:lnTo>
                      <a:pt x="6" y="6"/>
                    </a:lnTo>
                    <a:lnTo>
                      <a:pt x="0" y="12"/>
                    </a:lnTo>
                    <a:lnTo>
                      <a:pt x="6" y="12"/>
                    </a:lnTo>
                    <a:lnTo>
                      <a:pt x="12"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4" name="Freeform 496"/>
              <p:cNvSpPr>
                <a:spLocks/>
              </p:cNvSpPr>
              <p:nvPr/>
            </p:nvSpPr>
            <p:spPr bwMode="auto">
              <a:xfrm>
                <a:off x="2538" y="1440"/>
                <a:ext cx="12" cy="30"/>
              </a:xfrm>
              <a:custGeom>
                <a:avLst/>
                <a:gdLst>
                  <a:gd name="T0" fmla="*/ 6 w 12"/>
                  <a:gd name="T1" fmla="*/ 30 h 30"/>
                  <a:gd name="T2" fmla="*/ 12 w 12"/>
                  <a:gd name="T3" fmla="*/ 24 h 30"/>
                  <a:gd name="T4" fmla="*/ 12 w 12"/>
                  <a:gd name="T5" fmla="*/ 18 h 30"/>
                  <a:gd name="T6" fmla="*/ 6 w 12"/>
                  <a:gd name="T7" fmla="*/ 0 h 30"/>
                  <a:gd name="T8" fmla="*/ 0 w 12"/>
                  <a:gd name="T9" fmla="*/ 12 h 30"/>
                  <a:gd name="T10" fmla="*/ 6 w 12"/>
                  <a:gd name="T11" fmla="*/ 18 h 30"/>
                  <a:gd name="T12" fmla="*/ 6 w 1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30"/>
                    </a:moveTo>
                    <a:lnTo>
                      <a:pt x="12" y="24"/>
                    </a:lnTo>
                    <a:lnTo>
                      <a:pt x="12" y="18"/>
                    </a:lnTo>
                    <a:lnTo>
                      <a:pt x="6" y="0"/>
                    </a:lnTo>
                    <a:lnTo>
                      <a:pt x="0" y="12"/>
                    </a:lnTo>
                    <a:lnTo>
                      <a:pt x="6"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5" name="Freeform 497"/>
              <p:cNvSpPr>
                <a:spLocks/>
              </p:cNvSpPr>
              <p:nvPr/>
            </p:nvSpPr>
            <p:spPr bwMode="auto">
              <a:xfrm>
                <a:off x="2448" y="1548"/>
                <a:ext cx="18" cy="24"/>
              </a:xfrm>
              <a:custGeom>
                <a:avLst/>
                <a:gdLst>
                  <a:gd name="T0" fmla="*/ 0 w 18"/>
                  <a:gd name="T1" fmla="*/ 12 h 24"/>
                  <a:gd name="T2" fmla="*/ 6 w 18"/>
                  <a:gd name="T3" fmla="*/ 12 h 24"/>
                  <a:gd name="T4" fmla="*/ 6 w 18"/>
                  <a:gd name="T5" fmla="*/ 18 h 24"/>
                  <a:gd name="T6" fmla="*/ 12 w 18"/>
                  <a:gd name="T7" fmla="*/ 24 h 24"/>
                  <a:gd name="T8" fmla="*/ 18 w 18"/>
                  <a:gd name="T9" fmla="*/ 18 h 24"/>
                  <a:gd name="T10" fmla="*/ 12 w 18"/>
                  <a:gd name="T11" fmla="*/ 18 h 24"/>
                  <a:gd name="T12" fmla="*/ 6 w 18"/>
                  <a:gd name="T13" fmla="*/ 0 h 24"/>
                  <a:gd name="T14" fmla="*/ 0 w 18"/>
                  <a:gd name="T15" fmla="*/ 1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0" y="12"/>
                    </a:moveTo>
                    <a:lnTo>
                      <a:pt x="6" y="12"/>
                    </a:lnTo>
                    <a:lnTo>
                      <a:pt x="6" y="18"/>
                    </a:lnTo>
                    <a:lnTo>
                      <a:pt x="12" y="24"/>
                    </a:lnTo>
                    <a:lnTo>
                      <a:pt x="18" y="18"/>
                    </a:lnTo>
                    <a:lnTo>
                      <a:pt x="12" y="18"/>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6" name="Freeform 498"/>
              <p:cNvSpPr>
                <a:spLocks/>
              </p:cNvSpPr>
              <p:nvPr/>
            </p:nvSpPr>
            <p:spPr bwMode="auto">
              <a:xfrm>
                <a:off x="2460" y="1512"/>
                <a:ext cx="144" cy="276"/>
              </a:xfrm>
              <a:custGeom>
                <a:avLst/>
                <a:gdLst>
                  <a:gd name="T0" fmla="*/ 0 w 144"/>
                  <a:gd name="T1" fmla="*/ 66 h 276"/>
                  <a:gd name="T2" fmla="*/ 12 w 144"/>
                  <a:gd name="T3" fmla="*/ 72 h 276"/>
                  <a:gd name="T4" fmla="*/ 6 w 144"/>
                  <a:gd name="T5" fmla="*/ 96 h 276"/>
                  <a:gd name="T6" fmla="*/ 6 w 144"/>
                  <a:gd name="T7" fmla="*/ 114 h 276"/>
                  <a:gd name="T8" fmla="*/ 12 w 144"/>
                  <a:gd name="T9" fmla="*/ 96 h 276"/>
                  <a:gd name="T10" fmla="*/ 12 w 144"/>
                  <a:gd name="T11" fmla="*/ 96 h 276"/>
                  <a:gd name="T12" fmla="*/ 24 w 144"/>
                  <a:gd name="T13" fmla="*/ 96 h 276"/>
                  <a:gd name="T14" fmla="*/ 24 w 144"/>
                  <a:gd name="T15" fmla="*/ 102 h 276"/>
                  <a:gd name="T16" fmla="*/ 18 w 144"/>
                  <a:gd name="T17" fmla="*/ 132 h 276"/>
                  <a:gd name="T18" fmla="*/ 36 w 144"/>
                  <a:gd name="T19" fmla="*/ 132 h 276"/>
                  <a:gd name="T20" fmla="*/ 42 w 144"/>
                  <a:gd name="T21" fmla="*/ 138 h 276"/>
                  <a:gd name="T22" fmla="*/ 60 w 144"/>
                  <a:gd name="T23" fmla="*/ 150 h 276"/>
                  <a:gd name="T24" fmla="*/ 42 w 144"/>
                  <a:gd name="T25" fmla="*/ 180 h 276"/>
                  <a:gd name="T26" fmla="*/ 36 w 144"/>
                  <a:gd name="T27" fmla="*/ 192 h 276"/>
                  <a:gd name="T28" fmla="*/ 12 w 144"/>
                  <a:gd name="T29" fmla="*/ 222 h 276"/>
                  <a:gd name="T30" fmla="*/ 30 w 144"/>
                  <a:gd name="T31" fmla="*/ 228 h 276"/>
                  <a:gd name="T32" fmla="*/ 42 w 144"/>
                  <a:gd name="T33" fmla="*/ 228 h 276"/>
                  <a:gd name="T34" fmla="*/ 66 w 144"/>
                  <a:gd name="T35" fmla="*/ 228 h 276"/>
                  <a:gd name="T36" fmla="*/ 30 w 144"/>
                  <a:gd name="T37" fmla="*/ 240 h 276"/>
                  <a:gd name="T38" fmla="*/ 18 w 144"/>
                  <a:gd name="T39" fmla="*/ 276 h 276"/>
                  <a:gd name="T40" fmla="*/ 42 w 144"/>
                  <a:gd name="T41" fmla="*/ 270 h 276"/>
                  <a:gd name="T42" fmla="*/ 60 w 144"/>
                  <a:gd name="T43" fmla="*/ 252 h 276"/>
                  <a:gd name="T44" fmla="*/ 84 w 144"/>
                  <a:gd name="T45" fmla="*/ 246 h 276"/>
                  <a:gd name="T46" fmla="*/ 126 w 144"/>
                  <a:gd name="T47" fmla="*/ 252 h 276"/>
                  <a:gd name="T48" fmla="*/ 120 w 144"/>
                  <a:gd name="T49" fmla="*/ 234 h 276"/>
                  <a:gd name="T50" fmla="*/ 126 w 144"/>
                  <a:gd name="T51" fmla="*/ 222 h 276"/>
                  <a:gd name="T52" fmla="*/ 138 w 144"/>
                  <a:gd name="T53" fmla="*/ 216 h 276"/>
                  <a:gd name="T54" fmla="*/ 138 w 144"/>
                  <a:gd name="T55" fmla="*/ 192 h 276"/>
                  <a:gd name="T56" fmla="*/ 108 w 144"/>
                  <a:gd name="T57" fmla="*/ 198 h 276"/>
                  <a:gd name="T58" fmla="*/ 108 w 144"/>
                  <a:gd name="T59" fmla="*/ 168 h 276"/>
                  <a:gd name="T60" fmla="*/ 114 w 144"/>
                  <a:gd name="T61" fmla="*/ 168 h 276"/>
                  <a:gd name="T62" fmla="*/ 90 w 144"/>
                  <a:gd name="T63" fmla="*/ 138 h 276"/>
                  <a:gd name="T64" fmla="*/ 60 w 144"/>
                  <a:gd name="T65" fmla="*/ 90 h 276"/>
                  <a:gd name="T66" fmla="*/ 48 w 144"/>
                  <a:gd name="T67" fmla="*/ 90 h 276"/>
                  <a:gd name="T68" fmla="*/ 72 w 144"/>
                  <a:gd name="T69" fmla="*/ 48 h 276"/>
                  <a:gd name="T70" fmla="*/ 78 w 144"/>
                  <a:gd name="T71" fmla="*/ 36 h 276"/>
                  <a:gd name="T72" fmla="*/ 36 w 144"/>
                  <a:gd name="T73" fmla="*/ 36 h 276"/>
                  <a:gd name="T74" fmla="*/ 36 w 144"/>
                  <a:gd name="T75" fmla="*/ 30 h 276"/>
                  <a:gd name="T76" fmla="*/ 54 w 144"/>
                  <a:gd name="T77" fmla="*/ 0 h 276"/>
                  <a:gd name="T78" fmla="*/ 24 w 144"/>
                  <a:gd name="T79" fmla="*/ 6 h 276"/>
                  <a:gd name="T80" fmla="*/ 12 w 144"/>
                  <a:gd name="T81" fmla="*/ 24 h 276"/>
                  <a:gd name="T82" fmla="*/ 6 w 144"/>
                  <a:gd name="T83" fmla="*/ 42 h 276"/>
                  <a:gd name="T84" fmla="*/ 12 w 144"/>
                  <a:gd name="T85" fmla="*/ 5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276">
                    <a:moveTo>
                      <a:pt x="12" y="54"/>
                    </a:moveTo>
                    <a:lnTo>
                      <a:pt x="0" y="66"/>
                    </a:lnTo>
                    <a:lnTo>
                      <a:pt x="6" y="72"/>
                    </a:lnTo>
                    <a:lnTo>
                      <a:pt x="12" y="72"/>
                    </a:lnTo>
                    <a:lnTo>
                      <a:pt x="12" y="84"/>
                    </a:lnTo>
                    <a:lnTo>
                      <a:pt x="6" y="96"/>
                    </a:lnTo>
                    <a:lnTo>
                      <a:pt x="12" y="96"/>
                    </a:lnTo>
                    <a:lnTo>
                      <a:pt x="6" y="114"/>
                    </a:lnTo>
                    <a:lnTo>
                      <a:pt x="12" y="102"/>
                    </a:lnTo>
                    <a:lnTo>
                      <a:pt x="12" y="96"/>
                    </a:lnTo>
                    <a:lnTo>
                      <a:pt x="12" y="90"/>
                    </a:lnTo>
                    <a:lnTo>
                      <a:pt x="12" y="96"/>
                    </a:lnTo>
                    <a:lnTo>
                      <a:pt x="18" y="90"/>
                    </a:lnTo>
                    <a:lnTo>
                      <a:pt x="24" y="96"/>
                    </a:lnTo>
                    <a:lnTo>
                      <a:pt x="18" y="96"/>
                    </a:lnTo>
                    <a:lnTo>
                      <a:pt x="24" y="102"/>
                    </a:lnTo>
                    <a:lnTo>
                      <a:pt x="18" y="126"/>
                    </a:lnTo>
                    <a:lnTo>
                      <a:pt x="18" y="132"/>
                    </a:lnTo>
                    <a:lnTo>
                      <a:pt x="18" y="132"/>
                    </a:lnTo>
                    <a:lnTo>
                      <a:pt x="36" y="132"/>
                    </a:lnTo>
                    <a:lnTo>
                      <a:pt x="54" y="120"/>
                    </a:lnTo>
                    <a:lnTo>
                      <a:pt x="42" y="138"/>
                    </a:lnTo>
                    <a:lnTo>
                      <a:pt x="48" y="150"/>
                    </a:lnTo>
                    <a:lnTo>
                      <a:pt x="60" y="150"/>
                    </a:lnTo>
                    <a:lnTo>
                      <a:pt x="60" y="174"/>
                    </a:lnTo>
                    <a:lnTo>
                      <a:pt x="42" y="180"/>
                    </a:lnTo>
                    <a:lnTo>
                      <a:pt x="24" y="192"/>
                    </a:lnTo>
                    <a:lnTo>
                      <a:pt x="36" y="192"/>
                    </a:lnTo>
                    <a:lnTo>
                      <a:pt x="36" y="204"/>
                    </a:lnTo>
                    <a:lnTo>
                      <a:pt x="12" y="222"/>
                    </a:lnTo>
                    <a:lnTo>
                      <a:pt x="18" y="228"/>
                    </a:lnTo>
                    <a:lnTo>
                      <a:pt x="30" y="228"/>
                    </a:lnTo>
                    <a:lnTo>
                      <a:pt x="30" y="234"/>
                    </a:lnTo>
                    <a:lnTo>
                      <a:pt x="42" y="228"/>
                    </a:lnTo>
                    <a:lnTo>
                      <a:pt x="48" y="234"/>
                    </a:lnTo>
                    <a:lnTo>
                      <a:pt x="66" y="228"/>
                    </a:lnTo>
                    <a:lnTo>
                      <a:pt x="54" y="240"/>
                    </a:lnTo>
                    <a:lnTo>
                      <a:pt x="30" y="240"/>
                    </a:lnTo>
                    <a:lnTo>
                      <a:pt x="6" y="270"/>
                    </a:lnTo>
                    <a:lnTo>
                      <a:pt x="18" y="276"/>
                    </a:lnTo>
                    <a:lnTo>
                      <a:pt x="18" y="270"/>
                    </a:lnTo>
                    <a:lnTo>
                      <a:pt x="42" y="270"/>
                    </a:lnTo>
                    <a:lnTo>
                      <a:pt x="48" y="258"/>
                    </a:lnTo>
                    <a:lnTo>
                      <a:pt x="60" y="252"/>
                    </a:lnTo>
                    <a:lnTo>
                      <a:pt x="66" y="258"/>
                    </a:lnTo>
                    <a:lnTo>
                      <a:pt x="84" y="246"/>
                    </a:lnTo>
                    <a:lnTo>
                      <a:pt x="96" y="252"/>
                    </a:lnTo>
                    <a:lnTo>
                      <a:pt x="126" y="252"/>
                    </a:lnTo>
                    <a:lnTo>
                      <a:pt x="138" y="240"/>
                    </a:lnTo>
                    <a:lnTo>
                      <a:pt x="120" y="234"/>
                    </a:lnTo>
                    <a:lnTo>
                      <a:pt x="126" y="228"/>
                    </a:lnTo>
                    <a:lnTo>
                      <a:pt x="126" y="222"/>
                    </a:lnTo>
                    <a:lnTo>
                      <a:pt x="132" y="222"/>
                    </a:lnTo>
                    <a:lnTo>
                      <a:pt x="138" y="216"/>
                    </a:lnTo>
                    <a:lnTo>
                      <a:pt x="144" y="204"/>
                    </a:lnTo>
                    <a:lnTo>
                      <a:pt x="138" y="192"/>
                    </a:lnTo>
                    <a:lnTo>
                      <a:pt x="126" y="186"/>
                    </a:lnTo>
                    <a:lnTo>
                      <a:pt x="108" y="198"/>
                    </a:lnTo>
                    <a:lnTo>
                      <a:pt x="120" y="180"/>
                    </a:lnTo>
                    <a:lnTo>
                      <a:pt x="108" y="168"/>
                    </a:lnTo>
                    <a:lnTo>
                      <a:pt x="114" y="168"/>
                    </a:lnTo>
                    <a:lnTo>
                      <a:pt x="114" y="168"/>
                    </a:lnTo>
                    <a:lnTo>
                      <a:pt x="96" y="138"/>
                    </a:lnTo>
                    <a:lnTo>
                      <a:pt x="90" y="138"/>
                    </a:lnTo>
                    <a:lnTo>
                      <a:pt x="84" y="108"/>
                    </a:lnTo>
                    <a:lnTo>
                      <a:pt x="60" y="90"/>
                    </a:lnTo>
                    <a:lnTo>
                      <a:pt x="54" y="96"/>
                    </a:lnTo>
                    <a:lnTo>
                      <a:pt x="48" y="90"/>
                    </a:lnTo>
                    <a:lnTo>
                      <a:pt x="60" y="84"/>
                    </a:lnTo>
                    <a:lnTo>
                      <a:pt x="72" y="48"/>
                    </a:lnTo>
                    <a:lnTo>
                      <a:pt x="78" y="42"/>
                    </a:lnTo>
                    <a:lnTo>
                      <a:pt x="78" y="36"/>
                    </a:lnTo>
                    <a:lnTo>
                      <a:pt x="54" y="36"/>
                    </a:lnTo>
                    <a:lnTo>
                      <a:pt x="36" y="36"/>
                    </a:lnTo>
                    <a:lnTo>
                      <a:pt x="36" y="30"/>
                    </a:lnTo>
                    <a:lnTo>
                      <a:pt x="36" y="30"/>
                    </a:lnTo>
                    <a:lnTo>
                      <a:pt x="48" y="12"/>
                    </a:lnTo>
                    <a:lnTo>
                      <a:pt x="54" y="0"/>
                    </a:lnTo>
                    <a:lnTo>
                      <a:pt x="36" y="6"/>
                    </a:lnTo>
                    <a:lnTo>
                      <a:pt x="24" y="6"/>
                    </a:lnTo>
                    <a:lnTo>
                      <a:pt x="12" y="18"/>
                    </a:lnTo>
                    <a:lnTo>
                      <a:pt x="12" y="24"/>
                    </a:lnTo>
                    <a:lnTo>
                      <a:pt x="6" y="30"/>
                    </a:lnTo>
                    <a:lnTo>
                      <a:pt x="6" y="42"/>
                    </a:lnTo>
                    <a:lnTo>
                      <a:pt x="12" y="48"/>
                    </a:lnTo>
                    <a:lnTo>
                      <a:pt x="12"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7" name="Freeform 499"/>
              <p:cNvSpPr>
                <a:spLocks/>
              </p:cNvSpPr>
              <p:nvPr/>
            </p:nvSpPr>
            <p:spPr bwMode="auto">
              <a:xfrm>
                <a:off x="2472" y="1614"/>
                <a:ext cx="6" cy="12"/>
              </a:xfrm>
              <a:custGeom>
                <a:avLst/>
                <a:gdLst>
                  <a:gd name="T0" fmla="*/ 0 w 6"/>
                  <a:gd name="T1" fmla="*/ 6 h 12"/>
                  <a:gd name="T2" fmla="*/ 0 w 6"/>
                  <a:gd name="T3" fmla="*/ 12 h 12"/>
                  <a:gd name="T4" fmla="*/ 6 w 6"/>
                  <a:gd name="T5" fmla="*/ 0 h 12"/>
                  <a:gd name="T6" fmla="*/ 0 w 6"/>
                  <a:gd name="T7" fmla="*/ 6 h 12"/>
                </a:gdLst>
                <a:ahLst/>
                <a:cxnLst>
                  <a:cxn ang="0">
                    <a:pos x="T0" y="T1"/>
                  </a:cxn>
                  <a:cxn ang="0">
                    <a:pos x="T2" y="T3"/>
                  </a:cxn>
                  <a:cxn ang="0">
                    <a:pos x="T4" y="T5"/>
                  </a:cxn>
                  <a:cxn ang="0">
                    <a:pos x="T6" y="T7"/>
                  </a:cxn>
                </a:cxnLst>
                <a:rect l="0" t="0" r="r" b="b"/>
                <a:pathLst>
                  <a:path w="6" h="12">
                    <a:moveTo>
                      <a:pt x="0" y="6"/>
                    </a:moveTo>
                    <a:lnTo>
                      <a:pt x="0" y="12"/>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8" name="Freeform 500"/>
              <p:cNvSpPr>
                <a:spLocks/>
              </p:cNvSpPr>
              <p:nvPr/>
            </p:nvSpPr>
            <p:spPr bwMode="auto">
              <a:xfrm>
                <a:off x="2484" y="1656"/>
                <a:ext cx="6" cy="1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2"/>
                    </a:cubicBezTo>
                    <a:lnTo>
                      <a:pt x="1"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59" name="Freeform 501"/>
              <p:cNvSpPr>
                <a:spLocks/>
              </p:cNvSpPr>
              <p:nvPr/>
            </p:nvSpPr>
            <p:spPr bwMode="auto">
              <a:xfrm>
                <a:off x="2442" y="1524"/>
                <a:ext cx="12" cy="24"/>
              </a:xfrm>
              <a:custGeom>
                <a:avLst/>
                <a:gdLst>
                  <a:gd name="T0" fmla="*/ 0 w 12"/>
                  <a:gd name="T1" fmla="*/ 24 h 24"/>
                  <a:gd name="T2" fmla="*/ 12 w 12"/>
                  <a:gd name="T3" fmla="*/ 12 h 24"/>
                  <a:gd name="T4" fmla="*/ 12 w 12"/>
                  <a:gd name="T5" fmla="*/ 12 h 24"/>
                  <a:gd name="T6" fmla="*/ 12 w 12"/>
                  <a:gd name="T7" fmla="*/ 6 h 24"/>
                  <a:gd name="T8" fmla="*/ 12 w 12"/>
                  <a:gd name="T9" fmla="*/ 0 h 24"/>
                  <a:gd name="T10" fmla="*/ 6 w 12"/>
                  <a:gd name="T11" fmla="*/ 6 h 24"/>
                  <a:gd name="T12" fmla="*/ 6 w 12"/>
                  <a:gd name="T13" fmla="*/ 6 h 24"/>
                  <a:gd name="T14" fmla="*/ 0 w 12"/>
                  <a:gd name="T15" fmla="*/ 6 h 24"/>
                  <a:gd name="T16" fmla="*/ 0 w 12"/>
                  <a:gd name="T17" fmla="*/ 18 h 24"/>
                  <a:gd name="T18" fmla="*/ 0 w 12"/>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4">
                    <a:moveTo>
                      <a:pt x="0" y="24"/>
                    </a:moveTo>
                    <a:lnTo>
                      <a:pt x="12" y="12"/>
                    </a:lnTo>
                    <a:lnTo>
                      <a:pt x="12" y="12"/>
                    </a:lnTo>
                    <a:lnTo>
                      <a:pt x="12" y="6"/>
                    </a:lnTo>
                    <a:lnTo>
                      <a:pt x="12" y="0"/>
                    </a:lnTo>
                    <a:lnTo>
                      <a:pt x="6" y="6"/>
                    </a:lnTo>
                    <a:lnTo>
                      <a:pt x="6" y="6"/>
                    </a:lnTo>
                    <a:lnTo>
                      <a:pt x="0" y="6"/>
                    </a:lnTo>
                    <a:lnTo>
                      <a:pt x="0" y="18"/>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0" name="Freeform 502"/>
              <p:cNvSpPr>
                <a:spLocks/>
              </p:cNvSpPr>
              <p:nvPr/>
            </p:nvSpPr>
            <p:spPr bwMode="auto">
              <a:xfrm>
                <a:off x="2424" y="1626"/>
                <a:ext cx="48" cy="42"/>
              </a:xfrm>
              <a:custGeom>
                <a:avLst/>
                <a:gdLst>
                  <a:gd name="T0" fmla="*/ 6 w 48"/>
                  <a:gd name="T1" fmla="*/ 18 h 42"/>
                  <a:gd name="T2" fmla="*/ 0 w 48"/>
                  <a:gd name="T3" fmla="*/ 30 h 42"/>
                  <a:gd name="T4" fmla="*/ 6 w 48"/>
                  <a:gd name="T5" fmla="*/ 36 h 42"/>
                  <a:gd name="T6" fmla="*/ 12 w 48"/>
                  <a:gd name="T7" fmla="*/ 42 h 42"/>
                  <a:gd name="T8" fmla="*/ 24 w 48"/>
                  <a:gd name="T9" fmla="*/ 30 h 42"/>
                  <a:gd name="T10" fmla="*/ 36 w 48"/>
                  <a:gd name="T11" fmla="*/ 42 h 42"/>
                  <a:gd name="T12" fmla="*/ 48 w 48"/>
                  <a:gd name="T13" fmla="*/ 36 h 42"/>
                  <a:gd name="T14" fmla="*/ 42 w 48"/>
                  <a:gd name="T15" fmla="*/ 24 h 42"/>
                  <a:gd name="T16" fmla="*/ 36 w 48"/>
                  <a:gd name="T17" fmla="*/ 24 h 42"/>
                  <a:gd name="T18" fmla="*/ 42 w 48"/>
                  <a:gd name="T19" fmla="*/ 12 h 42"/>
                  <a:gd name="T20" fmla="*/ 30 w 48"/>
                  <a:gd name="T21" fmla="*/ 6 h 42"/>
                  <a:gd name="T22" fmla="*/ 18 w 48"/>
                  <a:gd name="T23" fmla="*/ 12 h 42"/>
                  <a:gd name="T24" fmla="*/ 12 w 48"/>
                  <a:gd name="T25" fmla="*/ 0 h 42"/>
                  <a:gd name="T26" fmla="*/ 6 w 48"/>
                  <a:gd name="T27" fmla="*/ 12 h 42"/>
                  <a:gd name="T28" fmla="*/ 6 w 48"/>
                  <a:gd name="T29" fmla="*/ 12 h 42"/>
                  <a:gd name="T30" fmla="*/ 6 w 48"/>
                  <a:gd name="T31" fmla="*/ 12 h 42"/>
                  <a:gd name="T32" fmla="*/ 6 w 48"/>
                  <a:gd name="T3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2">
                    <a:moveTo>
                      <a:pt x="6" y="18"/>
                    </a:moveTo>
                    <a:lnTo>
                      <a:pt x="0" y="30"/>
                    </a:lnTo>
                    <a:lnTo>
                      <a:pt x="6" y="36"/>
                    </a:lnTo>
                    <a:lnTo>
                      <a:pt x="12" y="42"/>
                    </a:lnTo>
                    <a:lnTo>
                      <a:pt x="24" y="30"/>
                    </a:lnTo>
                    <a:lnTo>
                      <a:pt x="36" y="42"/>
                    </a:lnTo>
                    <a:lnTo>
                      <a:pt x="48" y="36"/>
                    </a:lnTo>
                    <a:lnTo>
                      <a:pt x="42" y="24"/>
                    </a:lnTo>
                    <a:lnTo>
                      <a:pt x="36" y="24"/>
                    </a:lnTo>
                    <a:lnTo>
                      <a:pt x="42" y="12"/>
                    </a:lnTo>
                    <a:lnTo>
                      <a:pt x="30" y="6"/>
                    </a:lnTo>
                    <a:lnTo>
                      <a:pt x="18" y="12"/>
                    </a:lnTo>
                    <a:lnTo>
                      <a:pt x="12" y="0"/>
                    </a:lnTo>
                    <a:lnTo>
                      <a:pt x="6" y="12"/>
                    </a:lnTo>
                    <a:lnTo>
                      <a:pt x="6" y="12"/>
                    </a:lnTo>
                    <a:lnTo>
                      <a:pt x="6" y="12"/>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1" name="Freeform 503"/>
              <p:cNvSpPr>
                <a:spLocks/>
              </p:cNvSpPr>
              <p:nvPr/>
            </p:nvSpPr>
            <p:spPr bwMode="auto">
              <a:xfrm>
                <a:off x="2508" y="1494"/>
                <a:ext cx="6" cy="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1" y="1"/>
                      <a:pt x="1" y="1"/>
                      <a:pt x="1" y="1"/>
                    </a:cubicBezTo>
                    <a:cubicBezTo>
                      <a:pt x="1" y="1"/>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2" name="Freeform 504"/>
              <p:cNvSpPr>
                <a:spLocks/>
              </p:cNvSpPr>
              <p:nvPr/>
            </p:nvSpPr>
            <p:spPr bwMode="auto">
              <a:xfrm>
                <a:off x="2454" y="1608"/>
                <a:ext cx="6" cy="12"/>
              </a:xfrm>
              <a:custGeom>
                <a:avLst/>
                <a:gdLst>
                  <a:gd name="T0" fmla="*/ 0 w 6"/>
                  <a:gd name="T1" fmla="*/ 6 h 12"/>
                  <a:gd name="T2" fmla="*/ 0 w 6"/>
                  <a:gd name="T3" fmla="*/ 12 h 12"/>
                  <a:gd name="T4" fmla="*/ 6 w 6"/>
                  <a:gd name="T5" fmla="*/ 6 h 12"/>
                  <a:gd name="T6" fmla="*/ 0 w 6"/>
                  <a:gd name="T7" fmla="*/ 0 h 12"/>
                  <a:gd name="T8" fmla="*/ 0 w 6"/>
                  <a:gd name="T9" fmla="*/ 6 h 12"/>
                </a:gdLst>
                <a:ahLst/>
                <a:cxnLst>
                  <a:cxn ang="0">
                    <a:pos x="T0" y="T1"/>
                  </a:cxn>
                  <a:cxn ang="0">
                    <a:pos x="T2" y="T3"/>
                  </a:cxn>
                  <a:cxn ang="0">
                    <a:pos x="T4" y="T5"/>
                  </a:cxn>
                  <a:cxn ang="0">
                    <a:pos x="T6" y="T7"/>
                  </a:cxn>
                  <a:cxn ang="0">
                    <a:pos x="T8" y="T9"/>
                  </a:cxn>
                </a:cxnLst>
                <a:rect l="0" t="0" r="r" b="b"/>
                <a:pathLst>
                  <a:path w="6" h="12">
                    <a:moveTo>
                      <a:pt x="0" y="6"/>
                    </a:moveTo>
                    <a:lnTo>
                      <a:pt x="0" y="12"/>
                    </a:lnTo>
                    <a:lnTo>
                      <a:pt x="6"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3" name="Freeform 505"/>
              <p:cNvSpPr>
                <a:spLocks/>
              </p:cNvSpPr>
              <p:nvPr/>
            </p:nvSpPr>
            <p:spPr bwMode="auto">
              <a:xfrm>
                <a:off x="2424" y="1638"/>
                <a:ext cx="6" cy="24"/>
              </a:xfrm>
              <a:custGeom>
                <a:avLst/>
                <a:gdLst>
                  <a:gd name="T0" fmla="*/ 0 w 6"/>
                  <a:gd name="T1" fmla="*/ 18 h 24"/>
                  <a:gd name="T2" fmla="*/ 6 w 6"/>
                  <a:gd name="T3" fmla="*/ 24 h 24"/>
                  <a:gd name="T4" fmla="*/ 0 w 6"/>
                  <a:gd name="T5" fmla="*/ 18 h 24"/>
                  <a:gd name="T6" fmla="*/ 6 w 6"/>
                  <a:gd name="T7" fmla="*/ 6 h 24"/>
                  <a:gd name="T8" fmla="*/ 6 w 6"/>
                  <a:gd name="T9" fmla="*/ 0 h 24"/>
                  <a:gd name="T10" fmla="*/ 6 w 6"/>
                  <a:gd name="T11" fmla="*/ 0 h 24"/>
                  <a:gd name="T12" fmla="*/ 6 w 6"/>
                  <a:gd name="T13" fmla="*/ 6 h 24"/>
                  <a:gd name="T14" fmla="*/ 0 w 6"/>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4">
                    <a:moveTo>
                      <a:pt x="0" y="18"/>
                    </a:moveTo>
                    <a:lnTo>
                      <a:pt x="6" y="24"/>
                    </a:lnTo>
                    <a:lnTo>
                      <a:pt x="0" y="18"/>
                    </a:lnTo>
                    <a:lnTo>
                      <a:pt x="6" y="6"/>
                    </a:lnTo>
                    <a:lnTo>
                      <a:pt x="6" y="0"/>
                    </a:lnTo>
                    <a:lnTo>
                      <a:pt x="6" y="0"/>
                    </a:lnTo>
                    <a:lnTo>
                      <a:pt x="6"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4" name="Freeform 506"/>
              <p:cNvSpPr>
                <a:spLocks/>
              </p:cNvSpPr>
              <p:nvPr/>
            </p:nvSpPr>
            <p:spPr bwMode="auto">
              <a:xfrm>
                <a:off x="2796" y="2094"/>
                <a:ext cx="60" cy="36"/>
              </a:xfrm>
              <a:custGeom>
                <a:avLst/>
                <a:gdLst>
                  <a:gd name="T0" fmla="*/ 12 w 60"/>
                  <a:gd name="T1" fmla="*/ 18 h 36"/>
                  <a:gd name="T2" fmla="*/ 24 w 60"/>
                  <a:gd name="T3" fmla="*/ 30 h 36"/>
                  <a:gd name="T4" fmla="*/ 30 w 60"/>
                  <a:gd name="T5" fmla="*/ 30 h 36"/>
                  <a:gd name="T6" fmla="*/ 48 w 60"/>
                  <a:gd name="T7" fmla="*/ 36 h 36"/>
                  <a:gd name="T8" fmla="*/ 54 w 60"/>
                  <a:gd name="T9" fmla="*/ 30 h 36"/>
                  <a:gd name="T10" fmla="*/ 48 w 60"/>
                  <a:gd name="T11" fmla="*/ 18 h 36"/>
                  <a:gd name="T12" fmla="*/ 60 w 60"/>
                  <a:gd name="T13" fmla="*/ 0 h 36"/>
                  <a:gd name="T14" fmla="*/ 54 w 60"/>
                  <a:gd name="T15" fmla="*/ 0 h 36"/>
                  <a:gd name="T16" fmla="*/ 24 w 60"/>
                  <a:gd name="T17" fmla="*/ 6 h 36"/>
                  <a:gd name="T18" fmla="*/ 12 w 60"/>
                  <a:gd name="T19" fmla="*/ 0 h 36"/>
                  <a:gd name="T20" fmla="*/ 12 w 60"/>
                  <a:gd name="T21" fmla="*/ 0 h 36"/>
                  <a:gd name="T22" fmla="*/ 6 w 60"/>
                  <a:gd name="T23" fmla="*/ 0 h 36"/>
                  <a:gd name="T24" fmla="*/ 0 w 60"/>
                  <a:gd name="T25" fmla="*/ 6 h 36"/>
                  <a:gd name="T26" fmla="*/ 0 w 60"/>
                  <a:gd name="T27" fmla="*/ 18 h 36"/>
                  <a:gd name="T28" fmla="*/ 12 w 60"/>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36">
                    <a:moveTo>
                      <a:pt x="12" y="18"/>
                    </a:moveTo>
                    <a:lnTo>
                      <a:pt x="24" y="30"/>
                    </a:lnTo>
                    <a:lnTo>
                      <a:pt x="30" y="30"/>
                    </a:lnTo>
                    <a:lnTo>
                      <a:pt x="48" y="36"/>
                    </a:lnTo>
                    <a:lnTo>
                      <a:pt x="54" y="30"/>
                    </a:lnTo>
                    <a:lnTo>
                      <a:pt x="48" y="18"/>
                    </a:lnTo>
                    <a:lnTo>
                      <a:pt x="60" y="0"/>
                    </a:lnTo>
                    <a:lnTo>
                      <a:pt x="54" y="0"/>
                    </a:lnTo>
                    <a:lnTo>
                      <a:pt x="24" y="6"/>
                    </a:lnTo>
                    <a:lnTo>
                      <a:pt x="12" y="0"/>
                    </a:lnTo>
                    <a:lnTo>
                      <a:pt x="12" y="0"/>
                    </a:lnTo>
                    <a:lnTo>
                      <a:pt x="6" y="0"/>
                    </a:lnTo>
                    <a:lnTo>
                      <a:pt x="0" y="6"/>
                    </a:lnTo>
                    <a:lnTo>
                      <a:pt x="0"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5" name="Freeform 507"/>
              <p:cNvSpPr>
                <a:spLocks/>
              </p:cNvSpPr>
              <p:nvPr/>
            </p:nvSpPr>
            <p:spPr bwMode="auto">
              <a:xfrm>
                <a:off x="2688" y="1872"/>
                <a:ext cx="216" cy="234"/>
              </a:xfrm>
              <a:custGeom>
                <a:avLst/>
                <a:gdLst>
                  <a:gd name="T0" fmla="*/ 126 w 216"/>
                  <a:gd name="T1" fmla="*/ 24 h 234"/>
                  <a:gd name="T2" fmla="*/ 102 w 216"/>
                  <a:gd name="T3" fmla="*/ 0 h 234"/>
                  <a:gd name="T4" fmla="*/ 72 w 216"/>
                  <a:gd name="T5" fmla="*/ 6 h 234"/>
                  <a:gd name="T6" fmla="*/ 72 w 216"/>
                  <a:gd name="T7" fmla="*/ 6 h 234"/>
                  <a:gd name="T8" fmla="*/ 72 w 216"/>
                  <a:gd name="T9" fmla="*/ 6 h 234"/>
                  <a:gd name="T10" fmla="*/ 66 w 216"/>
                  <a:gd name="T11" fmla="*/ 18 h 234"/>
                  <a:gd name="T12" fmla="*/ 42 w 216"/>
                  <a:gd name="T13" fmla="*/ 30 h 234"/>
                  <a:gd name="T14" fmla="*/ 30 w 216"/>
                  <a:gd name="T15" fmla="*/ 18 h 234"/>
                  <a:gd name="T16" fmla="*/ 6 w 216"/>
                  <a:gd name="T17" fmla="*/ 30 h 234"/>
                  <a:gd name="T18" fmla="*/ 0 w 216"/>
                  <a:gd name="T19" fmla="*/ 54 h 234"/>
                  <a:gd name="T20" fmla="*/ 6 w 216"/>
                  <a:gd name="T21" fmla="*/ 60 h 234"/>
                  <a:gd name="T22" fmla="*/ 18 w 216"/>
                  <a:gd name="T23" fmla="*/ 72 h 234"/>
                  <a:gd name="T24" fmla="*/ 24 w 216"/>
                  <a:gd name="T25" fmla="*/ 84 h 234"/>
                  <a:gd name="T26" fmla="*/ 66 w 216"/>
                  <a:gd name="T27" fmla="*/ 78 h 234"/>
                  <a:gd name="T28" fmla="*/ 84 w 216"/>
                  <a:gd name="T29" fmla="*/ 120 h 234"/>
                  <a:gd name="T30" fmla="*/ 120 w 216"/>
                  <a:gd name="T31" fmla="*/ 150 h 234"/>
                  <a:gd name="T32" fmla="*/ 144 w 216"/>
                  <a:gd name="T33" fmla="*/ 162 h 234"/>
                  <a:gd name="T34" fmla="*/ 162 w 216"/>
                  <a:gd name="T35" fmla="*/ 180 h 234"/>
                  <a:gd name="T36" fmla="*/ 180 w 216"/>
                  <a:gd name="T37" fmla="*/ 204 h 234"/>
                  <a:gd name="T38" fmla="*/ 168 w 216"/>
                  <a:gd name="T39" fmla="*/ 216 h 234"/>
                  <a:gd name="T40" fmla="*/ 174 w 216"/>
                  <a:gd name="T41" fmla="*/ 234 h 234"/>
                  <a:gd name="T42" fmla="*/ 186 w 216"/>
                  <a:gd name="T43" fmla="*/ 210 h 234"/>
                  <a:gd name="T44" fmla="*/ 192 w 216"/>
                  <a:gd name="T45" fmla="*/ 192 h 234"/>
                  <a:gd name="T46" fmla="*/ 186 w 216"/>
                  <a:gd name="T47" fmla="*/ 174 h 234"/>
                  <a:gd name="T48" fmla="*/ 210 w 216"/>
                  <a:gd name="T49" fmla="*/ 174 h 234"/>
                  <a:gd name="T50" fmla="*/ 216 w 216"/>
                  <a:gd name="T51" fmla="*/ 180 h 234"/>
                  <a:gd name="T52" fmla="*/ 210 w 216"/>
                  <a:gd name="T53" fmla="*/ 162 h 234"/>
                  <a:gd name="T54" fmla="*/ 174 w 216"/>
                  <a:gd name="T55" fmla="*/ 144 h 234"/>
                  <a:gd name="T56" fmla="*/ 174 w 216"/>
                  <a:gd name="T57" fmla="*/ 132 h 234"/>
                  <a:gd name="T58" fmla="*/ 156 w 216"/>
                  <a:gd name="T59" fmla="*/ 132 h 234"/>
                  <a:gd name="T60" fmla="*/ 132 w 216"/>
                  <a:gd name="T61" fmla="*/ 90 h 234"/>
                  <a:gd name="T62" fmla="*/ 108 w 216"/>
                  <a:gd name="T63" fmla="*/ 42 h 234"/>
                  <a:gd name="T64" fmla="*/ 132 w 216"/>
                  <a:gd name="T65" fmla="*/ 36 h 234"/>
                  <a:gd name="T66" fmla="*/ 132 w 216"/>
                  <a:gd name="T67" fmla="*/ 3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234">
                    <a:moveTo>
                      <a:pt x="132" y="30"/>
                    </a:moveTo>
                    <a:lnTo>
                      <a:pt x="126" y="24"/>
                    </a:lnTo>
                    <a:lnTo>
                      <a:pt x="126" y="12"/>
                    </a:lnTo>
                    <a:lnTo>
                      <a:pt x="102" y="0"/>
                    </a:lnTo>
                    <a:lnTo>
                      <a:pt x="72" y="6"/>
                    </a:lnTo>
                    <a:lnTo>
                      <a:pt x="72" y="6"/>
                    </a:lnTo>
                    <a:lnTo>
                      <a:pt x="72" y="6"/>
                    </a:lnTo>
                    <a:lnTo>
                      <a:pt x="72" y="6"/>
                    </a:lnTo>
                    <a:lnTo>
                      <a:pt x="72" y="6"/>
                    </a:lnTo>
                    <a:lnTo>
                      <a:pt x="72" y="6"/>
                    </a:lnTo>
                    <a:lnTo>
                      <a:pt x="66" y="12"/>
                    </a:lnTo>
                    <a:lnTo>
                      <a:pt x="66" y="18"/>
                    </a:lnTo>
                    <a:lnTo>
                      <a:pt x="48" y="12"/>
                    </a:lnTo>
                    <a:lnTo>
                      <a:pt x="42" y="30"/>
                    </a:lnTo>
                    <a:lnTo>
                      <a:pt x="36" y="24"/>
                    </a:lnTo>
                    <a:lnTo>
                      <a:pt x="30" y="18"/>
                    </a:lnTo>
                    <a:lnTo>
                      <a:pt x="24" y="30"/>
                    </a:lnTo>
                    <a:lnTo>
                      <a:pt x="6" y="30"/>
                    </a:lnTo>
                    <a:lnTo>
                      <a:pt x="12" y="42"/>
                    </a:lnTo>
                    <a:lnTo>
                      <a:pt x="0" y="54"/>
                    </a:lnTo>
                    <a:lnTo>
                      <a:pt x="0" y="54"/>
                    </a:lnTo>
                    <a:lnTo>
                      <a:pt x="6" y="60"/>
                    </a:lnTo>
                    <a:lnTo>
                      <a:pt x="6" y="72"/>
                    </a:lnTo>
                    <a:lnTo>
                      <a:pt x="18" y="72"/>
                    </a:lnTo>
                    <a:lnTo>
                      <a:pt x="18" y="84"/>
                    </a:lnTo>
                    <a:lnTo>
                      <a:pt x="24" y="84"/>
                    </a:lnTo>
                    <a:lnTo>
                      <a:pt x="42" y="72"/>
                    </a:lnTo>
                    <a:lnTo>
                      <a:pt x="66" y="78"/>
                    </a:lnTo>
                    <a:lnTo>
                      <a:pt x="78" y="108"/>
                    </a:lnTo>
                    <a:lnTo>
                      <a:pt x="84" y="120"/>
                    </a:lnTo>
                    <a:lnTo>
                      <a:pt x="96" y="120"/>
                    </a:lnTo>
                    <a:lnTo>
                      <a:pt x="120" y="150"/>
                    </a:lnTo>
                    <a:lnTo>
                      <a:pt x="132" y="150"/>
                    </a:lnTo>
                    <a:lnTo>
                      <a:pt x="144" y="162"/>
                    </a:lnTo>
                    <a:lnTo>
                      <a:pt x="150" y="168"/>
                    </a:lnTo>
                    <a:lnTo>
                      <a:pt x="162" y="180"/>
                    </a:lnTo>
                    <a:lnTo>
                      <a:pt x="168" y="180"/>
                    </a:lnTo>
                    <a:lnTo>
                      <a:pt x="180" y="204"/>
                    </a:lnTo>
                    <a:lnTo>
                      <a:pt x="174" y="210"/>
                    </a:lnTo>
                    <a:lnTo>
                      <a:pt x="168" y="216"/>
                    </a:lnTo>
                    <a:lnTo>
                      <a:pt x="168" y="228"/>
                    </a:lnTo>
                    <a:lnTo>
                      <a:pt x="174" y="234"/>
                    </a:lnTo>
                    <a:lnTo>
                      <a:pt x="186" y="216"/>
                    </a:lnTo>
                    <a:lnTo>
                      <a:pt x="186" y="210"/>
                    </a:lnTo>
                    <a:lnTo>
                      <a:pt x="192" y="204"/>
                    </a:lnTo>
                    <a:lnTo>
                      <a:pt x="192" y="192"/>
                    </a:lnTo>
                    <a:lnTo>
                      <a:pt x="180" y="186"/>
                    </a:lnTo>
                    <a:lnTo>
                      <a:pt x="186" y="174"/>
                    </a:lnTo>
                    <a:lnTo>
                      <a:pt x="192" y="168"/>
                    </a:lnTo>
                    <a:lnTo>
                      <a:pt x="210" y="174"/>
                    </a:lnTo>
                    <a:lnTo>
                      <a:pt x="210" y="180"/>
                    </a:lnTo>
                    <a:lnTo>
                      <a:pt x="216" y="180"/>
                    </a:lnTo>
                    <a:lnTo>
                      <a:pt x="216" y="174"/>
                    </a:lnTo>
                    <a:lnTo>
                      <a:pt x="210" y="162"/>
                    </a:lnTo>
                    <a:lnTo>
                      <a:pt x="186" y="150"/>
                    </a:lnTo>
                    <a:lnTo>
                      <a:pt x="174" y="144"/>
                    </a:lnTo>
                    <a:lnTo>
                      <a:pt x="174" y="138"/>
                    </a:lnTo>
                    <a:lnTo>
                      <a:pt x="174" y="132"/>
                    </a:lnTo>
                    <a:lnTo>
                      <a:pt x="174" y="132"/>
                    </a:lnTo>
                    <a:lnTo>
                      <a:pt x="156" y="132"/>
                    </a:lnTo>
                    <a:lnTo>
                      <a:pt x="138" y="120"/>
                    </a:lnTo>
                    <a:lnTo>
                      <a:pt x="132" y="90"/>
                    </a:lnTo>
                    <a:lnTo>
                      <a:pt x="108" y="78"/>
                    </a:lnTo>
                    <a:lnTo>
                      <a:pt x="108" y="42"/>
                    </a:lnTo>
                    <a:lnTo>
                      <a:pt x="132" y="36"/>
                    </a:lnTo>
                    <a:lnTo>
                      <a:pt x="132" y="36"/>
                    </a:lnTo>
                    <a:lnTo>
                      <a:pt x="132" y="36"/>
                    </a:lnTo>
                    <a:lnTo>
                      <a:pt x="132" y="36"/>
                    </a:lnTo>
                    <a:lnTo>
                      <a:pt x="13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6" name="Freeform 508"/>
              <p:cNvSpPr>
                <a:spLocks/>
              </p:cNvSpPr>
              <p:nvPr/>
            </p:nvSpPr>
            <p:spPr bwMode="auto">
              <a:xfrm>
                <a:off x="2718" y="2022"/>
                <a:ext cx="30" cy="60"/>
              </a:xfrm>
              <a:custGeom>
                <a:avLst/>
                <a:gdLst>
                  <a:gd name="T0" fmla="*/ 6 w 30"/>
                  <a:gd name="T1" fmla="*/ 30 h 60"/>
                  <a:gd name="T2" fmla="*/ 6 w 30"/>
                  <a:gd name="T3" fmla="*/ 36 h 60"/>
                  <a:gd name="T4" fmla="*/ 6 w 30"/>
                  <a:gd name="T5" fmla="*/ 48 h 60"/>
                  <a:gd name="T6" fmla="*/ 12 w 30"/>
                  <a:gd name="T7" fmla="*/ 60 h 60"/>
                  <a:gd name="T8" fmla="*/ 18 w 30"/>
                  <a:gd name="T9" fmla="*/ 48 h 60"/>
                  <a:gd name="T10" fmla="*/ 24 w 30"/>
                  <a:gd name="T11" fmla="*/ 54 h 60"/>
                  <a:gd name="T12" fmla="*/ 30 w 30"/>
                  <a:gd name="T13" fmla="*/ 48 h 60"/>
                  <a:gd name="T14" fmla="*/ 30 w 30"/>
                  <a:gd name="T15" fmla="*/ 12 h 60"/>
                  <a:gd name="T16" fmla="*/ 18 w 30"/>
                  <a:gd name="T17" fmla="*/ 0 h 60"/>
                  <a:gd name="T18" fmla="*/ 6 w 30"/>
                  <a:gd name="T19" fmla="*/ 12 h 60"/>
                  <a:gd name="T20" fmla="*/ 0 w 30"/>
                  <a:gd name="T21" fmla="*/ 6 h 60"/>
                  <a:gd name="T22" fmla="*/ 0 w 30"/>
                  <a:gd name="T23" fmla="*/ 12 h 60"/>
                  <a:gd name="T24" fmla="*/ 6 w 30"/>
                  <a:gd name="T25" fmla="*/ 18 h 60"/>
                  <a:gd name="T26" fmla="*/ 6 w 30"/>
                  <a:gd name="T2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60">
                    <a:moveTo>
                      <a:pt x="6" y="30"/>
                    </a:moveTo>
                    <a:lnTo>
                      <a:pt x="6" y="36"/>
                    </a:lnTo>
                    <a:lnTo>
                      <a:pt x="6" y="48"/>
                    </a:lnTo>
                    <a:lnTo>
                      <a:pt x="12" y="60"/>
                    </a:lnTo>
                    <a:lnTo>
                      <a:pt x="18" y="48"/>
                    </a:lnTo>
                    <a:lnTo>
                      <a:pt x="24" y="54"/>
                    </a:lnTo>
                    <a:lnTo>
                      <a:pt x="30" y="48"/>
                    </a:lnTo>
                    <a:lnTo>
                      <a:pt x="30" y="12"/>
                    </a:lnTo>
                    <a:lnTo>
                      <a:pt x="18" y="0"/>
                    </a:lnTo>
                    <a:lnTo>
                      <a:pt x="6" y="12"/>
                    </a:lnTo>
                    <a:lnTo>
                      <a:pt x="0" y="6"/>
                    </a:lnTo>
                    <a:lnTo>
                      <a:pt x="0" y="12"/>
                    </a:lnTo>
                    <a:lnTo>
                      <a:pt x="6" y="18"/>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7" name="Rectangle 509"/>
              <p:cNvSpPr>
                <a:spLocks noChangeArrowheads="1"/>
              </p:cNvSpPr>
              <p:nvPr/>
            </p:nvSpPr>
            <p:spPr bwMode="auto">
              <a:xfrm>
                <a:off x="2760" y="187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68" name="Freeform 510"/>
              <p:cNvSpPr>
                <a:spLocks/>
              </p:cNvSpPr>
              <p:nvPr/>
            </p:nvSpPr>
            <p:spPr bwMode="auto">
              <a:xfrm>
                <a:off x="2712" y="1890"/>
                <a:ext cx="12" cy="12"/>
              </a:xfrm>
              <a:custGeom>
                <a:avLst/>
                <a:gdLst>
                  <a:gd name="T0" fmla="*/ 0 w 12"/>
                  <a:gd name="T1" fmla="*/ 12 h 12"/>
                  <a:gd name="T2" fmla="*/ 6 w 12"/>
                  <a:gd name="T3" fmla="*/ 0 h 12"/>
                  <a:gd name="T4" fmla="*/ 12 w 12"/>
                  <a:gd name="T5" fmla="*/ 6 h 12"/>
                  <a:gd name="T6" fmla="*/ 6 w 12"/>
                  <a:gd name="T7" fmla="*/ 0 h 12"/>
                  <a:gd name="T8" fmla="*/ 0 w 12"/>
                  <a:gd name="T9" fmla="*/ 12 h 12"/>
                </a:gdLst>
                <a:ahLst/>
                <a:cxnLst>
                  <a:cxn ang="0">
                    <a:pos x="T0" y="T1"/>
                  </a:cxn>
                  <a:cxn ang="0">
                    <a:pos x="T2" y="T3"/>
                  </a:cxn>
                  <a:cxn ang="0">
                    <a:pos x="T4" y="T5"/>
                  </a:cxn>
                  <a:cxn ang="0">
                    <a:pos x="T6" y="T7"/>
                  </a:cxn>
                  <a:cxn ang="0">
                    <a:pos x="T8" y="T9"/>
                  </a:cxn>
                </a:cxnLst>
                <a:rect l="0" t="0" r="r" b="b"/>
                <a:pathLst>
                  <a:path w="12" h="12">
                    <a:moveTo>
                      <a:pt x="0" y="12"/>
                    </a:moveTo>
                    <a:lnTo>
                      <a:pt x="6" y="0"/>
                    </a:lnTo>
                    <a:lnTo>
                      <a:pt x="12" y="6"/>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69" name="Freeform 511"/>
              <p:cNvSpPr>
                <a:spLocks/>
              </p:cNvSpPr>
              <p:nvPr/>
            </p:nvSpPr>
            <p:spPr bwMode="auto">
              <a:xfrm>
                <a:off x="2754" y="1878"/>
                <a:ext cx="6" cy="6"/>
              </a:xfrm>
              <a:custGeom>
                <a:avLst/>
                <a:gdLst>
                  <a:gd name="T0" fmla="*/ 0 w 6"/>
                  <a:gd name="T1" fmla="*/ 6 h 6"/>
                  <a:gd name="T2" fmla="*/ 0 w 6"/>
                  <a:gd name="T3" fmla="*/ 6 h 6"/>
                  <a:gd name="T4" fmla="*/ 6 w 6"/>
                  <a:gd name="T5" fmla="*/ 0 h 6"/>
                  <a:gd name="T6" fmla="*/ 6 w 6"/>
                  <a:gd name="T7" fmla="*/ 0 h 6"/>
                  <a:gd name="T8" fmla="*/ 6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6"/>
                    </a:lnTo>
                    <a:lnTo>
                      <a:pt x="6" y="0"/>
                    </a:ln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0" name="Freeform 512"/>
              <p:cNvSpPr>
                <a:spLocks/>
              </p:cNvSpPr>
              <p:nvPr/>
            </p:nvSpPr>
            <p:spPr bwMode="auto">
              <a:xfrm>
                <a:off x="2814" y="1872"/>
                <a:ext cx="54" cy="42"/>
              </a:xfrm>
              <a:custGeom>
                <a:avLst/>
                <a:gdLst>
                  <a:gd name="T0" fmla="*/ 42 w 54"/>
                  <a:gd name="T1" fmla="*/ 36 h 42"/>
                  <a:gd name="T2" fmla="*/ 36 w 54"/>
                  <a:gd name="T3" fmla="*/ 24 h 42"/>
                  <a:gd name="T4" fmla="*/ 54 w 54"/>
                  <a:gd name="T5" fmla="*/ 12 h 42"/>
                  <a:gd name="T6" fmla="*/ 48 w 54"/>
                  <a:gd name="T7" fmla="*/ 0 h 42"/>
                  <a:gd name="T8" fmla="*/ 0 w 54"/>
                  <a:gd name="T9" fmla="*/ 12 h 42"/>
                  <a:gd name="T10" fmla="*/ 0 w 54"/>
                  <a:gd name="T11" fmla="*/ 12 h 42"/>
                  <a:gd name="T12" fmla="*/ 0 w 54"/>
                  <a:gd name="T13" fmla="*/ 12 h 42"/>
                  <a:gd name="T14" fmla="*/ 0 w 54"/>
                  <a:gd name="T15" fmla="*/ 12 h 42"/>
                  <a:gd name="T16" fmla="*/ 0 w 54"/>
                  <a:gd name="T17" fmla="*/ 24 h 42"/>
                  <a:gd name="T18" fmla="*/ 6 w 54"/>
                  <a:gd name="T19" fmla="*/ 30 h 42"/>
                  <a:gd name="T20" fmla="*/ 6 w 54"/>
                  <a:gd name="T21" fmla="*/ 36 h 42"/>
                  <a:gd name="T22" fmla="*/ 12 w 54"/>
                  <a:gd name="T23" fmla="*/ 36 h 42"/>
                  <a:gd name="T24" fmla="*/ 18 w 54"/>
                  <a:gd name="T25" fmla="*/ 36 h 42"/>
                  <a:gd name="T26" fmla="*/ 30 w 54"/>
                  <a:gd name="T27" fmla="*/ 42 h 42"/>
                  <a:gd name="T28" fmla="*/ 42 w 54"/>
                  <a:gd name="T29"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42">
                    <a:moveTo>
                      <a:pt x="42" y="36"/>
                    </a:moveTo>
                    <a:lnTo>
                      <a:pt x="36" y="24"/>
                    </a:lnTo>
                    <a:lnTo>
                      <a:pt x="54" y="12"/>
                    </a:lnTo>
                    <a:lnTo>
                      <a:pt x="48" y="0"/>
                    </a:lnTo>
                    <a:lnTo>
                      <a:pt x="0" y="12"/>
                    </a:lnTo>
                    <a:lnTo>
                      <a:pt x="0" y="12"/>
                    </a:lnTo>
                    <a:lnTo>
                      <a:pt x="0" y="12"/>
                    </a:lnTo>
                    <a:lnTo>
                      <a:pt x="0" y="12"/>
                    </a:lnTo>
                    <a:lnTo>
                      <a:pt x="0" y="24"/>
                    </a:lnTo>
                    <a:lnTo>
                      <a:pt x="6" y="30"/>
                    </a:lnTo>
                    <a:lnTo>
                      <a:pt x="6" y="36"/>
                    </a:lnTo>
                    <a:lnTo>
                      <a:pt x="12" y="36"/>
                    </a:lnTo>
                    <a:lnTo>
                      <a:pt x="18" y="36"/>
                    </a:lnTo>
                    <a:lnTo>
                      <a:pt x="30" y="42"/>
                    </a:lnTo>
                    <a:lnTo>
                      <a:pt x="42"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1" name="Freeform 513"/>
              <p:cNvSpPr>
                <a:spLocks/>
              </p:cNvSpPr>
              <p:nvPr/>
            </p:nvSpPr>
            <p:spPr bwMode="auto">
              <a:xfrm>
                <a:off x="2814" y="1896"/>
                <a:ext cx="6" cy="12"/>
              </a:xfrm>
              <a:custGeom>
                <a:avLst/>
                <a:gdLst>
                  <a:gd name="T0" fmla="*/ 0 w 6"/>
                  <a:gd name="T1" fmla="*/ 0 h 12"/>
                  <a:gd name="T2" fmla="*/ 6 w 6"/>
                  <a:gd name="T3" fmla="*/ 6 h 12"/>
                  <a:gd name="T4" fmla="*/ 6 w 6"/>
                  <a:gd name="T5" fmla="*/ 12 h 12"/>
                  <a:gd name="T6" fmla="*/ 6 w 6"/>
                  <a:gd name="T7" fmla="*/ 12 h 12"/>
                  <a:gd name="T8" fmla="*/ 6 w 6"/>
                  <a:gd name="T9" fmla="*/ 6 h 12"/>
                  <a:gd name="T10" fmla="*/ 0 w 6"/>
                  <a:gd name="T11" fmla="*/ 0 h 12"/>
                </a:gdLst>
                <a:ahLst/>
                <a:cxnLst>
                  <a:cxn ang="0">
                    <a:pos x="T0" y="T1"/>
                  </a:cxn>
                  <a:cxn ang="0">
                    <a:pos x="T2" y="T3"/>
                  </a:cxn>
                  <a:cxn ang="0">
                    <a:pos x="T4" y="T5"/>
                  </a:cxn>
                  <a:cxn ang="0">
                    <a:pos x="T6" y="T7"/>
                  </a:cxn>
                  <a:cxn ang="0">
                    <a:pos x="T8" y="T9"/>
                  </a:cxn>
                  <a:cxn ang="0">
                    <a:pos x="T10" y="T11"/>
                  </a:cxn>
                </a:cxnLst>
                <a:rect l="0" t="0" r="r" b="b"/>
                <a:pathLst>
                  <a:path w="6" h="12">
                    <a:moveTo>
                      <a:pt x="0" y="0"/>
                    </a:moveTo>
                    <a:lnTo>
                      <a:pt x="6" y="6"/>
                    </a:lnTo>
                    <a:lnTo>
                      <a:pt x="6" y="12"/>
                    </a:lnTo>
                    <a:lnTo>
                      <a:pt x="6" y="12"/>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2" name="Freeform 514"/>
              <p:cNvSpPr>
                <a:spLocks/>
              </p:cNvSpPr>
              <p:nvPr/>
            </p:nvSpPr>
            <p:spPr bwMode="auto">
              <a:xfrm>
                <a:off x="2814" y="1884"/>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3" name="Freeform 515"/>
              <p:cNvSpPr>
                <a:spLocks/>
              </p:cNvSpPr>
              <p:nvPr/>
            </p:nvSpPr>
            <p:spPr bwMode="auto">
              <a:xfrm>
                <a:off x="2484" y="1758"/>
                <a:ext cx="228" cy="234"/>
              </a:xfrm>
              <a:custGeom>
                <a:avLst/>
                <a:gdLst>
                  <a:gd name="T0" fmla="*/ 210 w 228"/>
                  <a:gd name="T1" fmla="*/ 186 h 234"/>
                  <a:gd name="T2" fmla="*/ 204 w 228"/>
                  <a:gd name="T3" fmla="*/ 168 h 234"/>
                  <a:gd name="T4" fmla="*/ 204 w 228"/>
                  <a:gd name="T5" fmla="*/ 168 h 234"/>
                  <a:gd name="T6" fmla="*/ 216 w 228"/>
                  <a:gd name="T7" fmla="*/ 156 h 234"/>
                  <a:gd name="T8" fmla="*/ 210 w 228"/>
                  <a:gd name="T9" fmla="*/ 138 h 234"/>
                  <a:gd name="T10" fmla="*/ 192 w 228"/>
                  <a:gd name="T11" fmla="*/ 132 h 234"/>
                  <a:gd name="T12" fmla="*/ 198 w 228"/>
                  <a:gd name="T13" fmla="*/ 126 h 234"/>
                  <a:gd name="T14" fmla="*/ 222 w 228"/>
                  <a:gd name="T15" fmla="*/ 96 h 234"/>
                  <a:gd name="T16" fmla="*/ 222 w 228"/>
                  <a:gd name="T17" fmla="*/ 90 h 234"/>
                  <a:gd name="T18" fmla="*/ 222 w 228"/>
                  <a:gd name="T19" fmla="*/ 60 h 234"/>
                  <a:gd name="T20" fmla="*/ 204 w 228"/>
                  <a:gd name="T21" fmla="*/ 48 h 234"/>
                  <a:gd name="T22" fmla="*/ 198 w 228"/>
                  <a:gd name="T23" fmla="*/ 42 h 234"/>
                  <a:gd name="T24" fmla="*/ 174 w 228"/>
                  <a:gd name="T25" fmla="*/ 36 h 234"/>
                  <a:gd name="T26" fmla="*/ 162 w 228"/>
                  <a:gd name="T27" fmla="*/ 36 h 234"/>
                  <a:gd name="T28" fmla="*/ 162 w 228"/>
                  <a:gd name="T29" fmla="*/ 24 h 234"/>
                  <a:gd name="T30" fmla="*/ 132 w 228"/>
                  <a:gd name="T31" fmla="*/ 0 h 234"/>
                  <a:gd name="T32" fmla="*/ 114 w 228"/>
                  <a:gd name="T33" fmla="*/ 30 h 234"/>
                  <a:gd name="T34" fmla="*/ 90 w 228"/>
                  <a:gd name="T35" fmla="*/ 48 h 234"/>
                  <a:gd name="T36" fmla="*/ 60 w 228"/>
                  <a:gd name="T37" fmla="*/ 42 h 234"/>
                  <a:gd name="T38" fmla="*/ 60 w 228"/>
                  <a:gd name="T39" fmla="*/ 66 h 234"/>
                  <a:gd name="T40" fmla="*/ 30 w 228"/>
                  <a:gd name="T41" fmla="*/ 66 h 234"/>
                  <a:gd name="T42" fmla="*/ 0 w 228"/>
                  <a:gd name="T43" fmla="*/ 78 h 234"/>
                  <a:gd name="T44" fmla="*/ 18 w 228"/>
                  <a:gd name="T45" fmla="*/ 96 h 234"/>
                  <a:gd name="T46" fmla="*/ 48 w 228"/>
                  <a:gd name="T47" fmla="*/ 120 h 234"/>
                  <a:gd name="T48" fmla="*/ 60 w 228"/>
                  <a:gd name="T49" fmla="*/ 210 h 234"/>
                  <a:gd name="T50" fmla="*/ 60 w 228"/>
                  <a:gd name="T51" fmla="*/ 222 h 234"/>
                  <a:gd name="T52" fmla="*/ 96 w 228"/>
                  <a:gd name="T53" fmla="*/ 228 h 234"/>
                  <a:gd name="T54" fmla="*/ 114 w 228"/>
                  <a:gd name="T55" fmla="*/ 234 h 234"/>
                  <a:gd name="T56" fmla="*/ 138 w 228"/>
                  <a:gd name="T57" fmla="*/ 222 h 234"/>
                  <a:gd name="T58" fmla="*/ 198 w 228"/>
                  <a:gd name="T59" fmla="*/ 216 h 234"/>
                  <a:gd name="T60" fmla="*/ 222 w 228"/>
                  <a:gd name="T61" fmla="*/ 198 h 234"/>
                  <a:gd name="T62" fmla="*/ 222 w 228"/>
                  <a:gd name="T63" fmla="*/ 198 h 234"/>
                  <a:gd name="T64" fmla="*/ 222 w 228"/>
                  <a:gd name="T65" fmla="*/ 1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34">
                    <a:moveTo>
                      <a:pt x="222" y="186"/>
                    </a:moveTo>
                    <a:lnTo>
                      <a:pt x="210" y="186"/>
                    </a:lnTo>
                    <a:lnTo>
                      <a:pt x="210" y="174"/>
                    </a:lnTo>
                    <a:lnTo>
                      <a:pt x="204" y="168"/>
                    </a:lnTo>
                    <a:lnTo>
                      <a:pt x="204" y="168"/>
                    </a:lnTo>
                    <a:lnTo>
                      <a:pt x="204" y="168"/>
                    </a:lnTo>
                    <a:lnTo>
                      <a:pt x="204" y="168"/>
                    </a:lnTo>
                    <a:lnTo>
                      <a:pt x="216" y="156"/>
                    </a:lnTo>
                    <a:lnTo>
                      <a:pt x="210" y="144"/>
                    </a:lnTo>
                    <a:lnTo>
                      <a:pt x="210" y="138"/>
                    </a:lnTo>
                    <a:lnTo>
                      <a:pt x="192" y="132"/>
                    </a:lnTo>
                    <a:lnTo>
                      <a:pt x="192" y="132"/>
                    </a:lnTo>
                    <a:lnTo>
                      <a:pt x="192" y="132"/>
                    </a:lnTo>
                    <a:lnTo>
                      <a:pt x="198" y="126"/>
                    </a:lnTo>
                    <a:lnTo>
                      <a:pt x="216" y="102"/>
                    </a:lnTo>
                    <a:lnTo>
                      <a:pt x="222" y="96"/>
                    </a:lnTo>
                    <a:lnTo>
                      <a:pt x="222" y="96"/>
                    </a:lnTo>
                    <a:lnTo>
                      <a:pt x="222" y="90"/>
                    </a:lnTo>
                    <a:lnTo>
                      <a:pt x="228" y="60"/>
                    </a:lnTo>
                    <a:lnTo>
                      <a:pt x="222" y="60"/>
                    </a:lnTo>
                    <a:lnTo>
                      <a:pt x="204" y="54"/>
                    </a:lnTo>
                    <a:lnTo>
                      <a:pt x="204" y="48"/>
                    </a:lnTo>
                    <a:lnTo>
                      <a:pt x="198" y="42"/>
                    </a:lnTo>
                    <a:lnTo>
                      <a:pt x="198" y="42"/>
                    </a:lnTo>
                    <a:lnTo>
                      <a:pt x="174" y="42"/>
                    </a:lnTo>
                    <a:lnTo>
                      <a:pt x="174" y="36"/>
                    </a:lnTo>
                    <a:lnTo>
                      <a:pt x="174" y="24"/>
                    </a:lnTo>
                    <a:lnTo>
                      <a:pt x="162" y="36"/>
                    </a:lnTo>
                    <a:lnTo>
                      <a:pt x="162" y="30"/>
                    </a:lnTo>
                    <a:lnTo>
                      <a:pt x="162" y="24"/>
                    </a:lnTo>
                    <a:lnTo>
                      <a:pt x="132" y="0"/>
                    </a:lnTo>
                    <a:lnTo>
                      <a:pt x="132" y="0"/>
                    </a:lnTo>
                    <a:lnTo>
                      <a:pt x="120" y="6"/>
                    </a:lnTo>
                    <a:lnTo>
                      <a:pt x="114" y="30"/>
                    </a:lnTo>
                    <a:lnTo>
                      <a:pt x="96" y="36"/>
                    </a:lnTo>
                    <a:lnTo>
                      <a:pt x="90" y="48"/>
                    </a:lnTo>
                    <a:lnTo>
                      <a:pt x="66" y="48"/>
                    </a:lnTo>
                    <a:lnTo>
                      <a:pt x="60" y="42"/>
                    </a:lnTo>
                    <a:lnTo>
                      <a:pt x="54" y="42"/>
                    </a:lnTo>
                    <a:lnTo>
                      <a:pt x="60" y="66"/>
                    </a:lnTo>
                    <a:lnTo>
                      <a:pt x="42" y="72"/>
                    </a:lnTo>
                    <a:lnTo>
                      <a:pt x="30" y="66"/>
                    </a:lnTo>
                    <a:lnTo>
                      <a:pt x="24" y="66"/>
                    </a:lnTo>
                    <a:lnTo>
                      <a:pt x="0" y="78"/>
                    </a:lnTo>
                    <a:lnTo>
                      <a:pt x="6" y="96"/>
                    </a:lnTo>
                    <a:lnTo>
                      <a:pt x="18" y="96"/>
                    </a:lnTo>
                    <a:lnTo>
                      <a:pt x="54" y="108"/>
                    </a:lnTo>
                    <a:lnTo>
                      <a:pt x="48" y="120"/>
                    </a:lnTo>
                    <a:lnTo>
                      <a:pt x="66" y="138"/>
                    </a:lnTo>
                    <a:lnTo>
                      <a:pt x="60" y="210"/>
                    </a:lnTo>
                    <a:lnTo>
                      <a:pt x="54" y="210"/>
                    </a:lnTo>
                    <a:lnTo>
                      <a:pt x="60" y="222"/>
                    </a:lnTo>
                    <a:lnTo>
                      <a:pt x="96" y="228"/>
                    </a:lnTo>
                    <a:lnTo>
                      <a:pt x="96" y="228"/>
                    </a:lnTo>
                    <a:lnTo>
                      <a:pt x="102" y="228"/>
                    </a:lnTo>
                    <a:lnTo>
                      <a:pt x="114" y="234"/>
                    </a:lnTo>
                    <a:lnTo>
                      <a:pt x="144" y="234"/>
                    </a:lnTo>
                    <a:lnTo>
                      <a:pt x="138" y="222"/>
                    </a:lnTo>
                    <a:lnTo>
                      <a:pt x="162" y="204"/>
                    </a:lnTo>
                    <a:lnTo>
                      <a:pt x="198" y="216"/>
                    </a:lnTo>
                    <a:lnTo>
                      <a:pt x="204" y="216"/>
                    </a:lnTo>
                    <a:lnTo>
                      <a:pt x="222" y="198"/>
                    </a:lnTo>
                    <a:lnTo>
                      <a:pt x="222" y="198"/>
                    </a:lnTo>
                    <a:lnTo>
                      <a:pt x="222" y="198"/>
                    </a:lnTo>
                    <a:lnTo>
                      <a:pt x="222" y="198"/>
                    </a:lnTo>
                    <a:lnTo>
                      <a:pt x="222" y="18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4" name="Freeform 516"/>
              <p:cNvSpPr>
                <a:spLocks/>
              </p:cNvSpPr>
              <p:nvPr/>
            </p:nvSpPr>
            <p:spPr bwMode="auto">
              <a:xfrm>
                <a:off x="2724" y="1974"/>
                <a:ext cx="18" cy="42"/>
              </a:xfrm>
              <a:custGeom>
                <a:avLst/>
                <a:gdLst>
                  <a:gd name="T0" fmla="*/ 12 w 18"/>
                  <a:gd name="T1" fmla="*/ 42 h 42"/>
                  <a:gd name="T2" fmla="*/ 18 w 18"/>
                  <a:gd name="T3" fmla="*/ 24 h 42"/>
                  <a:gd name="T4" fmla="*/ 18 w 18"/>
                  <a:gd name="T5" fmla="*/ 18 h 42"/>
                  <a:gd name="T6" fmla="*/ 18 w 18"/>
                  <a:gd name="T7" fmla="*/ 0 h 42"/>
                  <a:gd name="T8" fmla="*/ 12 w 18"/>
                  <a:gd name="T9" fmla="*/ 12 h 42"/>
                  <a:gd name="T10" fmla="*/ 0 w 18"/>
                  <a:gd name="T11" fmla="*/ 18 h 42"/>
                  <a:gd name="T12" fmla="*/ 6 w 18"/>
                  <a:gd name="T13" fmla="*/ 36 h 42"/>
                  <a:gd name="T14" fmla="*/ 12 w 1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2">
                    <a:moveTo>
                      <a:pt x="12" y="42"/>
                    </a:moveTo>
                    <a:lnTo>
                      <a:pt x="18" y="24"/>
                    </a:lnTo>
                    <a:lnTo>
                      <a:pt x="18" y="18"/>
                    </a:lnTo>
                    <a:lnTo>
                      <a:pt x="18" y="0"/>
                    </a:lnTo>
                    <a:lnTo>
                      <a:pt x="12" y="12"/>
                    </a:lnTo>
                    <a:lnTo>
                      <a:pt x="0" y="18"/>
                    </a:lnTo>
                    <a:lnTo>
                      <a:pt x="6" y="36"/>
                    </a:lnTo>
                    <a:lnTo>
                      <a:pt x="12"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5" name="Rectangle 517"/>
              <p:cNvSpPr>
                <a:spLocks noChangeArrowheads="1"/>
              </p:cNvSpPr>
              <p:nvPr/>
            </p:nvSpPr>
            <p:spPr bwMode="auto">
              <a:xfrm>
                <a:off x="2706" y="181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76" name="Rectangle 518"/>
              <p:cNvSpPr>
                <a:spLocks noChangeArrowheads="1"/>
              </p:cNvSpPr>
              <p:nvPr/>
            </p:nvSpPr>
            <p:spPr bwMode="auto">
              <a:xfrm>
                <a:off x="2706" y="1848"/>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77" name="Freeform 519"/>
              <p:cNvSpPr>
                <a:spLocks/>
              </p:cNvSpPr>
              <p:nvPr/>
            </p:nvSpPr>
            <p:spPr bwMode="auto">
              <a:xfrm>
                <a:off x="2682" y="1800"/>
                <a:ext cx="6" cy="6"/>
              </a:xfrm>
              <a:custGeom>
                <a:avLst/>
                <a:gdLst>
                  <a:gd name="T0" fmla="*/ 0 w 6"/>
                  <a:gd name="T1" fmla="*/ 0 h 6"/>
                  <a:gd name="T2" fmla="*/ 0 w 6"/>
                  <a:gd name="T3" fmla="*/ 0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0" y="0"/>
                    </a:ln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8" name="Freeform 520"/>
              <p:cNvSpPr>
                <a:spLocks/>
              </p:cNvSpPr>
              <p:nvPr/>
            </p:nvSpPr>
            <p:spPr bwMode="auto">
              <a:xfrm>
                <a:off x="2682" y="1854"/>
                <a:ext cx="24" cy="30"/>
              </a:xfrm>
              <a:custGeom>
                <a:avLst/>
                <a:gdLst>
                  <a:gd name="T0" fmla="*/ 24 w 24"/>
                  <a:gd name="T1" fmla="*/ 0 h 30"/>
                  <a:gd name="T2" fmla="*/ 18 w 24"/>
                  <a:gd name="T3" fmla="*/ 6 h 30"/>
                  <a:gd name="T4" fmla="*/ 0 w 24"/>
                  <a:gd name="T5" fmla="*/ 30 h 30"/>
                  <a:gd name="T6" fmla="*/ 18 w 24"/>
                  <a:gd name="T7" fmla="*/ 6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18" y="6"/>
                    </a:lnTo>
                    <a:lnTo>
                      <a:pt x="0" y="30"/>
                    </a:lnTo>
                    <a:lnTo>
                      <a:pt x="18" y="6"/>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79" name="Rectangle 521"/>
              <p:cNvSpPr>
                <a:spLocks noChangeArrowheads="1"/>
              </p:cNvSpPr>
              <p:nvPr/>
            </p:nvSpPr>
            <p:spPr bwMode="auto">
              <a:xfrm>
                <a:off x="2706" y="18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80" name="Freeform 522"/>
              <p:cNvSpPr>
                <a:spLocks/>
              </p:cNvSpPr>
              <p:nvPr/>
            </p:nvSpPr>
            <p:spPr bwMode="auto">
              <a:xfrm>
                <a:off x="2676" y="1890"/>
                <a:ext cx="18" cy="12"/>
              </a:xfrm>
              <a:custGeom>
                <a:avLst/>
                <a:gdLst>
                  <a:gd name="T0" fmla="*/ 0 w 18"/>
                  <a:gd name="T1" fmla="*/ 0 h 12"/>
                  <a:gd name="T2" fmla="*/ 0 w 18"/>
                  <a:gd name="T3" fmla="*/ 0 h 12"/>
                  <a:gd name="T4" fmla="*/ 18 w 18"/>
                  <a:gd name="T5" fmla="*/ 6 h 12"/>
                  <a:gd name="T6" fmla="*/ 18 w 18"/>
                  <a:gd name="T7" fmla="*/ 12 h 12"/>
                  <a:gd name="T8" fmla="*/ 18 w 18"/>
                  <a:gd name="T9" fmla="*/ 6 h 12"/>
                  <a:gd name="T10" fmla="*/ 0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0" y="0"/>
                    </a:moveTo>
                    <a:lnTo>
                      <a:pt x="0" y="0"/>
                    </a:lnTo>
                    <a:lnTo>
                      <a:pt x="18" y="6"/>
                    </a:lnTo>
                    <a:lnTo>
                      <a:pt x="18" y="12"/>
                    </a:lnTo>
                    <a:lnTo>
                      <a:pt x="18"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81" name="Freeform 523"/>
              <p:cNvSpPr>
                <a:spLocks/>
              </p:cNvSpPr>
              <p:nvPr/>
            </p:nvSpPr>
            <p:spPr bwMode="auto">
              <a:xfrm>
                <a:off x="2658" y="178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82" name="Freeform 524"/>
              <p:cNvSpPr>
                <a:spLocks/>
              </p:cNvSpPr>
              <p:nvPr/>
            </p:nvSpPr>
            <p:spPr bwMode="auto">
              <a:xfrm>
                <a:off x="2616" y="1758"/>
                <a:ext cx="30" cy="30"/>
              </a:xfrm>
              <a:custGeom>
                <a:avLst/>
                <a:gdLst>
                  <a:gd name="T0" fmla="*/ 30 w 30"/>
                  <a:gd name="T1" fmla="*/ 24 h 30"/>
                  <a:gd name="T2" fmla="*/ 30 w 30"/>
                  <a:gd name="T3" fmla="*/ 30 h 30"/>
                  <a:gd name="T4" fmla="*/ 30 w 30"/>
                  <a:gd name="T5" fmla="*/ 24 h 30"/>
                  <a:gd name="T6" fmla="*/ 0 w 30"/>
                  <a:gd name="T7" fmla="*/ 0 h 30"/>
                  <a:gd name="T8" fmla="*/ 0 w 30"/>
                  <a:gd name="T9" fmla="*/ 0 h 30"/>
                  <a:gd name="T10" fmla="*/ 0 w 30"/>
                  <a:gd name="T11" fmla="*/ 0 h 30"/>
                  <a:gd name="T12" fmla="*/ 30 w 30"/>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24"/>
                    </a:moveTo>
                    <a:lnTo>
                      <a:pt x="30" y="30"/>
                    </a:lnTo>
                    <a:lnTo>
                      <a:pt x="30" y="24"/>
                    </a:lnTo>
                    <a:lnTo>
                      <a:pt x="0" y="0"/>
                    </a:lnTo>
                    <a:lnTo>
                      <a:pt x="0" y="0"/>
                    </a:lnTo>
                    <a:lnTo>
                      <a:pt x="0" y="0"/>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83" name="Rectangle 525"/>
              <p:cNvSpPr>
                <a:spLocks noChangeArrowheads="1"/>
              </p:cNvSpPr>
              <p:nvPr/>
            </p:nvSpPr>
            <p:spPr bwMode="auto">
              <a:xfrm>
                <a:off x="2688" y="192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884" name="Freeform 526"/>
              <p:cNvSpPr>
                <a:spLocks/>
              </p:cNvSpPr>
              <p:nvPr/>
            </p:nvSpPr>
            <p:spPr bwMode="auto">
              <a:xfrm>
                <a:off x="2706" y="1944"/>
                <a:ext cx="0" cy="12"/>
              </a:xfrm>
              <a:custGeom>
                <a:avLst/>
                <a:gdLst>
                  <a:gd name="T0" fmla="*/ 12 h 12"/>
                  <a:gd name="T1" fmla="*/ 12 h 12"/>
                  <a:gd name="T2" fmla="*/ 0 h 12"/>
                  <a:gd name="T3" fmla="*/ 12 h 12"/>
                </a:gdLst>
                <a:ahLst/>
                <a:cxnLst>
                  <a:cxn ang="0">
                    <a:pos x="0" y="T0"/>
                  </a:cxn>
                  <a:cxn ang="0">
                    <a:pos x="0" y="T1"/>
                  </a:cxn>
                  <a:cxn ang="0">
                    <a:pos x="0" y="T2"/>
                  </a:cxn>
                  <a:cxn ang="0">
                    <a:pos x="0" y="T3"/>
                  </a:cxn>
                </a:cxnLst>
                <a:rect l="0" t="0" r="r" b="b"/>
                <a:pathLst>
                  <a:path h="12">
                    <a:moveTo>
                      <a:pt x="0" y="12"/>
                    </a:moveTo>
                    <a:lnTo>
                      <a:pt x="0" y="12"/>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85" name="Freeform 527"/>
              <p:cNvSpPr>
                <a:spLocks/>
              </p:cNvSpPr>
              <p:nvPr/>
            </p:nvSpPr>
            <p:spPr bwMode="auto">
              <a:xfrm>
                <a:off x="2640" y="2052"/>
                <a:ext cx="6" cy="6"/>
              </a:xfrm>
              <a:custGeom>
                <a:avLst/>
                <a:gdLst>
                  <a:gd name="T0" fmla="*/ 6 w 6"/>
                  <a:gd name="T1" fmla="*/ 6 h 6"/>
                  <a:gd name="T2" fmla="*/ 6 w 6"/>
                  <a:gd name="T3" fmla="*/ 0 h 6"/>
                  <a:gd name="T4" fmla="*/ 0 w 6"/>
                  <a:gd name="T5" fmla="*/ 0 h 6"/>
                  <a:gd name="T6" fmla="*/ 0 w 6"/>
                  <a:gd name="T7" fmla="*/ 0 h 6"/>
                  <a:gd name="T8" fmla="*/ 6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6" y="0"/>
                    </a:lnTo>
                    <a:lnTo>
                      <a:pt x="0" y="0"/>
                    </a:ln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886" name="Freeform 528"/>
              <p:cNvSpPr>
                <a:spLocks/>
              </p:cNvSpPr>
              <p:nvPr/>
            </p:nvSpPr>
            <p:spPr bwMode="auto">
              <a:xfrm>
                <a:off x="2400" y="1962"/>
                <a:ext cx="228" cy="180"/>
              </a:xfrm>
              <a:custGeom>
                <a:avLst/>
                <a:gdLst>
                  <a:gd name="T0" fmla="*/ 186 w 228"/>
                  <a:gd name="T1" fmla="*/ 24 h 180"/>
                  <a:gd name="T2" fmla="*/ 180 w 228"/>
                  <a:gd name="T3" fmla="*/ 24 h 180"/>
                  <a:gd name="T4" fmla="*/ 180 w 228"/>
                  <a:gd name="T5" fmla="*/ 24 h 180"/>
                  <a:gd name="T6" fmla="*/ 138 w 228"/>
                  <a:gd name="T7" fmla="*/ 6 h 180"/>
                  <a:gd name="T8" fmla="*/ 90 w 228"/>
                  <a:gd name="T9" fmla="*/ 6 h 180"/>
                  <a:gd name="T10" fmla="*/ 42 w 228"/>
                  <a:gd name="T11" fmla="*/ 0 h 180"/>
                  <a:gd name="T12" fmla="*/ 18 w 228"/>
                  <a:gd name="T13" fmla="*/ 0 h 180"/>
                  <a:gd name="T14" fmla="*/ 6 w 228"/>
                  <a:gd name="T15" fmla="*/ 12 h 180"/>
                  <a:gd name="T16" fmla="*/ 12 w 228"/>
                  <a:gd name="T17" fmla="*/ 30 h 180"/>
                  <a:gd name="T18" fmla="*/ 12 w 228"/>
                  <a:gd name="T19" fmla="*/ 42 h 180"/>
                  <a:gd name="T20" fmla="*/ 24 w 228"/>
                  <a:gd name="T21" fmla="*/ 36 h 180"/>
                  <a:gd name="T22" fmla="*/ 54 w 228"/>
                  <a:gd name="T23" fmla="*/ 42 h 180"/>
                  <a:gd name="T24" fmla="*/ 54 w 228"/>
                  <a:gd name="T25" fmla="*/ 42 h 180"/>
                  <a:gd name="T26" fmla="*/ 54 w 228"/>
                  <a:gd name="T27" fmla="*/ 54 h 180"/>
                  <a:gd name="T28" fmla="*/ 54 w 228"/>
                  <a:gd name="T29" fmla="*/ 54 h 180"/>
                  <a:gd name="T30" fmla="*/ 48 w 228"/>
                  <a:gd name="T31" fmla="*/ 66 h 180"/>
                  <a:gd name="T32" fmla="*/ 36 w 228"/>
                  <a:gd name="T33" fmla="*/ 102 h 180"/>
                  <a:gd name="T34" fmla="*/ 42 w 228"/>
                  <a:gd name="T35" fmla="*/ 114 h 180"/>
                  <a:gd name="T36" fmla="*/ 42 w 228"/>
                  <a:gd name="T37" fmla="*/ 114 h 180"/>
                  <a:gd name="T38" fmla="*/ 36 w 228"/>
                  <a:gd name="T39" fmla="*/ 126 h 180"/>
                  <a:gd name="T40" fmla="*/ 42 w 228"/>
                  <a:gd name="T41" fmla="*/ 138 h 180"/>
                  <a:gd name="T42" fmla="*/ 42 w 228"/>
                  <a:gd name="T43" fmla="*/ 138 h 180"/>
                  <a:gd name="T44" fmla="*/ 36 w 228"/>
                  <a:gd name="T45" fmla="*/ 156 h 180"/>
                  <a:gd name="T46" fmla="*/ 36 w 228"/>
                  <a:gd name="T47" fmla="*/ 156 h 180"/>
                  <a:gd name="T48" fmla="*/ 60 w 228"/>
                  <a:gd name="T49" fmla="*/ 180 h 180"/>
                  <a:gd name="T50" fmla="*/ 84 w 228"/>
                  <a:gd name="T51" fmla="*/ 174 h 180"/>
                  <a:gd name="T52" fmla="*/ 132 w 228"/>
                  <a:gd name="T53" fmla="*/ 168 h 180"/>
                  <a:gd name="T54" fmla="*/ 156 w 228"/>
                  <a:gd name="T55" fmla="*/ 150 h 180"/>
                  <a:gd name="T56" fmla="*/ 174 w 228"/>
                  <a:gd name="T57" fmla="*/ 120 h 180"/>
                  <a:gd name="T58" fmla="*/ 186 w 228"/>
                  <a:gd name="T59" fmla="*/ 66 h 180"/>
                  <a:gd name="T60" fmla="*/ 228 w 228"/>
                  <a:gd name="T61" fmla="*/ 42 h 180"/>
                  <a:gd name="T62" fmla="*/ 228 w 228"/>
                  <a:gd name="T63" fmla="*/ 30 h 180"/>
                  <a:gd name="T64" fmla="*/ 198 w 228"/>
                  <a:gd name="T6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180">
                    <a:moveTo>
                      <a:pt x="198" y="30"/>
                    </a:moveTo>
                    <a:lnTo>
                      <a:pt x="186" y="24"/>
                    </a:lnTo>
                    <a:lnTo>
                      <a:pt x="180" y="24"/>
                    </a:lnTo>
                    <a:lnTo>
                      <a:pt x="180" y="24"/>
                    </a:lnTo>
                    <a:lnTo>
                      <a:pt x="180" y="24"/>
                    </a:lnTo>
                    <a:lnTo>
                      <a:pt x="180" y="24"/>
                    </a:lnTo>
                    <a:lnTo>
                      <a:pt x="144" y="18"/>
                    </a:lnTo>
                    <a:lnTo>
                      <a:pt x="138" y="6"/>
                    </a:lnTo>
                    <a:lnTo>
                      <a:pt x="102" y="6"/>
                    </a:lnTo>
                    <a:lnTo>
                      <a:pt x="90" y="6"/>
                    </a:lnTo>
                    <a:lnTo>
                      <a:pt x="60" y="0"/>
                    </a:lnTo>
                    <a:lnTo>
                      <a:pt x="42" y="0"/>
                    </a:lnTo>
                    <a:lnTo>
                      <a:pt x="30" y="0"/>
                    </a:lnTo>
                    <a:lnTo>
                      <a:pt x="18" y="0"/>
                    </a:lnTo>
                    <a:lnTo>
                      <a:pt x="18" y="6"/>
                    </a:lnTo>
                    <a:lnTo>
                      <a:pt x="6" y="12"/>
                    </a:lnTo>
                    <a:lnTo>
                      <a:pt x="0" y="18"/>
                    </a:lnTo>
                    <a:lnTo>
                      <a:pt x="12" y="30"/>
                    </a:lnTo>
                    <a:lnTo>
                      <a:pt x="12" y="42"/>
                    </a:lnTo>
                    <a:lnTo>
                      <a:pt x="12" y="42"/>
                    </a:lnTo>
                    <a:lnTo>
                      <a:pt x="12" y="42"/>
                    </a:lnTo>
                    <a:lnTo>
                      <a:pt x="24" y="36"/>
                    </a:lnTo>
                    <a:lnTo>
                      <a:pt x="24" y="42"/>
                    </a:lnTo>
                    <a:lnTo>
                      <a:pt x="54" y="42"/>
                    </a:lnTo>
                    <a:lnTo>
                      <a:pt x="54" y="42"/>
                    </a:lnTo>
                    <a:lnTo>
                      <a:pt x="54" y="42"/>
                    </a:lnTo>
                    <a:lnTo>
                      <a:pt x="54" y="48"/>
                    </a:lnTo>
                    <a:lnTo>
                      <a:pt x="54" y="54"/>
                    </a:lnTo>
                    <a:lnTo>
                      <a:pt x="54" y="54"/>
                    </a:lnTo>
                    <a:lnTo>
                      <a:pt x="54" y="54"/>
                    </a:lnTo>
                    <a:lnTo>
                      <a:pt x="54" y="60"/>
                    </a:lnTo>
                    <a:lnTo>
                      <a:pt x="48" y="66"/>
                    </a:lnTo>
                    <a:lnTo>
                      <a:pt x="42" y="90"/>
                    </a:lnTo>
                    <a:lnTo>
                      <a:pt x="36" y="102"/>
                    </a:lnTo>
                    <a:lnTo>
                      <a:pt x="42" y="108"/>
                    </a:lnTo>
                    <a:lnTo>
                      <a:pt x="42" y="114"/>
                    </a:lnTo>
                    <a:lnTo>
                      <a:pt x="42" y="114"/>
                    </a:lnTo>
                    <a:lnTo>
                      <a:pt x="42" y="114"/>
                    </a:lnTo>
                    <a:lnTo>
                      <a:pt x="42" y="114"/>
                    </a:lnTo>
                    <a:lnTo>
                      <a:pt x="36" y="126"/>
                    </a:lnTo>
                    <a:lnTo>
                      <a:pt x="42" y="132"/>
                    </a:lnTo>
                    <a:lnTo>
                      <a:pt x="42" y="138"/>
                    </a:lnTo>
                    <a:lnTo>
                      <a:pt x="42" y="138"/>
                    </a:lnTo>
                    <a:lnTo>
                      <a:pt x="42" y="138"/>
                    </a:lnTo>
                    <a:lnTo>
                      <a:pt x="36" y="144"/>
                    </a:lnTo>
                    <a:lnTo>
                      <a:pt x="36" y="156"/>
                    </a:lnTo>
                    <a:lnTo>
                      <a:pt x="36" y="156"/>
                    </a:lnTo>
                    <a:lnTo>
                      <a:pt x="36" y="156"/>
                    </a:lnTo>
                    <a:lnTo>
                      <a:pt x="54" y="156"/>
                    </a:lnTo>
                    <a:lnTo>
                      <a:pt x="60" y="180"/>
                    </a:lnTo>
                    <a:lnTo>
                      <a:pt x="72" y="180"/>
                    </a:lnTo>
                    <a:lnTo>
                      <a:pt x="84" y="174"/>
                    </a:lnTo>
                    <a:lnTo>
                      <a:pt x="96" y="168"/>
                    </a:lnTo>
                    <a:lnTo>
                      <a:pt x="132" y="168"/>
                    </a:lnTo>
                    <a:lnTo>
                      <a:pt x="144" y="150"/>
                    </a:lnTo>
                    <a:lnTo>
                      <a:pt x="156" y="150"/>
                    </a:lnTo>
                    <a:lnTo>
                      <a:pt x="162" y="132"/>
                    </a:lnTo>
                    <a:lnTo>
                      <a:pt x="174" y="120"/>
                    </a:lnTo>
                    <a:lnTo>
                      <a:pt x="162" y="102"/>
                    </a:lnTo>
                    <a:lnTo>
                      <a:pt x="186" y="66"/>
                    </a:lnTo>
                    <a:lnTo>
                      <a:pt x="210" y="60"/>
                    </a:lnTo>
                    <a:lnTo>
                      <a:pt x="228" y="42"/>
                    </a:lnTo>
                    <a:lnTo>
                      <a:pt x="228" y="30"/>
                    </a:lnTo>
                    <a:lnTo>
                      <a:pt x="228" y="30"/>
                    </a:lnTo>
                    <a:lnTo>
                      <a:pt x="198" y="30"/>
                    </a:lnTo>
                    <a:lnTo>
                      <a:pt x="19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8" name="Freeform 529"/>
              <p:cNvSpPr>
                <a:spLocks/>
              </p:cNvSpPr>
              <p:nvPr/>
            </p:nvSpPr>
            <p:spPr bwMode="auto">
              <a:xfrm>
                <a:off x="2616" y="2052"/>
                <a:ext cx="18" cy="18"/>
              </a:xfrm>
              <a:custGeom>
                <a:avLst/>
                <a:gdLst>
                  <a:gd name="T0" fmla="*/ 18 w 18"/>
                  <a:gd name="T1" fmla="*/ 6 h 18"/>
                  <a:gd name="T2" fmla="*/ 12 w 18"/>
                  <a:gd name="T3" fmla="*/ 6 h 18"/>
                  <a:gd name="T4" fmla="*/ 12 w 18"/>
                  <a:gd name="T5" fmla="*/ 0 h 18"/>
                  <a:gd name="T6" fmla="*/ 0 w 18"/>
                  <a:gd name="T7" fmla="*/ 6 h 18"/>
                  <a:gd name="T8" fmla="*/ 0 w 18"/>
                  <a:gd name="T9" fmla="*/ 12 h 18"/>
                  <a:gd name="T10" fmla="*/ 12 w 18"/>
                  <a:gd name="T11" fmla="*/ 18 h 18"/>
                  <a:gd name="T12" fmla="*/ 18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6"/>
                    </a:moveTo>
                    <a:lnTo>
                      <a:pt x="12" y="6"/>
                    </a:lnTo>
                    <a:lnTo>
                      <a:pt x="12" y="0"/>
                    </a:lnTo>
                    <a:lnTo>
                      <a:pt x="0" y="6"/>
                    </a:lnTo>
                    <a:lnTo>
                      <a:pt x="0" y="12"/>
                    </a:lnTo>
                    <a:lnTo>
                      <a:pt x="12" y="18"/>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09" name="Rectangle 530"/>
              <p:cNvSpPr>
                <a:spLocks noChangeArrowheads="1"/>
              </p:cNvSpPr>
              <p:nvPr/>
            </p:nvSpPr>
            <p:spPr bwMode="auto">
              <a:xfrm>
                <a:off x="2580" y="1986"/>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0" name="Freeform 531"/>
              <p:cNvSpPr>
                <a:spLocks/>
              </p:cNvSpPr>
              <p:nvPr/>
            </p:nvSpPr>
            <p:spPr bwMode="auto">
              <a:xfrm>
                <a:off x="2400" y="1998"/>
                <a:ext cx="54" cy="120"/>
              </a:xfrm>
              <a:custGeom>
                <a:avLst/>
                <a:gdLst>
                  <a:gd name="T0" fmla="*/ 42 w 54"/>
                  <a:gd name="T1" fmla="*/ 102 h 120"/>
                  <a:gd name="T2" fmla="*/ 42 w 54"/>
                  <a:gd name="T3" fmla="*/ 96 h 120"/>
                  <a:gd name="T4" fmla="*/ 36 w 54"/>
                  <a:gd name="T5" fmla="*/ 90 h 120"/>
                  <a:gd name="T6" fmla="*/ 42 w 54"/>
                  <a:gd name="T7" fmla="*/ 78 h 120"/>
                  <a:gd name="T8" fmla="*/ 42 w 54"/>
                  <a:gd name="T9" fmla="*/ 78 h 120"/>
                  <a:gd name="T10" fmla="*/ 42 w 54"/>
                  <a:gd name="T11" fmla="*/ 72 h 120"/>
                  <a:gd name="T12" fmla="*/ 36 w 54"/>
                  <a:gd name="T13" fmla="*/ 66 h 120"/>
                  <a:gd name="T14" fmla="*/ 42 w 54"/>
                  <a:gd name="T15" fmla="*/ 54 h 120"/>
                  <a:gd name="T16" fmla="*/ 48 w 54"/>
                  <a:gd name="T17" fmla="*/ 30 h 120"/>
                  <a:gd name="T18" fmla="*/ 54 w 54"/>
                  <a:gd name="T19" fmla="*/ 24 h 120"/>
                  <a:gd name="T20" fmla="*/ 54 w 54"/>
                  <a:gd name="T21" fmla="*/ 18 h 120"/>
                  <a:gd name="T22" fmla="*/ 54 w 54"/>
                  <a:gd name="T23" fmla="*/ 12 h 120"/>
                  <a:gd name="T24" fmla="*/ 54 w 54"/>
                  <a:gd name="T25" fmla="*/ 6 h 120"/>
                  <a:gd name="T26" fmla="*/ 24 w 54"/>
                  <a:gd name="T27" fmla="*/ 6 h 120"/>
                  <a:gd name="T28" fmla="*/ 24 w 54"/>
                  <a:gd name="T29" fmla="*/ 0 h 120"/>
                  <a:gd name="T30" fmla="*/ 12 w 54"/>
                  <a:gd name="T31" fmla="*/ 6 h 120"/>
                  <a:gd name="T32" fmla="*/ 12 w 54"/>
                  <a:gd name="T33" fmla="*/ 30 h 120"/>
                  <a:gd name="T34" fmla="*/ 0 w 54"/>
                  <a:gd name="T35" fmla="*/ 84 h 120"/>
                  <a:gd name="T36" fmla="*/ 0 w 54"/>
                  <a:gd name="T37" fmla="*/ 90 h 120"/>
                  <a:gd name="T38" fmla="*/ 12 w 54"/>
                  <a:gd name="T39" fmla="*/ 90 h 120"/>
                  <a:gd name="T40" fmla="*/ 6 w 54"/>
                  <a:gd name="T41" fmla="*/ 120 h 120"/>
                  <a:gd name="T42" fmla="*/ 36 w 54"/>
                  <a:gd name="T43" fmla="*/ 120 h 120"/>
                  <a:gd name="T44" fmla="*/ 36 w 54"/>
                  <a:gd name="T45" fmla="*/ 108 h 120"/>
                  <a:gd name="T46" fmla="*/ 42 w 54"/>
                  <a:gd name="T47"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120">
                    <a:moveTo>
                      <a:pt x="42" y="102"/>
                    </a:moveTo>
                    <a:lnTo>
                      <a:pt x="42" y="96"/>
                    </a:lnTo>
                    <a:lnTo>
                      <a:pt x="36" y="90"/>
                    </a:lnTo>
                    <a:lnTo>
                      <a:pt x="42" y="78"/>
                    </a:lnTo>
                    <a:lnTo>
                      <a:pt x="42" y="78"/>
                    </a:lnTo>
                    <a:lnTo>
                      <a:pt x="42" y="72"/>
                    </a:lnTo>
                    <a:lnTo>
                      <a:pt x="36" y="66"/>
                    </a:lnTo>
                    <a:lnTo>
                      <a:pt x="42" y="54"/>
                    </a:lnTo>
                    <a:lnTo>
                      <a:pt x="48" y="30"/>
                    </a:lnTo>
                    <a:lnTo>
                      <a:pt x="54" y="24"/>
                    </a:lnTo>
                    <a:lnTo>
                      <a:pt x="54" y="18"/>
                    </a:lnTo>
                    <a:lnTo>
                      <a:pt x="54" y="12"/>
                    </a:lnTo>
                    <a:lnTo>
                      <a:pt x="54" y="6"/>
                    </a:lnTo>
                    <a:lnTo>
                      <a:pt x="24" y="6"/>
                    </a:lnTo>
                    <a:lnTo>
                      <a:pt x="24" y="0"/>
                    </a:lnTo>
                    <a:lnTo>
                      <a:pt x="12" y="6"/>
                    </a:lnTo>
                    <a:lnTo>
                      <a:pt x="12" y="30"/>
                    </a:lnTo>
                    <a:lnTo>
                      <a:pt x="0" y="84"/>
                    </a:lnTo>
                    <a:lnTo>
                      <a:pt x="0" y="90"/>
                    </a:lnTo>
                    <a:lnTo>
                      <a:pt x="12" y="90"/>
                    </a:lnTo>
                    <a:lnTo>
                      <a:pt x="6" y="120"/>
                    </a:lnTo>
                    <a:lnTo>
                      <a:pt x="36" y="120"/>
                    </a:lnTo>
                    <a:lnTo>
                      <a:pt x="36" y="108"/>
                    </a:lnTo>
                    <a:lnTo>
                      <a:pt x="42"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1" name="Rectangle 532"/>
              <p:cNvSpPr>
                <a:spLocks noChangeArrowheads="1"/>
              </p:cNvSpPr>
              <p:nvPr/>
            </p:nvSpPr>
            <p:spPr bwMode="auto">
              <a:xfrm>
                <a:off x="2436" y="2106"/>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2" name="Freeform 533"/>
              <p:cNvSpPr>
                <a:spLocks/>
              </p:cNvSpPr>
              <p:nvPr/>
            </p:nvSpPr>
            <p:spPr bwMode="auto">
              <a:xfrm>
                <a:off x="2436" y="2100"/>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3" name="Freeform 534"/>
              <p:cNvSpPr>
                <a:spLocks/>
              </p:cNvSpPr>
              <p:nvPr/>
            </p:nvSpPr>
            <p:spPr bwMode="auto">
              <a:xfrm>
                <a:off x="2442" y="2022"/>
                <a:ext cx="12" cy="30"/>
              </a:xfrm>
              <a:custGeom>
                <a:avLst/>
                <a:gdLst>
                  <a:gd name="T0" fmla="*/ 0 w 12"/>
                  <a:gd name="T1" fmla="*/ 30 h 30"/>
                  <a:gd name="T2" fmla="*/ 6 w 12"/>
                  <a:gd name="T3" fmla="*/ 6 h 30"/>
                  <a:gd name="T4" fmla="*/ 12 w 12"/>
                  <a:gd name="T5" fmla="*/ 0 h 30"/>
                  <a:gd name="T6" fmla="*/ 6 w 12"/>
                  <a:gd name="T7" fmla="*/ 6 h 30"/>
                  <a:gd name="T8" fmla="*/ 0 w 12"/>
                  <a:gd name="T9" fmla="*/ 30 h 30"/>
                </a:gdLst>
                <a:ahLst/>
                <a:cxnLst>
                  <a:cxn ang="0">
                    <a:pos x="T0" y="T1"/>
                  </a:cxn>
                  <a:cxn ang="0">
                    <a:pos x="T2" y="T3"/>
                  </a:cxn>
                  <a:cxn ang="0">
                    <a:pos x="T4" y="T5"/>
                  </a:cxn>
                  <a:cxn ang="0">
                    <a:pos x="T6" y="T7"/>
                  </a:cxn>
                  <a:cxn ang="0">
                    <a:pos x="T8" y="T9"/>
                  </a:cxn>
                </a:cxnLst>
                <a:rect l="0" t="0" r="r" b="b"/>
                <a:pathLst>
                  <a:path w="12" h="30">
                    <a:moveTo>
                      <a:pt x="0" y="30"/>
                    </a:moveTo>
                    <a:lnTo>
                      <a:pt x="6" y="6"/>
                    </a:lnTo>
                    <a:lnTo>
                      <a:pt x="12" y="0"/>
                    </a:lnTo>
                    <a:lnTo>
                      <a:pt x="6"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4" name="Freeform 535"/>
              <p:cNvSpPr>
                <a:spLocks/>
              </p:cNvSpPr>
              <p:nvPr/>
            </p:nvSpPr>
            <p:spPr bwMode="auto">
              <a:xfrm>
                <a:off x="2412" y="1998"/>
                <a:ext cx="42" cy="6"/>
              </a:xfrm>
              <a:custGeom>
                <a:avLst/>
                <a:gdLst>
                  <a:gd name="T0" fmla="*/ 12 w 42"/>
                  <a:gd name="T1" fmla="*/ 6 h 6"/>
                  <a:gd name="T2" fmla="*/ 42 w 42"/>
                  <a:gd name="T3" fmla="*/ 6 h 6"/>
                  <a:gd name="T4" fmla="*/ 42 w 42"/>
                  <a:gd name="T5" fmla="*/ 6 h 6"/>
                  <a:gd name="T6" fmla="*/ 12 w 42"/>
                  <a:gd name="T7" fmla="*/ 6 h 6"/>
                  <a:gd name="T8" fmla="*/ 12 w 42"/>
                  <a:gd name="T9" fmla="*/ 0 h 6"/>
                  <a:gd name="T10" fmla="*/ 0 w 42"/>
                  <a:gd name="T11" fmla="*/ 6 h 6"/>
                  <a:gd name="T12" fmla="*/ 0 w 42"/>
                  <a:gd name="T13" fmla="*/ 6 h 6"/>
                  <a:gd name="T14" fmla="*/ 12 w 42"/>
                  <a:gd name="T15" fmla="*/ 0 h 6"/>
                  <a:gd name="T16" fmla="*/ 12 w 4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
                    <a:moveTo>
                      <a:pt x="12" y="6"/>
                    </a:moveTo>
                    <a:lnTo>
                      <a:pt x="42" y="6"/>
                    </a:lnTo>
                    <a:lnTo>
                      <a:pt x="42" y="6"/>
                    </a:lnTo>
                    <a:lnTo>
                      <a:pt x="12" y="6"/>
                    </a:lnTo>
                    <a:lnTo>
                      <a:pt x="12" y="0"/>
                    </a:lnTo>
                    <a:lnTo>
                      <a:pt x="0" y="6"/>
                    </a:lnTo>
                    <a:lnTo>
                      <a:pt x="0" y="6"/>
                    </a:lnTo>
                    <a:lnTo>
                      <a:pt x="12"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5" name="Freeform 536"/>
              <p:cNvSpPr>
                <a:spLocks/>
              </p:cNvSpPr>
              <p:nvPr/>
            </p:nvSpPr>
            <p:spPr bwMode="auto">
              <a:xfrm>
                <a:off x="2442" y="207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6" name="Freeform 537"/>
              <p:cNvSpPr>
                <a:spLocks/>
              </p:cNvSpPr>
              <p:nvPr/>
            </p:nvSpPr>
            <p:spPr bwMode="auto">
              <a:xfrm>
                <a:off x="2454" y="201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7" name="Freeform 538"/>
              <p:cNvSpPr>
                <a:spLocks/>
              </p:cNvSpPr>
              <p:nvPr/>
            </p:nvSpPr>
            <p:spPr bwMode="auto">
              <a:xfrm>
                <a:off x="2436" y="2076"/>
                <a:ext cx="6" cy="18"/>
              </a:xfrm>
              <a:custGeom>
                <a:avLst/>
                <a:gdLst>
                  <a:gd name="T0" fmla="*/ 6 w 6"/>
                  <a:gd name="T1" fmla="*/ 18 h 18"/>
                  <a:gd name="T2" fmla="*/ 0 w 6"/>
                  <a:gd name="T3" fmla="*/ 12 h 18"/>
                  <a:gd name="T4" fmla="*/ 6 w 6"/>
                  <a:gd name="T5" fmla="*/ 0 h 18"/>
                  <a:gd name="T6" fmla="*/ 0 w 6"/>
                  <a:gd name="T7" fmla="*/ 12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12"/>
                    </a:lnTo>
                    <a:lnTo>
                      <a:pt x="6" y="0"/>
                    </a:lnTo>
                    <a:lnTo>
                      <a:pt x="0" y="12"/>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8" name="Freeform 539"/>
              <p:cNvSpPr>
                <a:spLocks/>
              </p:cNvSpPr>
              <p:nvPr/>
            </p:nvSpPr>
            <p:spPr bwMode="auto">
              <a:xfrm>
                <a:off x="2946" y="425"/>
                <a:ext cx="30" cy="30"/>
              </a:xfrm>
              <a:custGeom>
                <a:avLst/>
                <a:gdLst>
                  <a:gd name="T0" fmla="*/ 30 w 30"/>
                  <a:gd name="T1" fmla="*/ 0 h 30"/>
                  <a:gd name="T2" fmla="*/ 12 w 30"/>
                  <a:gd name="T3" fmla="*/ 0 h 30"/>
                  <a:gd name="T4" fmla="*/ 0 w 30"/>
                  <a:gd name="T5" fmla="*/ 12 h 30"/>
                  <a:gd name="T6" fmla="*/ 6 w 30"/>
                  <a:gd name="T7" fmla="*/ 30 h 30"/>
                  <a:gd name="T8" fmla="*/ 30 w 30"/>
                  <a:gd name="T9" fmla="*/ 24 h 30"/>
                  <a:gd name="T10" fmla="*/ 30 w 30"/>
                  <a:gd name="T11" fmla="*/ 0 h 30"/>
                </a:gdLst>
                <a:ahLst/>
                <a:cxnLst>
                  <a:cxn ang="0">
                    <a:pos x="T0" y="T1"/>
                  </a:cxn>
                  <a:cxn ang="0">
                    <a:pos x="T2" y="T3"/>
                  </a:cxn>
                  <a:cxn ang="0">
                    <a:pos x="T4" y="T5"/>
                  </a:cxn>
                  <a:cxn ang="0">
                    <a:pos x="T6" y="T7"/>
                  </a:cxn>
                  <a:cxn ang="0">
                    <a:pos x="T8" y="T9"/>
                  </a:cxn>
                  <a:cxn ang="0">
                    <a:pos x="T10" y="T11"/>
                  </a:cxn>
                </a:cxnLst>
                <a:rect l="0" t="0" r="r" b="b"/>
                <a:pathLst>
                  <a:path w="30" h="30">
                    <a:moveTo>
                      <a:pt x="30" y="0"/>
                    </a:moveTo>
                    <a:lnTo>
                      <a:pt x="12" y="0"/>
                    </a:lnTo>
                    <a:lnTo>
                      <a:pt x="0" y="12"/>
                    </a:lnTo>
                    <a:lnTo>
                      <a:pt x="6" y="30"/>
                    </a:lnTo>
                    <a:lnTo>
                      <a:pt x="30" y="24"/>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19" name="Freeform 540"/>
              <p:cNvSpPr>
                <a:spLocks/>
              </p:cNvSpPr>
              <p:nvPr/>
            </p:nvSpPr>
            <p:spPr bwMode="auto">
              <a:xfrm>
                <a:off x="2898" y="239"/>
                <a:ext cx="168" cy="102"/>
              </a:xfrm>
              <a:custGeom>
                <a:avLst/>
                <a:gdLst>
                  <a:gd name="T0" fmla="*/ 4 w 28"/>
                  <a:gd name="T1" fmla="*/ 12 h 17"/>
                  <a:gd name="T2" fmla="*/ 7 w 28"/>
                  <a:gd name="T3" fmla="*/ 10 h 17"/>
                  <a:gd name="T4" fmla="*/ 13 w 28"/>
                  <a:gd name="T5" fmla="*/ 10 h 17"/>
                  <a:gd name="T6" fmla="*/ 6 w 28"/>
                  <a:gd name="T7" fmla="*/ 17 h 17"/>
                  <a:gd name="T8" fmla="*/ 11 w 28"/>
                  <a:gd name="T9" fmla="*/ 16 h 17"/>
                  <a:gd name="T10" fmla="*/ 17 w 28"/>
                  <a:gd name="T11" fmla="*/ 16 h 17"/>
                  <a:gd name="T12" fmla="*/ 18 w 28"/>
                  <a:gd name="T13" fmla="*/ 17 h 17"/>
                  <a:gd name="T14" fmla="*/ 23 w 28"/>
                  <a:gd name="T15" fmla="*/ 17 h 17"/>
                  <a:gd name="T16" fmla="*/ 24 w 28"/>
                  <a:gd name="T17" fmla="*/ 12 h 17"/>
                  <a:gd name="T18" fmla="*/ 26 w 28"/>
                  <a:gd name="T19" fmla="*/ 11 h 17"/>
                  <a:gd name="T20" fmla="*/ 28 w 28"/>
                  <a:gd name="T21" fmla="*/ 4 h 17"/>
                  <a:gd name="T22" fmla="*/ 23 w 28"/>
                  <a:gd name="T23" fmla="*/ 4 h 17"/>
                  <a:gd name="T24" fmla="*/ 17 w 28"/>
                  <a:gd name="T25" fmla="*/ 1 h 17"/>
                  <a:gd name="T26" fmla="*/ 18 w 28"/>
                  <a:gd name="T27" fmla="*/ 4 h 17"/>
                  <a:gd name="T28" fmla="*/ 14 w 28"/>
                  <a:gd name="T29" fmla="*/ 5 h 17"/>
                  <a:gd name="T30" fmla="*/ 12 w 28"/>
                  <a:gd name="T31" fmla="*/ 7 h 17"/>
                  <a:gd name="T32" fmla="*/ 7 w 28"/>
                  <a:gd name="T33" fmla="*/ 0 h 17"/>
                  <a:gd name="T34" fmla="*/ 3 w 28"/>
                  <a:gd name="T35" fmla="*/ 4 h 17"/>
                  <a:gd name="T36" fmla="*/ 0 w 28"/>
                  <a:gd name="T37" fmla="*/ 4 h 17"/>
                  <a:gd name="T38" fmla="*/ 2 w 28"/>
                  <a:gd name="T39" fmla="*/ 9 h 17"/>
                  <a:gd name="T40" fmla="*/ 4 w 28"/>
                  <a:gd name="T4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7">
                    <a:moveTo>
                      <a:pt x="4" y="12"/>
                    </a:moveTo>
                    <a:cubicBezTo>
                      <a:pt x="7" y="10"/>
                      <a:pt x="7" y="10"/>
                      <a:pt x="7" y="10"/>
                    </a:cubicBezTo>
                    <a:cubicBezTo>
                      <a:pt x="13" y="10"/>
                      <a:pt x="13" y="10"/>
                      <a:pt x="13" y="10"/>
                    </a:cubicBezTo>
                    <a:cubicBezTo>
                      <a:pt x="6" y="17"/>
                      <a:pt x="6" y="17"/>
                      <a:pt x="6" y="17"/>
                    </a:cubicBezTo>
                    <a:cubicBezTo>
                      <a:pt x="6" y="17"/>
                      <a:pt x="11" y="16"/>
                      <a:pt x="11" y="16"/>
                    </a:cubicBezTo>
                    <a:cubicBezTo>
                      <a:pt x="17" y="16"/>
                      <a:pt x="17" y="16"/>
                      <a:pt x="17" y="16"/>
                    </a:cubicBezTo>
                    <a:cubicBezTo>
                      <a:pt x="18" y="17"/>
                      <a:pt x="18" y="17"/>
                      <a:pt x="18" y="17"/>
                    </a:cubicBezTo>
                    <a:cubicBezTo>
                      <a:pt x="23" y="17"/>
                      <a:pt x="23" y="17"/>
                      <a:pt x="23" y="17"/>
                    </a:cubicBezTo>
                    <a:cubicBezTo>
                      <a:pt x="24" y="12"/>
                      <a:pt x="24" y="12"/>
                      <a:pt x="24" y="12"/>
                    </a:cubicBezTo>
                    <a:cubicBezTo>
                      <a:pt x="26" y="11"/>
                      <a:pt x="26" y="11"/>
                      <a:pt x="26" y="11"/>
                    </a:cubicBezTo>
                    <a:cubicBezTo>
                      <a:pt x="28" y="4"/>
                      <a:pt x="28" y="4"/>
                      <a:pt x="28" y="4"/>
                    </a:cubicBezTo>
                    <a:cubicBezTo>
                      <a:pt x="23" y="4"/>
                      <a:pt x="23" y="4"/>
                      <a:pt x="23" y="4"/>
                    </a:cubicBezTo>
                    <a:cubicBezTo>
                      <a:pt x="17" y="1"/>
                      <a:pt x="17" y="1"/>
                      <a:pt x="17" y="1"/>
                    </a:cubicBezTo>
                    <a:cubicBezTo>
                      <a:pt x="18" y="4"/>
                      <a:pt x="18" y="4"/>
                      <a:pt x="18" y="4"/>
                    </a:cubicBezTo>
                    <a:cubicBezTo>
                      <a:pt x="14" y="5"/>
                      <a:pt x="14" y="5"/>
                      <a:pt x="14" y="5"/>
                    </a:cubicBezTo>
                    <a:cubicBezTo>
                      <a:pt x="12" y="7"/>
                      <a:pt x="12" y="7"/>
                      <a:pt x="12" y="7"/>
                    </a:cubicBezTo>
                    <a:cubicBezTo>
                      <a:pt x="7" y="0"/>
                      <a:pt x="7" y="0"/>
                      <a:pt x="7" y="0"/>
                    </a:cubicBezTo>
                    <a:cubicBezTo>
                      <a:pt x="3" y="4"/>
                      <a:pt x="3" y="4"/>
                      <a:pt x="3" y="4"/>
                    </a:cubicBezTo>
                    <a:cubicBezTo>
                      <a:pt x="0" y="4"/>
                      <a:pt x="0" y="4"/>
                      <a:pt x="0" y="4"/>
                    </a:cubicBezTo>
                    <a:cubicBezTo>
                      <a:pt x="2" y="9"/>
                      <a:pt x="2" y="9"/>
                      <a:pt x="2" y="9"/>
                    </a:cubicBezTo>
                    <a:lnTo>
                      <a:pt x="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0" name="Freeform 541"/>
              <p:cNvSpPr>
                <a:spLocks/>
              </p:cNvSpPr>
              <p:nvPr/>
            </p:nvSpPr>
            <p:spPr bwMode="auto">
              <a:xfrm>
                <a:off x="2772" y="287"/>
                <a:ext cx="180" cy="300"/>
              </a:xfrm>
              <a:custGeom>
                <a:avLst/>
                <a:gdLst>
                  <a:gd name="T0" fmla="*/ 12 w 180"/>
                  <a:gd name="T1" fmla="*/ 84 h 300"/>
                  <a:gd name="T2" fmla="*/ 18 w 180"/>
                  <a:gd name="T3" fmla="*/ 102 h 300"/>
                  <a:gd name="T4" fmla="*/ 12 w 180"/>
                  <a:gd name="T5" fmla="*/ 132 h 300"/>
                  <a:gd name="T6" fmla="*/ 42 w 180"/>
                  <a:gd name="T7" fmla="*/ 162 h 300"/>
                  <a:gd name="T8" fmla="*/ 60 w 180"/>
                  <a:gd name="T9" fmla="*/ 144 h 300"/>
                  <a:gd name="T10" fmla="*/ 60 w 180"/>
                  <a:gd name="T11" fmla="*/ 126 h 300"/>
                  <a:gd name="T12" fmla="*/ 72 w 180"/>
                  <a:gd name="T13" fmla="*/ 114 h 300"/>
                  <a:gd name="T14" fmla="*/ 84 w 180"/>
                  <a:gd name="T15" fmla="*/ 132 h 300"/>
                  <a:gd name="T16" fmla="*/ 102 w 180"/>
                  <a:gd name="T17" fmla="*/ 138 h 300"/>
                  <a:gd name="T18" fmla="*/ 84 w 180"/>
                  <a:gd name="T19" fmla="*/ 156 h 300"/>
                  <a:gd name="T20" fmla="*/ 48 w 180"/>
                  <a:gd name="T21" fmla="*/ 168 h 300"/>
                  <a:gd name="T22" fmla="*/ 48 w 180"/>
                  <a:gd name="T23" fmla="*/ 186 h 300"/>
                  <a:gd name="T24" fmla="*/ 60 w 180"/>
                  <a:gd name="T25" fmla="*/ 198 h 300"/>
                  <a:gd name="T26" fmla="*/ 78 w 180"/>
                  <a:gd name="T27" fmla="*/ 192 h 300"/>
                  <a:gd name="T28" fmla="*/ 102 w 180"/>
                  <a:gd name="T29" fmla="*/ 198 h 300"/>
                  <a:gd name="T30" fmla="*/ 84 w 180"/>
                  <a:gd name="T31" fmla="*/ 210 h 300"/>
                  <a:gd name="T32" fmla="*/ 78 w 180"/>
                  <a:gd name="T33" fmla="*/ 228 h 300"/>
                  <a:gd name="T34" fmla="*/ 48 w 180"/>
                  <a:gd name="T35" fmla="*/ 222 h 300"/>
                  <a:gd name="T36" fmla="*/ 96 w 180"/>
                  <a:gd name="T37" fmla="*/ 300 h 300"/>
                  <a:gd name="T38" fmla="*/ 114 w 180"/>
                  <a:gd name="T39" fmla="*/ 270 h 300"/>
                  <a:gd name="T40" fmla="*/ 114 w 180"/>
                  <a:gd name="T41" fmla="*/ 234 h 300"/>
                  <a:gd name="T42" fmla="*/ 126 w 180"/>
                  <a:gd name="T43" fmla="*/ 216 h 300"/>
                  <a:gd name="T44" fmla="*/ 150 w 180"/>
                  <a:gd name="T45" fmla="*/ 126 h 300"/>
                  <a:gd name="T46" fmla="*/ 168 w 180"/>
                  <a:gd name="T47" fmla="*/ 120 h 300"/>
                  <a:gd name="T48" fmla="*/ 180 w 180"/>
                  <a:gd name="T49" fmla="*/ 102 h 300"/>
                  <a:gd name="T50" fmla="*/ 138 w 180"/>
                  <a:gd name="T51" fmla="*/ 66 h 300"/>
                  <a:gd name="T52" fmla="*/ 138 w 180"/>
                  <a:gd name="T53" fmla="*/ 54 h 300"/>
                  <a:gd name="T54" fmla="*/ 120 w 180"/>
                  <a:gd name="T55" fmla="*/ 36 h 300"/>
                  <a:gd name="T56" fmla="*/ 108 w 180"/>
                  <a:gd name="T57" fmla="*/ 6 h 300"/>
                  <a:gd name="T58" fmla="*/ 84 w 180"/>
                  <a:gd name="T59" fmla="*/ 0 h 300"/>
                  <a:gd name="T60" fmla="*/ 72 w 180"/>
                  <a:gd name="T61" fmla="*/ 18 h 300"/>
                  <a:gd name="T62" fmla="*/ 84 w 180"/>
                  <a:gd name="T63" fmla="*/ 24 h 300"/>
                  <a:gd name="T64" fmla="*/ 96 w 180"/>
                  <a:gd name="T65" fmla="*/ 84 h 300"/>
                  <a:gd name="T66" fmla="*/ 90 w 180"/>
                  <a:gd name="T67" fmla="*/ 96 h 300"/>
                  <a:gd name="T68" fmla="*/ 78 w 180"/>
                  <a:gd name="T69" fmla="*/ 72 h 300"/>
                  <a:gd name="T70" fmla="*/ 66 w 180"/>
                  <a:gd name="T71" fmla="*/ 24 h 300"/>
                  <a:gd name="T72" fmla="*/ 54 w 180"/>
                  <a:gd name="T73" fmla="*/ 42 h 300"/>
                  <a:gd name="T74" fmla="*/ 48 w 180"/>
                  <a:gd name="T75" fmla="*/ 66 h 300"/>
                  <a:gd name="T76" fmla="*/ 42 w 180"/>
                  <a:gd name="T77" fmla="*/ 48 h 300"/>
                  <a:gd name="T78" fmla="*/ 24 w 180"/>
                  <a:gd name="T79" fmla="*/ 48 h 300"/>
                  <a:gd name="T80" fmla="*/ 6 w 180"/>
                  <a:gd name="T81" fmla="*/ 18 h 300"/>
                  <a:gd name="T82" fmla="*/ 0 w 180"/>
                  <a:gd name="T83" fmla="*/ 30 h 300"/>
                  <a:gd name="T84" fmla="*/ 0 w 180"/>
                  <a:gd name="T85" fmla="*/ 54 h 300"/>
                  <a:gd name="T86" fmla="*/ 12 w 180"/>
                  <a:gd name="T87" fmla="*/ 66 h 300"/>
                  <a:gd name="T88" fmla="*/ 12 w 180"/>
                  <a:gd name="T89" fmla="*/ 8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 h="300">
                    <a:moveTo>
                      <a:pt x="12" y="84"/>
                    </a:moveTo>
                    <a:lnTo>
                      <a:pt x="18" y="102"/>
                    </a:lnTo>
                    <a:lnTo>
                      <a:pt x="12" y="132"/>
                    </a:lnTo>
                    <a:lnTo>
                      <a:pt x="42" y="162"/>
                    </a:lnTo>
                    <a:lnTo>
                      <a:pt x="60" y="144"/>
                    </a:lnTo>
                    <a:lnTo>
                      <a:pt x="60" y="126"/>
                    </a:lnTo>
                    <a:lnTo>
                      <a:pt x="72" y="114"/>
                    </a:lnTo>
                    <a:lnTo>
                      <a:pt x="84" y="132"/>
                    </a:lnTo>
                    <a:lnTo>
                      <a:pt x="102" y="138"/>
                    </a:lnTo>
                    <a:lnTo>
                      <a:pt x="84" y="156"/>
                    </a:lnTo>
                    <a:lnTo>
                      <a:pt x="48" y="168"/>
                    </a:lnTo>
                    <a:lnTo>
                      <a:pt x="48" y="186"/>
                    </a:lnTo>
                    <a:lnTo>
                      <a:pt x="60" y="198"/>
                    </a:lnTo>
                    <a:lnTo>
                      <a:pt x="78" y="192"/>
                    </a:lnTo>
                    <a:lnTo>
                      <a:pt x="102" y="198"/>
                    </a:lnTo>
                    <a:lnTo>
                      <a:pt x="84" y="210"/>
                    </a:lnTo>
                    <a:lnTo>
                      <a:pt x="78" y="228"/>
                    </a:lnTo>
                    <a:lnTo>
                      <a:pt x="48" y="222"/>
                    </a:lnTo>
                    <a:lnTo>
                      <a:pt x="96" y="300"/>
                    </a:lnTo>
                    <a:lnTo>
                      <a:pt x="114" y="270"/>
                    </a:lnTo>
                    <a:lnTo>
                      <a:pt x="114" y="234"/>
                    </a:lnTo>
                    <a:lnTo>
                      <a:pt x="126" y="216"/>
                    </a:lnTo>
                    <a:lnTo>
                      <a:pt x="150" y="126"/>
                    </a:lnTo>
                    <a:lnTo>
                      <a:pt x="168" y="120"/>
                    </a:lnTo>
                    <a:lnTo>
                      <a:pt x="180" y="102"/>
                    </a:lnTo>
                    <a:lnTo>
                      <a:pt x="138" y="66"/>
                    </a:lnTo>
                    <a:lnTo>
                      <a:pt x="138" y="54"/>
                    </a:lnTo>
                    <a:lnTo>
                      <a:pt x="120" y="36"/>
                    </a:lnTo>
                    <a:lnTo>
                      <a:pt x="108" y="6"/>
                    </a:lnTo>
                    <a:lnTo>
                      <a:pt x="84" y="0"/>
                    </a:lnTo>
                    <a:lnTo>
                      <a:pt x="72" y="18"/>
                    </a:lnTo>
                    <a:lnTo>
                      <a:pt x="84" y="24"/>
                    </a:lnTo>
                    <a:lnTo>
                      <a:pt x="96" y="84"/>
                    </a:lnTo>
                    <a:lnTo>
                      <a:pt x="90" y="96"/>
                    </a:lnTo>
                    <a:lnTo>
                      <a:pt x="78" y="72"/>
                    </a:lnTo>
                    <a:lnTo>
                      <a:pt x="66" y="24"/>
                    </a:lnTo>
                    <a:lnTo>
                      <a:pt x="54" y="42"/>
                    </a:lnTo>
                    <a:lnTo>
                      <a:pt x="48" y="66"/>
                    </a:lnTo>
                    <a:lnTo>
                      <a:pt x="42" y="48"/>
                    </a:lnTo>
                    <a:lnTo>
                      <a:pt x="24" y="48"/>
                    </a:lnTo>
                    <a:lnTo>
                      <a:pt x="6" y="18"/>
                    </a:lnTo>
                    <a:lnTo>
                      <a:pt x="0" y="30"/>
                    </a:lnTo>
                    <a:lnTo>
                      <a:pt x="0" y="54"/>
                    </a:lnTo>
                    <a:lnTo>
                      <a:pt x="12" y="66"/>
                    </a:lnTo>
                    <a:lnTo>
                      <a:pt x="12" y="8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1" name="Freeform 542"/>
              <p:cNvSpPr>
                <a:spLocks/>
              </p:cNvSpPr>
              <p:nvPr/>
            </p:nvSpPr>
            <p:spPr bwMode="auto">
              <a:xfrm>
                <a:off x="2952" y="467"/>
                <a:ext cx="66" cy="66"/>
              </a:xfrm>
              <a:custGeom>
                <a:avLst/>
                <a:gdLst>
                  <a:gd name="T0" fmla="*/ 24 w 66"/>
                  <a:gd name="T1" fmla="*/ 0 h 66"/>
                  <a:gd name="T2" fmla="*/ 0 w 66"/>
                  <a:gd name="T3" fmla="*/ 24 h 66"/>
                  <a:gd name="T4" fmla="*/ 0 w 66"/>
                  <a:gd name="T5" fmla="*/ 48 h 66"/>
                  <a:gd name="T6" fmla="*/ 24 w 66"/>
                  <a:gd name="T7" fmla="*/ 36 h 66"/>
                  <a:gd name="T8" fmla="*/ 30 w 66"/>
                  <a:gd name="T9" fmla="*/ 66 h 66"/>
                  <a:gd name="T10" fmla="*/ 54 w 66"/>
                  <a:gd name="T11" fmla="*/ 24 h 66"/>
                  <a:gd name="T12" fmla="*/ 66 w 66"/>
                  <a:gd name="T13" fmla="*/ 24 h 66"/>
                  <a:gd name="T14" fmla="*/ 42 w 66"/>
                  <a:gd name="T15" fmla="*/ 0 h 66"/>
                  <a:gd name="T16" fmla="*/ 24 w 66"/>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24" y="0"/>
                    </a:moveTo>
                    <a:lnTo>
                      <a:pt x="0" y="24"/>
                    </a:lnTo>
                    <a:lnTo>
                      <a:pt x="0" y="48"/>
                    </a:lnTo>
                    <a:lnTo>
                      <a:pt x="24" y="36"/>
                    </a:lnTo>
                    <a:lnTo>
                      <a:pt x="30" y="66"/>
                    </a:lnTo>
                    <a:lnTo>
                      <a:pt x="54" y="24"/>
                    </a:lnTo>
                    <a:lnTo>
                      <a:pt x="66" y="24"/>
                    </a:lnTo>
                    <a:lnTo>
                      <a:pt x="42"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2" name="Freeform 543"/>
              <p:cNvSpPr>
                <a:spLocks/>
              </p:cNvSpPr>
              <p:nvPr/>
            </p:nvSpPr>
            <p:spPr bwMode="auto">
              <a:xfrm>
                <a:off x="2934" y="341"/>
                <a:ext cx="0" cy="6"/>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3" name="Freeform 544"/>
              <p:cNvSpPr>
                <a:spLocks/>
              </p:cNvSpPr>
              <p:nvPr/>
            </p:nvSpPr>
            <p:spPr bwMode="auto">
              <a:xfrm>
                <a:off x="2124" y="1194"/>
                <a:ext cx="198" cy="138"/>
              </a:xfrm>
              <a:custGeom>
                <a:avLst/>
                <a:gdLst>
                  <a:gd name="T0" fmla="*/ 144 w 198"/>
                  <a:gd name="T1" fmla="*/ 120 h 138"/>
                  <a:gd name="T2" fmla="*/ 168 w 198"/>
                  <a:gd name="T3" fmla="*/ 96 h 138"/>
                  <a:gd name="T4" fmla="*/ 174 w 198"/>
                  <a:gd name="T5" fmla="*/ 102 h 138"/>
                  <a:gd name="T6" fmla="*/ 198 w 198"/>
                  <a:gd name="T7" fmla="*/ 66 h 138"/>
                  <a:gd name="T8" fmla="*/ 192 w 198"/>
                  <a:gd name="T9" fmla="*/ 60 h 138"/>
                  <a:gd name="T10" fmla="*/ 192 w 198"/>
                  <a:gd name="T11" fmla="*/ 42 h 138"/>
                  <a:gd name="T12" fmla="*/ 174 w 198"/>
                  <a:gd name="T13" fmla="*/ 36 h 138"/>
                  <a:gd name="T14" fmla="*/ 168 w 198"/>
                  <a:gd name="T15" fmla="*/ 18 h 138"/>
                  <a:gd name="T16" fmla="*/ 180 w 198"/>
                  <a:gd name="T17" fmla="*/ 12 h 138"/>
                  <a:gd name="T18" fmla="*/ 156 w 198"/>
                  <a:gd name="T19" fmla="*/ 18 h 138"/>
                  <a:gd name="T20" fmla="*/ 144 w 198"/>
                  <a:gd name="T21" fmla="*/ 0 h 138"/>
                  <a:gd name="T22" fmla="*/ 144 w 198"/>
                  <a:gd name="T23" fmla="*/ 18 h 138"/>
                  <a:gd name="T24" fmla="*/ 120 w 198"/>
                  <a:gd name="T25" fmla="*/ 24 h 138"/>
                  <a:gd name="T26" fmla="*/ 114 w 198"/>
                  <a:gd name="T27" fmla="*/ 18 h 138"/>
                  <a:gd name="T28" fmla="*/ 114 w 198"/>
                  <a:gd name="T29" fmla="*/ 42 h 138"/>
                  <a:gd name="T30" fmla="*/ 102 w 198"/>
                  <a:gd name="T31" fmla="*/ 18 h 138"/>
                  <a:gd name="T32" fmla="*/ 90 w 198"/>
                  <a:gd name="T33" fmla="*/ 24 h 138"/>
                  <a:gd name="T34" fmla="*/ 90 w 198"/>
                  <a:gd name="T35" fmla="*/ 42 h 138"/>
                  <a:gd name="T36" fmla="*/ 72 w 198"/>
                  <a:gd name="T37" fmla="*/ 18 h 138"/>
                  <a:gd name="T38" fmla="*/ 72 w 198"/>
                  <a:gd name="T39" fmla="*/ 48 h 138"/>
                  <a:gd name="T40" fmla="*/ 66 w 198"/>
                  <a:gd name="T41" fmla="*/ 42 h 138"/>
                  <a:gd name="T42" fmla="*/ 54 w 198"/>
                  <a:gd name="T43" fmla="*/ 60 h 138"/>
                  <a:gd name="T44" fmla="*/ 54 w 198"/>
                  <a:gd name="T45" fmla="*/ 42 h 138"/>
                  <a:gd name="T46" fmla="*/ 48 w 198"/>
                  <a:gd name="T47" fmla="*/ 36 h 138"/>
                  <a:gd name="T48" fmla="*/ 54 w 198"/>
                  <a:gd name="T49" fmla="*/ 36 h 138"/>
                  <a:gd name="T50" fmla="*/ 48 w 198"/>
                  <a:gd name="T51" fmla="*/ 24 h 138"/>
                  <a:gd name="T52" fmla="*/ 18 w 198"/>
                  <a:gd name="T53" fmla="*/ 0 h 138"/>
                  <a:gd name="T54" fmla="*/ 30 w 198"/>
                  <a:gd name="T55" fmla="*/ 12 h 138"/>
                  <a:gd name="T56" fmla="*/ 24 w 198"/>
                  <a:gd name="T57" fmla="*/ 18 h 138"/>
                  <a:gd name="T58" fmla="*/ 36 w 198"/>
                  <a:gd name="T59" fmla="*/ 36 h 138"/>
                  <a:gd name="T60" fmla="*/ 18 w 198"/>
                  <a:gd name="T61" fmla="*/ 18 h 138"/>
                  <a:gd name="T62" fmla="*/ 6 w 198"/>
                  <a:gd name="T63" fmla="*/ 30 h 138"/>
                  <a:gd name="T64" fmla="*/ 12 w 198"/>
                  <a:gd name="T65" fmla="*/ 42 h 138"/>
                  <a:gd name="T66" fmla="*/ 6 w 198"/>
                  <a:gd name="T67" fmla="*/ 36 h 138"/>
                  <a:gd name="T68" fmla="*/ 0 w 198"/>
                  <a:gd name="T69" fmla="*/ 48 h 138"/>
                  <a:gd name="T70" fmla="*/ 30 w 198"/>
                  <a:gd name="T71" fmla="*/ 42 h 138"/>
                  <a:gd name="T72" fmla="*/ 42 w 198"/>
                  <a:gd name="T73" fmla="*/ 54 h 138"/>
                  <a:gd name="T74" fmla="*/ 30 w 198"/>
                  <a:gd name="T75" fmla="*/ 60 h 138"/>
                  <a:gd name="T76" fmla="*/ 42 w 198"/>
                  <a:gd name="T77" fmla="*/ 66 h 138"/>
                  <a:gd name="T78" fmla="*/ 24 w 198"/>
                  <a:gd name="T79" fmla="*/ 72 h 138"/>
                  <a:gd name="T80" fmla="*/ 6 w 198"/>
                  <a:gd name="T81" fmla="*/ 84 h 138"/>
                  <a:gd name="T82" fmla="*/ 36 w 198"/>
                  <a:gd name="T83" fmla="*/ 78 h 138"/>
                  <a:gd name="T84" fmla="*/ 36 w 198"/>
                  <a:gd name="T85" fmla="*/ 90 h 138"/>
                  <a:gd name="T86" fmla="*/ 48 w 198"/>
                  <a:gd name="T87" fmla="*/ 90 h 138"/>
                  <a:gd name="T88" fmla="*/ 42 w 198"/>
                  <a:gd name="T89" fmla="*/ 108 h 138"/>
                  <a:gd name="T90" fmla="*/ 30 w 198"/>
                  <a:gd name="T91" fmla="*/ 114 h 138"/>
                  <a:gd name="T92" fmla="*/ 30 w 198"/>
                  <a:gd name="T93" fmla="*/ 120 h 138"/>
                  <a:gd name="T94" fmla="*/ 60 w 198"/>
                  <a:gd name="T95" fmla="*/ 120 h 138"/>
                  <a:gd name="T96" fmla="*/ 78 w 198"/>
                  <a:gd name="T97" fmla="*/ 132 h 138"/>
                  <a:gd name="T98" fmla="*/ 108 w 198"/>
                  <a:gd name="T99" fmla="*/ 138 h 138"/>
                  <a:gd name="T100" fmla="*/ 132 w 198"/>
                  <a:gd name="T101" fmla="*/ 114 h 138"/>
                  <a:gd name="T102" fmla="*/ 144 w 198"/>
                  <a:gd name="T103"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138">
                    <a:moveTo>
                      <a:pt x="144" y="120"/>
                    </a:moveTo>
                    <a:lnTo>
                      <a:pt x="168" y="96"/>
                    </a:lnTo>
                    <a:lnTo>
                      <a:pt x="174" y="102"/>
                    </a:lnTo>
                    <a:lnTo>
                      <a:pt x="198" y="66"/>
                    </a:lnTo>
                    <a:lnTo>
                      <a:pt x="192" y="60"/>
                    </a:lnTo>
                    <a:lnTo>
                      <a:pt x="192" y="42"/>
                    </a:lnTo>
                    <a:lnTo>
                      <a:pt x="174" y="36"/>
                    </a:lnTo>
                    <a:lnTo>
                      <a:pt x="168" y="18"/>
                    </a:lnTo>
                    <a:lnTo>
                      <a:pt x="180" y="12"/>
                    </a:lnTo>
                    <a:lnTo>
                      <a:pt x="156" y="18"/>
                    </a:lnTo>
                    <a:lnTo>
                      <a:pt x="144" y="0"/>
                    </a:lnTo>
                    <a:lnTo>
                      <a:pt x="144" y="18"/>
                    </a:lnTo>
                    <a:lnTo>
                      <a:pt x="120" y="24"/>
                    </a:lnTo>
                    <a:lnTo>
                      <a:pt x="114" y="18"/>
                    </a:lnTo>
                    <a:lnTo>
                      <a:pt x="114" y="42"/>
                    </a:lnTo>
                    <a:lnTo>
                      <a:pt x="102" y="18"/>
                    </a:lnTo>
                    <a:lnTo>
                      <a:pt x="90" y="24"/>
                    </a:lnTo>
                    <a:lnTo>
                      <a:pt x="90" y="42"/>
                    </a:lnTo>
                    <a:lnTo>
                      <a:pt x="72" y="18"/>
                    </a:lnTo>
                    <a:lnTo>
                      <a:pt x="72" y="48"/>
                    </a:lnTo>
                    <a:lnTo>
                      <a:pt x="66" y="42"/>
                    </a:lnTo>
                    <a:lnTo>
                      <a:pt x="54" y="60"/>
                    </a:lnTo>
                    <a:lnTo>
                      <a:pt x="54" y="42"/>
                    </a:lnTo>
                    <a:lnTo>
                      <a:pt x="48" y="36"/>
                    </a:lnTo>
                    <a:lnTo>
                      <a:pt x="54" y="36"/>
                    </a:lnTo>
                    <a:lnTo>
                      <a:pt x="48" y="24"/>
                    </a:lnTo>
                    <a:lnTo>
                      <a:pt x="18" y="0"/>
                    </a:lnTo>
                    <a:lnTo>
                      <a:pt x="30" y="12"/>
                    </a:lnTo>
                    <a:lnTo>
                      <a:pt x="24" y="18"/>
                    </a:lnTo>
                    <a:lnTo>
                      <a:pt x="36" y="36"/>
                    </a:lnTo>
                    <a:lnTo>
                      <a:pt x="18" y="18"/>
                    </a:lnTo>
                    <a:lnTo>
                      <a:pt x="6" y="30"/>
                    </a:lnTo>
                    <a:lnTo>
                      <a:pt x="12" y="42"/>
                    </a:lnTo>
                    <a:lnTo>
                      <a:pt x="6" y="36"/>
                    </a:lnTo>
                    <a:lnTo>
                      <a:pt x="0" y="48"/>
                    </a:lnTo>
                    <a:lnTo>
                      <a:pt x="30" y="42"/>
                    </a:lnTo>
                    <a:lnTo>
                      <a:pt x="42" y="54"/>
                    </a:lnTo>
                    <a:lnTo>
                      <a:pt x="30" y="60"/>
                    </a:lnTo>
                    <a:lnTo>
                      <a:pt x="42" y="66"/>
                    </a:lnTo>
                    <a:lnTo>
                      <a:pt x="24" y="72"/>
                    </a:lnTo>
                    <a:lnTo>
                      <a:pt x="6" y="84"/>
                    </a:lnTo>
                    <a:lnTo>
                      <a:pt x="36" y="78"/>
                    </a:lnTo>
                    <a:lnTo>
                      <a:pt x="36" y="90"/>
                    </a:lnTo>
                    <a:lnTo>
                      <a:pt x="48" y="90"/>
                    </a:lnTo>
                    <a:lnTo>
                      <a:pt x="42" y="108"/>
                    </a:lnTo>
                    <a:lnTo>
                      <a:pt x="30" y="114"/>
                    </a:lnTo>
                    <a:lnTo>
                      <a:pt x="30" y="120"/>
                    </a:lnTo>
                    <a:lnTo>
                      <a:pt x="60" y="120"/>
                    </a:lnTo>
                    <a:lnTo>
                      <a:pt x="78" y="132"/>
                    </a:lnTo>
                    <a:lnTo>
                      <a:pt x="108" y="138"/>
                    </a:lnTo>
                    <a:lnTo>
                      <a:pt x="132" y="114"/>
                    </a:lnTo>
                    <a:lnTo>
                      <a:pt x="144"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4" name="Freeform 545"/>
              <p:cNvSpPr>
                <a:spLocks/>
              </p:cNvSpPr>
              <p:nvPr/>
            </p:nvSpPr>
            <p:spPr bwMode="auto">
              <a:xfrm>
                <a:off x="2238" y="485"/>
                <a:ext cx="6" cy="24"/>
              </a:xfrm>
              <a:custGeom>
                <a:avLst/>
                <a:gdLst>
                  <a:gd name="T0" fmla="*/ 6 w 6"/>
                  <a:gd name="T1" fmla="*/ 0 h 24"/>
                  <a:gd name="T2" fmla="*/ 0 w 6"/>
                  <a:gd name="T3" fmla="*/ 24 h 24"/>
                  <a:gd name="T4" fmla="*/ 6 w 6"/>
                  <a:gd name="T5" fmla="*/ 18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6" y="18"/>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5" name="Freeform 546"/>
              <p:cNvSpPr>
                <a:spLocks/>
              </p:cNvSpPr>
              <p:nvPr/>
            </p:nvSpPr>
            <p:spPr bwMode="auto">
              <a:xfrm>
                <a:off x="2124" y="845"/>
                <a:ext cx="48" cy="18"/>
              </a:xfrm>
              <a:custGeom>
                <a:avLst/>
                <a:gdLst>
                  <a:gd name="T0" fmla="*/ 0 w 48"/>
                  <a:gd name="T1" fmla="*/ 6 h 18"/>
                  <a:gd name="T2" fmla="*/ 24 w 48"/>
                  <a:gd name="T3" fmla="*/ 12 h 18"/>
                  <a:gd name="T4" fmla="*/ 30 w 48"/>
                  <a:gd name="T5" fmla="*/ 18 h 18"/>
                  <a:gd name="T6" fmla="*/ 42 w 48"/>
                  <a:gd name="T7" fmla="*/ 18 h 18"/>
                  <a:gd name="T8" fmla="*/ 48 w 48"/>
                  <a:gd name="T9" fmla="*/ 12 h 18"/>
                  <a:gd name="T10" fmla="*/ 24 w 48"/>
                  <a:gd name="T11" fmla="*/ 0 h 18"/>
                  <a:gd name="T12" fmla="*/ 0 w 4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0" y="6"/>
                    </a:moveTo>
                    <a:lnTo>
                      <a:pt x="24" y="12"/>
                    </a:lnTo>
                    <a:lnTo>
                      <a:pt x="30" y="18"/>
                    </a:lnTo>
                    <a:lnTo>
                      <a:pt x="42" y="18"/>
                    </a:lnTo>
                    <a:lnTo>
                      <a:pt x="48" y="12"/>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6" name="Freeform 547"/>
              <p:cNvSpPr>
                <a:spLocks/>
              </p:cNvSpPr>
              <p:nvPr/>
            </p:nvSpPr>
            <p:spPr bwMode="auto">
              <a:xfrm>
                <a:off x="2118" y="857"/>
                <a:ext cx="48" cy="48"/>
              </a:xfrm>
              <a:custGeom>
                <a:avLst/>
                <a:gdLst>
                  <a:gd name="T0" fmla="*/ 0 w 48"/>
                  <a:gd name="T1" fmla="*/ 0 h 48"/>
                  <a:gd name="T2" fmla="*/ 0 w 48"/>
                  <a:gd name="T3" fmla="*/ 18 h 48"/>
                  <a:gd name="T4" fmla="*/ 42 w 48"/>
                  <a:gd name="T5" fmla="*/ 48 h 48"/>
                  <a:gd name="T6" fmla="*/ 36 w 48"/>
                  <a:gd name="T7" fmla="*/ 30 h 48"/>
                  <a:gd name="T8" fmla="*/ 48 w 48"/>
                  <a:gd name="T9" fmla="*/ 24 h 48"/>
                  <a:gd name="T10" fmla="*/ 24 w 48"/>
                  <a:gd name="T11" fmla="*/ 6 h 48"/>
                  <a:gd name="T12" fmla="*/ 0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0" y="0"/>
                    </a:moveTo>
                    <a:lnTo>
                      <a:pt x="0" y="18"/>
                    </a:lnTo>
                    <a:lnTo>
                      <a:pt x="42" y="48"/>
                    </a:lnTo>
                    <a:lnTo>
                      <a:pt x="36" y="30"/>
                    </a:lnTo>
                    <a:lnTo>
                      <a:pt x="48" y="24"/>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7" name="Freeform 548"/>
              <p:cNvSpPr>
                <a:spLocks/>
              </p:cNvSpPr>
              <p:nvPr/>
            </p:nvSpPr>
            <p:spPr bwMode="auto">
              <a:xfrm>
                <a:off x="2220" y="689"/>
                <a:ext cx="30" cy="30"/>
              </a:xfrm>
              <a:custGeom>
                <a:avLst/>
                <a:gdLst>
                  <a:gd name="T0" fmla="*/ 12 w 30"/>
                  <a:gd name="T1" fmla="*/ 24 h 30"/>
                  <a:gd name="T2" fmla="*/ 30 w 30"/>
                  <a:gd name="T3" fmla="*/ 30 h 30"/>
                  <a:gd name="T4" fmla="*/ 30 w 30"/>
                  <a:gd name="T5" fmla="*/ 18 h 30"/>
                  <a:gd name="T6" fmla="*/ 18 w 30"/>
                  <a:gd name="T7" fmla="*/ 18 h 30"/>
                  <a:gd name="T8" fmla="*/ 18 w 30"/>
                  <a:gd name="T9" fmla="*/ 0 h 30"/>
                  <a:gd name="T10" fmla="*/ 0 w 30"/>
                  <a:gd name="T11" fmla="*/ 0 h 30"/>
                  <a:gd name="T12" fmla="*/ 0 w 30"/>
                  <a:gd name="T13" fmla="*/ 30 h 30"/>
                  <a:gd name="T14" fmla="*/ 12 w 3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12" y="24"/>
                    </a:moveTo>
                    <a:lnTo>
                      <a:pt x="30" y="30"/>
                    </a:lnTo>
                    <a:lnTo>
                      <a:pt x="30" y="18"/>
                    </a:lnTo>
                    <a:lnTo>
                      <a:pt x="18" y="18"/>
                    </a:lnTo>
                    <a:lnTo>
                      <a:pt x="18" y="0"/>
                    </a:lnTo>
                    <a:lnTo>
                      <a:pt x="0" y="0"/>
                    </a:lnTo>
                    <a:lnTo>
                      <a:pt x="0" y="3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8" name="Freeform 549"/>
              <p:cNvSpPr>
                <a:spLocks/>
              </p:cNvSpPr>
              <p:nvPr/>
            </p:nvSpPr>
            <p:spPr bwMode="auto">
              <a:xfrm>
                <a:off x="1566" y="1008"/>
                <a:ext cx="60" cy="48"/>
              </a:xfrm>
              <a:custGeom>
                <a:avLst/>
                <a:gdLst>
                  <a:gd name="T0" fmla="*/ 12 w 60"/>
                  <a:gd name="T1" fmla="*/ 30 h 48"/>
                  <a:gd name="T2" fmla="*/ 6 w 60"/>
                  <a:gd name="T3" fmla="*/ 36 h 48"/>
                  <a:gd name="T4" fmla="*/ 30 w 60"/>
                  <a:gd name="T5" fmla="*/ 42 h 48"/>
                  <a:gd name="T6" fmla="*/ 24 w 60"/>
                  <a:gd name="T7" fmla="*/ 48 h 48"/>
                  <a:gd name="T8" fmla="*/ 54 w 60"/>
                  <a:gd name="T9" fmla="*/ 48 h 48"/>
                  <a:gd name="T10" fmla="*/ 60 w 60"/>
                  <a:gd name="T11" fmla="*/ 24 h 48"/>
                  <a:gd name="T12" fmla="*/ 30 w 60"/>
                  <a:gd name="T13" fmla="*/ 0 h 48"/>
                  <a:gd name="T14" fmla="*/ 6 w 60"/>
                  <a:gd name="T15" fmla="*/ 0 h 48"/>
                  <a:gd name="T16" fmla="*/ 18 w 60"/>
                  <a:gd name="T17" fmla="*/ 18 h 48"/>
                  <a:gd name="T18" fmla="*/ 0 w 60"/>
                  <a:gd name="T19" fmla="*/ 24 h 48"/>
                  <a:gd name="T20" fmla="*/ 12 w 60"/>
                  <a:gd name="T21"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8">
                    <a:moveTo>
                      <a:pt x="12" y="30"/>
                    </a:moveTo>
                    <a:lnTo>
                      <a:pt x="6" y="36"/>
                    </a:lnTo>
                    <a:lnTo>
                      <a:pt x="30" y="42"/>
                    </a:lnTo>
                    <a:lnTo>
                      <a:pt x="24" y="48"/>
                    </a:lnTo>
                    <a:lnTo>
                      <a:pt x="54" y="48"/>
                    </a:lnTo>
                    <a:lnTo>
                      <a:pt x="60" y="24"/>
                    </a:lnTo>
                    <a:lnTo>
                      <a:pt x="30" y="0"/>
                    </a:lnTo>
                    <a:lnTo>
                      <a:pt x="6" y="0"/>
                    </a:lnTo>
                    <a:lnTo>
                      <a:pt x="18" y="18"/>
                    </a:lnTo>
                    <a:lnTo>
                      <a:pt x="0" y="24"/>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29" name="Freeform 550"/>
              <p:cNvSpPr>
                <a:spLocks/>
              </p:cNvSpPr>
              <p:nvPr/>
            </p:nvSpPr>
            <p:spPr bwMode="auto">
              <a:xfrm>
                <a:off x="1212" y="233"/>
                <a:ext cx="1056" cy="1219"/>
              </a:xfrm>
              <a:custGeom>
                <a:avLst/>
                <a:gdLst>
                  <a:gd name="T0" fmla="*/ 120 w 1056"/>
                  <a:gd name="T1" fmla="*/ 60 h 1219"/>
                  <a:gd name="T2" fmla="*/ 162 w 1056"/>
                  <a:gd name="T3" fmla="*/ 72 h 1219"/>
                  <a:gd name="T4" fmla="*/ 114 w 1056"/>
                  <a:gd name="T5" fmla="*/ 150 h 1219"/>
                  <a:gd name="T6" fmla="*/ 0 w 1056"/>
                  <a:gd name="T7" fmla="*/ 210 h 1219"/>
                  <a:gd name="T8" fmla="*/ 54 w 1056"/>
                  <a:gd name="T9" fmla="*/ 258 h 1219"/>
                  <a:gd name="T10" fmla="*/ 108 w 1056"/>
                  <a:gd name="T11" fmla="*/ 264 h 1219"/>
                  <a:gd name="T12" fmla="*/ 108 w 1056"/>
                  <a:gd name="T13" fmla="*/ 312 h 1219"/>
                  <a:gd name="T14" fmla="*/ 72 w 1056"/>
                  <a:gd name="T15" fmla="*/ 318 h 1219"/>
                  <a:gd name="T16" fmla="*/ 96 w 1056"/>
                  <a:gd name="T17" fmla="*/ 360 h 1219"/>
                  <a:gd name="T18" fmla="*/ 102 w 1056"/>
                  <a:gd name="T19" fmla="*/ 408 h 1219"/>
                  <a:gd name="T20" fmla="*/ 156 w 1056"/>
                  <a:gd name="T21" fmla="*/ 396 h 1219"/>
                  <a:gd name="T22" fmla="*/ 276 w 1056"/>
                  <a:gd name="T23" fmla="*/ 438 h 1219"/>
                  <a:gd name="T24" fmla="*/ 324 w 1056"/>
                  <a:gd name="T25" fmla="*/ 552 h 1219"/>
                  <a:gd name="T26" fmla="*/ 342 w 1056"/>
                  <a:gd name="T27" fmla="*/ 582 h 1219"/>
                  <a:gd name="T28" fmla="*/ 348 w 1056"/>
                  <a:gd name="T29" fmla="*/ 672 h 1219"/>
                  <a:gd name="T30" fmla="*/ 372 w 1056"/>
                  <a:gd name="T31" fmla="*/ 714 h 1219"/>
                  <a:gd name="T32" fmla="*/ 396 w 1056"/>
                  <a:gd name="T33" fmla="*/ 690 h 1219"/>
                  <a:gd name="T34" fmla="*/ 390 w 1056"/>
                  <a:gd name="T35" fmla="*/ 744 h 1219"/>
                  <a:gd name="T36" fmla="*/ 438 w 1056"/>
                  <a:gd name="T37" fmla="*/ 787 h 1219"/>
                  <a:gd name="T38" fmla="*/ 420 w 1056"/>
                  <a:gd name="T39" fmla="*/ 847 h 1219"/>
                  <a:gd name="T40" fmla="*/ 372 w 1056"/>
                  <a:gd name="T41" fmla="*/ 907 h 1219"/>
                  <a:gd name="T42" fmla="*/ 378 w 1056"/>
                  <a:gd name="T43" fmla="*/ 955 h 1219"/>
                  <a:gd name="T44" fmla="*/ 408 w 1056"/>
                  <a:gd name="T45" fmla="*/ 1039 h 1219"/>
                  <a:gd name="T46" fmla="*/ 420 w 1056"/>
                  <a:gd name="T47" fmla="*/ 1081 h 1219"/>
                  <a:gd name="T48" fmla="*/ 558 w 1056"/>
                  <a:gd name="T49" fmla="*/ 1219 h 1219"/>
                  <a:gd name="T50" fmla="*/ 588 w 1056"/>
                  <a:gd name="T51" fmla="*/ 1129 h 1219"/>
                  <a:gd name="T52" fmla="*/ 606 w 1056"/>
                  <a:gd name="T53" fmla="*/ 1063 h 1219"/>
                  <a:gd name="T54" fmla="*/ 612 w 1056"/>
                  <a:gd name="T55" fmla="*/ 1027 h 1219"/>
                  <a:gd name="T56" fmla="*/ 630 w 1056"/>
                  <a:gd name="T57" fmla="*/ 1009 h 1219"/>
                  <a:gd name="T58" fmla="*/ 672 w 1056"/>
                  <a:gd name="T59" fmla="*/ 985 h 1219"/>
                  <a:gd name="T60" fmla="*/ 684 w 1056"/>
                  <a:gd name="T61" fmla="*/ 973 h 1219"/>
                  <a:gd name="T62" fmla="*/ 714 w 1056"/>
                  <a:gd name="T63" fmla="*/ 979 h 1219"/>
                  <a:gd name="T64" fmla="*/ 738 w 1056"/>
                  <a:gd name="T65" fmla="*/ 949 h 1219"/>
                  <a:gd name="T66" fmla="*/ 780 w 1056"/>
                  <a:gd name="T67" fmla="*/ 889 h 1219"/>
                  <a:gd name="T68" fmla="*/ 816 w 1056"/>
                  <a:gd name="T69" fmla="*/ 877 h 1219"/>
                  <a:gd name="T70" fmla="*/ 942 w 1056"/>
                  <a:gd name="T71" fmla="*/ 811 h 1219"/>
                  <a:gd name="T72" fmla="*/ 936 w 1056"/>
                  <a:gd name="T73" fmla="*/ 781 h 1219"/>
                  <a:gd name="T74" fmla="*/ 846 w 1056"/>
                  <a:gd name="T75" fmla="*/ 775 h 1219"/>
                  <a:gd name="T76" fmla="*/ 882 w 1056"/>
                  <a:gd name="T77" fmla="*/ 720 h 1219"/>
                  <a:gd name="T78" fmla="*/ 840 w 1056"/>
                  <a:gd name="T79" fmla="*/ 660 h 1219"/>
                  <a:gd name="T80" fmla="*/ 930 w 1056"/>
                  <a:gd name="T81" fmla="*/ 756 h 1219"/>
                  <a:gd name="T82" fmla="*/ 942 w 1056"/>
                  <a:gd name="T83" fmla="*/ 714 h 1219"/>
                  <a:gd name="T84" fmla="*/ 864 w 1056"/>
                  <a:gd name="T85" fmla="*/ 600 h 1219"/>
                  <a:gd name="T86" fmla="*/ 918 w 1056"/>
                  <a:gd name="T87" fmla="*/ 558 h 1219"/>
                  <a:gd name="T88" fmla="*/ 984 w 1056"/>
                  <a:gd name="T89" fmla="*/ 576 h 1219"/>
                  <a:gd name="T90" fmla="*/ 990 w 1056"/>
                  <a:gd name="T91" fmla="*/ 516 h 1219"/>
                  <a:gd name="T92" fmla="*/ 966 w 1056"/>
                  <a:gd name="T93" fmla="*/ 444 h 1219"/>
                  <a:gd name="T94" fmla="*/ 972 w 1056"/>
                  <a:gd name="T95" fmla="*/ 414 h 1219"/>
                  <a:gd name="T96" fmla="*/ 942 w 1056"/>
                  <a:gd name="T97" fmla="*/ 348 h 1219"/>
                  <a:gd name="T98" fmla="*/ 1020 w 1056"/>
                  <a:gd name="T99" fmla="*/ 348 h 1219"/>
                  <a:gd name="T100" fmla="*/ 984 w 1056"/>
                  <a:gd name="T101" fmla="*/ 282 h 1219"/>
                  <a:gd name="T102" fmla="*/ 954 w 1056"/>
                  <a:gd name="T103" fmla="*/ 270 h 1219"/>
                  <a:gd name="T104" fmla="*/ 960 w 1056"/>
                  <a:gd name="T105" fmla="*/ 186 h 1219"/>
                  <a:gd name="T106" fmla="*/ 990 w 1056"/>
                  <a:gd name="T107" fmla="*/ 96 h 1219"/>
                  <a:gd name="T108" fmla="*/ 996 w 1056"/>
                  <a:gd name="T109" fmla="*/ 18 h 1219"/>
                  <a:gd name="T110" fmla="*/ 1056 w 1056"/>
                  <a:gd name="T111" fmla="*/ 0 h 1219"/>
                  <a:gd name="T112" fmla="*/ 1008 w 1056"/>
                  <a:gd name="T113" fmla="*/ 0 h 1219"/>
                  <a:gd name="T114" fmla="*/ 960 w 1056"/>
                  <a:gd name="T115" fmla="*/ 0 h 1219"/>
                  <a:gd name="T116" fmla="*/ 894 w 1056"/>
                  <a:gd name="T117" fmla="*/ 0 h 1219"/>
                  <a:gd name="T118" fmla="*/ 90 w 1056"/>
                  <a:gd name="T119" fmla="*/ 1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1219">
                    <a:moveTo>
                      <a:pt x="90" y="18"/>
                    </a:moveTo>
                    <a:lnTo>
                      <a:pt x="96" y="42"/>
                    </a:lnTo>
                    <a:lnTo>
                      <a:pt x="120" y="60"/>
                    </a:lnTo>
                    <a:lnTo>
                      <a:pt x="162" y="36"/>
                    </a:lnTo>
                    <a:lnTo>
                      <a:pt x="168" y="42"/>
                    </a:lnTo>
                    <a:lnTo>
                      <a:pt x="162" y="72"/>
                    </a:lnTo>
                    <a:lnTo>
                      <a:pt x="150" y="84"/>
                    </a:lnTo>
                    <a:lnTo>
                      <a:pt x="150" y="114"/>
                    </a:lnTo>
                    <a:lnTo>
                      <a:pt x="114" y="150"/>
                    </a:lnTo>
                    <a:lnTo>
                      <a:pt x="78" y="156"/>
                    </a:lnTo>
                    <a:lnTo>
                      <a:pt x="66" y="180"/>
                    </a:lnTo>
                    <a:lnTo>
                      <a:pt x="0" y="210"/>
                    </a:lnTo>
                    <a:lnTo>
                      <a:pt x="0" y="234"/>
                    </a:lnTo>
                    <a:lnTo>
                      <a:pt x="12" y="252"/>
                    </a:lnTo>
                    <a:lnTo>
                      <a:pt x="54" y="258"/>
                    </a:lnTo>
                    <a:lnTo>
                      <a:pt x="60" y="276"/>
                    </a:lnTo>
                    <a:lnTo>
                      <a:pt x="84" y="282"/>
                    </a:lnTo>
                    <a:lnTo>
                      <a:pt x="108" y="264"/>
                    </a:lnTo>
                    <a:lnTo>
                      <a:pt x="138" y="282"/>
                    </a:lnTo>
                    <a:lnTo>
                      <a:pt x="138" y="300"/>
                    </a:lnTo>
                    <a:lnTo>
                      <a:pt x="108" y="312"/>
                    </a:lnTo>
                    <a:lnTo>
                      <a:pt x="96" y="306"/>
                    </a:lnTo>
                    <a:lnTo>
                      <a:pt x="96" y="324"/>
                    </a:lnTo>
                    <a:lnTo>
                      <a:pt x="72" y="318"/>
                    </a:lnTo>
                    <a:lnTo>
                      <a:pt x="42" y="324"/>
                    </a:lnTo>
                    <a:lnTo>
                      <a:pt x="60" y="354"/>
                    </a:lnTo>
                    <a:lnTo>
                      <a:pt x="96" y="360"/>
                    </a:lnTo>
                    <a:lnTo>
                      <a:pt x="96" y="372"/>
                    </a:lnTo>
                    <a:lnTo>
                      <a:pt x="72" y="384"/>
                    </a:lnTo>
                    <a:lnTo>
                      <a:pt x="102" y="408"/>
                    </a:lnTo>
                    <a:lnTo>
                      <a:pt x="114" y="390"/>
                    </a:lnTo>
                    <a:lnTo>
                      <a:pt x="138" y="384"/>
                    </a:lnTo>
                    <a:lnTo>
                      <a:pt x="156" y="396"/>
                    </a:lnTo>
                    <a:lnTo>
                      <a:pt x="174" y="378"/>
                    </a:lnTo>
                    <a:lnTo>
                      <a:pt x="228" y="402"/>
                    </a:lnTo>
                    <a:lnTo>
                      <a:pt x="276" y="438"/>
                    </a:lnTo>
                    <a:lnTo>
                      <a:pt x="282" y="468"/>
                    </a:lnTo>
                    <a:lnTo>
                      <a:pt x="318" y="504"/>
                    </a:lnTo>
                    <a:lnTo>
                      <a:pt x="324" y="552"/>
                    </a:lnTo>
                    <a:lnTo>
                      <a:pt x="330" y="558"/>
                    </a:lnTo>
                    <a:lnTo>
                      <a:pt x="330" y="570"/>
                    </a:lnTo>
                    <a:lnTo>
                      <a:pt x="342" y="582"/>
                    </a:lnTo>
                    <a:lnTo>
                      <a:pt x="342" y="606"/>
                    </a:lnTo>
                    <a:lnTo>
                      <a:pt x="366" y="618"/>
                    </a:lnTo>
                    <a:lnTo>
                      <a:pt x="348" y="672"/>
                    </a:lnTo>
                    <a:lnTo>
                      <a:pt x="354" y="678"/>
                    </a:lnTo>
                    <a:lnTo>
                      <a:pt x="342" y="708"/>
                    </a:lnTo>
                    <a:lnTo>
                      <a:pt x="372" y="714"/>
                    </a:lnTo>
                    <a:lnTo>
                      <a:pt x="372" y="696"/>
                    </a:lnTo>
                    <a:lnTo>
                      <a:pt x="378" y="678"/>
                    </a:lnTo>
                    <a:lnTo>
                      <a:pt x="396" y="690"/>
                    </a:lnTo>
                    <a:lnTo>
                      <a:pt x="420" y="726"/>
                    </a:lnTo>
                    <a:lnTo>
                      <a:pt x="438" y="769"/>
                    </a:lnTo>
                    <a:lnTo>
                      <a:pt x="390" y="744"/>
                    </a:lnTo>
                    <a:lnTo>
                      <a:pt x="366" y="756"/>
                    </a:lnTo>
                    <a:lnTo>
                      <a:pt x="396" y="781"/>
                    </a:lnTo>
                    <a:lnTo>
                      <a:pt x="438" y="787"/>
                    </a:lnTo>
                    <a:lnTo>
                      <a:pt x="426" y="811"/>
                    </a:lnTo>
                    <a:lnTo>
                      <a:pt x="432" y="829"/>
                    </a:lnTo>
                    <a:lnTo>
                      <a:pt x="420" y="847"/>
                    </a:lnTo>
                    <a:lnTo>
                      <a:pt x="420" y="877"/>
                    </a:lnTo>
                    <a:lnTo>
                      <a:pt x="390" y="871"/>
                    </a:lnTo>
                    <a:lnTo>
                      <a:pt x="372" y="907"/>
                    </a:lnTo>
                    <a:lnTo>
                      <a:pt x="372" y="925"/>
                    </a:lnTo>
                    <a:lnTo>
                      <a:pt x="384" y="931"/>
                    </a:lnTo>
                    <a:lnTo>
                      <a:pt x="378" y="955"/>
                    </a:lnTo>
                    <a:lnTo>
                      <a:pt x="384" y="997"/>
                    </a:lnTo>
                    <a:lnTo>
                      <a:pt x="408" y="1003"/>
                    </a:lnTo>
                    <a:lnTo>
                      <a:pt x="408" y="1039"/>
                    </a:lnTo>
                    <a:lnTo>
                      <a:pt x="444" y="1027"/>
                    </a:lnTo>
                    <a:lnTo>
                      <a:pt x="420" y="1051"/>
                    </a:lnTo>
                    <a:lnTo>
                      <a:pt x="420" y="1081"/>
                    </a:lnTo>
                    <a:lnTo>
                      <a:pt x="486" y="1183"/>
                    </a:lnTo>
                    <a:lnTo>
                      <a:pt x="522" y="1183"/>
                    </a:lnTo>
                    <a:lnTo>
                      <a:pt x="558" y="1219"/>
                    </a:lnTo>
                    <a:lnTo>
                      <a:pt x="570" y="1207"/>
                    </a:lnTo>
                    <a:lnTo>
                      <a:pt x="588" y="1153"/>
                    </a:lnTo>
                    <a:lnTo>
                      <a:pt x="588" y="1129"/>
                    </a:lnTo>
                    <a:lnTo>
                      <a:pt x="606" y="1111"/>
                    </a:lnTo>
                    <a:lnTo>
                      <a:pt x="618" y="1081"/>
                    </a:lnTo>
                    <a:lnTo>
                      <a:pt x="606" y="1063"/>
                    </a:lnTo>
                    <a:lnTo>
                      <a:pt x="624" y="1057"/>
                    </a:lnTo>
                    <a:lnTo>
                      <a:pt x="618" y="1033"/>
                    </a:lnTo>
                    <a:lnTo>
                      <a:pt x="612" y="1027"/>
                    </a:lnTo>
                    <a:lnTo>
                      <a:pt x="630" y="1027"/>
                    </a:lnTo>
                    <a:lnTo>
                      <a:pt x="636" y="1021"/>
                    </a:lnTo>
                    <a:lnTo>
                      <a:pt x="630" y="1009"/>
                    </a:lnTo>
                    <a:lnTo>
                      <a:pt x="666" y="1003"/>
                    </a:lnTo>
                    <a:lnTo>
                      <a:pt x="660" y="991"/>
                    </a:lnTo>
                    <a:lnTo>
                      <a:pt x="672" y="985"/>
                    </a:lnTo>
                    <a:lnTo>
                      <a:pt x="672" y="967"/>
                    </a:lnTo>
                    <a:lnTo>
                      <a:pt x="684" y="973"/>
                    </a:lnTo>
                    <a:lnTo>
                      <a:pt x="684" y="973"/>
                    </a:lnTo>
                    <a:lnTo>
                      <a:pt x="678" y="985"/>
                    </a:lnTo>
                    <a:lnTo>
                      <a:pt x="690" y="991"/>
                    </a:lnTo>
                    <a:lnTo>
                      <a:pt x="714" y="979"/>
                    </a:lnTo>
                    <a:lnTo>
                      <a:pt x="708" y="967"/>
                    </a:lnTo>
                    <a:lnTo>
                      <a:pt x="732" y="973"/>
                    </a:lnTo>
                    <a:lnTo>
                      <a:pt x="738" y="949"/>
                    </a:lnTo>
                    <a:lnTo>
                      <a:pt x="756" y="937"/>
                    </a:lnTo>
                    <a:lnTo>
                      <a:pt x="756" y="919"/>
                    </a:lnTo>
                    <a:lnTo>
                      <a:pt x="780" y="889"/>
                    </a:lnTo>
                    <a:lnTo>
                      <a:pt x="774" y="859"/>
                    </a:lnTo>
                    <a:lnTo>
                      <a:pt x="792" y="883"/>
                    </a:lnTo>
                    <a:lnTo>
                      <a:pt x="816" y="877"/>
                    </a:lnTo>
                    <a:lnTo>
                      <a:pt x="822" y="871"/>
                    </a:lnTo>
                    <a:lnTo>
                      <a:pt x="912" y="841"/>
                    </a:lnTo>
                    <a:lnTo>
                      <a:pt x="942" y="811"/>
                    </a:lnTo>
                    <a:lnTo>
                      <a:pt x="972" y="781"/>
                    </a:lnTo>
                    <a:lnTo>
                      <a:pt x="954" y="787"/>
                    </a:lnTo>
                    <a:lnTo>
                      <a:pt x="936" y="781"/>
                    </a:lnTo>
                    <a:lnTo>
                      <a:pt x="924" y="775"/>
                    </a:lnTo>
                    <a:lnTo>
                      <a:pt x="864" y="775"/>
                    </a:lnTo>
                    <a:lnTo>
                      <a:pt x="846" y="775"/>
                    </a:lnTo>
                    <a:lnTo>
                      <a:pt x="828" y="750"/>
                    </a:lnTo>
                    <a:lnTo>
                      <a:pt x="840" y="726"/>
                    </a:lnTo>
                    <a:lnTo>
                      <a:pt x="882" y="720"/>
                    </a:lnTo>
                    <a:lnTo>
                      <a:pt x="864" y="708"/>
                    </a:lnTo>
                    <a:lnTo>
                      <a:pt x="840" y="684"/>
                    </a:lnTo>
                    <a:lnTo>
                      <a:pt x="840" y="660"/>
                    </a:lnTo>
                    <a:lnTo>
                      <a:pt x="846" y="672"/>
                    </a:lnTo>
                    <a:lnTo>
                      <a:pt x="900" y="702"/>
                    </a:lnTo>
                    <a:lnTo>
                      <a:pt x="930" y="756"/>
                    </a:lnTo>
                    <a:lnTo>
                      <a:pt x="948" y="744"/>
                    </a:lnTo>
                    <a:lnTo>
                      <a:pt x="954" y="720"/>
                    </a:lnTo>
                    <a:lnTo>
                      <a:pt x="942" y="714"/>
                    </a:lnTo>
                    <a:lnTo>
                      <a:pt x="942" y="684"/>
                    </a:lnTo>
                    <a:lnTo>
                      <a:pt x="894" y="654"/>
                    </a:lnTo>
                    <a:lnTo>
                      <a:pt x="864" y="600"/>
                    </a:lnTo>
                    <a:lnTo>
                      <a:pt x="882" y="600"/>
                    </a:lnTo>
                    <a:lnTo>
                      <a:pt x="894" y="570"/>
                    </a:lnTo>
                    <a:lnTo>
                      <a:pt x="918" y="558"/>
                    </a:lnTo>
                    <a:lnTo>
                      <a:pt x="942" y="588"/>
                    </a:lnTo>
                    <a:lnTo>
                      <a:pt x="978" y="588"/>
                    </a:lnTo>
                    <a:lnTo>
                      <a:pt x="984" y="576"/>
                    </a:lnTo>
                    <a:lnTo>
                      <a:pt x="948" y="546"/>
                    </a:lnTo>
                    <a:lnTo>
                      <a:pt x="942" y="516"/>
                    </a:lnTo>
                    <a:lnTo>
                      <a:pt x="990" y="516"/>
                    </a:lnTo>
                    <a:lnTo>
                      <a:pt x="966" y="468"/>
                    </a:lnTo>
                    <a:lnTo>
                      <a:pt x="954" y="426"/>
                    </a:lnTo>
                    <a:lnTo>
                      <a:pt x="966" y="444"/>
                    </a:lnTo>
                    <a:lnTo>
                      <a:pt x="996" y="456"/>
                    </a:lnTo>
                    <a:lnTo>
                      <a:pt x="996" y="426"/>
                    </a:lnTo>
                    <a:lnTo>
                      <a:pt x="972" y="414"/>
                    </a:lnTo>
                    <a:lnTo>
                      <a:pt x="978" y="396"/>
                    </a:lnTo>
                    <a:lnTo>
                      <a:pt x="966" y="402"/>
                    </a:lnTo>
                    <a:lnTo>
                      <a:pt x="942" y="348"/>
                    </a:lnTo>
                    <a:lnTo>
                      <a:pt x="948" y="336"/>
                    </a:lnTo>
                    <a:lnTo>
                      <a:pt x="990" y="336"/>
                    </a:lnTo>
                    <a:lnTo>
                      <a:pt x="1020" y="348"/>
                    </a:lnTo>
                    <a:lnTo>
                      <a:pt x="1020" y="312"/>
                    </a:lnTo>
                    <a:lnTo>
                      <a:pt x="984" y="294"/>
                    </a:lnTo>
                    <a:lnTo>
                      <a:pt x="984" y="282"/>
                    </a:lnTo>
                    <a:lnTo>
                      <a:pt x="1008" y="276"/>
                    </a:lnTo>
                    <a:lnTo>
                      <a:pt x="978" y="246"/>
                    </a:lnTo>
                    <a:lnTo>
                      <a:pt x="954" y="270"/>
                    </a:lnTo>
                    <a:lnTo>
                      <a:pt x="954" y="246"/>
                    </a:lnTo>
                    <a:lnTo>
                      <a:pt x="960" y="234"/>
                    </a:lnTo>
                    <a:lnTo>
                      <a:pt x="960" y="186"/>
                    </a:lnTo>
                    <a:lnTo>
                      <a:pt x="996" y="138"/>
                    </a:lnTo>
                    <a:lnTo>
                      <a:pt x="990" y="108"/>
                    </a:lnTo>
                    <a:lnTo>
                      <a:pt x="990" y="96"/>
                    </a:lnTo>
                    <a:lnTo>
                      <a:pt x="978" y="90"/>
                    </a:lnTo>
                    <a:lnTo>
                      <a:pt x="978" y="48"/>
                    </a:lnTo>
                    <a:lnTo>
                      <a:pt x="996" y="18"/>
                    </a:lnTo>
                    <a:lnTo>
                      <a:pt x="1044" y="18"/>
                    </a:lnTo>
                    <a:lnTo>
                      <a:pt x="1056" y="6"/>
                    </a:lnTo>
                    <a:lnTo>
                      <a:pt x="1056" y="0"/>
                    </a:lnTo>
                    <a:lnTo>
                      <a:pt x="1014" y="0"/>
                    </a:lnTo>
                    <a:lnTo>
                      <a:pt x="1008" y="0"/>
                    </a:lnTo>
                    <a:lnTo>
                      <a:pt x="1008" y="0"/>
                    </a:lnTo>
                    <a:lnTo>
                      <a:pt x="966" y="0"/>
                    </a:lnTo>
                    <a:lnTo>
                      <a:pt x="960" y="6"/>
                    </a:lnTo>
                    <a:lnTo>
                      <a:pt x="960" y="0"/>
                    </a:lnTo>
                    <a:lnTo>
                      <a:pt x="894" y="0"/>
                    </a:lnTo>
                    <a:lnTo>
                      <a:pt x="894" y="0"/>
                    </a:lnTo>
                    <a:lnTo>
                      <a:pt x="894" y="0"/>
                    </a:lnTo>
                    <a:lnTo>
                      <a:pt x="126" y="0"/>
                    </a:lnTo>
                    <a:lnTo>
                      <a:pt x="120" y="6"/>
                    </a:lnTo>
                    <a:lnTo>
                      <a:pt x="9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0" name="Freeform 551"/>
              <p:cNvSpPr>
                <a:spLocks/>
              </p:cNvSpPr>
              <p:nvPr/>
            </p:nvSpPr>
            <p:spPr bwMode="auto">
              <a:xfrm>
                <a:off x="2160" y="755"/>
                <a:ext cx="42" cy="24"/>
              </a:xfrm>
              <a:custGeom>
                <a:avLst/>
                <a:gdLst>
                  <a:gd name="T0" fmla="*/ 36 w 42"/>
                  <a:gd name="T1" fmla="*/ 0 h 24"/>
                  <a:gd name="T2" fmla="*/ 12 w 42"/>
                  <a:gd name="T3" fmla="*/ 0 h 24"/>
                  <a:gd name="T4" fmla="*/ 0 w 42"/>
                  <a:gd name="T5" fmla="*/ 12 h 24"/>
                  <a:gd name="T6" fmla="*/ 18 w 42"/>
                  <a:gd name="T7" fmla="*/ 24 h 24"/>
                  <a:gd name="T8" fmla="*/ 42 w 42"/>
                  <a:gd name="T9" fmla="*/ 24 h 24"/>
                  <a:gd name="T10" fmla="*/ 36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36" y="0"/>
                    </a:moveTo>
                    <a:lnTo>
                      <a:pt x="12" y="0"/>
                    </a:lnTo>
                    <a:lnTo>
                      <a:pt x="0" y="12"/>
                    </a:lnTo>
                    <a:lnTo>
                      <a:pt x="18" y="24"/>
                    </a:lnTo>
                    <a:lnTo>
                      <a:pt x="42" y="24"/>
                    </a:lnTo>
                    <a:lnTo>
                      <a:pt x="3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1" name="Freeform 552"/>
              <p:cNvSpPr>
                <a:spLocks/>
              </p:cNvSpPr>
              <p:nvPr/>
            </p:nvSpPr>
            <p:spPr bwMode="auto">
              <a:xfrm>
                <a:off x="2058" y="959"/>
                <a:ext cx="48" cy="30"/>
              </a:xfrm>
              <a:custGeom>
                <a:avLst/>
                <a:gdLst>
                  <a:gd name="T0" fmla="*/ 36 w 48"/>
                  <a:gd name="T1" fmla="*/ 6 h 30"/>
                  <a:gd name="T2" fmla="*/ 6 w 48"/>
                  <a:gd name="T3" fmla="*/ 12 h 30"/>
                  <a:gd name="T4" fmla="*/ 0 w 48"/>
                  <a:gd name="T5" fmla="*/ 30 h 30"/>
                  <a:gd name="T6" fmla="*/ 18 w 48"/>
                  <a:gd name="T7" fmla="*/ 24 h 30"/>
                  <a:gd name="T8" fmla="*/ 42 w 48"/>
                  <a:gd name="T9" fmla="*/ 24 h 30"/>
                  <a:gd name="T10" fmla="*/ 48 w 48"/>
                  <a:gd name="T11" fmla="*/ 18 h 30"/>
                  <a:gd name="T12" fmla="*/ 42 w 48"/>
                  <a:gd name="T13" fmla="*/ 0 h 30"/>
                  <a:gd name="T14" fmla="*/ 36 w 48"/>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0">
                    <a:moveTo>
                      <a:pt x="36" y="6"/>
                    </a:moveTo>
                    <a:lnTo>
                      <a:pt x="6" y="12"/>
                    </a:lnTo>
                    <a:lnTo>
                      <a:pt x="0" y="30"/>
                    </a:lnTo>
                    <a:lnTo>
                      <a:pt x="18" y="24"/>
                    </a:lnTo>
                    <a:lnTo>
                      <a:pt x="42" y="24"/>
                    </a:lnTo>
                    <a:lnTo>
                      <a:pt x="48" y="18"/>
                    </a:lnTo>
                    <a:lnTo>
                      <a:pt x="42" y="0"/>
                    </a:lnTo>
                    <a:lnTo>
                      <a:pt x="3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2" name="Freeform 553"/>
              <p:cNvSpPr>
                <a:spLocks/>
              </p:cNvSpPr>
              <p:nvPr/>
            </p:nvSpPr>
            <p:spPr bwMode="auto">
              <a:xfrm>
                <a:off x="2100" y="821"/>
                <a:ext cx="48" cy="24"/>
              </a:xfrm>
              <a:custGeom>
                <a:avLst/>
                <a:gdLst>
                  <a:gd name="T0" fmla="*/ 48 w 48"/>
                  <a:gd name="T1" fmla="*/ 18 h 24"/>
                  <a:gd name="T2" fmla="*/ 18 w 48"/>
                  <a:gd name="T3" fmla="*/ 0 h 24"/>
                  <a:gd name="T4" fmla="*/ 0 w 48"/>
                  <a:gd name="T5" fmla="*/ 12 h 24"/>
                  <a:gd name="T6" fmla="*/ 24 w 48"/>
                  <a:gd name="T7" fmla="*/ 24 h 24"/>
                  <a:gd name="T8" fmla="*/ 48 w 48"/>
                  <a:gd name="T9" fmla="*/ 18 h 24"/>
                </a:gdLst>
                <a:ahLst/>
                <a:cxnLst>
                  <a:cxn ang="0">
                    <a:pos x="T0" y="T1"/>
                  </a:cxn>
                  <a:cxn ang="0">
                    <a:pos x="T2" y="T3"/>
                  </a:cxn>
                  <a:cxn ang="0">
                    <a:pos x="T4" y="T5"/>
                  </a:cxn>
                  <a:cxn ang="0">
                    <a:pos x="T6" y="T7"/>
                  </a:cxn>
                  <a:cxn ang="0">
                    <a:pos x="T8" y="T9"/>
                  </a:cxn>
                </a:cxnLst>
                <a:rect l="0" t="0" r="r" b="b"/>
                <a:pathLst>
                  <a:path w="48" h="24">
                    <a:moveTo>
                      <a:pt x="48" y="18"/>
                    </a:moveTo>
                    <a:lnTo>
                      <a:pt x="18" y="0"/>
                    </a:lnTo>
                    <a:lnTo>
                      <a:pt x="0" y="12"/>
                    </a:lnTo>
                    <a:lnTo>
                      <a:pt x="24" y="24"/>
                    </a:lnTo>
                    <a:lnTo>
                      <a:pt x="4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3" name="Freeform 554"/>
              <p:cNvSpPr>
                <a:spLocks/>
              </p:cNvSpPr>
              <p:nvPr/>
            </p:nvSpPr>
            <p:spPr bwMode="auto">
              <a:xfrm>
                <a:off x="624" y="497"/>
                <a:ext cx="30" cy="54"/>
              </a:xfrm>
              <a:custGeom>
                <a:avLst/>
                <a:gdLst>
                  <a:gd name="T0" fmla="*/ 6 w 30"/>
                  <a:gd name="T1" fmla="*/ 18 h 54"/>
                  <a:gd name="T2" fmla="*/ 18 w 30"/>
                  <a:gd name="T3" fmla="*/ 48 h 54"/>
                  <a:gd name="T4" fmla="*/ 24 w 30"/>
                  <a:gd name="T5" fmla="*/ 54 h 54"/>
                  <a:gd name="T6" fmla="*/ 30 w 30"/>
                  <a:gd name="T7" fmla="*/ 48 h 54"/>
                  <a:gd name="T8" fmla="*/ 24 w 30"/>
                  <a:gd name="T9" fmla="*/ 30 h 54"/>
                  <a:gd name="T10" fmla="*/ 18 w 30"/>
                  <a:gd name="T11" fmla="*/ 24 h 54"/>
                  <a:gd name="T12" fmla="*/ 18 w 30"/>
                  <a:gd name="T13" fmla="*/ 6 h 54"/>
                  <a:gd name="T14" fmla="*/ 0 w 30"/>
                  <a:gd name="T15" fmla="*/ 0 h 54"/>
                  <a:gd name="T16" fmla="*/ 0 w 30"/>
                  <a:gd name="T17" fmla="*/ 6 h 54"/>
                  <a:gd name="T18" fmla="*/ 6 w 30"/>
                  <a:gd name="T19"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4">
                    <a:moveTo>
                      <a:pt x="6" y="18"/>
                    </a:moveTo>
                    <a:lnTo>
                      <a:pt x="18" y="48"/>
                    </a:lnTo>
                    <a:lnTo>
                      <a:pt x="24" y="54"/>
                    </a:lnTo>
                    <a:lnTo>
                      <a:pt x="30" y="48"/>
                    </a:lnTo>
                    <a:lnTo>
                      <a:pt x="24" y="30"/>
                    </a:lnTo>
                    <a:lnTo>
                      <a:pt x="18" y="24"/>
                    </a:lnTo>
                    <a:lnTo>
                      <a:pt x="18" y="6"/>
                    </a:lnTo>
                    <a:lnTo>
                      <a:pt x="0"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4" name="Freeform 555"/>
              <p:cNvSpPr>
                <a:spLocks/>
              </p:cNvSpPr>
              <p:nvPr/>
            </p:nvSpPr>
            <p:spPr bwMode="auto">
              <a:xfrm>
                <a:off x="138" y="1692"/>
                <a:ext cx="24" cy="30"/>
              </a:xfrm>
              <a:custGeom>
                <a:avLst/>
                <a:gdLst>
                  <a:gd name="T0" fmla="*/ 12 w 24"/>
                  <a:gd name="T1" fmla="*/ 0 h 30"/>
                  <a:gd name="T2" fmla="*/ 0 w 24"/>
                  <a:gd name="T3" fmla="*/ 6 h 30"/>
                  <a:gd name="T4" fmla="*/ 6 w 24"/>
                  <a:gd name="T5" fmla="*/ 12 h 30"/>
                  <a:gd name="T6" fmla="*/ 6 w 24"/>
                  <a:gd name="T7" fmla="*/ 18 h 30"/>
                  <a:gd name="T8" fmla="*/ 24 w 24"/>
                  <a:gd name="T9" fmla="*/ 30 h 30"/>
                  <a:gd name="T10" fmla="*/ 12 w 24"/>
                  <a:gd name="T11" fmla="*/ 12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lnTo>
                      <a:pt x="0" y="6"/>
                    </a:lnTo>
                    <a:lnTo>
                      <a:pt x="6" y="12"/>
                    </a:lnTo>
                    <a:lnTo>
                      <a:pt x="6" y="18"/>
                    </a:lnTo>
                    <a:lnTo>
                      <a:pt x="24" y="30"/>
                    </a:lnTo>
                    <a:lnTo>
                      <a:pt x="12" y="12"/>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5" name="Freeform 556"/>
              <p:cNvSpPr>
                <a:spLocks/>
              </p:cNvSpPr>
              <p:nvPr/>
            </p:nvSpPr>
            <p:spPr bwMode="auto">
              <a:xfrm>
                <a:off x="630" y="347"/>
                <a:ext cx="120" cy="144"/>
              </a:xfrm>
              <a:custGeom>
                <a:avLst/>
                <a:gdLst>
                  <a:gd name="T0" fmla="*/ 18 w 120"/>
                  <a:gd name="T1" fmla="*/ 36 h 144"/>
                  <a:gd name="T2" fmla="*/ 12 w 120"/>
                  <a:gd name="T3" fmla="*/ 54 h 144"/>
                  <a:gd name="T4" fmla="*/ 24 w 120"/>
                  <a:gd name="T5" fmla="*/ 36 h 144"/>
                  <a:gd name="T6" fmla="*/ 30 w 120"/>
                  <a:gd name="T7" fmla="*/ 42 h 144"/>
                  <a:gd name="T8" fmla="*/ 24 w 120"/>
                  <a:gd name="T9" fmla="*/ 54 h 144"/>
                  <a:gd name="T10" fmla="*/ 42 w 120"/>
                  <a:gd name="T11" fmla="*/ 60 h 144"/>
                  <a:gd name="T12" fmla="*/ 30 w 120"/>
                  <a:gd name="T13" fmla="*/ 72 h 144"/>
                  <a:gd name="T14" fmla="*/ 42 w 120"/>
                  <a:gd name="T15" fmla="*/ 72 h 144"/>
                  <a:gd name="T16" fmla="*/ 36 w 120"/>
                  <a:gd name="T17" fmla="*/ 84 h 144"/>
                  <a:gd name="T18" fmla="*/ 18 w 120"/>
                  <a:gd name="T19" fmla="*/ 78 h 144"/>
                  <a:gd name="T20" fmla="*/ 18 w 120"/>
                  <a:gd name="T21" fmla="*/ 78 h 144"/>
                  <a:gd name="T22" fmla="*/ 12 w 120"/>
                  <a:gd name="T23" fmla="*/ 90 h 144"/>
                  <a:gd name="T24" fmla="*/ 30 w 120"/>
                  <a:gd name="T25" fmla="*/ 108 h 144"/>
                  <a:gd name="T26" fmla="*/ 54 w 120"/>
                  <a:gd name="T27" fmla="*/ 90 h 144"/>
                  <a:gd name="T28" fmla="*/ 54 w 120"/>
                  <a:gd name="T29" fmla="*/ 102 h 144"/>
                  <a:gd name="T30" fmla="*/ 72 w 120"/>
                  <a:gd name="T31" fmla="*/ 102 h 144"/>
                  <a:gd name="T32" fmla="*/ 78 w 120"/>
                  <a:gd name="T33" fmla="*/ 108 h 144"/>
                  <a:gd name="T34" fmla="*/ 84 w 120"/>
                  <a:gd name="T35" fmla="*/ 108 h 144"/>
                  <a:gd name="T36" fmla="*/ 90 w 120"/>
                  <a:gd name="T37" fmla="*/ 138 h 144"/>
                  <a:gd name="T38" fmla="*/ 102 w 120"/>
                  <a:gd name="T39" fmla="*/ 144 h 144"/>
                  <a:gd name="T40" fmla="*/ 120 w 120"/>
                  <a:gd name="T41" fmla="*/ 138 h 144"/>
                  <a:gd name="T42" fmla="*/ 120 w 120"/>
                  <a:gd name="T43" fmla="*/ 132 h 144"/>
                  <a:gd name="T44" fmla="*/ 120 w 120"/>
                  <a:gd name="T45" fmla="*/ 120 h 144"/>
                  <a:gd name="T46" fmla="*/ 108 w 120"/>
                  <a:gd name="T47" fmla="*/ 96 h 144"/>
                  <a:gd name="T48" fmla="*/ 108 w 120"/>
                  <a:gd name="T49" fmla="*/ 96 h 144"/>
                  <a:gd name="T50" fmla="*/ 102 w 120"/>
                  <a:gd name="T51" fmla="*/ 84 h 144"/>
                  <a:gd name="T52" fmla="*/ 108 w 120"/>
                  <a:gd name="T53" fmla="*/ 66 h 144"/>
                  <a:gd name="T54" fmla="*/ 108 w 120"/>
                  <a:gd name="T55" fmla="*/ 66 h 144"/>
                  <a:gd name="T56" fmla="*/ 90 w 120"/>
                  <a:gd name="T57" fmla="*/ 42 h 144"/>
                  <a:gd name="T58" fmla="*/ 78 w 120"/>
                  <a:gd name="T59" fmla="*/ 48 h 144"/>
                  <a:gd name="T60" fmla="*/ 78 w 120"/>
                  <a:gd name="T61" fmla="*/ 30 h 144"/>
                  <a:gd name="T62" fmla="*/ 72 w 120"/>
                  <a:gd name="T63" fmla="*/ 30 h 144"/>
                  <a:gd name="T64" fmla="*/ 60 w 120"/>
                  <a:gd name="T65" fmla="*/ 12 h 144"/>
                  <a:gd name="T66" fmla="*/ 48 w 120"/>
                  <a:gd name="T67" fmla="*/ 24 h 144"/>
                  <a:gd name="T68" fmla="*/ 48 w 120"/>
                  <a:gd name="T69" fmla="*/ 42 h 144"/>
                  <a:gd name="T70" fmla="*/ 42 w 120"/>
                  <a:gd name="T71" fmla="*/ 36 h 144"/>
                  <a:gd name="T72" fmla="*/ 42 w 120"/>
                  <a:gd name="T73" fmla="*/ 6 h 144"/>
                  <a:gd name="T74" fmla="*/ 30 w 120"/>
                  <a:gd name="T75" fmla="*/ 12 h 144"/>
                  <a:gd name="T76" fmla="*/ 30 w 120"/>
                  <a:gd name="T77" fmla="*/ 0 h 144"/>
                  <a:gd name="T78" fmla="*/ 6 w 120"/>
                  <a:gd name="T79" fmla="*/ 6 h 144"/>
                  <a:gd name="T80" fmla="*/ 0 w 120"/>
                  <a:gd name="T81" fmla="*/ 18 h 144"/>
                  <a:gd name="T82" fmla="*/ 0 w 120"/>
                  <a:gd name="T83" fmla="*/ 36 h 144"/>
                  <a:gd name="T84" fmla="*/ 18 w 120"/>
                  <a:gd name="T85" fmla="*/ 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44">
                    <a:moveTo>
                      <a:pt x="18" y="36"/>
                    </a:moveTo>
                    <a:lnTo>
                      <a:pt x="12" y="54"/>
                    </a:lnTo>
                    <a:lnTo>
                      <a:pt x="24" y="36"/>
                    </a:lnTo>
                    <a:lnTo>
                      <a:pt x="30" y="42"/>
                    </a:lnTo>
                    <a:lnTo>
                      <a:pt x="24" y="54"/>
                    </a:lnTo>
                    <a:lnTo>
                      <a:pt x="42" y="60"/>
                    </a:lnTo>
                    <a:lnTo>
                      <a:pt x="30" y="72"/>
                    </a:lnTo>
                    <a:lnTo>
                      <a:pt x="42" y="72"/>
                    </a:lnTo>
                    <a:lnTo>
                      <a:pt x="36" y="84"/>
                    </a:lnTo>
                    <a:lnTo>
                      <a:pt x="18" y="78"/>
                    </a:lnTo>
                    <a:lnTo>
                      <a:pt x="18" y="78"/>
                    </a:lnTo>
                    <a:lnTo>
                      <a:pt x="12" y="90"/>
                    </a:lnTo>
                    <a:lnTo>
                      <a:pt x="30" y="108"/>
                    </a:lnTo>
                    <a:lnTo>
                      <a:pt x="54" y="90"/>
                    </a:lnTo>
                    <a:lnTo>
                      <a:pt x="54" y="102"/>
                    </a:lnTo>
                    <a:lnTo>
                      <a:pt x="72" y="102"/>
                    </a:lnTo>
                    <a:lnTo>
                      <a:pt x="78" y="108"/>
                    </a:lnTo>
                    <a:lnTo>
                      <a:pt x="84" y="108"/>
                    </a:lnTo>
                    <a:lnTo>
                      <a:pt x="90" y="138"/>
                    </a:lnTo>
                    <a:lnTo>
                      <a:pt x="102" y="144"/>
                    </a:lnTo>
                    <a:lnTo>
                      <a:pt x="120" y="138"/>
                    </a:lnTo>
                    <a:lnTo>
                      <a:pt x="120" y="132"/>
                    </a:lnTo>
                    <a:lnTo>
                      <a:pt x="120" y="120"/>
                    </a:lnTo>
                    <a:lnTo>
                      <a:pt x="108" y="96"/>
                    </a:lnTo>
                    <a:lnTo>
                      <a:pt x="108" y="96"/>
                    </a:lnTo>
                    <a:lnTo>
                      <a:pt x="102" y="84"/>
                    </a:lnTo>
                    <a:lnTo>
                      <a:pt x="108" y="66"/>
                    </a:lnTo>
                    <a:lnTo>
                      <a:pt x="108" y="66"/>
                    </a:lnTo>
                    <a:lnTo>
                      <a:pt x="90" y="42"/>
                    </a:lnTo>
                    <a:lnTo>
                      <a:pt x="78" y="48"/>
                    </a:lnTo>
                    <a:lnTo>
                      <a:pt x="78" y="30"/>
                    </a:lnTo>
                    <a:lnTo>
                      <a:pt x="72" y="30"/>
                    </a:lnTo>
                    <a:lnTo>
                      <a:pt x="60" y="12"/>
                    </a:lnTo>
                    <a:lnTo>
                      <a:pt x="48" y="24"/>
                    </a:lnTo>
                    <a:lnTo>
                      <a:pt x="48" y="42"/>
                    </a:lnTo>
                    <a:lnTo>
                      <a:pt x="42" y="36"/>
                    </a:lnTo>
                    <a:lnTo>
                      <a:pt x="42" y="6"/>
                    </a:lnTo>
                    <a:lnTo>
                      <a:pt x="30" y="12"/>
                    </a:lnTo>
                    <a:lnTo>
                      <a:pt x="30" y="0"/>
                    </a:lnTo>
                    <a:lnTo>
                      <a:pt x="6" y="6"/>
                    </a:lnTo>
                    <a:lnTo>
                      <a:pt x="0" y="18"/>
                    </a:lnTo>
                    <a:lnTo>
                      <a:pt x="0" y="36"/>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6" name="Freeform 557"/>
              <p:cNvSpPr>
                <a:spLocks noEditPoints="1"/>
              </p:cNvSpPr>
              <p:nvPr/>
            </p:nvSpPr>
            <p:spPr bwMode="auto">
              <a:xfrm>
                <a:off x="912" y="791"/>
                <a:ext cx="534" cy="601"/>
              </a:xfrm>
              <a:custGeom>
                <a:avLst/>
                <a:gdLst>
                  <a:gd name="T0" fmla="*/ 80 w 89"/>
                  <a:gd name="T1" fmla="*/ 62 h 100"/>
                  <a:gd name="T2" fmla="*/ 77 w 89"/>
                  <a:gd name="T3" fmla="*/ 57 h 100"/>
                  <a:gd name="T4" fmla="*/ 74 w 89"/>
                  <a:gd name="T5" fmla="*/ 54 h 100"/>
                  <a:gd name="T6" fmla="*/ 67 w 89"/>
                  <a:gd name="T7" fmla="*/ 50 h 100"/>
                  <a:gd name="T8" fmla="*/ 69 w 89"/>
                  <a:gd name="T9" fmla="*/ 47 h 100"/>
                  <a:gd name="T10" fmla="*/ 70 w 89"/>
                  <a:gd name="T11" fmla="*/ 46 h 100"/>
                  <a:gd name="T12" fmla="*/ 67 w 89"/>
                  <a:gd name="T13" fmla="*/ 43 h 100"/>
                  <a:gd name="T14" fmla="*/ 70 w 89"/>
                  <a:gd name="T15" fmla="*/ 41 h 100"/>
                  <a:gd name="T16" fmla="*/ 67 w 89"/>
                  <a:gd name="T17" fmla="*/ 37 h 100"/>
                  <a:gd name="T18" fmla="*/ 63 w 89"/>
                  <a:gd name="T19" fmla="*/ 37 h 100"/>
                  <a:gd name="T20" fmla="*/ 67 w 89"/>
                  <a:gd name="T21" fmla="*/ 33 h 100"/>
                  <a:gd name="T22" fmla="*/ 62 w 89"/>
                  <a:gd name="T23" fmla="*/ 31 h 100"/>
                  <a:gd name="T24" fmla="*/ 57 w 89"/>
                  <a:gd name="T25" fmla="*/ 30 h 100"/>
                  <a:gd name="T26" fmla="*/ 54 w 89"/>
                  <a:gd name="T27" fmla="*/ 23 h 100"/>
                  <a:gd name="T28" fmla="*/ 48 w 89"/>
                  <a:gd name="T29" fmla="*/ 22 h 100"/>
                  <a:gd name="T30" fmla="*/ 45 w 89"/>
                  <a:gd name="T31" fmla="*/ 15 h 100"/>
                  <a:gd name="T32" fmla="*/ 32 w 89"/>
                  <a:gd name="T33" fmla="*/ 15 h 100"/>
                  <a:gd name="T34" fmla="*/ 27 w 89"/>
                  <a:gd name="T35" fmla="*/ 7 h 100"/>
                  <a:gd name="T36" fmla="*/ 19 w 89"/>
                  <a:gd name="T37" fmla="*/ 3 h 100"/>
                  <a:gd name="T38" fmla="*/ 15 w 89"/>
                  <a:gd name="T39" fmla="*/ 9 h 100"/>
                  <a:gd name="T40" fmla="*/ 13 w 89"/>
                  <a:gd name="T41" fmla="*/ 19 h 100"/>
                  <a:gd name="T42" fmla="*/ 15 w 89"/>
                  <a:gd name="T43" fmla="*/ 28 h 100"/>
                  <a:gd name="T44" fmla="*/ 11 w 89"/>
                  <a:gd name="T45" fmla="*/ 20 h 100"/>
                  <a:gd name="T46" fmla="*/ 14 w 89"/>
                  <a:gd name="T47" fmla="*/ 3 h 100"/>
                  <a:gd name="T48" fmla="*/ 3 w 89"/>
                  <a:gd name="T49" fmla="*/ 7 h 100"/>
                  <a:gd name="T50" fmla="*/ 1 w 89"/>
                  <a:gd name="T51" fmla="*/ 26 h 100"/>
                  <a:gd name="T52" fmla="*/ 6 w 89"/>
                  <a:gd name="T53" fmla="*/ 30 h 100"/>
                  <a:gd name="T54" fmla="*/ 11 w 89"/>
                  <a:gd name="T55" fmla="*/ 36 h 100"/>
                  <a:gd name="T56" fmla="*/ 26 w 89"/>
                  <a:gd name="T57" fmla="*/ 40 h 100"/>
                  <a:gd name="T58" fmla="*/ 28 w 89"/>
                  <a:gd name="T59" fmla="*/ 38 h 100"/>
                  <a:gd name="T60" fmla="*/ 36 w 89"/>
                  <a:gd name="T61" fmla="*/ 39 h 100"/>
                  <a:gd name="T62" fmla="*/ 39 w 89"/>
                  <a:gd name="T63" fmla="*/ 40 h 100"/>
                  <a:gd name="T64" fmla="*/ 41 w 89"/>
                  <a:gd name="T65" fmla="*/ 50 h 100"/>
                  <a:gd name="T66" fmla="*/ 47 w 89"/>
                  <a:gd name="T67" fmla="*/ 49 h 100"/>
                  <a:gd name="T68" fmla="*/ 51 w 89"/>
                  <a:gd name="T69" fmla="*/ 53 h 100"/>
                  <a:gd name="T70" fmla="*/ 53 w 89"/>
                  <a:gd name="T71" fmla="*/ 66 h 100"/>
                  <a:gd name="T72" fmla="*/ 49 w 89"/>
                  <a:gd name="T73" fmla="*/ 75 h 100"/>
                  <a:gd name="T74" fmla="*/ 39 w 89"/>
                  <a:gd name="T75" fmla="*/ 78 h 100"/>
                  <a:gd name="T76" fmla="*/ 38 w 89"/>
                  <a:gd name="T77" fmla="*/ 83 h 100"/>
                  <a:gd name="T78" fmla="*/ 48 w 89"/>
                  <a:gd name="T79" fmla="*/ 83 h 100"/>
                  <a:gd name="T80" fmla="*/ 51 w 89"/>
                  <a:gd name="T81" fmla="*/ 82 h 100"/>
                  <a:gd name="T82" fmla="*/ 58 w 89"/>
                  <a:gd name="T83" fmla="*/ 89 h 100"/>
                  <a:gd name="T84" fmla="*/ 63 w 89"/>
                  <a:gd name="T85" fmla="*/ 93 h 100"/>
                  <a:gd name="T86" fmla="*/ 74 w 89"/>
                  <a:gd name="T87" fmla="*/ 100 h 100"/>
                  <a:gd name="T88" fmla="*/ 65 w 89"/>
                  <a:gd name="T89" fmla="*/ 88 h 100"/>
                  <a:gd name="T90" fmla="*/ 72 w 89"/>
                  <a:gd name="T91" fmla="*/ 92 h 100"/>
                  <a:gd name="T92" fmla="*/ 78 w 89"/>
                  <a:gd name="T93" fmla="*/ 93 h 100"/>
                  <a:gd name="T94" fmla="*/ 79 w 89"/>
                  <a:gd name="T95" fmla="*/ 86 h 100"/>
                  <a:gd name="T96" fmla="*/ 75 w 89"/>
                  <a:gd name="T97" fmla="*/ 80 h 100"/>
                  <a:gd name="T98" fmla="*/ 69 w 89"/>
                  <a:gd name="T99" fmla="*/ 74 h 100"/>
                  <a:gd name="T100" fmla="*/ 70 w 89"/>
                  <a:gd name="T101" fmla="*/ 68 h 100"/>
                  <a:gd name="T102" fmla="*/ 72 w 89"/>
                  <a:gd name="T103" fmla="*/ 69 h 100"/>
                  <a:gd name="T104" fmla="*/ 79 w 89"/>
                  <a:gd name="T105" fmla="*/ 77 h 100"/>
                  <a:gd name="T106" fmla="*/ 84 w 89"/>
                  <a:gd name="T107" fmla="*/ 74 h 100"/>
                  <a:gd name="T108" fmla="*/ 85 w 89"/>
                  <a:gd name="T109" fmla="*/ 68 h 100"/>
                  <a:gd name="T110" fmla="*/ 89 w 89"/>
                  <a:gd name="T111" fmla="*/ 66 h 100"/>
                  <a:gd name="T112" fmla="*/ 60 w 89"/>
                  <a:gd name="T113" fmla="*/ 81 h 100"/>
                  <a:gd name="T114" fmla="*/ 55 w 89"/>
                  <a:gd name="T115" fmla="*/ 79 h 100"/>
                  <a:gd name="T116" fmla="*/ 60 w 89"/>
                  <a:gd name="T117" fmla="*/ 7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 h="100">
                    <a:moveTo>
                      <a:pt x="82" y="65"/>
                    </a:moveTo>
                    <a:cubicBezTo>
                      <a:pt x="83" y="62"/>
                      <a:pt x="83" y="62"/>
                      <a:pt x="83" y="62"/>
                    </a:cubicBezTo>
                    <a:cubicBezTo>
                      <a:pt x="80" y="62"/>
                      <a:pt x="80" y="62"/>
                      <a:pt x="80" y="62"/>
                    </a:cubicBezTo>
                    <a:cubicBezTo>
                      <a:pt x="80" y="60"/>
                      <a:pt x="80" y="60"/>
                      <a:pt x="80" y="60"/>
                    </a:cubicBezTo>
                    <a:cubicBezTo>
                      <a:pt x="78" y="57"/>
                      <a:pt x="78" y="57"/>
                      <a:pt x="78" y="57"/>
                    </a:cubicBezTo>
                    <a:cubicBezTo>
                      <a:pt x="77" y="57"/>
                      <a:pt x="77" y="57"/>
                      <a:pt x="77" y="57"/>
                    </a:cubicBezTo>
                    <a:cubicBezTo>
                      <a:pt x="78" y="55"/>
                      <a:pt x="78" y="55"/>
                      <a:pt x="78" y="55"/>
                    </a:cubicBezTo>
                    <a:cubicBezTo>
                      <a:pt x="74" y="56"/>
                      <a:pt x="74" y="56"/>
                      <a:pt x="74" y="56"/>
                    </a:cubicBezTo>
                    <a:cubicBezTo>
                      <a:pt x="74" y="54"/>
                      <a:pt x="74" y="54"/>
                      <a:pt x="74" y="54"/>
                    </a:cubicBezTo>
                    <a:cubicBezTo>
                      <a:pt x="72" y="54"/>
                      <a:pt x="72" y="54"/>
                      <a:pt x="72" y="54"/>
                    </a:cubicBezTo>
                    <a:cubicBezTo>
                      <a:pt x="72" y="52"/>
                      <a:pt x="72" y="52"/>
                      <a:pt x="72" y="52"/>
                    </a:cubicBezTo>
                    <a:cubicBezTo>
                      <a:pt x="67" y="50"/>
                      <a:pt x="67" y="50"/>
                      <a:pt x="67" y="50"/>
                    </a:cubicBezTo>
                    <a:cubicBezTo>
                      <a:pt x="69" y="49"/>
                      <a:pt x="69" y="49"/>
                      <a:pt x="69" y="49"/>
                    </a:cubicBezTo>
                    <a:cubicBezTo>
                      <a:pt x="68" y="47"/>
                      <a:pt x="68" y="47"/>
                      <a:pt x="68" y="47"/>
                    </a:cubicBezTo>
                    <a:cubicBezTo>
                      <a:pt x="69" y="47"/>
                      <a:pt x="69" y="47"/>
                      <a:pt x="69" y="47"/>
                    </a:cubicBezTo>
                    <a:cubicBezTo>
                      <a:pt x="66" y="45"/>
                      <a:pt x="66" y="45"/>
                      <a:pt x="66" y="45"/>
                    </a:cubicBezTo>
                    <a:cubicBezTo>
                      <a:pt x="69" y="45"/>
                      <a:pt x="69" y="45"/>
                      <a:pt x="69" y="45"/>
                    </a:cubicBezTo>
                    <a:cubicBezTo>
                      <a:pt x="70" y="46"/>
                      <a:pt x="70" y="46"/>
                      <a:pt x="70" y="46"/>
                    </a:cubicBezTo>
                    <a:cubicBezTo>
                      <a:pt x="73" y="46"/>
                      <a:pt x="73" y="46"/>
                      <a:pt x="73" y="46"/>
                    </a:cubicBezTo>
                    <a:cubicBezTo>
                      <a:pt x="70" y="43"/>
                      <a:pt x="70" y="43"/>
                      <a:pt x="70" y="43"/>
                    </a:cubicBezTo>
                    <a:cubicBezTo>
                      <a:pt x="67" y="43"/>
                      <a:pt x="67" y="43"/>
                      <a:pt x="67" y="43"/>
                    </a:cubicBezTo>
                    <a:cubicBezTo>
                      <a:pt x="66" y="42"/>
                      <a:pt x="66" y="42"/>
                      <a:pt x="66" y="42"/>
                    </a:cubicBezTo>
                    <a:cubicBezTo>
                      <a:pt x="70" y="40"/>
                      <a:pt x="70" y="40"/>
                      <a:pt x="70" y="40"/>
                    </a:cubicBezTo>
                    <a:cubicBezTo>
                      <a:pt x="70" y="41"/>
                      <a:pt x="70" y="41"/>
                      <a:pt x="70" y="41"/>
                    </a:cubicBezTo>
                    <a:cubicBezTo>
                      <a:pt x="71" y="39"/>
                      <a:pt x="71" y="39"/>
                      <a:pt x="71" y="39"/>
                    </a:cubicBezTo>
                    <a:cubicBezTo>
                      <a:pt x="68" y="36"/>
                      <a:pt x="68" y="36"/>
                      <a:pt x="68" y="36"/>
                    </a:cubicBezTo>
                    <a:cubicBezTo>
                      <a:pt x="67" y="37"/>
                      <a:pt x="67" y="37"/>
                      <a:pt x="67" y="37"/>
                    </a:cubicBezTo>
                    <a:cubicBezTo>
                      <a:pt x="65" y="39"/>
                      <a:pt x="65" y="39"/>
                      <a:pt x="65" y="39"/>
                    </a:cubicBezTo>
                    <a:cubicBezTo>
                      <a:pt x="66" y="37"/>
                      <a:pt x="66" y="37"/>
                      <a:pt x="66" y="37"/>
                    </a:cubicBezTo>
                    <a:cubicBezTo>
                      <a:pt x="63" y="37"/>
                      <a:pt x="63" y="37"/>
                      <a:pt x="63" y="37"/>
                    </a:cubicBezTo>
                    <a:cubicBezTo>
                      <a:pt x="66" y="34"/>
                      <a:pt x="66" y="34"/>
                      <a:pt x="66" y="34"/>
                    </a:cubicBezTo>
                    <a:cubicBezTo>
                      <a:pt x="67" y="35"/>
                      <a:pt x="67" y="35"/>
                      <a:pt x="67" y="35"/>
                    </a:cubicBezTo>
                    <a:cubicBezTo>
                      <a:pt x="67" y="33"/>
                      <a:pt x="67" y="33"/>
                      <a:pt x="67" y="33"/>
                    </a:cubicBezTo>
                    <a:cubicBezTo>
                      <a:pt x="62" y="32"/>
                      <a:pt x="62" y="32"/>
                      <a:pt x="62" y="32"/>
                    </a:cubicBezTo>
                    <a:cubicBezTo>
                      <a:pt x="60" y="33"/>
                      <a:pt x="60" y="33"/>
                      <a:pt x="60" y="33"/>
                    </a:cubicBezTo>
                    <a:cubicBezTo>
                      <a:pt x="62" y="31"/>
                      <a:pt x="62" y="31"/>
                      <a:pt x="62" y="31"/>
                    </a:cubicBezTo>
                    <a:cubicBezTo>
                      <a:pt x="59" y="32"/>
                      <a:pt x="59" y="32"/>
                      <a:pt x="59" y="32"/>
                    </a:cubicBezTo>
                    <a:cubicBezTo>
                      <a:pt x="60" y="29"/>
                      <a:pt x="60" y="29"/>
                      <a:pt x="60" y="29"/>
                    </a:cubicBezTo>
                    <a:cubicBezTo>
                      <a:pt x="57" y="30"/>
                      <a:pt x="57" y="30"/>
                      <a:pt x="57" y="30"/>
                    </a:cubicBezTo>
                    <a:cubicBezTo>
                      <a:pt x="55" y="29"/>
                      <a:pt x="55" y="29"/>
                      <a:pt x="55" y="29"/>
                    </a:cubicBezTo>
                    <a:cubicBezTo>
                      <a:pt x="58" y="28"/>
                      <a:pt x="58" y="28"/>
                      <a:pt x="58" y="28"/>
                    </a:cubicBezTo>
                    <a:cubicBezTo>
                      <a:pt x="54" y="23"/>
                      <a:pt x="54" y="23"/>
                      <a:pt x="54" y="23"/>
                    </a:cubicBezTo>
                    <a:cubicBezTo>
                      <a:pt x="52" y="26"/>
                      <a:pt x="52" y="26"/>
                      <a:pt x="52" y="26"/>
                    </a:cubicBezTo>
                    <a:cubicBezTo>
                      <a:pt x="50" y="22"/>
                      <a:pt x="50" y="22"/>
                      <a:pt x="50" y="22"/>
                    </a:cubicBezTo>
                    <a:cubicBezTo>
                      <a:pt x="48" y="22"/>
                      <a:pt x="48" y="22"/>
                      <a:pt x="48" y="22"/>
                    </a:cubicBezTo>
                    <a:cubicBezTo>
                      <a:pt x="48" y="20"/>
                      <a:pt x="48" y="20"/>
                      <a:pt x="48" y="20"/>
                    </a:cubicBezTo>
                    <a:cubicBezTo>
                      <a:pt x="46" y="19"/>
                      <a:pt x="46" y="19"/>
                      <a:pt x="46" y="19"/>
                    </a:cubicBezTo>
                    <a:cubicBezTo>
                      <a:pt x="45" y="15"/>
                      <a:pt x="45" y="15"/>
                      <a:pt x="45" y="15"/>
                    </a:cubicBezTo>
                    <a:cubicBezTo>
                      <a:pt x="38" y="12"/>
                      <a:pt x="38" y="12"/>
                      <a:pt x="38" y="12"/>
                    </a:cubicBezTo>
                    <a:cubicBezTo>
                      <a:pt x="35" y="17"/>
                      <a:pt x="35" y="17"/>
                      <a:pt x="35" y="17"/>
                    </a:cubicBezTo>
                    <a:cubicBezTo>
                      <a:pt x="32" y="15"/>
                      <a:pt x="32" y="15"/>
                      <a:pt x="32" y="15"/>
                    </a:cubicBezTo>
                    <a:cubicBezTo>
                      <a:pt x="29" y="21"/>
                      <a:pt x="29" y="21"/>
                      <a:pt x="29" y="21"/>
                    </a:cubicBezTo>
                    <a:cubicBezTo>
                      <a:pt x="30" y="11"/>
                      <a:pt x="30" y="11"/>
                      <a:pt x="30" y="11"/>
                    </a:cubicBezTo>
                    <a:cubicBezTo>
                      <a:pt x="27" y="7"/>
                      <a:pt x="27" y="7"/>
                      <a:pt x="27" y="7"/>
                    </a:cubicBezTo>
                    <a:cubicBezTo>
                      <a:pt x="28" y="5"/>
                      <a:pt x="28" y="5"/>
                      <a:pt x="28" y="5"/>
                    </a:cubicBezTo>
                    <a:cubicBezTo>
                      <a:pt x="26" y="1"/>
                      <a:pt x="26" y="1"/>
                      <a:pt x="26" y="1"/>
                    </a:cubicBezTo>
                    <a:cubicBezTo>
                      <a:pt x="19" y="3"/>
                      <a:pt x="19" y="3"/>
                      <a:pt x="19" y="3"/>
                    </a:cubicBezTo>
                    <a:cubicBezTo>
                      <a:pt x="16" y="7"/>
                      <a:pt x="16" y="7"/>
                      <a:pt x="16" y="7"/>
                    </a:cubicBezTo>
                    <a:cubicBezTo>
                      <a:pt x="18" y="9"/>
                      <a:pt x="18" y="9"/>
                      <a:pt x="18" y="9"/>
                    </a:cubicBezTo>
                    <a:cubicBezTo>
                      <a:pt x="15" y="9"/>
                      <a:pt x="15" y="9"/>
                      <a:pt x="15" y="9"/>
                    </a:cubicBezTo>
                    <a:cubicBezTo>
                      <a:pt x="14" y="15"/>
                      <a:pt x="14" y="15"/>
                      <a:pt x="14" y="15"/>
                    </a:cubicBezTo>
                    <a:cubicBezTo>
                      <a:pt x="15" y="16"/>
                      <a:pt x="15" y="16"/>
                      <a:pt x="15" y="16"/>
                    </a:cubicBezTo>
                    <a:cubicBezTo>
                      <a:pt x="13" y="19"/>
                      <a:pt x="13" y="19"/>
                      <a:pt x="13" y="19"/>
                    </a:cubicBezTo>
                    <a:cubicBezTo>
                      <a:pt x="17" y="24"/>
                      <a:pt x="17" y="24"/>
                      <a:pt x="17" y="24"/>
                    </a:cubicBezTo>
                    <a:cubicBezTo>
                      <a:pt x="15" y="29"/>
                      <a:pt x="15" y="29"/>
                      <a:pt x="15" y="29"/>
                    </a:cubicBezTo>
                    <a:cubicBezTo>
                      <a:pt x="15" y="28"/>
                      <a:pt x="15" y="28"/>
                      <a:pt x="15" y="28"/>
                    </a:cubicBezTo>
                    <a:cubicBezTo>
                      <a:pt x="11" y="29"/>
                      <a:pt x="11" y="29"/>
                      <a:pt x="11" y="29"/>
                    </a:cubicBezTo>
                    <a:cubicBezTo>
                      <a:pt x="15" y="26"/>
                      <a:pt x="15" y="26"/>
                      <a:pt x="15" y="26"/>
                    </a:cubicBezTo>
                    <a:cubicBezTo>
                      <a:pt x="11" y="20"/>
                      <a:pt x="11" y="20"/>
                      <a:pt x="11" y="20"/>
                    </a:cubicBezTo>
                    <a:cubicBezTo>
                      <a:pt x="11" y="16"/>
                      <a:pt x="11" y="16"/>
                      <a:pt x="11" y="16"/>
                    </a:cubicBezTo>
                    <a:cubicBezTo>
                      <a:pt x="11" y="12"/>
                      <a:pt x="11" y="12"/>
                      <a:pt x="11" y="12"/>
                    </a:cubicBezTo>
                    <a:cubicBezTo>
                      <a:pt x="14" y="3"/>
                      <a:pt x="14" y="3"/>
                      <a:pt x="14" y="3"/>
                    </a:cubicBezTo>
                    <a:cubicBezTo>
                      <a:pt x="17" y="1"/>
                      <a:pt x="17" y="1"/>
                      <a:pt x="17" y="1"/>
                    </a:cubicBezTo>
                    <a:cubicBezTo>
                      <a:pt x="10" y="0"/>
                      <a:pt x="10" y="0"/>
                      <a:pt x="10" y="0"/>
                    </a:cubicBezTo>
                    <a:cubicBezTo>
                      <a:pt x="3" y="7"/>
                      <a:pt x="3" y="7"/>
                      <a:pt x="3" y="7"/>
                    </a:cubicBezTo>
                    <a:cubicBezTo>
                      <a:pt x="0" y="21"/>
                      <a:pt x="0" y="21"/>
                      <a:pt x="0" y="21"/>
                    </a:cubicBezTo>
                    <a:cubicBezTo>
                      <a:pt x="1" y="22"/>
                      <a:pt x="1" y="22"/>
                      <a:pt x="1" y="22"/>
                    </a:cubicBezTo>
                    <a:cubicBezTo>
                      <a:pt x="1" y="26"/>
                      <a:pt x="1" y="26"/>
                      <a:pt x="1" y="26"/>
                    </a:cubicBezTo>
                    <a:cubicBezTo>
                      <a:pt x="7" y="27"/>
                      <a:pt x="7" y="27"/>
                      <a:pt x="7" y="27"/>
                    </a:cubicBezTo>
                    <a:cubicBezTo>
                      <a:pt x="9" y="29"/>
                      <a:pt x="9" y="29"/>
                      <a:pt x="9" y="29"/>
                    </a:cubicBezTo>
                    <a:cubicBezTo>
                      <a:pt x="6" y="30"/>
                      <a:pt x="6" y="30"/>
                      <a:pt x="6" y="30"/>
                    </a:cubicBezTo>
                    <a:cubicBezTo>
                      <a:pt x="3" y="29"/>
                      <a:pt x="3" y="29"/>
                      <a:pt x="3" y="29"/>
                    </a:cubicBezTo>
                    <a:cubicBezTo>
                      <a:pt x="5" y="35"/>
                      <a:pt x="5" y="35"/>
                      <a:pt x="5" y="35"/>
                    </a:cubicBezTo>
                    <a:cubicBezTo>
                      <a:pt x="11" y="36"/>
                      <a:pt x="11" y="36"/>
                      <a:pt x="11" y="36"/>
                    </a:cubicBezTo>
                    <a:cubicBezTo>
                      <a:pt x="15" y="39"/>
                      <a:pt x="15" y="39"/>
                      <a:pt x="15" y="39"/>
                    </a:cubicBezTo>
                    <a:cubicBezTo>
                      <a:pt x="22" y="38"/>
                      <a:pt x="22" y="38"/>
                      <a:pt x="22" y="38"/>
                    </a:cubicBezTo>
                    <a:cubicBezTo>
                      <a:pt x="26" y="40"/>
                      <a:pt x="26" y="40"/>
                      <a:pt x="26" y="40"/>
                    </a:cubicBezTo>
                    <a:cubicBezTo>
                      <a:pt x="26" y="39"/>
                      <a:pt x="26" y="39"/>
                      <a:pt x="26" y="39"/>
                    </a:cubicBezTo>
                    <a:cubicBezTo>
                      <a:pt x="29" y="40"/>
                      <a:pt x="29" y="40"/>
                      <a:pt x="29" y="40"/>
                    </a:cubicBezTo>
                    <a:cubicBezTo>
                      <a:pt x="28" y="38"/>
                      <a:pt x="28" y="38"/>
                      <a:pt x="28" y="38"/>
                    </a:cubicBezTo>
                    <a:cubicBezTo>
                      <a:pt x="31" y="38"/>
                      <a:pt x="31" y="38"/>
                      <a:pt x="31" y="38"/>
                    </a:cubicBezTo>
                    <a:cubicBezTo>
                      <a:pt x="32" y="40"/>
                      <a:pt x="32" y="40"/>
                      <a:pt x="32" y="40"/>
                    </a:cubicBezTo>
                    <a:cubicBezTo>
                      <a:pt x="36" y="39"/>
                      <a:pt x="36" y="39"/>
                      <a:pt x="36" y="39"/>
                    </a:cubicBezTo>
                    <a:cubicBezTo>
                      <a:pt x="33" y="35"/>
                      <a:pt x="33" y="35"/>
                      <a:pt x="33" y="35"/>
                    </a:cubicBezTo>
                    <a:cubicBezTo>
                      <a:pt x="38" y="37"/>
                      <a:pt x="38" y="37"/>
                      <a:pt x="38" y="37"/>
                    </a:cubicBezTo>
                    <a:cubicBezTo>
                      <a:pt x="39" y="40"/>
                      <a:pt x="39" y="40"/>
                      <a:pt x="39" y="40"/>
                    </a:cubicBezTo>
                    <a:cubicBezTo>
                      <a:pt x="45" y="46"/>
                      <a:pt x="45" y="46"/>
                      <a:pt x="45" y="46"/>
                    </a:cubicBezTo>
                    <a:cubicBezTo>
                      <a:pt x="42" y="47"/>
                      <a:pt x="42" y="47"/>
                      <a:pt x="42" y="47"/>
                    </a:cubicBezTo>
                    <a:cubicBezTo>
                      <a:pt x="41" y="50"/>
                      <a:pt x="41" y="50"/>
                      <a:pt x="41" y="50"/>
                    </a:cubicBezTo>
                    <a:cubicBezTo>
                      <a:pt x="47" y="46"/>
                      <a:pt x="47" y="46"/>
                      <a:pt x="47" y="46"/>
                    </a:cubicBezTo>
                    <a:cubicBezTo>
                      <a:pt x="49" y="47"/>
                      <a:pt x="49" y="47"/>
                      <a:pt x="49" y="47"/>
                    </a:cubicBezTo>
                    <a:cubicBezTo>
                      <a:pt x="47" y="49"/>
                      <a:pt x="47" y="49"/>
                      <a:pt x="47" y="49"/>
                    </a:cubicBezTo>
                    <a:cubicBezTo>
                      <a:pt x="49" y="51"/>
                      <a:pt x="49" y="51"/>
                      <a:pt x="49" y="51"/>
                    </a:cubicBezTo>
                    <a:cubicBezTo>
                      <a:pt x="50" y="50"/>
                      <a:pt x="50" y="50"/>
                      <a:pt x="50" y="50"/>
                    </a:cubicBezTo>
                    <a:cubicBezTo>
                      <a:pt x="51" y="53"/>
                      <a:pt x="51" y="53"/>
                      <a:pt x="51" y="53"/>
                    </a:cubicBezTo>
                    <a:cubicBezTo>
                      <a:pt x="52" y="53"/>
                      <a:pt x="52" y="53"/>
                      <a:pt x="52" y="53"/>
                    </a:cubicBezTo>
                    <a:cubicBezTo>
                      <a:pt x="55" y="62"/>
                      <a:pt x="55" y="62"/>
                      <a:pt x="55" y="62"/>
                    </a:cubicBezTo>
                    <a:cubicBezTo>
                      <a:pt x="53" y="66"/>
                      <a:pt x="53" y="66"/>
                      <a:pt x="53" y="66"/>
                    </a:cubicBezTo>
                    <a:cubicBezTo>
                      <a:pt x="48" y="70"/>
                      <a:pt x="48" y="70"/>
                      <a:pt x="48" y="70"/>
                    </a:cubicBezTo>
                    <a:cubicBezTo>
                      <a:pt x="51" y="76"/>
                      <a:pt x="51" y="76"/>
                      <a:pt x="51" y="76"/>
                    </a:cubicBezTo>
                    <a:cubicBezTo>
                      <a:pt x="49" y="75"/>
                      <a:pt x="49" y="75"/>
                      <a:pt x="49" y="75"/>
                    </a:cubicBezTo>
                    <a:cubicBezTo>
                      <a:pt x="46" y="77"/>
                      <a:pt x="46" y="77"/>
                      <a:pt x="46" y="77"/>
                    </a:cubicBezTo>
                    <a:cubicBezTo>
                      <a:pt x="39" y="75"/>
                      <a:pt x="39" y="75"/>
                      <a:pt x="39" y="75"/>
                    </a:cubicBezTo>
                    <a:cubicBezTo>
                      <a:pt x="39" y="78"/>
                      <a:pt x="39" y="78"/>
                      <a:pt x="39" y="78"/>
                    </a:cubicBezTo>
                    <a:cubicBezTo>
                      <a:pt x="37" y="80"/>
                      <a:pt x="37" y="80"/>
                      <a:pt x="37" y="80"/>
                    </a:cubicBezTo>
                    <a:cubicBezTo>
                      <a:pt x="37" y="82"/>
                      <a:pt x="37" y="82"/>
                      <a:pt x="37" y="82"/>
                    </a:cubicBezTo>
                    <a:cubicBezTo>
                      <a:pt x="38" y="83"/>
                      <a:pt x="38" y="83"/>
                      <a:pt x="38" y="83"/>
                    </a:cubicBezTo>
                    <a:cubicBezTo>
                      <a:pt x="42" y="84"/>
                      <a:pt x="42" y="84"/>
                      <a:pt x="42" y="84"/>
                    </a:cubicBezTo>
                    <a:cubicBezTo>
                      <a:pt x="44" y="82"/>
                      <a:pt x="44" y="82"/>
                      <a:pt x="44" y="82"/>
                    </a:cubicBezTo>
                    <a:cubicBezTo>
                      <a:pt x="48" y="83"/>
                      <a:pt x="48" y="83"/>
                      <a:pt x="48" y="83"/>
                    </a:cubicBezTo>
                    <a:cubicBezTo>
                      <a:pt x="47" y="80"/>
                      <a:pt x="47" y="80"/>
                      <a:pt x="47" y="80"/>
                    </a:cubicBezTo>
                    <a:cubicBezTo>
                      <a:pt x="48" y="80"/>
                      <a:pt x="48" y="80"/>
                      <a:pt x="48" y="80"/>
                    </a:cubicBezTo>
                    <a:cubicBezTo>
                      <a:pt x="51" y="82"/>
                      <a:pt x="51" y="82"/>
                      <a:pt x="51" y="82"/>
                    </a:cubicBezTo>
                    <a:cubicBezTo>
                      <a:pt x="54" y="87"/>
                      <a:pt x="54" y="87"/>
                      <a:pt x="54" y="87"/>
                    </a:cubicBezTo>
                    <a:cubicBezTo>
                      <a:pt x="56" y="87"/>
                      <a:pt x="56" y="87"/>
                      <a:pt x="56" y="87"/>
                    </a:cubicBezTo>
                    <a:cubicBezTo>
                      <a:pt x="58" y="89"/>
                      <a:pt x="58" y="89"/>
                      <a:pt x="58" y="89"/>
                    </a:cubicBezTo>
                    <a:cubicBezTo>
                      <a:pt x="56" y="90"/>
                      <a:pt x="56" y="90"/>
                      <a:pt x="56" y="90"/>
                    </a:cubicBezTo>
                    <a:cubicBezTo>
                      <a:pt x="61" y="94"/>
                      <a:pt x="61" y="94"/>
                      <a:pt x="61" y="94"/>
                    </a:cubicBezTo>
                    <a:cubicBezTo>
                      <a:pt x="63" y="93"/>
                      <a:pt x="63" y="93"/>
                      <a:pt x="63" y="93"/>
                    </a:cubicBezTo>
                    <a:cubicBezTo>
                      <a:pt x="67" y="98"/>
                      <a:pt x="67" y="98"/>
                      <a:pt x="67" y="98"/>
                    </a:cubicBezTo>
                    <a:cubicBezTo>
                      <a:pt x="72" y="99"/>
                      <a:pt x="72" y="99"/>
                      <a:pt x="72" y="99"/>
                    </a:cubicBezTo>
                    <a:cubicBezTo>
                      <a:pt x="74" y="100"/>
                      <a:pt x="74" y="100"/>
                      <a:pt x="74" y="100"/>
                    </a:cubicBezTo>
                    <a:cubicBezTo>
                      <a:pt x="74" y="98"/>
                      <a:pt x="74" y="98"/>
                      <a:pt x="74" y="98"/>
                    </a:cubicBezTo>
                    <a:cubicBezTo>
                      <a:pt x="74" y="97"/>
                      <a:pt x="74" y="97"/>
                      <a:pt x="74" y="97"/>
                    </a:cubicBezTo>
                    <a:cubicBezTo>
                      <a:pt x="65" y="88"/>
                      <a:pt x="65" y="88"/>
                      <a:pt x="65" y="88"/>
                    </a:cubicBezTo>
                    <a:cubicBezTo>
                      <a:pt x="66" y="87"/>
                      <a:pt x="66" y="87"/>
                      <a:pt x="66" y="87"/>
                    </a:cubicBezTo>
                    <a:cubicBezTo>
                      <a:pt x="72" y="91"/>
                      <a:pt x="72" y="91"/>
                      <a:pt x="72" y="91"/>
                    </a:cubicBezTo>
                    <a:cubicBezTo>
                      <a:pt x="72" y="92"/>
                      <a:pt x="72" y="92"/>
                      <a:pt x="72" y="92"/>
                    </a:cubicBezTo>
                    <a:cubicBezTo>
                      <a:pt x="77" y="94"/>
                      <a:pt x="77" y="94"/>
                      <a:pt x="77" y="94"/>
                    </a:cubicBezTo>
                    <a:cubicBezTo>
                      <a:pt x="78" y="96"/>
                      <a:pt x="78" y="96"/>
                      <a:pt x="78" y="96"/>
                    </a:cubicBezTo>
                    <a:cubicBezTo>
                      <a:pt x="78" y="93"/>
                      <a:pt x="78" y="93"/>
                      <a:pt x="78" y="93"/>
                    </a:cubicBezTo>
                    <a:cubicBezTo>
                      <a:pt x="77" y="90"/>
                      <a:pt x="77" y="90"/>
                      <a:pt x="77" y="90"/>
                    </a:cubicBezTo>
                    <a:cubicBezTo>
                      <a:pt x="79" y="90"/>
                      <a:pt x="79" y="90"/>
                      <a:pt x="79" y="90"/>
                    </a:cubicBezTo>
                    <a:cubicBezTo>
                      <a:pt x="79" y="86"/>
                      <a:pt x="79" y="86"/>
                      <a:pt x="79" y="86"/>
                    </a:cubicBezTo>
                    <a:cubicBezTo>
                      <a:pt x="76" y="84"/>
                      <a:pt x="76" y="84"/>
                      <a:pt x="76" y="84"/>
                    </a:cubicBezTo>
                    <a:cubicBezTo>
                      <a:pt x="78" y="82"/>
                      <a:pt x="78" y="82"/>
                      <a:pt x="78" y="82"/>
                    </a:cubicBezTo>
                    <a:cubicBezTo>
                      <a:pt x="75" y="80"/>
                      <a:pt x="75" y="80"/>
                      <a:pt x="75" y="80"/>
                    </a:cubicBezTo>
                    <a:cubicBezTo>
                      <a:pt x="72" y="80"/>
                      <a:pt x="72" y="80"/>
                      <a:pt x="72" y="80"/>
                    </a:cubicBezTo>
                    <a:cubicBezTo>
                      <a:pt x="71" y="74"/>
                      <a:pt x="71" y="74"/>
                      <a:pt x="71" y="74"/>
                    </a:cubicBezTo>
                    <a:cubicBezTo>
                      <a:pt x="69" y="74"/>
                      <a:pt x="69" y="74"/>
                      <a:pt x="69" y="74"/>
                    </a:cubicBezTo>
                    <a:cubicBezTo>
                      <a:pt x="71" y="72"/>
                      <a:pt x="71" y="72"/>
                      <a:pt x="71" y="72"/>
                    </a:cubicBezTo>
                    <a:cubicBezTo>
                      <a:pt x="68" y="68"/>
                      <a:pt x="68" y="68"/>
                      <a:pt x="68" y="68"/>
                    </a:cubicBezTo>
                    <a:cubicBezTo>
                      <a:pt x="70" y="68"/>
                      <a:pt x="70" y="68"/>
                      <a:pt x="70" y="68"/>
                    </a:cubicBezTo>
                    <a:cubicBezTo>
                      <a:pt x="70" y="67"/>
                      <a:pt x="70" y="67"/>
                      <a:pt x="70" y="67"/>
                    </a:cubicBezTo>
                    <a:cubicBezTo>
                      <a:pt x="72" y="67"/>
                      <a:pt x="72" y="67"/>
                      <a:pt x="72" y="67"/>
                    </a:cubicBezTo>
                    <a:cubicBezTo>
                      <a:pt x="72" y="69"/>
                      <a:pt x="72" y="69"/>
                      <a:pt x="72" y="69"/>
                    </a:cubicBezTo>
                    <a:cubicBezTo>
                      <a:pt x="75" y="71"/>
                      <a:pt x="75" y="71"/>
                      <a:pt x="75" y="71"/>
                    </a:cubicBezTo>
                    <a:cubicBezTo>
                      <a:pt x="76" y="71"/>
                      <a:pt x="76" y="71"/>
                      <a:pt x="76" y="71"/>
                    </a:cubicBezTo>
                    <a:cubicBezTo>
                      <a:pt x="79" y="77"/>
                      <a:pt x="79" y="77"/>
                      <a:pt x="79" y="77"/>
                    </a:cubicBezTo>
                    <a:cubicBezTo>
                      <a:pt x="82" y="79"/>
                      <a:pt x="82" y="79"/>
                      <a:pt x="82" y="79"/>
                    </a:cubicBezTo>
                    <a:cubicBezTo>
                      <a:pt x="82" y="73"/>
                      <a:pt x="82" y="73"/>
                      <a:pt x="82" y="73"/>
                    </a:cubicBezTo>
                    <a:cubicBezTo>
                      <a:pt x="84" y="74"/>
                      <a:pt x="84" y="74"/>
                      <a:pt x="84" y="74"/>
                    </a:cubicBezTo>
                    <a:cubicBezTo>
                      <a:pt x="86" y="71"/>
                      <a:pt x="86" y="71"/>
                      <a:pt x="86" y="71"/>
                    </a:cubicBezTo>
                    <a:cubicBezTo>
                      <a:pt x="85" y="70"/>
                      <a:pt x="85" y="70"/>
                      <a:pt x="85" y="70"/>
                    </a:cubicBezTo>
                    <a:cubicBezTo>
                      <a:pt x="85" y="68"/>
                      <a:pt x="85" y="68"/>
                      <a:pt x="85" y="68"/>
                    </a:cubicBezTo>
                    <a:cubicBezTo>
                      <a:pt x="87" y="69"/>
                      <a:pt x="87" y="69"/>
                      <a:pt x="87" y="69"/>
                    </a:cubicBezTo>
                    <a:cubicBezTo>
                      <a:pt x="87" y="68"/>
                      <a:pt x="87" y="68"/>
                      <a:pt x="87" y="68"/>
                    </a:cubicBezTo>
                    <a:cubicBezTo>
                      <a:pt x="89" y="66"/>
                      <a:pt x="89" y="66"/>
                      <a:pt x="89" y="66"/>
                    </a:cubicBezTo>
                    <a:cubicBezTo>
                      <a:pt x="85" y="63"/>
                      <a:pt x="85" y="63"/>
                      <a:pt x="85" y="63"/>
                    </a:cubicBezTo>
                    <a:lnTo>
                      <a:pt x="82" y="65"/>
                    </a:lnTo>
                    <a:close/>
                    <a:moveTo>
                      <a:pt x="60" y="81"/>
                    </a:moveTo>
                    <a:cubicBezTo>
                      <a:pt x="60" y="80"/>
                      <a:pt x="60" y="80"/>
                      <a:pt x="60" y="80"/>
                    </a:cubicBezTo>
                    <a:cubicBezTo>
                      <a:pt x="60" y="80"/>
                      <a:pt x="57" y="82"/>
                      <a:pt x="57" y="82"/>
                    </a:cubicBezTo>
                    <a:cubicBezTo>
                      <a:pt x="57" y="82"/>
                      <a:pt x="55" y="79"/>
                      <a:pt x="55" y="79"/>
                    </a:cubicBezTo>
                    <a:cubicBezTo>
                      <a:pt x="57" y="80"/>
                      <a:pt x="57" y="80"/>
                      <a:pt x="57" y="80"/>
                    </a:cubicBezTo>
                    <a:cubicBezTo>
                      <a:pt x="56" y="75"/>
                      <a:pt x="56" y="75"/>
                      <a:pt x="56" y="75"/>
                    </a:cubicBezTo>
                    <a:cubicBezTo>
                      <a:pt x="60" y="78"/>
                      <a:pt x="60" y="78"/>
                      <a:pt x="60" y="78"/>
                    </a:cubicBezTo>
                    <a:cubicBezTo>
                      <a:pt x="61" y="81"/>
                      <a:pt x="61" y="81"/>
                      <a:pt x="61" y="81"/>
                    </a:cubicBezTo>
                    <a:lnTo>
                      <a:pt x="60" y="8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7" name="Freeform 558"/>
              <p:cNvSpPr>
                <a:spLocks/>
              </p:cNvSpPr>
              <p:nvPr/>
            </p:nvSpPr>
            <p:spPr bwMode="auto">
              <a:xfrm>
                <a:off x="210" y="1764"/>
                <a:ext cx="90" cy="66"/>
              </a:xfrm>
              <a:custGeom>
                <a:avLst/>
                <a:gdLst>
                  <a:gd name="T0" fmla="*/ 90 w 90"/>
                  <a:gd name="T1" fmla="*/ 66 h 66"/>
                  <a:gd name="T2" fmla="*/ 90 w 90"/>
                  <a:gd name="T3" fmla="*/ 48 h 66"/>
                  <a:gd name="T4" fmla="*/ 72 w 90"/>
                  <a:gd name="T5" fmla="*/ 42 h 66"/>
                  <a:gd name="T6" fmla="*/ 54 w 90"/>
                  <a:gd name="T7" fmla="*/ 12 h 66"/>
                  <a:gd name="T8" fmla="*/ 30 w 90"/>
                  <a:gd name="T9" fmla="*/ 6 h 66"/>
                  <a:gd name="T10" fmla="*/ 6 w 90"/>
                  <a:gd name="T11" fmla="*/ 0 h 66"/>
                  <a:gd name="T12" fmla="*/ 0 w 90"/>
                  <a:gd name="T13" fmla="*/ 6 h 66"/>
                  <a:gd name="T14" fmla="*/ 18 w 90"/>
                  <a:gd name="T15" fmla="*/ 6 h 66"/>
                  <a:gd name="T16" fmla="*/ 12 w 90"/>
                  <a:gd name="T17" fmla="*/ 18 h 66"/>
                  <a:gd name="T18" fmla="*/ 24 w 90"/>
                  <a:gd name="T19" fmla="*/ 18 h 66"/>
                  <a:gd name="T20" fmla="*/ 48 w 90"/>
                  <a:gd name="T21" fmla="*/ 30 h 66"/>
                  <a:gd name="T22" fmla="*/ 36 w 90"/>
                  <a:gd name="T23" fmla="*/ 36 h 66"/>
                  <a:gd name="T24" fmla="*/ 54 w 90"/>
                  <a:gd name="T25" fmla="*/ 48 h 66"/>
                  <a:gd name="T26" fmla="*/ 54 w 90"/>
                  <a:gd name="T27" fmla="*/ 54 h 66"/>
                  <a:gd name="T28" fmla="*/ 90 w 90"/>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66">
                    <a:moveTo>
                      <a:pt x="90" y="66"/>
                    </a:moveTo>
                    <a:lnTo>
                      <a:pt x="90" y="48"/>
                    </a:lnTo>
                    <a:lnTo>
                      <a:pt x="72" y="42"/>
                    </a:lnTo>
                    <a:lnTo>
                      <a:pt x="54" y="12"/>
                    </a:lnTo>
                    <a:lnTo>
                      <a:pt x="30" y="6"/>
                    </a:lnTo>
                    <a:lnTo>
                      <a:pt x="6" y="0"/>
                    </a:lnTo>
                    <a:lnTo>
                      <a:pt x="0" y="6"/>
                    </a:lnTo>
                    <a:lnTo>
                      <a:pt x="18" y="6"/>
                    </a:lnTo>
                    <a:lnTo>
                      <a:pt x="12" y="18"/>
                    </a:lnTo>
                    <a:lnTo>
                      <a:pt x="24" y="18"/>
                    </a:lnTo>
                    <a:lnTo>
                      <a:pt x="48" y="30"/>
                    </a:lnTo>
                    <a:lnTo>
                      <a:pt x="36" y="36"/>
                    </a:lnTo>
                    <a:lnTo>
                      <a:pt x="54" y="48"/>
                    </a:lnTo>
                    <a:lnTo>
                      <a:pt x="54" y="54"/>
                    </a:lnTo>
                    <a:lnTo>
                      <a:pt x="9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8" name="Freeform 559"/>
              <p:cNvSpPr>
                <a:spLocks/>
              </p:cNvSpPr>
              <p:nvPr/>
            </p:nvSpPr>
            <p:spPr bwMode="auto">
              <a:xfrm>
                <a:off x="1266" y="1356"/>
                <a:ext cx="12" cy="6"/>
              </a:xfrm>
              <a:custGeom>
                <a:avLst/>
                <a:gdLst>
                  <a:gd name="T0" fmla="*/ 0 w 2"/>
                  <a:gd name="T1" fmla="*/ 0 h 1"/>
                  <a:gd name="T2" fmla="*/ 1 w 2"/>
                  <a:gd name="T3" fmla="*/ 1 h 1"/>
                  <a:gd name="T4" fmla="*/ 2 w 2"/>
                  <a:gd name="T5" fmla="*/ 1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1"/>
                      <a:pt x="1" y="1"/>
                      <a:pt x="1" y="1"/>
                    </a:cubicBezTo>
                    <a:cubicBezTo>
                      <a:pt x="2" y="1"/>
                      <a:pt x="2" y="1"/>
                      <a:pt x="2" y="1"/>
                    </a:cubicBezTo>
                    <a:cubicBezTo>
                      <a:pt x="1" y="0"/>
                      <a:pt x="1" y="0"/>
                      <a:pt x="1" y="0"/>
                    </a:cubicBezTo>
                    <a:cubicBezTo>
                      <a:pt x="1" y="0"/>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39" name="Freeform 560"/>
              <p:cNvSpPr>
                <a:spLocks/>
              </p:cNvSpPr>
              <p:nvPr/>
            </p:nvSpPr>
            <p:spPr bwMode="auto">
              <a:xfrm>
                <a:off x="1152" y="1320"/>
                <a:ext cx="12" cy="12"/>
              </a:xfrm>
              <a:custGeom>
                <a:avLst/>
                <a:gdLst>
                  <a:gd name="T0" fmla="*/ 0 w 12"/>
                  <a:gd name="T1" fmla="*/ 0 h 12"/>
                  <a:gd name="T2" fmla="*/ 0 w 12"/>
                  <a:gd name="T3" fmla="*/ 12 h 12"/>
                  <a:gd name="T4" fmla="*/ 12 w 12"/>
                  <a:gd name="T5" fmla="*/ 12 h 12"/>
                  <a:gd name="T6" fmla="*/ 6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12"/>
                    </a:lnTo>
                    <a:lnTo>
                      <a:pt x="12" y="12"/>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0" name="Freeform 561"/>
              <p:cNvSpPr>
                <a:spLocks/>
              </p:cNvSpPr>
              <p:nvPr/>
            </p:nvSpPr>
            <p:spPr bwMode="auto">
              <a:xfrm>
                <a:off x="672" y="641"/>
                <a:ext cx="24" cy="12"/>
              </a:xfrm>
              <a:custGeom>
                <a:avLst/>
                <a:gdLst>
                  <a:gd name="T0" fmla="*/ 24 w 24"/>
                  <a:gd name="T1" fmla="*/ 0 h 12"/>
                  <a:gd name="T2" fmla="*/ 24 w 24"/>
                  <a:gd name="T3" fmla="*/ 0 h 12"/>
                  <a:gd name="T4" fmla="*/ 6 w 24"/>
                  <a:gd name="T5" fmla="*/ 0 h 12"/>
                  <a:gd name="T6" fmla="*/ 0 w 24"/>
                  <a:gd name="T7" fmla="*/ 12 h 12"/>
                  <a:gd name="T8" fmla="*/ 12 w 24"/>
                  <a:gd name="T9" fmla="*/ 12 h 12"/>
                  <a:gd name="T10" fmla="*/ 24 w 24"/>
                  <a:gd name="T11" fmla="*/ 0 h 12"/>
                </a:gdLst>
                <a:ahLst/>
                <a:cxnLst>
                  <a:cxn ang="0">
                    <a:pos x="T0" y="T1"/>
                  </a:cxn>
                  <a:cxn ang="0">
                    <a:pos x="T2" y="T3"/>
                  </a:cxn>
                  <a:cxn ang="0">
                    <a:pos x="T4" y="T5"/>
                  </a:cxn>
                  <a:cxn ang="0">
                    <a:pos x="T6" y="T7"/>
                  </a:cxn>
                  <a:cxn ang="0">
                    <a:pos x="T8" y="T9"/>
                  </a:cxn>
                  <a:cxn ang="0">
                    <a:pos x="T10" y="T11"/>
                  </a:cxn>
                </a:cxnLst>
                <a:rect l="0" t="0" r="r" b="b"/>
                <a:pathLst>
                  <a:path w="24" h="12">
                    <a:moveTo>
                      <a:pt x="24" y="0"/>
                    </a:moveTo>
                    <a:lnTo>
                      <a:pt x="24" y="0"/>
                    </a:lnTo>
                    <a:lnTo>
                      <a:pt x="6" y="0"/>
                    </a:lnTo>
                    <a:lnTo>
                      <a:pt x="0" y="12"/>
                    </a:lnTo>
                    <a:lnTo>
                      <a:pt x="12" y="12"/>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1" name="Freeform 562"/>
              <p:cNvSpPr>
                <a:spLocks/>
              </p:cNvSpPr>
              <p:nvPr/>
            </p:nvSpPr>
            <p:spPr bwMode="auto">
              <a:xfrm>
                <a:off x="1368" y="1398"/>
                <a:ext cx="12" cy="18"/>
              </a:xfrm>
              <a:custGeom>
                <a:avLst/>
                <a:gdLst>
                  <a:gd name="T0" fmla="*/ 0 w 12"/>
                  <a:gd name="T1" fmla="*/ 6 h 18"/>
                  <a:gd name="T2" fmla="*/ 6 w 12"/>
                  <a:gd name="T3" fmla="*/ 18 h 18"/>
                  <a:gd name="T4" fmla="*/ 12 w 12"/>
                  <a:gd name="T5" fmla="*/ 12 h 18"/>
                  <a:gd name="T6" fmla="*/ 12 w 12"/>
                  <a:gd name="T7" fmla="*/ 6 h 18"/>
                  <a:gd name="T8" fmla="*/ 6 w 12"/>
                  <a:gd name="T9" fmla="*/ 0 h 18"/>
                  <a:gd name="T10" fmla="*/ 0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0" y="6"/>
                    </a:moveTo>
                    <a:lnTo>
                      <a:pt x="6" y="18"/>
                    </a:lnTo>
                    <a:lnTo>
                      <a:pt x="12" y="12"/>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2" name="Freeform 563"/>
              <p:cNvSpPr>
                <a:spLocks/>
              </p:cNvSpPr>
              <p:nvPr/>
            </p:nvSpPr>
            <p:spPr bwMode="auto">
              <a:xfrm>
                <a:off x="1314" y="1440"/>
                <a:ext cx="12" cy="12"/>
              </a:xfrm>
              <a:custGeom>
                <a:avLst/>
                <a:gdLst>
                  <a:gd name="T0" fmla="*/ 0 w 2"/>
                  <a:gd name="T1" fmla="*/ 2 h 2"/>
                  <a:gd name="T2" fmla="*/ 1 w 2"/>
                  <a:gd name="T3" fmla="*/ 2 h 2"/>
                  <a:gd name="T4" fmla="*/ 1 w 2"/>
                  <a:gd name="T5" fmla="*/ 2 h 2"/>
                  <a:gd name="T6" fmla="*/ 2 w 2"/>
                  <a:gd name="T7" fmla="*/ 0 h 2"/>
                  <a:gd name="T8" fmla="*/ 0 w 2"/>
                  <a:gd name="T9" fmla="*/ 1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1" y="2"/>
                      <a:pt x="1" y="2"/>
                      <a:pt x="1" y="2"/>
                    </a:cubicBezTo>
                    <a:cubicBezTo>
                      <a:pt x="1" y="2"/>
                      <a:pt x="1" y="2"/>
                      <a:pt x="1" y="2"/>
                    </a:cubicBezTo>
                    <a:cubicBezTo>
                      <a:pt x="2" y="0"/>
                      <a:pt x="2" y="0"/>
                      <a:pt x="2" y="0"/>
                    </a:cubicBezTo>
                    <a:cubicBezTo>
                      <a:pt x="0" y="1"/>
                      <a:pt x="0" y="1"/>
                      <a:pt x="0" y="1"/>
                    </a:cubicBezTo>
                    <a:cubicBezTo>
                      <a:pt x="0" y="1"/>
                      <a:pt x="0" y="2"/>
                      <a:pt x="0" y="2"/>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3" name="Freeform 564"/>
              <p:cNvSpPr>
                <a:spLocks/>
              </p:cNvSpPr>
              <p:nvPr/>
            </p:nvSpPr>
            <p:spPr bwMode="auto">
              <a:xfrm>
                <a:off x="606" y="797"/>
                <a:ext cx="48" cy="54"/>
              </a:xfrm>
              <a:custGeom>
                <a:avLst/>
                <a:gdLst>
                  <a:gd name="T0" fmla="*/ 12 w 48"/>
                  <a:gd name="T1" fmla="*/ 6 h 54"/>
                  <a:gd name="T2" fmla="*/ 0 w 48"/>
                  <a:gd name="T3" fmla="*/ 18 h 54"/>
                  <a:gd name="T4" fmla="*/ 12 w 48"/>
                  <a:gd name="T5" fmla="*/ 24 h 54"/>
                  <a:gd name="T6" fmla="*/ 30 w 48"/>
                  <a:gd name="T7" fmla="*/ 54 h 54"/>
                  <a:gd name="T8" fmla="*/ 36 w 48"/>
                  <a:gd name="T9" fmla="*/ 42 h 54"/>
                  <a:gd name="T10" fmla="*/ 42 w 48"/>
                  <a:gd name="T11" fmla="*/ 36 h 54"/>
                  <a:gd name="T12" fmla="*/ 48 w 48"/>
                  <a:gd name="T13" fmla="*/ 12 h 54"/>
                  <a:gd name="T14" fmla="*/ 30 w 48"/>
                  <a:gd name="T15" fmla="*/ 0 h 54"/>
                  <a:gd name="T16" fmla="*/ 12 w 48"/>
                  <a:gd name="T17"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4">
                    <a:moveTo>
                      <a:pt x="12" y="6"/>
                    </a:moveTo>
                    <a:lnTo>
                      <a:pt x="0" y="18"/>
                    </a:lnTo>
                    <a:lnTo>
                      <a:pt x="12" y="24"/>
                    </a:lnTo>
                    <a:lnTo>
                      <a:pt x="30" y="54"/>
                    </a:lnTo>
                    <a:lnTo>
                      <a:pt x="36" y="42"/>
                    </a:lnTo>
                    <a:lnTo>
                      <a:pt x="42" y="36"/>
                    </a:lnTo>
                    <a:lnTo>
                      <a:pt x="48" y="12"/>
                    </a:lnTo>
                    <a:lnTo>
                      <a:pt x="3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4" name="Freeform 565"/>
              <p:cNvSpPr>
                <a:spLocks/>
              </p:cNvSpPr>
              <p:nvPr/>
            </p:nvSpPr>
            <p:spPr bwMode="auto">
              <a:xfrm>
                <a:off x="804" y="497"/>
                <a:ext cx="54" cy="30"/>
              </a:xfrm>
              <a:custGeom>
                <a:avLst/>
                <a:gdLst>
                  <a:gd name="T0" fmla="*/ 12 w 54"/>
                  <a:gd name="T1" fmla="*/ 0 h 30"/>
                  <a:gd name="T2" fmla="*/ 0 w 54"/>
                  <a:gd name="T3" fmla="*/ 6 h 30"/>
                  <a:gd name="T4" fmla="*/ 6 w 54"/>
                  <a:gd name="T5" fmla="*/ 24 h 30"/>
                  <a:gd name="T6" fmla="*/ 48 w 54"/>
                  <a:gd name="T7" fmla="*/ 30 h 30"/>
                  <a:gd name="T8" fmla="*/ 48 w 54"/>
                  <a:gd name="T9" fmla="*/ 18 h 30"/>
                  <a:gd name="T10" fmla="*/ 54 w 54"/>
                  <a:gd name="T11" fmla="*/ 12 h 30"/>
                  <a:gd name="T12" fmla="*/ 48 w 54"/>
                  <a:gd name="T13" fmla="*/ 0 h 30"/>
                  <a:gd name="T14" fmla="*/ 18 w 54"/>
                  <a:gd name="T15" fmla="*/ 0 h 30"/>
                  <a:gd name="T16" fmla="*/ 12 w 5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0">
                    <a:moveTo>
                      <a:pt x="12" y="0"/>
                    </a:moveTo>
                    <a:lnTo>
                      <a:pt x="0" y="6"/>
                    </a:lnTo>
                    <a:lnTo>
                      <a:pt x="6" y="24"/>
                    </a:lnTo>
                    <a:lnTo>
                      <a:pt x="48" y="30"/>
                    </a:lnTo>
                    <a:lnTo>
                      <a:pt x="48" y="18"/>
                    </a:lnTo>
                    <a:lnTo>
                      <a:pt x="54" y="12"/>
                    </a:lnTo>
                    <a:lnTo>
                      <a:pt x="48" y="0"/>
                    </a:lnTo>
                    <a:lnTo>
                      <a:pt x="18"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5" name="Freeform 566"/>
              <p:cNvSpPr>
                <a:spLocks/>
              </p:cNvSpPr>
              <p:nvPr/>
            </p:nvSpPr>
            <p:spPr bwMode="auto">
              <a:xfrm>
                <a:off x="1092" y="707"/>
                <a:ext cx="18" cy="24"/>
              </a:xfrm>
              <a:custGeom>
                <a:avLst/>
                <a:gdLst>
                  <a:gd name="T0" fmla="*/ 0 w 18"/>
                  <a:gd name="T1" fmla="*/ 6 h 24"/>
                  <a:gd name="T2" fmla="*/ 6 w 18"/>
                  <a:gd name="T3" fmla="*/ 24 h 24"/>
                  <a:gd name="T4" fmla="*/ 18 w 18"/>
                  <a:gd name="T5" fmla="*/ 12 h 24"/>
                  <a:gd name="T6" fmla="*/ 12 w 18"/>
                  <a:gd name="T7" fmla="*/ 0 h 24"/>
                  <a:gd name="T8" fmla="*/ 0 w 18"/>
                  <a:gd name="T9" fmla="*/ 6 h 24"/>
                </a:gdLst>
                <a:ahLst/>
                <a:cxnLst>
                  <a:cxn ang="0">
                    <a:pos x="T0" y="T1"/>
                  </a:cxn>
                  <a:cxn ang="0">
                    <a:pos x="T2" y="T3"/>
                  </a:cxn>
                  <a:cxn ang="0">
                    <a:pos x="T4" y="T5"/>
                  </a:cxn>
                  <a:cxn ang="0">
                    <a:pos x="T6" y="T7"/>
                  </a:cxn>
                  <a:cxn ang="0">
                    <a:pos x="T8" y="T9"/>
                  </a:cxn>
                </a:cxnLst>
                <a:rect l="0" t="0" r="r" b="b"/>
                <a:pathLst>
                  <a:path w="18" h="24">
                    <a:moveTo>
                      <a:pt x="0" y="6"/>
                    </a:moveTo>
                    <a:lnTo>
                      <a:pt x="6" y="24"/>
                    </a:lnTo>
                    <a:lnTo>
                      <a:pt x="18" y="12"/>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6" name="Freeform 567"/>
              <p:cNvSpPr>
                <a:spLocks/>
              </p:cNvSpPr>
              <p:nvPr/>
            </p:nvSpPr>
            <p:spPr bwMode="auto">
              <a:xfrm>
                <a:off x="1104" y="629"/>
                <a:ext cx="18" cy="24"/>
              </a:xfrm>
              <a:custGeom>
                <a:avLst/>
                <a:gdLst>
                  <a:gd name="T0" fmla="*/ 18 w 18"/>
                  <a:gd name="T1" fmla="*/ 24 h 24"/>
                  <a:gd name="T2" fmla="*/ 6 w 18"/>
                  <a:gd name="T3" fmla="*/ 18 h 24"/>
                  <a:gd name="T4" fmla="*/ 6 w 18"/>
                  <a:gd name="T5" fmla="*/ 0 h 24"/>
                  <a:gd name="T6" fmla="*/ 0 w 18"/>
                  <a:gd name="T7" fmla="*/ 18 h 24"/>
                  <a:gd name="T8" fmla="*/ 0 w 18"/>
                  <a:gd name="T9" fmla="*/ 24 h 24"/>
                  <a:gd name="T10" fmla="*/ 18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18" y="24"/>
                    </a:moveTo>
                    <a:lnTo>
                      <a:pt x="6" y="18"/>
                    </a:lnTo>
                    <a:lnTo>
                      <a:pt x="6" y="0"/>
                    </a:lnTo>
                    <a:lnTo>
                      <a:pt x="0" y="18"/>
                    </a:lnTo>
                    <a:lnTo>
                      <a:pt x="0" y="24"/>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7" name="Freeform 568"/>
              <p:cNvSpPr>
                <a:spLocks/>
              </p:cNvSpPr>
              <p:nvPr/>
            </p:nvSpPr>
            <p:spPr bwMode="auto">
              <a:xfrm>
                <a:off x="684" y="587"/>
                <a:ext cx="96" cy="126"/>
              </a:xfrm>
              <a:custGeom>
                <a:avLst/>
                <a:gdLst>
                  <a:gd name="T0" fmla="*/ 66 w 96"/>
                  <a:gd name="T1" fmla="*/ 12 h 126"/>
                  <a:gd name="T2" fmla="*/ 42 w 96"/>
                  <a:gd name="T3" fmla="*/ 0 h 126"/>
                  <a:gd name="T4" fmla="*/ 30 w 96"/>
                  <a:gd name="T5" fmla="*/ 12 h 126"/>
                  <a:gd name="T6" fmla="*/ 48 w 96"/>
                  <a:gd name="T7" fmla="*/ 24 h 126"/>
                  <a:gd name="T8" fmla="*/ 48 w 96"/>
                  <a:gd name="T9" fmla="*/ 42 h 126"/>
                  <a:gd name="T10" fmla="*/ 54 w 96"/>
                  <a:gd name="T11" fmla="*/ 54 h 126"/>
                  <a:gd name="T12" fmla="*/ 42 w 96"/>
                  <a:gd name="T13" fmla="*/ 48 h 126"/>
                  <a:gd name="T14" fmla="*/ 18 w 96"/>
                  <a:gd name="T15" fmla="*/ 12 h 126"/>
                  <a:gd name="T16" fmla="*/ 6 w 96"/>
                  <a:gd name="T17" fmla="*/ 24 h 126"/>
                  <a:gd name="T18" fmla="*/ 18 w 96"/>
                  <a:gd name="T19" fmla="*/ 54 h 126"/>
                  <a:gd name="T20" fmla="*/ 24 w 96"/>
                  <a:gd name="T21" fmla="*/ 54 h 126"/>
                  <a:gd name="T22" fmla="*/ 24 w 96"/>
                  <a:gd name="T23" fmla="*/ 66 h 126"/>
                  <a:gd name="T24" fmla="*/ 12 w 96"/>
                  <a:gd name="T25" fmla="*/ 60 h 126"/>
                  <a:gd name="T26" fmla="*/ 12 w 96"/>
                  <a:gd name="T27" fmla="*/ 72 h 126"/>
                  <a:gd name="T28" fmla="*/ 6 w 96"/>
                  <a:gd name="T29" fmla="*/ 72 h 126"/>
                  <a:gd name="T30" fmla="*/ 0 w 96"/>
                  <a:gd name="T31" fmla="*/ 84 h 126"/>
                  <a:gd name="T32" fmla="*/ 42 w 96"/>
                  <a:gd name="T33" fmla="*/ 72 h 126"/>
                  <a:gd name="T34" fmla="*/ 72 w 96"/>
                  <a:gd name="T35" fmla="*/ 66 h 126"/>
                  <a:gd name="T36" fmla="*/ 54 w 96"/>
                  <a:gd name="T37" fmla="*/ 78 h 126"/>
                  <a:gd name="T38" fmla="*/ 36 w 96"/>
                  <a:gd name="T39" fmla="*/ 108 h 126"/>
                  <a:gd name="T40" fmla="*/ 48 w 96"/>
                  <a:gd name="T41" fmla="*/ 126 h 126"/>
                  <a:gd name="T42" fmla="*/ 78 w 96"/>
                  <a:gd name="T43" fmla="*/ 120 h 126"/>
                  <a:gd name="T44" fmla="*/ 84 w 96"/>
                  <a:gd name="T45" fmla="*/ 114 h 126"/>
                  <a:gd name="T46" fmla="*/ 90 w 96"/>
                  <a:gd name="T47" fmla="*/ 114 h 126"/>
                  <a:gd name="T48" fmla="*/ 78 w 96"/>
                  <a:gd name="T49" fmla="*/ 102 h 126"/>
                  <a:gd name="T50" fmla="*/ 90 w 96"/>
                  <a:gd name="T51" fmla="*/ 78 h 126"/>
                  <a:gd name="T52" fmla="*/ 96 w 96"/>
                  <a:gd name="T53" fmla="*/ 96 h 126"/>
                  <a:gd name="T54" fmla="*/ 96 w 96"/>
                  <a:gd name="T55" fmla="*/ 78 h 126"/>
                  <a:gd name="T56" fmla="*/ 84 w 96"/>
                  <a:gd name="T57" fmla="*/ 66 h 126"/>
                  <a:gd name="T58" fmla="*/ 96 w 96"/>
                  <a:gd name="T59" fmla="*/ 60 h 126"/>
                  <a:gd name="T60" fmla="*/ 96 w 96"/>
                  <a:gd name="T61" fmla="*/ 36 h 126"/>
                  <a:gd name="T62" fmla="*/ 90 w 96"/>
                  <a:gd name="T63" fmla="*/ 30 h 126"/>
                  <a:gd name="T64" fmla="*/ 90 w 96"/>
                  <a:gd name="T65" fmla="*/ 18 h 126"/>
                  <a:gd name="T66" fmla="*/ 78 w 96"/>
                  <a:gd name="T67" fmla="*/ 0 h 126"/>
                  <a:gd name="T68" fmla="*/ 66 w 96"/>
                  <a:gd name="T69" fmla="*/ 18 h 126"/>
                  <a:gd name="T70" fmla="*/ 66 w 96"/>
                  <a:gd name="T71" fmla="*/ 1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6">
                    <a:moveTo>
                      <a:pt x="66" y="12"/>
                    </a:moveTo>
                    <a:lnTo>
                      <a:pt x="42" y="0"/>
                    </a:lnTo>
                    <a:lnTo>
                      <a:pt x="30" y="12"/>
                    </a:lnTo>
                    <a:lnTo>
                      <a:pt x="48" y="24"/>
                    </a:lnTo>
                    <a:lnTo>
                      <a:pt x="48" y="42"/>
                    </a:lnTo>
                    <a:lnTo>
                      <a:pt x="54" y="54"/>
                    </a:lnTo>
                    <a:lnTo>
                      <a:pt x="42" y="48"/>
                    </a:lnTo>
                    <a:lnTo>
                      <a:pt x="18" y="12"/>
                    </a:lnTo>
                    <a:lnTo>
                      <a:pt x="6" y="24"/>
                    </a:lnTo>
                    <a:lnTo>
                      <a:pt x="18" y="54"/>
                    </a:lnTo>
                    <a:lnTo>
                      <a:pt x="24" y="54"/>
                    </a:lnTo>
                    <a:lnTo>
                      <a:pt x="24" y="66"/>
                    </a:lnTo>
                    <a:lnTo>
                      <a:pt x="12" y="60"/>
                    </a:lnTo>
                    <a:lnTo>
                      <a:pt x="12" y="72"/>
                    </a:lnTo>
                    <a:lnTo>
                      <a:pt x="6" y="72"/>
                    </a:lnTo>
                    <a:lnTo>
                      <a:pt x="0" y="84"/>
                    </a:lnTo>
                    <a:lnTo>
                      <a:pt x="42" y="72"/>
                    </a:lnTo>
                    <a:lnTo>
                      <a:pt x="72" y="66"/>
                    </a:lnTo>
                    <a:lnTo>
                      <a:pt x="54" y="78"/>
                    </a:lnTo>
                    <a:lnTo>
                      <a:pt x="36" y="108"/>
                    </a:lnTo>
                    <a:lnTo>
                      <a:pt x="48" y="126"/>
                    </a:lnTo>
                    <a:lnTo>
                      <a:pt x="78" y="120"/>
                    </a:lnTo>
                    <a:lnTo>
                      <a:pt x="84" y="114"/>
                    </a:lnTo>
                    <a:lnTo>
                      <a:pt x="90" y="114"/>
                    </a:lnTo>
                    <a:lnTo>
                      <a:pt x="78" y="102"/>
                    </a:lnTo>
                    <a:lnTo>
                      <a:pt x="90" y="78"/>
                    </a:lnTo>
                    <a:lnTo>
                      <a:pt x="96" y="96"/>
                    </a:lnTo>
                    <a:lnTo>
                      <a:pt x="96" y="78"/>
                    </a:lnTo>
                    <a:lnTo>
                      <a:pt x="84" y="66"/>
                    </a:lnTo>
                    <a:lnTo>
                      <a:pt x="96" y="60"/>
                    </a:lnTo>
                    <a:lnTo>
                      <a:pt x="96" y="36"/>
                    </a:lnTo>
                    <a:lnTo>
                      <a:pt x="90" y="30"/>
                    </a:lnTo>
                    <a:lnTo>
                      <a:pt x="90" y="18"/>
                    </a:lnTo>
                    <a:lnTo>
                      <a:pt x="78" y="0"/>
                    </a:lnTo>
                    <a:lnTo>
                      <a:pt x="66" y="18"/>
                    </a:lnTo>
                    <a:lnTo>
                      <a:pt x="6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8" name="Freeform 569"/>
              <p:cNvSpPr>
                <a:spLocks/>
              </p:cNvSpPr>
              <p:nvPr/>
            </p:nvSpPr>
            <p:spPr bwMode="auto">
              <a:xfrm>
                <a:off x="642" y="683"/>
                <a:ext cx="24" cy="24"/>
              </a:xfrm>
              <a:custGeom>
                <a:avLst/>
                <a:gdLst>
                  <a:gd name="T0" fmla="*/ 24 w 24"/>
                  <a:gd name="T1" fmla="*/ 18 h 24"/>
                  <a:gd name="T2" fmla="*/ 18 w 24"/>
                  <a:gd name="T3" fmla="*/ 0 h 24"/>
                  <a:gd name="T4" fmla="*/ 12 w 24"/>
                  <a:gd name="T5" fmla="*/ 0 h 24"/>
                  <a:gd name="T6" fmla="*/ 0 w 24"/>
                  <a:gd name="T7" fmla="*/ 18 h 24"/>
                  <a:gd name="T8" fmla="*/ 18 w 24"/>
                  <a:gd name="T9" fmla="*/ 24 h 24"/>
                  <a:gd name="T10" fmla="*/ 24 w 24"/>
                  <a:gd name="T11" fmla="*/ 18 h 24"/>
                </a:gdLst>
                <a:ahLst/>
                <a:cxnLst>
                  <a:cxn ang="0">
                    <a:pos x="T0" y="T1"/>
                  </a:cxn>
                  <a:cxn ang="0">
                    <a:pos x="T2" y="T3"/>
                  </a:cxn>
                  <a:cxn ang="0">
                    <a:pos x="T4" y="T5"/>
                  </a:cxn>
                  <a:cxn ang="0">
                    <a:pos x="T6" y="T7"/>
                  </a:cxn>
                  <a:cxn ang="0">
                    <a:pos x="T8" y="T9"/>
                  </a:cxn>
                  <a:cxn ang="0">
                    <a:pos x="T10" y="T11"/>
                  </a:cxn>
                </a:cxnLst>
                <a:rect l="0" t="0" r="r" b="b"/>
                <a:pathLst>
                  <a:path w="24" h="24">
                    <a:moveTo>
                      <a:pt x="24" y="18"/>
                    </a:moveTo>
                    <a:lnTo>
                      <a:pt x="18" y="0"/>
                    </a:lnTo>
                    <a:lnTo>
                      <a:pt x="12" y="0"/>
                    </a:lnTo>
                    <a:lnTo>
                      <a:pt x="0" y="18"/>
                    </a:lnTo>
                    <a:lnTo>
                      <a:pt x="18" y="24"/>
                    </a:lnTo>
                    <a:lnTo>
                      <a:pt x="2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49" name="Freeform 570"/>
              <p:cNvSpPr>
                <a:spLocks/>
              </p:cNvSpPr>
              <p:nvPr/>
            </p:nvSpPr>
            <p:spPr bwMode="auto">
              <a:xfrm>
                <a:off x="744" y="779"/>
                <a:ext cx="30" cy="18"/>
              </a:xfrm>
              <a:custGeom>
                <a:avLst/>
                <a:gdLst>
                  <a:gd name="T0" fmla="*/ 0 w 30"/>
                  <a:gd name="T1" fmla="*/ 12 h 18"/>
                  <a:gd name="T2" fmla="*/ 12 w 30"/>
                  <a:gd name="T3" fmla="*/ 18 h 18"/>
                  <a:gd name="T4" fmla="*/ 30 w 30"/>
                  <a:gd name="T5" fmla="*/ 0 h 18"/>
                  <a:gd name="T6" fmla="*/ 12 w 30"/>
                  <a:gd name="T7" fmla="*/ 0 h 18"/>
                  <a:gd name="T8" fmla="*/ 0 w 30"/>
                  <a:gd name="T9" fmla="*/ 12 h 18"/>
                </a:gdLst>
                <a:ahLst/>
                <a:cxnLst>
                  <a:cxn ang="0">
                    <a:pos x="T0" y="T1"/>
                  </a:cxn>
                  <a:cxn ang="0">
                    <a:pos x="T2" y="T3"/>
                  </a:cxn>
                  <a:cxn ang="0">
                    <a:pos x="T4" y="T5"/>
                  </a:cxn>
                  <a:cxn ang="0">
                    <a:pos x="T6" y="T7"/>
                  </a:cxn>
                  <a:cxn ang="0">
                    <a:pos x="T8" y="T9"/>
                  </a:cxn>
                </a:cxnLst>
                <a:rect l="0" t="0" r="r" b="b"/>
                <a:pathLst>
                  <a:path w="30" h="18">
                    <a:moveTo>
                      <a:pt x="0" y="12"/>
                    </a:moveTo>
                    <a:lnTo>
                      <a:pt x="12" y="18"/>
                    </a:lnTo>
                    <a:lnTo>
                      <a:pt x="30" y="0"/>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0" name="Freeform 571"/>
              <p:cNvSpPr>
                <a:spLocks/>
              </p:cNvSpPr>
              <p:nvPr/>
            </p:nvSpPr>
            <p:spPr bwMode="auto">
              <a:xfrm>
                <a:off x="1476" y="1740"/>
                <a:ext cx="120" cy="144"/>
              </a:xfrm>
              <a:custGeom>
                <a:avLst/>
                <a:gdLst>
                  <a:gd name="T0" fmla="*/ 102 w 120"/>
                  <a:gd name="T1" fmla="*/ 102 h 144"/>
                  <a:gd name="T2" fmla="*/ 120 w 120"/>
                  <a:gd name="T3" fmla="*/ 84 h 144"/>
                  <a:gd name="T4" fmla="*/ 102 w 120"/>
                  <a:gd name="T5" fmla="*/ 90 h 144"/>
                  <a:gd name="T6" fmla="*/ 114 w 120"/>
                  <a:gd name="T7" fmla="*/ 66 h 144"/>
                  <a:gd name="T8" fmla="*/ 66 w 120"/>
                  <a:gd name="T9" fmla="*/ 60 h 144"/>
                  <a:gd name="T10" fmla="*/ 72 w 120"/>
                  <a:gd name="T11" fmla="*/ 54 h 144"/>
                  <a:gd name="T12" fmla="*/ 60 w 120"/>
                  <a:gd name="T13" fmla="*/ 42 h 144"/>
                  <a:gd name="T14" fmla="*/ 54 w 120"/>
                  <a:gd name="T15" fmla="*/ 60 h 144"/>
                  <a:gd name="T16" fmla="*/ 48 w 120"/>
                  <a:gd name="T17" fmla="*/ 54 h 144"/>
                  <a:gd name="T18" fmla="*/ 72 w 120"/>
                  <a:gd name="T19" fmla="*/ 0 h 144"/>
                  <a:gd name="T20" fmla="*/ 54 w 120"/>
                  <a:gd name="T21" fmla="*/ 6 h 144"/>
                  <a:gd name="T22" fmla="*/ 42 w 120"/>
                  <a:gd name="T23" fmla="*/ 24 h 144"/>
                  <a:gd name="T24" fmla="*/ 42 w 120"/>
                  <a:gd name="T25" fmla="*/ 42 h 144"/>
                  <a:gd name="T26" fmla="*/ 18 w 120"/>
                  <a:gd name="T27" fmla="*/ 72 h 144"/>
                  <a:gd name="T28" fmla="*/ 0 w 120"/>
                  <a:gd name="T29" fmla="*/ 114 h 144"/>
                  <a:gd name="T30" fmla="*/ 24 w 120"/>
                  <a:gd name="T31" fmla="*/ 114 h 144"/>
                  <a:gd name="T32" fmla="*/ 42 w 120"/>
                  <a:gd name="T33" fmla="*/ 120 h 144"/>
                  <a:gd name="T34" fmla="*/ 66 w 120"/>
                  <a:gd name="T35" fmla="*/ 114 h 144"/>
                  <a:gd name="T36" fmla="*/ 66 w 120"/>
                  <a:gd name="T37" fmla="*/ 120 h 144"/>
                  <a:gd name="T38" fmla="*/ 84 w 120"/>
                  <a:gd name="T39" fmla="*/ 114 h 144"/>
                  <a:gd name="T40" fmla="*/ 66 w 120"/>
                  <a:gd name="T41" fmla="*/ 138 h 144"/>
                  <a:gd name="T42" fmla="*/ 90 w 120"/>
                  <a:gd name="T43" fmla="*/ 120 h 144"/>
                  <a:gd name="T44" fmla="*/ 96 w 120"/>
                  <a:gd name="T45" fmla="*/ 108 h 144"/>
                  <a:gd name="T46" fmla="*/ 102 w 120"/>
                  <a:gd name="T47" fmla="*/ 138 h 144"/>
                  <a:gd name="T48" fmla="*/ 120 w 120"/>
                  <a:gd name="T49" fmla="*/ 144 h 144"/>
                  <a:gd name="T50" fmla="*/ 120 w 120"/>
                  <a:gd name="T51" fmla="*/ 102 h 144"/>
                  <a:gd name="T52" fmla="*/ 108 w 120"/>
                  <a:gd name="T53" fmla="*/ 114 h 144"/>
                  <a:gd name="T54" fmla="*/ 102 w 120"/>
                  <a:gd name="T55" fmla="*/ 10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 h="144">
                    <a:moveTo>
                      <a:pt x="102" y="102"/>
                    </a:moveTo>
                    <a:lnTo>
                      <a:pt x="120" y="84"/>
                    </a:lnTo>
                    <a:lnTo>
                      <a:pt x="102" y="90"/>
                    </a:lnTo>
                    <a:lnTo>
                      <a:pt x="114" y="66"/>
                    </a:lnTo>
                    <a:lnTo>
                      <a:pt x="66" y="60"/>
                    </a:lnTo>
                    <a:lnTo>
                      <a:pt x="72" y="54"/>
                    </a:lnTo>
                    <a:lnTo>
                      <a:pt x="60" y="42"/>
                    </a:lnTo>
                    <a:lnTo>
                      <a:pt x="54" y="60"/>
                    </a:lnTo>
                    <a:lnTo>
                      <a:pt x="48" y="54"/>
                    </a:lnTo>
                    <a:lnTo>
                      <a:pt x="72" y="0"/>
                    </a:lnTo>
                    <a:lnTo>
                      <a:pt x="54" y="6"/>
                    </a:lnTo>
                    <a:lnTo>
                      <a:pt x="42" y="24"/>
                    </a:lnTo>
                    <a:lnTo>
                      <a:pt x="42" y="42"/>
                    </a:lnTo>
                    <a:lnTo>
                      <a:pt x="18" y="72"/>
                    </a:lnTo>
                    <a:lnTo>
                      <a:pt x="0" y="114"/>
                    </a:lnTo>
                    <a:lnTo>
                      <a:pt x="24" y="114"/>
                    </a:lnTo>
                    <a:lnTo>
                      <a:pt x="42" y="120"/>
                    </a:lnTo>
                    <a:lnTo>
                      <a:pt x="66" y="114"/>
                    </a:lnTo>
                    <a:lnTo>
                      <a:pt x="66" y="120"/>
                    </a:lnTo>
                    <a:lnTo>
                      <a:pt x="84" y="114"/>
                    </a:lnTo>
                    <a:lnTo>
                      <a:pt x="66" y="138"/>
                    </a:lnTo>
                    <a:lnTo>
                      <a:pt x="90" y="120"/>
                    </a:lnTo>
                    <a:lnTo>
                      <a:pt x="96" y="108"/>
                    </a:lnTo>
                    <a:lnTo>
                      <a:pt x="102" y="138"/>
                    </a:lnTo>
                    <a:lnTo>
                      <a:pt x="120" y="144"/>
                    </a:lnTo>
                    <a:lnTo>
                      <a:pt x="120" y="102"/>
                    </a:lnTo>
                    <a:lnTo>
                      <a:pt x="108" y="114"/>
                    </a:lnTo>
                    <a:lnTo>
                      <a:pt x="102"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1" name="Freeform 572"/>
              <p:cNvSpPr>
                <a:spLocks noEditPoints="1"/>
              </p:cNvSpPr>
              <p:nvPr/>
            </p:nvSpPr>
            <p:spPr bwMode="auto">
              <a:xfrm>
                <a:off x="0" y="911"/>
                <a:ext cx="1548" cy="1093"/>
              </a:xfrm>
              <a:custGeom>
                <a:avLst/>
                <a:gdLst>
                  <a:gd name="T0" fmla="*/ 11 w 258"/>
                  <a:gd name="T1" fmla="*/ 94 h 182"/>
                  <a:gd name="T2" fmla="*/ 30 w 258"/>
                  <a:gd name="T3" fmla="*/ 122 h 182"/>
                  <a:gd name="T4" fmla="*/ 38 w 258"/>
                  <a:gd name="T5" fmla="*/ 140 h 182"/>
                  <a:gd name="T6" fmla="*/ 52 w 258"/>
                  <a:gd name="T7" fmla="*/ 148 h 182"/>
                  <a:gd name="T8" fmla="*/ 142 w 258"/>
                  <a:gd name="T9" fmla="*/ 153 h 182"/>
                  <a:gd name="T10" fmla="*/ 159 w 258"/>
                  <a:gd name="T11" fmla="*/ 151 h 182"/>
                  <a:gd name="T12" fmla="*/ 178 w 258"/>
                  <a:gd name="T13" fmla="*/ 168 h 182"/>
                  <a:gd name="T14" fmla="*/ 176 w 258"/>
                  <a:gd name="T15" fmla="*/ 182 h 182"/>
                  <a:gd name="T16" fmla="*/ 190 w 258"/>
                  <a:gd name="T17" fmla="*/ 173 h 182"/>
                  <a:gd name="T18" fmla="*/ 216 w 258"/>
                  <a:gd name="T19" fmla="*/ 158 h 182"/>
                  <a:gd name="T20" fmla="*/ 223 w 258"/>
                  <a:gd name="T21" fmla="*/ 168 h 182"/>
                  <a:gd name="T22" fmla="*/ 234 w 258"/>
                  <a:gd name="T23" fmla="*/ 167 h 182"/>
                  <a:gd name="T24" fmla="*/ 232 w 258"/>
                  <a:gd name="T25" fmla="*/ 172 h 182"/>
                  <a:gd name="T26" fmla="*/ 233 w 258"/>
                  <a:gd name="T27" fmla="*/ 165 h 182"/>
                  <a:gd name="T28" fmla="*/ 225 w 258"/>
                  <a:gd name="T29" fmla="*/ 155 h 182"/>
                  <a:gd name="T30" fmla="*/ 213 w 258"/>
                  <a:gd name="T31" fmla="*/ 158 h 182"/>
                  <a:gd name="T32" fmla="*/ 239 w 258"/>
                  <a:gd name="T33" fmla="*/ 145 h 182"/>
                  <a:gd name="T34" fmla="*/ 257 w 258"/>
                  <a:gd name="T35" fmla="*/ 128 h 182"/>
                  <a:gd name="T36" fmla="*/ 243 w 258"/>
                  <a:gd name="T37" fmla="*/ 119 h 182"/>
                  <a:gd name="T38" fmla="*/ 239 w 258"/>
                  <a:gd name="T39" fmla="*/ 106 h 182"/>
                  <a:gd name="T40" fmla="*/ 231 w 258"/>
                  <a:gd name="T41" fmla="*/ 90 h 182"/>
                  <a:gd name="T42" fmla="*/ 217 w 258"/>
                  <a:gd name="T43" fmla="*/ 97 h 182"/>
                  <a:gd name="T44" fmla="*/ 199 w 258"/>
                  <a:gd name="T45" fmla="*/ 78 h 182"/>
                  <a:gd name="T46" fmla="*/ 187 w 258"/>
                  <a:gd name="T47" fmla="*/ 98 h 182"/>
                  <a:gd name="T48" fmla="*/ 187 w 258"/>
                  <a:gd name="T49" fmla="*/ 133 h 182"/>
                  <a:gd name="T50" fmla="*/ 179 w 258"/>
                  <a:gd name="T51" fmla="*/ 136 h 182"/>
                  <a:gd name="T52" fmla="*/ 167 w 258"/>
                  <a:gd name="T53" fmla="*/ 118 h 182"/>
                  <a:gd name="T54" fmla="*/ 137 w 258"/>
                  <a:gd name="T55" fmla="*/ 97 h 182"/>
                  <a:gd name="T56" fmla="*/ 146 w 258"/>
                  <a:gd name="T57" fmla="*/ 67 h 182"/>
                  <a:gd name="T58" fmla="*/ 162 w 258"/>
                  <a:gd name="T59" fmla="*/ 55 h 182"/>
                  <a:gd name="T60" fmla="*/ 177 w 258"/>
                  <a:gd name="T61" fmla="*/ 36 h 182"/>
                  <a:gd name="T62" fmla="*/ 167 w 258"/>
                  <a:gd name="T63" fmla="*/ 25 h 182"/>
                  <a:gd name="T64" fmla="*/ 158 w 258"/>
                  <a:gd name="T65" fmla="*/ 28 h 182"/>
                  <a:gd name="T66" fmla="*/ 146 w 258"/>
                  <a:gd name="T67" fmla="*/ 19 h 182"/>
                  <a:gd name="T68" fmla="*/ 136 w 258"/>
                  <a:gd name="T69" fmla="*/ 7 h 182"/>
                  <a:gd name="T70" fmla="*/ 140 w 258"/>
                  <a:gd name="T71" fmla="*/ 29 h 182"/>
                  <a:gd name="T72" fmla="*/ 126 w 258"/>
                  <a:gd name="T73" fmla="*/ 33 h 182"/>
                  <a:gd name="T74" fmla="*/ 111 w 258"/>
                  <a:gd name="T75" fmla="*/ 35 h 182"/>
                  <a:gd name="T76" fmla="*/ 98 w 258"/>
                  <a:gd name="T77" fmla="*/ 32 h 182"/>
                  <a:gd name="T78" fmla="*/ 98 w 258"/>
                  <a:gd name="T79" fmla="*/ 45 h 182"/>
                  <a:gd name="T80" fmla="*/ 75 w 258"/>
                  <a:gd name="T81" fmla="*/ 36 h 182"/>
                  <a:gd name="T82" fmla="*/ 70 w 258"/>
                  <a:gd name="T83" fmla="*/ 28 h 182"/>
                  <a:gd name="T84" fmla="*/ 48 w 258"/>
                  <a:gd name="T85" fmla="*/ 18 h 182"/>
                  <a:gd name="T86" fmla="*/ 44 w 258"/>
                  <a:gd name="T87" fmla="*/ 24 h 182"/>
                  <a:gd name="T88" fmla="*/ 30 w 258"/>
                  <a:gd name="T89" fmla="*/ 21 h 182"/>
                  <a:gd name="T90" fmla="*/ 22 w 258"/>
                  <a:gd name="T91" fmla="*/ 21 h 182"/>
                  <a:gd name="T92" fmla="*/ 0 w 258"/>
                  <a:gd name="T93" fmla="*/ 91 h 182"/>
                  <a:gd name="T94" fmla="*/ 131 w 258"/>
                  <a:gd name="T95" fmla="*/ 108 h 182"/>
                  <a:gd name="T96" fmla="*/ 123 w 258"/>
                  <a:gd name="T97" fmla="*/ 130 h 182"/>
                  <a:gd name="T98" fmla="*/ 129 w 258"/>
                  <a:gd name="T99" fmla="*/ 127 h 182"/>
                  <a:gd name="T100" fmla="*/ 129 w 258"/>
                  <a:gd name="T101" fmla="*/ 137 h 182"/>
                  <a:gd name="T102" fmla="*/ 129 w 258"/>
                  <a:gd name="T103" fmla="*/ 144 h 182"/>
                  <a:gd name="T104" fmla="*/ 94 w 258"/>
                  <a:gd name="T105" fmla="*/ 95 h 182"/>
                  <a:gd name="T106" fmla="*/ 89 w 258"/>
                  <a:gd name="T107" fmla="*/ 100 h 182"/>
                  <a:gd name="T108" fmla="*/ 81 w 258"/>
                  <a:gd name="T109" fmla="*/ 77 h 182"/>
                  <a:gd name="T110" fmla="*/ 72 w 258"/>
                  <a:gd name="T111" fmla="*/ 87 h 182"/>
                  <a:gd name="T112" fmla="*/ 60 w 258"/>
                  <a:gd name="T113" fmla="*/ 48 h 182"/>
                  <a:gd name="T114" fmla="*/ 50 w 258"/>
                  <a:gd name="T11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8" h="182">
                    <a:moveTo>
                      <a:pt x="3" y="90"/>
                    </a:moveTo>
                    <a:cubicBezTo>
                      <a:pt x="5" y="94"/>
                      <a:pt x="5" y="94"/>
                      <a:pt x="5" y="94"/>
                    </a:cubicBezTo>
                    <a:cubicBezTo>
                      <a:pt x="6" y="95"/>
                      <a:pt x="6" y="95"/>
                      <a:pt x="6" y="95"/>
                    </a:cubicBezTo>
                    <a:cubicBezTo>
                      <a:pt x="7" y="95"/>
                      <a:pt x="7" y="95"/>
                      <a:pt x="7" y="95"/>
                    </a:cubicBezTo>
                    <a:cubicBezTo>
                      <a:pt x="6" y="94"/>
                      <a:pt x="6" y="94"/>
                      <a:pt x="6" y="94"/>
                    </a:cubicBezTo>
                    <a:cubicBezTo>
                      <a:pt x="7" y="95"/>
                      <a:pt x="7" y="95"/>
                      <a:pt x="7" y="95"/>
                    </a:cubicBezTo>
                    <a:cubicBezTo>
                      <a:pt x="6" y="96"/>
                      <a:pt x="6" y="96"/>
                      <a:pt x="6" y="96"/>
                    </a:cubicBezTo>
                    <a:cubicBezTo>
                      <a:pt x="6" y="96"/>
                      <a:pt x="6" y="96"/>
                      <a:pt x="6" y="96"/>
                    </a:cubicBezTo>
                    <a:cubicBezTo>
                      <a:pt x="8" y="98"/>
                      <a:pt x="8" y="98"/>
                      <a:pt x="8" y="98"/>
                    </a:cubicBezTo>
                    <a:cubicBezTo>
                      <a:pt x="11" y="94"/>
                      <a:pt x="11" y="94"/>
                      <a:pt x="11" y="94"/>
                    </a:cubicBezTo>
                    <a:cubicBezTo>
                      <a:pt x="14" y="93"/>
                      <a:pt x="14" y="93"/>
                      <a:pt x="14" y="93"/>
                    </a:cubicBezTo>
                    <a:cubicBezTo>
                      <a:pt x="15" y="96"/>
                      <a:pt x="15" y="96"/>
                      <a:pt x="15" y="96"/>
                    </a:cubicBezTo>
                    <a:cubicBezTo>
                      <a:pt x="17" y="99"/>
                      <a:pt x="17" y="99"/>
                      <a:pt x="17" y="99"/>
                    </a:cubicBezTo>
                    <a:cubicBezTo>
                      <a:pt x="19" y="100"/>
                      <a:pt x="19" y="100"/>
                      <a:pt x="19" y="100"/>
                    </a:cubicBezTo>
                    <a:cubicBezTo>
                      <a:pt x="25" y="112"/>
                      <a:pt x="25" y="112"/>
                      <a:pt x="25" y="112"/>
                    </a:cubicBezTo>
                    <a:cubicBezTo>
                      <a:pt x="31" y="115"/>
                      <a:pt x="31" y="115"/>
                      <a:pt x="31" y="115"/>
                    </a:cubicBezTo>
                    <a:cubicBezTo>
                      <a:pt x="31" y="120"/>
                      <a:pt x="31" y="120"/>
                      <a:pt x="31" y="120"/>
                    </a:cubicBezTo>
                    <a:cubicBezTo>
                      <a:pt x="30" y="120"/>
                      <a:pt x="30" y="120"/>
                      <a:pt x="30" y="120"/>
                    </a:cubicBezTo>
                    <a:cubicBezTo>
                      <a:pt x="30" y="121"/>
                      <a:pt x="30" y="121"/>
                      <a:pt x="30" y="121"/>
                    </a:cubicBezTo>
                    <a:cubicBezTo>
                      <a:pt x="30" y="122"/>
                      <a:pt x="30" y="122"/>
                      <a:pt x="30" y="122"/>
                    </a:cubicBezTo>
                    <a:cubicBezTo>
                      <a:pt x="29" y="124"/>
                      <a:pt x="29" y="124"/>
                      <a:pt x="29" y="124"/>
                    </a:cubicBezTo>
                    <a:cubicBezTo>
                      <a:pt x="31" y="125"/>
                      <a:pt x="31" y="125"/>
                      <a:pt x="31" y="125"/>
                    </a:cubicBezTo>
                    <a:cubicBezTo>
                      <a:pt x="33" y="129"/>
                      <a:pt x="33" y="129"/>
                      <a:pt x="33" y="129"/>
                    </a:cubicBezTo>
                    <a:cubicBezTo>
                      <a:pt x="34" y="129"/>
                      <a:pt x="34" y="129"/>
                      <a:pt x="34" y="129"/>
                    </a:cubicBezTo>
                    <a:cubicBezTo>
                      <a:pt x="33" y="131"/>
                      <a:pt x="33" y="131"/>
                      <a:pt x="33" y="131"/>
                    </a:cubicBezTo>
                    <a:cubicBezTo>
                      <a:pt x="35" y="133"/>
                      <a:pt x="35" y="133"/>
                      <a:pt x="35" y="133"/>
                    </a:cubicBezTo>
                    <a:cubicBezTo>
                      <a:pt x="37" y="134"/>
                      <a:pt x="37" y="134"/>
                      <a:pt x="37" y="134"/>
                    </a:cubicBezTo>
                    <a:cubicBezTo>
                      <a:pt x="37" y="134"/>
                      <a:pt x="37" y="138"/>
                      <a:pt x="37" y="138"/>
                    </a:cubicBezTo>
                    <a:cubicBezTo>
                      <a:pt x="38" y="138"/>
                      <a:pt x="38" y="138"/>
                      <a:pt x="38" y="138"/>
                    </a:cubicBezTo>
                    <a:cubicBezTo>
                      <a:pt x="38" y="140"/>
                      <a:pt x="38" y="140"/>
                      <a:pt x="38" y="140"/>
                    </a:cubicBezTo>
                    <a:cubicBezTo>
                      <a:pt x="40" y="142"/>
                      <a:pt x="40" y="142"/>
                      <a:pt x="40" y="142"/>
                    </a:cubicBezTo>
                    <a:cubicBezTo>
                      <a:pt x="42" y="141"/>
                      <a:pt x="42" y="141"/>
                      <a:pt x="42" y="141"/>
                    </a:cubicBezTo>
                    <a:cubicBezTo>
                      <a:pt x="43" y="143"/>
                      <a:pt x="43" y="143"/>
                      <a:pt x="43" y="143"/>
                    </a:cubicBezTo>
                    <a:cubicBezTo>
                      <a:pt x="42" y="143"/>
                      <a:pt x="42" y="143"/>
                      <a:pt x="42" y="143"/>
                    </a:cubicBezTo>
                    <a:cubicBezTo>
                      <a:pt x="47" y="144"/>
                      <a:pt x="47" y="144"/>
                      <a:pt x="47" y="144"/>
                    </a:cubicBezTo>
                    <a:cubicBezTo>
                      <a:pt x="47" y="146"/>
                      <a:pt x="47" y="146"/>
                      <a:pt x="47" y="146"/>
                    </a:cubicBezTo>
                    <a:cubicBezTo>
                      <a:pt x="48" y="147"/>
                      <a:pt x="48" y="147"/>
                      <a:pt x="48" y="147"/>
                    </a:cubicBezTo>
                    <a:cubicBezTo>
                      <a:pt x="49" y="146"/>
                      <a:pt x="49" y="146"/>
                      <a:pt x="49" y="146"/>
                    </a:cubicBezTo>
                    <a:cubicBezTo>
                      <a:pt x="50" y="149"/>
                      <a:pt x="50" y="149"/>
                      <a:pt x="50" y="149"/>
                    </a:cubicBezTo>
                    <a:cubicBezTo>
                      <a:pt x="52" y="148"/>
                      <a:pt x="52" y="148"/>
                      <a:pt x="52" y="148"/>
                    </a:cubicBezTo>
                    <a:cubicBezTo>
                      <a:pt x="53" y="151"/>
                      <a:pt x="53" y="151"/>
                      <a:pt x="53" y="151"/>
                    </a:cubicBezTo>
                    <a:cubicBezTo>
                      <a:pt x="53" y="151"/>
                      <a:pt x="53" y="151"/>
                      <a:pt x="53" y="151"/>
                    </a:cubicBezTo>
                    <a:cubicBezTo>
                      <a:pt x="53" y="151"/>
                      <a:pt x="53" y="151"/>
                      <a:pt x="53" y="151"/>
                    </a:cubicBezTo>
                    <a:cubicBezTo>
                      <a:pt x="137" y="151"/>
                      <a:pt x="137" y="151"/>
                      <a:pt x="137" y="151"/>
                    </a:cubicBezTo>
                    <a:cubicBezTo>
                      <a:pt x="137" y="149"/>
                      <a:pt x="137" y="149"/>
                      <a:pt x="137" y="149"/>
                    </a:cubicBezTo>
                    <a:cubicBezTo>
                      <a:pt x="138" y="149"/>
                      <a:pt x="138" y="149"/>
                      <a:pt x="138" y="149"/>
                    </a:cubicBezTo>
                    <a:cubicBezTo>
                      <a:pt x="138" y="150"/>
                      <a:pt x="138" y="150"/>
                      <a:pt x="138" y="150"/>
                    </a:cubicBezTo>
                    <a:cubicBezTo>
                      <a:pt x="139" y="152"/>
                      <a:pt x="139" y="152"/>
                      <a:pt x="139" y="152"/>
                    </a:cubicBezTo>
                    <a:cubicBezTo>
                      <a:pt x="140" y="152"/>
                      <a:pt x="140" y="152"/>
                      <a:pt x="140" y="152"/>
                    </a:cubicBezTo>
                    <a:cubicBezTo>
                      <a:pt x="142" y="153"/>
                      <a:pt x="142" y="153"/>
                      <a:pt x="142" y="153"/>
                    </a:cubicBezTo>
                    <a:cubicBezTo>
                      <a:pt x="144" y="152"/>
                      <a:pt x="144" y="152"/>
                      <a:pt x="144" y="152"/>
                    </a:cubicBezTo>
                    <a:cubicBezTo>
                      <a:pt x="149" y="155"/>
                      <a:pt x="149" y="155"/>
                      <a:pt x="149" y="155"/>
                    </a:cubicBezTo>
                    <a:cubicBezTo>
                      <a:pt x="149" y="155"/>
                      <a:pt x="149" y="155"/>
                      <a:pt x="149" y="155"/>
                    </a:cubicBezTo>
                    <a:cubicBezTo>
                      <a:pt x="150" y="155"/>
                      <a:pt x="150" y="155"/>
                      <a:pt x="150" y="155"/>
                    </a:cubicBezTo>
                    <a:cubicBezTo>
                      <a:pt x="153" y="155"/>
                      <a:pt x="153" y="155"/>
                      <a:pt x="153" y="155"/>
                    </a:cubicBezTo>
                    <a:cubicBezTo>
                      <a:pt x="154" y="156"/>
                      <a:pt x="154" y="156"/>
                      <a:pt x="154" y="156"/>
                    </a:cubicBezTo>
                    <a:cubicBezTo>
                      <a:pt x="155" y="155"/>
                      <a:pt x="155" y="155"/>
                      <a:pt x="155" y="155"/>
                    </a:cubicBezTo>
                    <a:cubicBezTo>
                      <a:pt x="156" y="153"/>
                      <a:pt x="156" y="153"/>
                      <a:pt x="156" y="153"/>
                    </a:cubicBezTo>
                    <a:cubicBezTo>
                      <a:pt x="159" y="153"/>
                      <a:pt x="159" y="153"/>
                      <a:pt x="159" y="153"/>
                    </a:cubicBezTo>
                    <a:cubicBezTo>
                      <a:pt x="159" y="151"/>
                      <a:pt x="159" y="151"/>
                      <a:pt x="159" y="151"/>
                    </a:cubicBezTo>
                    <a:cubicBezTo>
                      <a:pt x="159" y="151"/>
                      <a:pt x="162" y="154"/>
                      <a:pt x="162" y="154"/>
                    </a:cubicBezTo>
                    <a:cubicBezTo>
                      <a:pt x="162" y="154"/>
                      <a:pt x="162" y="152"/>
                      <a:pt x="162" y="152"/>
                    </a:cubicBezTo>
                    <a:cubicBezTo>
                      <a:pt x="164" y="152"/>
                      <a:pt x="164" y="152"/>
                      <a:pt x="164" y="152"/>
                    </a:cubicBezTo>
                    <a:cubicBezTo>
                      <a:pt x="166" y="156"/>
                      <a:pt x="166" y="156"/>
                      <a:pt x="166" y="156"/>
                    </a:cubicBezTo>
                    <a:cubicBezTo>
                      <a:pt x="168" y="156"/>
                      <a:pt x="168" y="156"/>
                      <a:pt x="168" y="156"/>
                    </a:cubicBezTo>
                    <a:cubicBezTo>
                      <a:pt x="169" y="162"/>
                      <a:pt x="169" y="162"/>
                      <a:pt x="169" y="162"/>
                    </a:cubicBezTo>
                    <a:cubicBezTo>
                      <a:pt x="181" y="165"/>
                      <a:pt x="181" y="165"/>
                      <a:pt x="181" y="165"/>
                    </a:cubicBezTo>
                    <a:cubicBezTo>
                      <a:pt x="184" y="170"/>
                      <a:pt x="184" y="170"/>
                      <a:pt x="184" y="170"/>
                    </a:cubicBezTo>
                    <a:cubicBezTo>
                      <a:pt x="183" y="171"/>
                      <a:pt x="183" y="171"/>
                      <a:pt x="183" y="171"/>
                    </a:cubicBezTo>
                    <a:cubicBezTo>
                      <a:pt x="178" y="168"/>
                      <a:pt x="178" y="168"/>
                      <a:pt x="178" y="168"/>
                    </a:cubicBezTo>
                    <a:cubicBezTo>
                      <a:pt x="179" y="170"/>
                      <a:pt x="179" y="170"/>
                      <a:pt x="179" y="170"/>
                    </a:cubicBezTo>
                    <a:cubicBezTo>
                      <a:pt x="178" y="173"/>
                      <a:pt x="178" y="173"/>
                      <a:pt x="178" y="173"/>
                    </a:cubicBezTo>
                    <a:cubicBezTo>
                      <a:pt x="178" y="176"/>
                      <a:pt x="178" y="176"/>
                      <a:pt x="178" y="176"/>
                    </a:cubicBezTo>
                    <a:cubicBezTo>
                      <a:pt x="176" y="177"/>
                      <a:pt x="176" y="177"/>
                      <a:pt x="176" y="177"/>
                    </a:cubicBezTo>
                    <a:cubicBezTo>
                      <a:pt x="175" y="179"/>
                      <a:pt x="175" y="179"/>
                      <a:pt x="175" y="179"/>
                    </a:cubicBezTo>
                    <a:cubicBezTo>
                      <a:pt x="174" y="180"/>
                      <a:pt x="174" y="180"/>
                      <a:pt x="174" y="180"/>
                    </a:cubicBezTo>
                    <a:cubicBezTo>
                      <a:pt x="174" y="182"/>
                      <a:pt x="174" y="182"/>
                      <a:pt x="174" y="182"/>
                    </a:cubicBezTo>
                    <a:cubicBezTo>
                      <a:pt x="174" y="182"/>
                      <a:pt x="174" y="182"/>
                      <a:pt x="174" y="182"/>
                    </a:cubicBezTo>
                    <a:cubicBezTo>
                      <a:pt x="174" y="182"/>
                      <a:pt x="174" y="182"/>
                      <a:pt x="174" y="182"/>
                    </a:cubicBezTo>
                    <a:cubicBezTo>
                      <a:pt x="176" y="182"/>
                      <a:pt x="176" y="182"/>
                      <a:pt x="176" y="182"/>
                    </a:cubicBezTo>
                    <a:cubicBezTo>
                      <a:pt x="178" y="180"/>
                      <a:pt x="178" y="180"/>
                      <a:pt x="178" y="180"/>
                    </a:cubicBezTo>
                    <a:cubicBezTo>
                      <a:pt x="179" y="179"/>
                      <a:pt x="179" y="179"/>
                      <a:pt x="179" y="179"/>
                    </a:cubicBezTo>
                    <a:cubicBezTo>
                      <a:pt x="181" y="179"/>
                      <a:pt x="181" y="179"/>
                      <a:pt x="181" y="179"/>
                    </a:cubicBezTo>
                    <a:cubicBezTo>
                      <a:pt x="184" y="178"/>
                      <a:pt x="184" y="178"/>
                      <a:pt x="184" y="178"/>
                    </a:cubicBezTo>
                    <a:cubicBezTo>
                      <a:pt x="186" y="178"/>
                      <a:pt x="186" y="178"/>
                      <a:pt x="186" y="178"/>
                    </a:cubicBezTo>
                    <a:cubicBezTo>
                      <a:pt x="186" y="177"/>
                      <a:pt x="186" y="177"/>
                      <a:pt x="186" y="177"/>
                    </a:cubicBezTo>
                    <a:cubicBezTo>
                      <a:pt x="185" y="177"/>
                      <a:pt x="185" y="177"/>
                      <a:pt x="185" y="177"/>
                    </a:cubicBezTo>
                    <a:cubicBezTo>
                      <a:pt x="184" y="176"/>
                      <a:pt x="184" y="176"/>
                      <a:pt x="184" y="176"/>
                    </a:cubicBezTo>
                    <a:cubicBezTo>
                      <a:pt x="185" y="174"/>
                      <a:pt x="185" y="174"/>
                      <a:pt x="185" y="174"/>
                    </a:cubicBezTo>
                    <a:cubicBezTo>
                      <a:pt x="190" y="173"/>
                      <a:pt x="190" y="173"/>
                      <a:pt x="190" y="173"/>
                    </a:cubicBezTo>
                    <a:cubicBezTo>
                      <a:pt x="193" y="174"/>
                      <a:pt x="193" y="174"/>
                      <a:pt x="193" y="174"/>
                    </a:cubicBezTo>
                    <a:cubicBezTo>
                      <a:pt x="192" y="173"/>
                      <a:pt x="192" y="173"/>
                      <a:pt x="192" y="173"/>
                    </a:cubicBezTo>
                    <a:cubicBezTo>
                      <a:pt x="195" y="172"/>
                      <a:pt x="195" y="172"/>
                      <a:pt x="195" y="172"/>
                    </a:cubicBezTo>
                    <a:cubicBezTo>
                      <a:pt x="195" y="172"/>
                      <a:pt x="195" y="172"/>
                      <a:pt x="195" y="172"/>
                    </a:cubicBezTo>
                    <a:cubicBezTo>
                      <a:pt x="198" y="169"/>
                      <a:pt x="198" y="169"/>
                      <a:pt x="198" y="169"/>
                    </a:cubicBezTo>
                    <a:cubicBezTo>
                      <a:pt x="209" y="169"/>
                      <a:pt x="209" y="169"/>
                      <a:pt x="209" y="169"/>
                    </a:cubicBezTo>
                    <a:cubicBezTo>
                      <a:pt x="213" y="166"/>
                      <a:pt x="213" y="166"/>
                      <a:pt x="213" y="166"/>
                    </a:cubicBezTo>
                    <a:cubicBezTo>
                      <a:pt x="213" y="164"/>
                      <a:pt x="213" y="164"/>
                      <a:pt x="213" y="164"/>
                    </a:cubicBezTo>
                    <a:cubicBezTo>
                      <a:pt x="214" y="161"/>
                      <a:pt x="214" y="161"/>
                      <a:pt x="214" y="161"/>
                    </a:cubicBezTo>
                    <a:cubicBezTo>
                      <a:pt x="216" y="158"/>
                      <a:pt x="216" y="158"/>
                      <a:pt x="216" y="158"/>
                    </a:cubicBezTo>
                    <a:cubicBezTo>
                      <a:pt x="216" y="158"/>
                      <a:pt x="216" y="158"/>
                      <a:pt x="216" y="158"/>
                    </a:cubicBezTo>
                    <a:cubicBezTo>
                      <a:pt x="216" y="158"/>
                      <a:pt x="216" y="158"/>
                      <a:pt x="216" y="158"/>
                    </a:cubicBezTo>
                    <a:cubicBezTo>
                      <a:pt x="217" y="159"/>
                      <a:pt x="217" y="159"/>
                      <a:pt x="217" y="159"/>
                    </a:cubicBezTo>
                    <a:cubicBezTo>
                      <a:pt x="219" y="159"/>
                      <a:pt x="219" y="159"/>
                      <a:pt x="219" y="159"/>
                    </a:cubicBezTo>
                    <a:cubicBezTo>
                      <a:pt x="221" y="161"/>
                      <a:pt x="221" y="161"/>
                      <a:pt x="221" y="161"/>
                    </a:cubicBezTo>
                    <a:cubicBezTo>
                      <a:pt x="221" y="161"/>
                      <a:pt x="221" y="161"/>
                      <a:pt x="221" y="161"/>
                    </a:cubicBezTo>
                    <a:cubicBezTo>
                      <a:pt x="221" y="161"/>
                      <a:pt x="221" y="161"/>
                      <a:pt x="221" y="161"/>
                    </a:cubicBezTo>
                    <a:cubicBezTo>
                      <a:pt x="221" y="167"/>
                      <a:pt x="221" y="167"/>
                      <a:pt x="221" y="167"/>
                    </a:cubicBezTo>
                    <a:cubicBezTo>
                      <a:pt x="222" y="168"/>
                      <a:pt x="222" y="168"/>
                      <a:pt x="222" y="168"/>
                    </a:cubicBezTo>
                    <a:cubicBezTo>
                      <a:pt x="223" y="168"/>
                      <a:pt x="223" y="168"/>
                      <a:pt x="223" y="168"/>
                    </a:cubicBezTo>
                    <a:cubicBezTo>
                      <a:pt x="223" y="168"/>
                      <a:pt x="223" y="168"/>
                      <a:pt x="223" y="168"/>
                    </a:cubicBezTo>
                    <a:cubicBezTo>
                      <a:pt x="224" y="169"/>
                      <a:pt x="224" y="169"/>
                      <a:pt x="224" y="169"/>
                    </a:cubicBezTo>
                    <a:cubicBezTo>
                      <a:pt x="226" y="168"/>
                      <a:pt x="226" y="168"/>
                      <a:pt x="226" y="168"/>
                    </a:cubicBezTo>
                    <a:cubicBezTo>
                      <a:pt x="227" y="168"/>
                      <a:pt x="227" y="168"/>
                      <a:pt x="227" y="168"/>
                    </a:cubicBezTo>
                    <a:cubicBezTo>
                      <a:pt x="231" y="165"/>
                      <a:pt x="231" y="165"/>
                      <a:pt x="231" y="165"/>
                    </a:cubicBezTo>
                    <a:cubicBezTo>
                      <a:pt x="231" y="165"/>
                      <a:pt x="231" y="165"/>
                      <a:pt x="231" y="165"/>
                    </a:cubicBezTo>
                    <a:cubicBezTo>
                      <a:pt x="230" y="167"/>
                      <a:pt x="230" y="167"/>
                      <a:pt x="230" y="167"/>
                    </a:cubicBezTo>
                    <a:cubicBezTo>
                      <a:pt x="230" y="167"/>
                      <a:pt x="230" y="167"/>
                      <a:pt x="230" y="167"/>
                    </a:cubicBezTo>
                    <a:cubicBezTo>
                      <a:pt x="231" y="167"/>
                      <a:pt x="231" y="167"/>
                      <a:pt x="231" y="167"/>
                    </a:cubicBezTo>
                    <a:cubicBezTo>
                      <a:pt x="234" y="167"/>
                      <a:pt x="234" y="167"/>
                      <a:pt x="234" y="167"/>
                    </a:cubicBezTo>
                    <a:cubicBezTo>
                      <a:pt x="232" y="168"/>
                      <a:pt x="232" y="168"/>
                      <a:pt x="232" y="168"/>
                    </a:cubicBezTo>
                    <a:cubicBezTo>
                      <a:pt x="232" y="169"/>
                      <a:pt x="232" y="169"/>
                      <a:pt x="232" y="169"/>
                    </a:cubicBezTo>
                    <a:cubicBezTo>
                      <a:pt x="231" y="168"/>
                      <a:pt x="231" y="168"/>
                      <a:pt x="231" y="168"/>
                    </a:cubicBezTo>
                    <a:cubicBezTo>
                      <a:pt x="228" y="170"/>
                      <a:pt x="228" y="170"/>
                      <a:pt x="228" y="170"/>
                    </a:cubicBezTo>
                    <a:cubicBezTo>
                      <a:pt x="227" y="171"/>
                      <a:pt x="227" y="171"/>
                      <a:pt x="227" y="171"/>
                    </a:cubicBezTo>
                    <a:cubicBezTo>
                      <a:pt x="227" y="171"/>
                      <a:pt x="227" y="171"/>
                      <a:pt x="227" y="171"/>
                    </a:cubicBezTo>
                    <a:cubicBezTo>
                      <a:pt x="226" y="172"/>
                      <a:pt x="226" y="172"/>
                      <a:pt x="226" y="172"/>
                    </a:cubicBezTo>
                    <a:cubicBezTo>
                      <a:pt x="227" y="176"/>
                      <a:pt x="227" y="176"/>
                      <a:pt x="227" y="176"/>
                    </a:cubicBezTo>
                    <a:cubicBezTo>
                      <a:pt x="229" y="175"/>
                      <a:pt x="229" y="175"/>
                      <a:pt x="229" y="175"/>
                    </a:cubicBezTo>
                    <a:cubicBezTo>
                      <a:pt x="232" y="172"/>
                      <a:pt x="232" y="172"/>
                      <a:pt x="232" y="172"/>
                    </a:cubicBezTo>
                    <a:cubicBezTo>
                      <a:pt x="232" y="171"/>
                      <a:pt x="232" y="171"/>
                      <a:pt x="232" y="171"/>
                    </a:cubicBezTo>
                    <a:cubicBezTo>
                      <a:pt x="235" y="170"/>
                      <a:pt x="235" y="170"/>
                      <a:pt x="235" y="170"/>
                    </a:cubicBezTo>
                    <a:cubicBezTo>
                      <a:pt x="240" y="168"/>
                      <a:pt x="240" y="168"/>
                      <a:pt x="240" y="168"/>
                    </a:cubicBezTo>
                    <a:cubicBezTo>
                      <a:pt x="242" y="168"/>
                      <a:pt x="242" y="168"/>
                      <a:pt x="242" y="168"/>
                    </a:cubicBezTo>
                    <a:cubicBezTo>
                      <a:pt x="240" y="167"/>
                      <a:pt x="240" y="167"/>
                      <a:pt x="240" y="167"/>
                    </a:cubicBezTo>
                    <a:cubicBezTo>
                      <a:pt x="240" y="166"/>
                      <a:pt x="240" y="166"/>
                      <a:pt x="240" y="166"/>
                    </a:cubicBezTo>
                    <a:cubicBezTo>
                      <a:pt x="239" y="166"/>
                      <a:pt x="239" y="166"/>
                      <a:pt x="239" y="166"/>
                    </a:cubicBezTo>
                    <a:cubicBezTo>
                      <a:pt x="239" y="165"/>
                      <a:pt x="239" y="165"/>
                      <a:pt x="239" y="165"/>
                    </a:cubicBezTo>
                    <a:cubicBezTo>
                      <a:pt x="237" y="166"/>
                      <a:pt x="237" y="166"/>
                      <a:pt x="237" y="166"/>
                    </a:cubicBezTo>
                    <a:cubicBezTo>
                      <a:pt x="233" y="165"/>
                      <a:pt x="233" y="165"/>
                      <a:pt x="233" y="165"/>
                    </a:cubicBezTo>
                    <a:cubicBezTo>
                      <a:pt x="233" y="164"/>
                      <a:pt x="233" y="164"/>
                      <a:pt x="233" y="164"/>
                    </a:cubicBezTo>
                    <a:cubicBezTo>
                      <a:pt x="231" y="163"/>
                      <a:pt x="231" y="163"/>
                      <a:pt x="231" y="163"/>
                    </a:cubicBezTo>
                    <a:cubicBezTo>
                      <a:pt x="229" y="161"/>
                      <a:pt x="229" y="161"/>
                      <a:pt x="229" y="161"/>
                    </a:cubicBezTo>
                    <a:cubicBezTo>
                      <a:pt x="230" y="160"/>
                      <a:pt x="230" y="160"/>
                      <a:pt x="230" y="160"/>
                    </a:cubicBezTo>
                    <a:cubicBezTo>
                      <a:pt x="228" y="159"/>
                      <a:pt x="228" y="159"/>
                      <a:pt x="228" y="159"/>
                    </a:cubicBezTo>
                    <a:cubicBezTo>
                      <a:pt x="230" y="158"/>
                      <a:pt x="230" y="158"/>
                      <a:pt x="230" y="158"/>
                    </a:cubicBezTo>
                    <a:cubicBezTo>
                      <a:pt x="230" y="157"/>
                      <a:pt x="230" y="157"/>
                      <a:pt x="230" y="157"/>
                    </a:cubicBezTo>
                    <a:cubicBezTo>
                      <a:pt x="229" y="156"/>
                      <a:pt x="229" y="156"/>
                      <a:pt x="229" y="156"/>
                    </a:cubicBezTo>
                    <a:cubicBezTo>
                      <a:pt x="227" y="157"/>
                      <a:pt x="227" y="157"/>
                      <a:pt x="227" y="157"/>
                    </a:cubicBezTo>
                    <a:cubicBezTo>
                      <a:pt x="225" y="155"/>
                      <a:pt x="225" y="155"/>
                      <a:pt x="225" y="155"/>
                    </a:cubicBezTo>
                    <a:cubicBezTo>
                      <a:pt x="229" y="155"/>
                      <a:pt x="229" y="155"/>
                      <a:pt x="229" y="155"/>
                    </a:cubicBezTo>
                    <a:cubicBezTo>
                      <a:pt x="232" y="153"/>
                      <a:pt x="232" y="153"/>
                      <a:pt x="232" y="153"/>
                    </a:cubicBezTo>
                    <a:cubicBezTo>
                      <a:pt x="231" y="151"/>
                      <a:pt x="231" y="151"/>
                      <a:pt x="231" y="151"/>
                    </a:cubicBezTo>
                    <a:cubicBezTo>
                      <a:pt x="228" y="149"/>
                      <a:pt x="228" y="149"/>
                      <a:pt x="228" y="149"/>
                    </a:cubicBezTo>
                    <a:cubicBezTo>
                      <a:pt x="225" y="150"/>
                      <a:pt x="225" y="150"/>
                      <a:pt x="225" y="150"/>
                    </a:cubicBezTo>
                    <a:cubicBezTo>
                      <a:pt x="220" y="152"/>
                      <a:pt x="220" y="152"/>
                      <a:pt x="220" y="152"/>
                    </a:cubicBezTo>
                    <a:cubicBezTo>
                      <a:pt x="215" y="156"/>
                      <a:pt x="215" y="156"/>
                      <a:pt x="215" y="156"/>
                    </a:cubicBezTo>
                    <a:cubicBezTo>
                      <a:pt x="214" y="158"/>
                      <a:pt x="214" y="158"/>
                      <a:pt x="214" y="158"/>
                    </a:cubicBezTo>
                    <a:cubicBezTo>
                      <a:pt x="211" y="161"/>
                      <a:pt x="211" y="161"/>
                      <a:pt x="211" y="161"/>
                    </a:cubicBezTo>
                    <a:cubicBezTo>
                      <a:pt x="213" y="158"/>
                      <a:pt x="213" y="158"/>
                      <a:pt x="213" y="158"/>
                    </a:cubicBezTo>
                    <a:cubicBezTo>
                      <a:pt x="215" y="156"/>
                      <a:pt x="215" y="156"/>
                      <a:pt x="215" y="156"/>
                    </a:cubicBezTo>
                    <a:cubicBezTo>
                      <a:pt x="215" y="154"/>
                      <a:pt x="215" y="154"/>
                      <a:pt x="215" y="154"/>
                    </a:cubicBezTo>
                    <a:cubicBezTo>
                      <a:pt x="216" y="154"/>
                      <a:pt x="216" y="154"/>
                      <a:pt x="216" y="154"/>
                    </a:cubicBezTo>
                    <a:cubicBezTo>
                      <a:pt x="218" y="151"/>
                      <a:pt x="218" y="151"/>
                      <a:pt x="218" y="151"/>
                    </a:cubicBezTo>
                    <a:cubicBezTo>
                      <a:pt x="220" y="149"/>
                      <a:pt x="220" y="149"/>
                      <a:pt x="220" y="149"/>
                    </a:cubicBezTo>
                    <a:cubicBezTo>
                      <a:pt x="222" y="149"/>
                      <a:pt x="222" y="149"/>
                      <a:pt x="222" y="149"/>
                    </a:cubicBezTo>
                    <a:cubicBezTo>
                      <a:pt x="224" y="145"/>
                      <a:pt x="224" y="145"/>
                      <a:pt x="224" y="145"/>
                    </a:cubicBezTo>
                    <a:cubicBezTo>
                      <a:pt x="233" y="145"/>
                      <a:pt x="233" y="145"/>
                      <a:pt x="233" y="145"/>
                    </a:cubicBezTo>
                    <a:cubicBezTo>
                      <a:pt x="235" y="145"/>
                      <a:pt x="235" y="145"/>
                      <a:pt x="235" y="145"/>
                    </a:cubicBezTo>
                    <a:cubicBezTo>
                      <a:pt x="239" y="145"/>
                      <a:pt x="239" y="145"/>
                      <a:pt x="239" y="145"/>
                    </a:cubicBezTo>
                    <a:cubicBezTo>
                      <a:pt x="240" y="146"/>
                      <a:pt x="240" y="146"/>
                      <a:pt x="240" y="146"/>
                    </a:cubicBezTo>
                    <a:cubicBezTo>
                      <a:pt x="243" y="145"/>
                      <a:pt x="243" y="145"/>
                      <a:pt x="243" y="145"/>
                    </a:cubicBezTo>
                    <a:cubicBezTo>
                      <a:pt x="244" y="144"/>
                      <a:pt x="244" y="144"/>
                      <a:pt x="244" y="144"/>
                    </a:cubicBezTo>
                    <a:cubicBezTo>
                      <a:pt x="244" y="145"/>
                      <a:pt x="244" y="145"/>
                      <a:pt x="244" y="145"/>
                    </a:cubicBezTo>
                    <a:cubicBezTo>
                      <a:pt x="249" y="140"/>
                      <a:pt x="249" y="140"/>
                      <a:pt x="249" y="140"/>
                    </a:cubicBezTo>
                    <a:cubicBezTo>
                      <a:pt x="254" y="139"/>
                      <a:pt x="254" y="139"/>
                      <a:pt x="254" y="139"/>
                    </a:cubicBezTo>
                    <a:cubicBezTo>
                      <a:pt x="258" y="135"/>
                      <a:pt x="258" y="135"/>
                      <a:pt x="258" y="135"/>
                    </a:cubicBezTo>
                    <a:cubicBezTo>
                      <a:pt x="257" y="131"/>
                      <a:pt x="257" y="131"/>
                      <a:pt x="257" y="131"/>
                    </a:cubicBezTo>
                    <a:cubicBezTo>
                      <a:pt x="258" y="130"/>
                      <a:pt x="258" y="130"/>
                      <a:pt x="258" y="130"/>
                    </a:cubicBezTo>
                    <a:cubicBezTo>
                      <a:pt x="257" y="128"/>
                      <a:pt x="257" y="128"/>
                      <a:pt x="257" y="128"/>
                    </a:cubicBezTo>
                    <a:cubicBezTo>
                      <a:pt x="253" y="129"/>
                      <a:pt x="253" y="129"/>
                      <a:pt x="253" y="129"/>
                    </a:cubicBezTo>
                    <a:cubicBezTo>
                      <a:pt x="253" y="125"/>
                      <a:pt x="253" y="125"/>
                      <a:pt x="253" y="125"/>
                    </a:cubicBezTo>
                    <a:cubicBezTo>
                      <a:pt x="247" y="127"/>
                      <a:pt x="247" y="127"/>
                      <a:pt x="247" y="127"/>
                    </a:cubicBezTo>
                    <a:cubicBezTo>
                      <a:pt x="243" y="130"/>
                      <a:pt x="243" y="130"/>
                      <a:pt x="243" y="130"/>
                    </a:cubicBezTo>
                    <a:cubicBezTo>
                      <a:pt x="246" y="126"/>
                      <a:pt x="246" y="126"/>
                      <a:pt x="246" y="126"/>
                    </a:cubicBezTo>
                    <a:cubicBezTo>
                      <a:pt x="251" y="124"/>
                      <a:pt x="251" y="124"/>
                      <a:pt x="251" y="124"/>
                    </a:cubicBezTo>
                    <a:cubicBezTo>
                      <a:pt x="252" y="124"/>
                      <a:pt x="252" y="124"/>
                      <a:pt x="252" y="124"/>
                    </a:cubicBezTo>
                    <a:cubicBezTo>
                      <a:pt x="252" y="123"/>
                      <a:pt x="252" y="123"/>
                      <a:pt x="252" y="123"/>
                    </a:cubicBezTo>
                    <a:cubicBezTo>
                      <a:pt x="246" y="119"/>
                      <a:pt x="246" y="119"/>
                      <a:pt x="246" y="119"/>
                    </a:cubicBezTo>
                    <a:cubicBezTo>
                      <a:pt x="243" y="119"/>
                      <a:pt x="243" y="119"/>
                      <a:pt x="243" y="119"/>
                    </a:cubicBezTo>
                    <a:cubicBezTo>
                      <a:pt x="244" y="117"/>
                      <a:pt x="244" y="117"/>
                      <a:pt x="244" y="117"/>
                    </a:cubicBezTo>
                    <a:cubicBezTo>
                      <a:pt x="241" y="116"/>
                      <a:pt x="241" y="116"/>
                      <a:pt x="241" y="116"/>
                    </a:cubicBezTo>
                    <a:cubicBezTo>
                      <a:pt x="241" y="114"/>
                      <a:pt x="241" y="114"/>
                      <a:pt x="241" y="114"/>
                    </a:cubicBezTo>
                    <a:cubicBezTo>
                      <a:pt x="239" y="114"/>
                      <a:pt x="239" y="114"/>
                      <a:pt x="239" y="114"/>
                    </a:cubicBezTo>
                    <a:cubicBezTo>
                      <a:pt x="239" y="112"/>
                      <a:pt x="239" y="112"/>
                      <a:pt x="239" y="112"/>
                    </a:cubicBezTo>
                    <a:cubicBezTo>
                      <a:pt x="236" y="111"/>
                      <a:pt x="236" y="111"/>
                      <a:pt x="236" y="111"/>
                    </a:cubicBezTo>
                    <a:cubicBezTo>
                      <a:pt x="239" y="111"/>
                      <a:pt x="239" y="111"/>
                      <a:pt x="239" y="111"/>
                    </a:cubicBezTo>
                    <a:cubicBezTo>
                      <a:pt x="240" y="109"/>
                      <a:pt x="240" y="109"/>
                      <a:pt x="240" y="109"/>
                    </a:cubicBezTo>
                    <a:cubicBezTo>
                      <a:pt x="238" y="107"/>
                      <a:pt x="238" y="107"/>
                      <a:pt x="238" y="107"/>
                    </a:cubicBezTo>
                    <a:cubicBezTo>
                      <a:pt x="239" y="106"/>
                      <a:pt x="239" y="106"/>
                      <a:pt x="239" y="106"/>
                    </a:cubicBezTo>
                    <a:cubicBezTo>
                      <a:pt x="235" y="103"/>
                      <a:pt x="235" y="103"/>
                      <a:pt x="235" y="103"/>
                    </a:cubicBezTo>
                    <a:cubicBezTo>
                      <a:pt x="237" y="102"/>
                      <a:pt x="237" y="102"/>
                      <a:pt x="237" y="102"/>
                    </a:cubicBezTo>
                    <a:cubicBezTo>
                      <a:pt x="237" y="101"/>
                      <a:pt x="237" y="101"/>
                      <a:pt x="237" y="101"/>
                    </a:cubicBezTo>
                    <a:cubicBezTo>
                      <a:pt x="234" y="101"/>
                      <a:pt x="234" y="101"/>
                      <a:pt x="234" y="101"/>
                    </a:cubicBezTo>
                    <a:cubicBezTo>
                      <a:pt x="236" y="100"/>
                      <a:pt x="236" y="100"/>
                      <a:pt x="236" y="100"/>
                    </a:cubicBezTo>
                    <a:cubicBezTo>
                      <a:pt x="235" y="98"/>
                      <a:pt x="235" y="98"/>
                      <a:pt x="235" y="98"/>
                    </a:cubicBezTo>
                    <a:cubicBezTo>
                      <a:pt x="232" y="98"/>
                      <a:pt x="232" y="98"/>
                      <a:pt x="232" y="98"/>
                    </a:cubicBezTo>
                    <a:cubicBezTo>
                      <a:pt x="234" y="96"/>
                      <a:pt x="234" y="96"/>
                      <a:pt x="234" y="96"/>
                    </a:cubicBezTo>
                    <a:cubicBezTo>
                      <a:pt x="231" y="93"/>
                      <a:pt x="231" y="93"/>
                      <a:pt x="231" y="93"/>
                    </a:cubicBezTo>
                    <a:cubicBezTo>
                      <a:pt x="231" y="90"/>
                      <a:pt x="231" y="90"/>
                      <a:pt x="231" y="90"/>
                    </a:cubicBezTo>
                    <a:cubicBezTo>
                      <a:pt x="227" y="93"/>
                      <a:pt x="227" y="93"/>
                      <a:pt x="227" y="93"/>
                    </a:cubicBezTo>
                    <a:cubicBezTo>
                      <a:pt x="229" y="95"/>
                      <a:pt x="229" y="95"/>
                      <a:pt x="229" y="95"/>
                    </a:cubicBezTo>
                    <a:cubicBezTo>
                      <a:pt x="226" y="100"/>
                      <a:pt x="226" y="100"/>
                      <a:pt x="226" y="100"/>
                    </a:cubicBezTo>
                    <a:cubicBezTo>
                      <a:pt x="225" y="99"/>
                      <a:pt x="225" y="99"/>
                      <a:pt x="225" y="99"/>
                    </a:cubicBezTo>
                    <a:cubicBezTo>
                      <a:pt x="221" y="103"/>
                      <a:pt x="221" y="103"/>
                      <a:pt x="221" y="103"/>
                    </a:cubicBezTo>
                    <a:cubicBezTo>
                      <a:pt x="220" y="101"/>
                      <a:pt x="220" y="101"/>
                      <a:pt x="220" y="101"/>
                    </a:cubicBezTo>
                    <a:cubicBezTo>
                      <a:pt x="219" y="101"/>
                      <a:pt x="219" y="101"/>
                      <a:pt x="219" y="101"/>
                    </a:cubicBezTo>
                    <a:cubicBezTo>
                      <a:pt x="219" y="98"/>
                      <a:pt x="219" y="98"/>
                      <a:pt x="219" y="98"/>
                    </a:cubicBezTo>
                    <a:cubicBezTo>
                      <a:pt x="214" y="100"/>
                      <a:pt x="214" y="100"/>
                      <a:pt x="214" y="100"/>
                    </a:cubicBezTo>
                    <a:cubicBezTo>
                      <a:pt x="217" y="97"/>
                      <a:pt x="217" y="97"/>
                      <a:pt x="217" y="97"/>
                    </a:cubicBezTo>
                    <a:cubicBezTo>
                      <a:pt x="215" y="92"/>
                      <a:pt x="215" y="92"/>
                      <a:pt x="215" y="92"/>
                    </a:cubicBezTo>
                    <a:cubicBezTo>
                      <a:pt x="216" y="91"/>
                      <a:pt x="216" y="91"/>
                      <a:pt x="216" y="91"/>
                    </a:cubicBezTo>
                    <a:cubicBezTo>
                      <a:pt x="215" y="88"/>
                      <a:pt x="215" y="88"/>
                      <a:pt x="215" y="88"/>
                    </a:cubicBezTo>
                    <a:cubicBezTo>
                      <a:pt x="216" y="86"/>
                      <a:pt x="216" y="86"/>
                      <a:pt x="216" y="86"/>
                    </a:cubicBezTo>
                    <a:cubicBezTo>
                      <a:pt x="215" y="84"/>
                      <a:pt x="215" y="84"/>
                      <a:pt x="215" y="84"/>
                    </a:cubicBezTo>
                    <a:cubicBezTo>
                      <a:pt x="214" y="86"/>
                      <a:pt x="214" y="86"/>
                      <a:pt x="214" y="86"/>
                    </a:cubicBezTo>
                    <a:cubicBezTo>
                      <a:pt x="209" y="84"/>
                      <a:pt x="209" y="84"/>
                      <a:pt x="209" y="84"/>
                    </a:cubicBezTo>
                    <a:cubicBezTo>
                      <a:pt x="207" y="79"/>
                      <a:pt x="207" y="79"/>
                      <a:pt x="207" y="79"/>
                    </a:cubicBezTo>
                    <a:cubicBezTo>
                      <a:pt x="202" y="76"/>
                      <a:pt x="202" y="76"/>
                      <a:pt x="202" y="76"/>
                    </a:cubicBezTo>
                    <a:cubicBezTo>
                      <a:pt x="199" y="78"/>
                      <a:pt x="199" y="78"/>
                      <a:pt x="199" y="78"/>
                    </a:cubicBezTo>
                    <a:cubicBezTo>
                      <a:pt x="191" y="76"/>
                      <a:pt x="191" y="76"/>
                      <a:pt x="191" y="76"/>
                    </a:cubicBezTo>
                    <a:cubicBezTo>
                      <a:pt x="189" y="78"/>
                      <a:pt x="189" y="78"/>
                      <a:pt x="189" y="78"/>
                    </a:cubicBezTo>
                    <a:cubicBezTo>
                      <a:pt x="191" y="82"/>
                      <a:pt x="191" y="82"/>
                      <a:pt x="191" y="82"/>
                    </a:cubicBezTo>
                    <a:cubicBezTo>
                      <a:pt x="191" y="82"/>
                      <a:pt x="191" y="82"/>
                      <a:pt x="191" y="82"/>
                    </a:cubicBezTo>
                    <a:cubicBezTo>
                      <a:pt x="189" y="88"/>
                      <a:pt x="189" y="88"/>
                      <a:pt x="189" y="88"/>
                    </a:cubicBezTo>
                    <a:cubicBezTo>
                      <a:pt x="190" y="88"/>
                      <a:pt x="190" y="88"/>
                      <a:pt x="190" y="88"/>
                    </a:cubicBezTo>
                    <a:cubicBezTo>
                      <a:pt x="192" y="95"/>
                      <a:pt x="192" y="95"/>
                      <a:pt x="192" y="95"/>
                    </a:cubicBezTo>
                    <a:cubicBezTo>
                      <a:pt x="189" y="95"/>
                      <a:pt x="189" y="95"/>
                      <a:pt x="189" y="95"/>
                    </a:cubicBezTo>
                    <a:cubicBezTo>
                      <a:pt x="190" y="96"/>
                      <a:pt x="190" y="96"/>
                      <a:pt x="190" y="96"/>
                    </a:cubicBezTo>
                    <a:cubicBezTo>
                      <a:pt x="187" y="98"/>
                      <a:pt x="187" y="98"/>
                      <a:pt x="187" y="98"/>
                    </a:cubicBezTo>
                    <a:cubicBezTo>
                      <a:pt x="187" y="100"/>
                      <a:pt x="187" y="100"/>
                      <a:pt x="187" y="100"/>
                    </a:cubicBezTo>
                    <a:cubicBezTo>
                      <a:pt x="191" y="102"/>
                      <a:pt x="191" y="102"/>
                      <a:pt x="191" y="102"/>
                    </a:cubicBezTo>
                    <a:cubicBezTo>
                      <a:pt x="193" y="114"/>
                      <a:pt x="193" y="114"/>
                      <a:pt x="193" y="114"/>
                    </a:cubicBezTo>
                    <a:cubicBezTo>
                      <a:pt x="194" y="113"/>
                      <a:pt x="194" y="113"/>
                      <a:pt x="194" y="113"/>
                    </a:cubicBezTo>
                    <a:cubicBezTo>
                      <a:pt x="194" y="115"/>
                      <a:pt x="194" y="115"/>
                      <a:pt x="194" y="115"/>
                    </a:cubicBezTo>
                    <a:cubicBezTo>
                      <a:pt x="193" y="115"/>
                      <a:pt x="193" y="115"/>
                      <a:pt x="193" y="115"/>
                    </a:cubicBezTo>
                    <a:cubicBezTo>
                      <a:pt x="192" y="118"/>
                      <a:pt x="192" y="118"/>
                      <a:pt x="192" y="118"/>
                    </a:cubicBezTo>
                    <a:cubicBezTo>
                      <a:pt x="184" y="123"/>
                      <a:pt x="184" y="123"/>
                      <a:pt x="184" y="123"/>
                    </a:cubicBezTo>
                    <a:cubicBezTo>
                      <a:pt x="187" y="127"/>
                      <a:pt x="187" y="127"/>
                      <a:pt x="187" y="127"/>
                    </a:cubicBezTo>
                    <a:cubicBezTo>
                      <a:pt x="187" y="133"/>
                      <a:pt x="187" y="133"/>
                      <a:pt x="187" y="133"/>
                    </a:cubicBezTo>
                    <a:cubicBezTo>
                      <a:pt x="189" y="135"/>
                      <a:pt x="189" y="135"/>
                      <a:pt x="189" y="135"/>
                    </a:cubicBezTo>
                    <a:cubicBezTo>
                      <a:pt x="186" y="137"/>
                      <a:pt x="186" y="137"/>
                      <a:pt x="186" y="137"/>
                    </a:cubicBezTo>
                    <a:cubicBezTo>
                      <a:pt x="188" y="139"/>
                      <a:pt x="188" y="139"/>
                      <a:pt x="188" y="139"/>
                    </a:cubicBezTo>
                    <a:cubicBezTo>
                      <a:pt x="187" y="140"/>
                      <a:pt x="187" y="140"/>
                      <a:pt x="187" y="140"/>
                    </a:cubicBezTo>
                    <a:cubicBezTo>
                      <a:pt x="185" y="138"/>
                      <a:pt x="185" y="138"/>
                      <a:pt x="185" y="138"/>
                    </a:cubicBezTo>
                    <a:cubicBezTo>
                      <a:pt x="184" y="140"/>
                      <a:pt x="184" y="140"/>
                      <a:pt x="184" y="140"/>
                    </a:cubicBezTo>
                    <a:cubicBezTo>
                      <a:pt x="184" y="141"/>
                      <a:pt x="184" y="141"/>
                      <a:pt x="184" y="141"/>
                    </a:cubicBezTo>
                    <a:cubicBezTo>
                      <a:pt x="182" y="140"/>
                      <a:pt x="182" y="140"/>
                      <a:pt x="182" y="140"/>
                    </a:cubicBezTo>
                    <a:cubicBezTo>
                      <a:pt x="181" y="137"/>
                      <a:pt x="181" y="137"/>
                      <a:pt x="181" y="137"/>
                    </a:cubicBezTo>
                    <a:cubicBezTo>
                      <a:pt x="179" y="136"/>
                      <a:pt x="179" y="136"/>
                      <a:pt x="179" y="136"/>
                    </a:cubicBezTo>
                    <a:cubicBezTo>
                      <a:pt x="177" y="136"/>
                      <a:pt x="177" y="136"/>
                      <a:pt x="177" y="136"/>
                    </a:cubicBezTo>
                    <a:cubicBezTo>
                      <a:pt x="179" y="135"/>
                      <a:pt x="179" y="135"/>
                      <a:pt x="179" y="135"/>
                    </a:cubicBezTo>
                    <a:cubicBezTo>
                      <a:pt x="176" y="132"/>
                      <a:pt x="176" y="132"/>
                      <a:pt x="176" y="132"/>
                    </a:cubicBezTo>
                    <a:cubicBezTo>
                      <a:pt x="177" y="129"/>
                      <a:pt x="177" y="129"/>
                      <a:pt x="177" y="129"/>
                    </a:cubicBezTo>
                    <a:cubicBezTo>
                      <a:pt x="176" y="125"/>
                      <a:pt x="176" y="125"/>
                      <a:pt x="176" y="125"/>
                    </a:cubicBezTo>
                    <a:cubicBezTo>
                      <a:pt x="177" y="122"/>
                      <a:pt x="177" y="122"/>
                      <a:pt x="177" y="122"/>
                    </a:cubicBezTo>
                    <a:cubicBezTo>
                      <a:pt x="176" y="120"/>
                      <a:pt x="176" y="120"/>
                      <a:pt x="176" y="120"/>
                    </a:cubicBezTo>
                    <a:cubicBezTo>
                      <a:pt x="174" y="119"/>
                      <a:pt x="174" y="119"/>
                      <a:pt x="174" y="119"/>
                    </a:cubicBezTo>
                    <a:cubicBezTo>
                      <a:pt x="167" y="119"/>
                      <a:pt x="167" y="119"/>
                      <a:pt x="167" y="119"/>
                    </a:cubicBezTo>
                    <a:cubicBezTo>
                      <a:pt x="167" y="118"/>
                      <a:pt x="167" y="118"/>
                      <a:pt x="167" y="118"/>
                    </a:cubicBezTo>
                    <a:cubicBezTo>
                      <a:pt x="160" y="115"/>
                      <a:pt x="160" y="115"/>
                      <a:pt x="160" y="115"/>
                    </a:cubicBezTo>
                    <a:cubicBezTo>
                      <a:pt x="158" y="113"/>
                      <a:pt x="158" y="113"/>
                      <a:pt x="158" y="113"/>
                    </a:cubicBezTo>
                    <a:cubicBezTo>
                      <a:pt x="149" y="108"/>
                      <a:pt x="149" y="108"/>
                      <a:pt x="149" y="108"/>
                    </a:cubicBezTo>
                    <a:cubicBezTo>
                      <a:pt x="145" y="110"/>
                      <a:pt x="145" y="110"/>
                      <a:pt x="145" y="110"/>
                    </a:cubicBezTo>
                    <a:cubicBezTo>
                      <a:pt x="145" y="108"/>
                      <a:pt x="145" y="108"/>
                      <a:pt x="145" y="108"/>
                    </a:cubicBezTo>
                    <a:cubicBezTo>
                      <a:pt x="144" y="106"/>
                      <a:pt x="144" y="106"/>
                      <a:pt x="144" y="106"/>
                    </a:cubicBezTo>
                    <a:cubicBezTo>
                      <a:pt x="144" y="103"/>
                      <a:pt x="144" y="103"/>
                      <a:pt x="144" y="103"/>
                    </a:cubicBezTo>
                    <a:cubicBezTo>
                      <a:pt x="143" y="100"/>
                      <a:pt x="143" y="100"/>
                      <a:pt x="143" y="100"/>
                    </a:cubicBezTo>
                    <a:cubicBezTo>
                      <a:pt x="139" y="99"/>
                      <a:pt x="139" y="99"/>
                      <a:pt x="139" y="99"/>
                    </a:cubicBezTo>
                    <a:cubicBezTo>
                      <a:pt x="137" y="97"/>
                      <a:pt x="137" y="97"/>
                      <a:pt x="137" y="97"/>
                    </a:cubicBezTo>
                    <a:cubicBezTo>
                      <a:pt x="139" y="87"/>
                      <a:pt x="139" y="87"/>
                      <a:pt x="139" y="87"/>
                    </a:cubicBezTo>
                    <a:cubicBezTo>
                      <a:pt x="140" y="84"/>
                      <a:pt x="140" y="84"/>
                      <a:pt x="140" y="84"/>
                    </a:cubicBezTo>
                    <a:cubicBezTo>
                      <a:pt x="139" y="83"/>
                      <a:pt x="139" y="83"/>
                      <a:pt x="139" y="83"/>
                    </a:cubicBezTo>
                    <a:cubicBezTo>
                      <a:pt x="142" y="81"/>
                      <a:pt x="142" y="81"/>
                      <a:pt x="142" y="81"/>
                    </a:cubicBezTo>
                    <a:cubicBezTo>
                      <a:pt x="145" y="74"/>
                      <a:pt x="145" y="74"/>
                      <a:pt x="145" y="74"/>
                    </a:cubicBezTo>
                    <a:cubicBezTo>
                      <a:pt x="151" y="73"/>
                      <a:pt x="151" y="73"/>
                      <a:pt x="151" y="73"/>
                    </a:cubicBezTo>
                    <a:cubicBezTo>
                      <a:pt x="150" y="70"/>
                      <a:pt x="150" y="70"/>
                      <a:pt x="150" y="70"/>
                    </a:cubicBezTo>
                    <a:cubicBezTo>
                      <a:pt x="145" y="67"/>
                      <a:pt x="145" y="67"/>
                      <a:pt x="145" y="67"/>
                    </a:cubicBezTo>
                    <a:cubicBezTo>
                      <a:pt x="141" y="64"/>
                      <a:pt x="141" y="64"/>
                      <a:pt x="141" y="64"/>
                    </a:cubicBezTo>
                    <a:cubicBezTo>
                      <a:pt x="146" y="67"/>
                      <a:pt x="146" y="67"/>
                      <a:pt x="146" y="67"/>
                    </a:cubicBezTo>
                    <a:cubicBezTo>
                      <a:pt x="149" y="67"/>
                      <a:pt x="149" y="67"/>
                      <a:pt x="149" y="67"/>
                    </a:cubicBezTo>
                    <a:cubicBezTo>
                      <a:pt x="151" y="69"/>
                      <a:pt x="151" y="69"/>
                      <a:pt x="151" y="69"/>
                    </a:cubicBezTo>
                    <a:cubicBezTo>
                      <a:pt x="154" y="64"/>
                      <a:pt x="154" y="64"/>
                      <a:pt x="154" y="64"/>
                    </a:cubicBezTo>
                    <a:cubicBezTo>
                      <a:pt x="158" y="65"/>
                      <a:pt x="158" y="65"/>
                      <a:pt x="158" y="65"/>
                    </a:cubicBezTo>
                    <a:cubicBezTo>
                      <a:pt x="162" y="57"/>
                      <a:pt x="162" y="57"/>
                      <a:pt x="162" y="57"/>
                    </a:cubicBezTo>
                    <a:cubicBezTo>
                      <a:pt x="156" y="56"/>
                      <a:pt x="156" y="56"/>
                      <a:pt x="156" y="56"/>
                    </a:cubicBezTo>
                    <a:cubicBezTo>
                      <a:pt x="152" y="52"/>
                      <a:pt x="152" y="52"/>
                      <a:pt x="152" y="52"/>
                    </a:cubicBezTo>
                    <a:cubicBezTo>
                      <a:pt x="155" y="52"/>
                      <a:pt x="155" y="52"/>
                      <a:pt x="155" y="52"/>
                    </a:cubicBezTo>
                    <a:cubicBezTo>
                      <a:pt x="159" y="56"/>
                      <a:pt x="159" y="56"/>
                      <a:pt x="159" y="56"/>
                    </a:cubicBezTo>
                    <a:cubicBezTo>
                      <a:pt x="162" y="55"/>
                      <a:pt x="162" y="55"/>
                      <a:pt x="162" y="55"/>
                    </a:cubicBezTo>
                    <a:cubicBezTo>
                      <a:pt x="165" y="49"/>
                      <a:pt x="165" y="49"/>
                      <a:pt x="165" y="49"/>
                    </a:cubicBezTo>
                    <a:cubicBezTo>
                      <a:pt x="163" y="48"/>
                      <a:pt x="163" y="48"/>
                      <a:pt x="163" y="48"/>
                    </a:cubicBezTo>
                    <a:cubicBezTo>
                      <a:pt x="167" y="47"/>
                      <a:pt x="167" y="47"/>
                      <a:pt x="167" y="47"/>
                    </a:cubicBezTo>
                    <a:cubicBezTo>
                      <a:pt x="168" y="49"/>
                      <a:pt x="168" y="49"/>
                      <a:pt x="168" y="49"/>
                    </a:cubicBezTo>
                    <a:cubicBezTo>
                      <a:pt x="172" y="49"/>
                      <a:pt x="172" y="49"/>
                      <a:pt x="172" y="49"/>
                    </a:cubicBezTo>
                    <a:cubicBezTo>
                      <a:pt x="171" y="46"/>
                      <a:pt x="171" y="46"/>
                      <a:pt x="171" y="46"/>
                    </a:cubicBezTo>
                    <a:cubicBezTo>
                      <a:pt x="174" y="48"/>
                      <a:pt x="174" y="48"/>
                      <a:pt x="174" y="48"/>
                    </a:cubicBezTo>
                    <a:cubicBezTo>
                      <a:pt x="179" y="43"/>
                      <a:pt x="179" y="43"/>
                      <a:pt x="179" y="43"/>
                    </a:cubicBezTo>
                    <a:cubicBezTo>
                      <a:pt x="180" y="39"/>
                      <a:pt x="180" y="39"/>
                      <a:pt x="180" y="39"/>
                    </a:cubicBezTo>
                    <a:cubicBezTo>
                      <a:pt x="177" y="36"/>
                      <a:pt x="177" y="36"/>
                      <a:pt x="177" y="36"/>
                    </a:cubicBezTo>
                    <a:cubicBezTo>
                      <a:pt x="176" y="31"/>
                      <a:pt x="176" y="31"/>
                      <a:pt x="176" y="31"/>
                    </a:cubicBezTo>
                    <a:cubicBezTo>
                      <a:pt x="178" y="32"/>
                      <a:pt x="178" y="32"/>
                      <a:pt x="178" y="32"/>
                    </a:cubicBezTo>
                    <a:cubicBezTo>
                      <a:pt x="180" y="29"/>
                      <a:pt x="180" y="29"/>
                      <a:pt x="180" y="29"/>
                    </a:cubicBezTo>
                    <a:cubicBezTo>
                      <a:pt x="178" y="28"/>
                      <a:pt x="178" y="28"/>
                      <a:pt x="178" y="28"/>
                    </a:cubicBezTo>
                    <a:cubicBezTo>
                      <a:pt x="180" y="26"/>
                      <a:pt x="180" y="26"/>
                      <a:pt x="180" y="26"/>
                    </a:cubicBezTo>
                    <a:cubicBezTo>
                      <a:pt x="176" y="25"/>
                      <a:pt x="176" y="25"/>
                      <a:pt x="176" y="25"/>
                    </a:cubicBezTo>
                    <a:cubicBezTo>
                      <a:pt x="176" y="21"/>
                      <a:pt x="176" y="21"/>
                      <a:pt x="176" y="21"/>
                    </a:cubicBezTo>
                    <a:cubicBezTo>
                      <a:pt x="172" y="21"/>
                      <a:pt x="172" y="21"/>
                      <a:pt x="172" y="21"/>
                    </a:cubicBezTo>
                    <a:cubicBezTo>
                      <a:pt x="167" y="20"/>
                      <a:pt x="167" y="20"/>
                      <a:pt x="167" y="20"/>
                    </a:cubicBezTo>
                    <a:cubicBezTo>
                      <a:pt x="167" y="25"/>
                      <a:pt x="167" y="25"/>
                      <a:pt x="167" y="25"/>
                    </a:cubicBezTo>
                    <a:cubicBezTo>
                      <a:pt x="169" y="27"/>
                      <a:pt x="169" y="27"/>
                      <a:pt x="169" y="27"/>
                    </a:cubicBezTo>
                    <a:cubicBezTo>
                      <a:pt x="168" y="29"/>
                      <a:pt x="168" y="29"/>
                      <a:pt x="168" y="29"/>
                    </a:cubicBezTo>
                    <a:cubicBezTo>
                      <a:pt x="166" y="30"/>
                      <a:pt x="166" y="30"/>
                      <a:pt x="166" y="30"/>
                    </a:cubicBezTo>
                    <a:cubicBezTo>
                      <a:pt x="165" y="36"/>
                      <a:pt x="165" y="36"/>
                      <a:pt x="165" y="36"/>
                    </a:cubicBezTo>
                    <a:cubicBezTo>
                      <a:pt x="163" y="38"/>
                      <a:pt x="163" y="38"/>
                      <a:pt x="163" y="38"/>
                    </a:cubicBezTo>
                    <a:cubicBezTo>
                      <a:pt x="161" y="42"/>
                      <a:pt x="161" y="42"/>
                      <a:pt x="161" y="42"/>
                    </a:cubicBezTo>
                    <a:cubicBezTo>
                      <a:pt x="157" y="36"/>
                      <a:pt x="157" y="36"/>
                      <a:pt x="157" y="36"/>
                    </a:cubicBezTo>
                    <a:cubicBezTo>
                      <a:pt x="158" y="32"/>
                      <a:pt x="158" y="32"/>
                      <a:pt x="158" y="32"/>
                    </a:cubicBezTo>
                    <a:cubicBezTo>
                      <a:pt x="160" y="33"/>
                      <a:pt x="160" y="33"/>
                      <a:pt x="160" y="33"/>
                    </a:cubicBezTo>
                    <a:cubicBezTo>
                      <a:pt x="158" y="28"/>
                      <a:pt x="158" y="28"/>
                      <a:pt x="158" y="28"/>
                    </a:cubicBezTo>
                    <a:cubicBezTo>
                      <a:pt x="155" y="25"/>
                      <a:pt x="155" y="25"/>
                      <a:pt x="155" y="25"/>
                    </a:cubicBezTo>
                    <a:cubicBezTo>
                      <a:pt x="152" y="33"/>
                      <a:pt x="152" y="33"/>
                      <a:pt x="152" y="33"/>
                    </a:cubicBezTo>
                    <a:cubicBezTo>
                      <a:pt x="151" y="30"/>
                      <a:pt x="151" y="30"/>
                      <a:pt x="151" y="30"/>
                    </a:cubicBezTo>
                    <a:cubicBezTo>
                      <a:pt x="151" y="29"/>
                      <a:pt x="151" y="29"/>
                      <a:pt x="151" y="29"/>
                    </a:cubicBezTo>
                    <a:cubicBezTo>
                      <a:pt x="149" y="24"/>
                      <a:pt x="149" y="24"/>
                      <a:pt x="149" y="24"/>
                    </a:cubicBezTo>
                    <a:cubicBezTo>
                      <a:pt x="150" y="24"/>
                      <a:pt x="150" y="24"/>
                      <a:pt x="150" y="24"/>
                    </a:cubicBezTo>
                    <a:cubicBezTo>
                      <a:pt x="149" y="22"/>
                      <a:pt x="149" y="22"/>
                      <a:pt x="149" y="22"/>
                    </a:cubicBezTo>
                    <a:cubicBezTo>
                      <a:pt x="147" y="23"/>
                      <a:pt x="147" y="23"/>
                      <a:pt x="147" y="23"/>
                    </a:cubicBezTo>
                    <a:cubicBezTo>
                      <a:pt x="145" y="21"/>
                      <a:pt x="145" y="21"/>
                      <a:pt x="145" y="21"/>
                    </a:cubicBezTo>
                    <a:cubicBezTo>
                      <a:pt x="146" y="19"/>
                      <a:pt x="146" y="19"/>
                      <a:pt x="146" y="19"/>
                    </a:cubicBezTo>
                    <a:cubicBezTo>
                      <a:pt x="146" y="17"/>
                      <a:pt x="146" y="17"/>
                      <a:pt x="146" y="17"/>
                    </a:cubicBezTo>
                    <a:cubicBezTo>
                      <a:pt x="148" y="16"/>
                      <a:pt x="148" y="16"/>
                      <a:pt x="148" y="16"/>
                    </a:cubicBezTo>
                    <a:cubicBezTo>
                      <a:pt x="144" y="10"/>
                      <a:pt x="144" y="10"/>
                      <a:pt x="144" y="10"/>
                    </a:cubicBezTo>
                    <a:cubicBezTo>
                      <a:pt x="144" y="7"/>
                      <a:pt x="144" y="7"/>
                      <a:pt x="144" y="7"/>
                    </a:cubicBezTo>
                    <a:cubicBezTo>
                      <a:pt x="141" y="2"/>
                      <a:pt x="141" y="2"/>
                      <a:pt x="141" y="2"/>
                    </a:cubicBezTo>
                    <a:cubicBezTo>
                      <a:pt x="139" y="3"/>
                      <a:pt x="139" y="3"/>
                      <a:pt x="139" y="3"/>
                    </a:cubicBezTo>
                    <a:cubicBezTo>
                      <a:pt x="139" y="0"/>
                      <a:pt x="139" y="0"/>
                      <a:pt x="139" y="0"/>
                    </a:cubicBezTo>
                    <a:cubicBezTo>
                      <a:pt x="137" y="0"/>
                      <a:pt x="137" y="0"/>
                      <a:pt x="137" y="0"/>
                    </a:cubicBezTo>
                    <a:cubicBezTo>
                      <a:pt x="135" y="4"/>
                      <a:pt x="135" y="4"/>
                      <a:pt x="135" y="4"/>
                    </a:cubicBezTo>
                    <a:cubicBezTo>
                      <a:pt x="136" y="7"/>
                      <a:pt x="136" y="7"/>
                      <a:pt x="136" y="7"/>
                    </a:cubicBezTo>
                    <a:cubicBezTo>
                      <a:pt x="134" y="6"/>
                      <a:pt x="134" y="6"/>
                      <a:pt x="134" y="6"/>
                    </a:cubicBezTo>
                    <a:cubicBezTo>
                      <a:pt x="133" y="11"/>
                      <a:pt x="133" y="11"/>
                      <a:pt x="133" y="11"/>
                    </a:cubicBezTo>
                    <a:cubicBezTo>
                      <a:pt x="135" y="14"/>
                      <a:pt x="135" y="14"/>
                      <a:pt x="135" y="14"/>
                    </a:cubicBezTo>
                    <a:cubicBezTo>
                      <a:pt x="133" y="17"/>
                      <a:pt x="133" y="17"/>
                      <a:pt x="133" y="17"/>
                    </a:cubicBezTo>
                    <a:cubicBezTo>
                      <a:pt x="134" y="19"/>
                      <a:pt x="134" y="19"/>
                      <a:pt x="134" y="19"/>
                    </a:cubicBezTo>
                    <a:cubicBezTo>
                      <a:pt x="141" y="23"/>
                      <a:pt x="141" y="23"/>
                      <a:pt x="141" y="23"/>
                    </a:cubicBezTo>
                    <a:cubicBezTo>
                      <a:pt x="141" y="25"/>
                      <a:pt x="141" y="25"/>
                      <a:pt x="141" y="25"/>
                    </a:cubicBezTo>
                    <a:cubicBezTo>
                      <a:pt x="141" y="24"/>
                      <a:pt x="141" y="24"/>
                      <a:pt x="141" y="24"/>
                    </a:cubicBezTo>
                    <a:cubicBezTo>
                      <a:pt x="138" y="29"/>
                      <a:pt x="138" y="29"/>
                      <a:pt x="138" y="29"/>
                    </a:cubicBezTo>
                    <a:cubicBezTo>
                      <a:pt x="140" y="29"/>
                      <a:pt x="140" y="29"/>
                      <a:pt x="140" y="29"/>
                    </a:cubicBezTo>
                    <a:cubicBezTo>
                      <a:pt x="141" y="27"/>
                      <a:pt x="141" y="27"/>
                      <a:pt x="141" y="27"/>
                    </a:cubicBezTo>
                    <a:cubicBezTo>
                      <a:pt x="142" y="31"/>
                      <a:pt x="142" y="31"/>
                      <a:pt x="142" y="31"/>
                    </a:cubicBezTo>
                    <a:cubicBezTo>
                      <a:pt x="138" y="35"/>
                      <a:pt x="138" y="35"/>
                      <a:pt x="138" y="35"/>
                    </a:cubicBezTo>
                    <a:cubicBezTo>
                      <a:pt x="136" y="35"/>
                      <a:pt x="136" y="35"/>
                      <a:pt x="136" y="35"/>
                    </a:cubicBezTo>
                    <a:cubicBezTo>
                      <a:pt x="136" y="41"/>
                      <a:pt x="136" y="41"/>
                      <a:pt x="136" y="41"/>
                    </a:cubicBezTo>
                    <a:cubicBezTo>
                      <a:pt x="133" y="39"/>
                      <a:pt x="133" y="39"/>
                      <a:pt x="133" y="39"/>
                    </a:cubicBezTo>
                    <a:cubicBezTo>
                      <a:pt x="134" y="33"/>
                      <a:pt x="134" y="33"/>
                      <a:pt x="134" y="33"/>
                    </a:cubicBezTo>
                    <a:cubicBezTo>
                      <a:pt x="133" y="35"/>
                      <a:pt x="133" y="35"/>
                      <a:pt x="133" y="35"/>
                    </a:cubicBezTo>
                    <a:cubicBezTo>
                      <a:pt x="130" y="31"/>
                      <a:pt x="130" y="31"/>
                      <a:pt x="130" y="31"/>
                    </a:cubicBezTo>
                    <a:cubicBezTo>
                      <a:pt x="126" y="33"/>
                      <a:pt x="126" y="33"/>
                      <a:pt x="126" y="33"/>
                    </a:cubicBezTo>
                    <a:cubicBezTo>
                      <a:pt x="129" y="37"/>
                      <a:pt x="129" y="37"/>
                      <a:pt x="129" y="37"/>
                    </a:cubicBezTo>
                    <a:cubicBezTo>
                      <a:pt x="131" y="36"/>
                      <a:pt x="131" y="36"/>
                      <a:pt x="131" y="36"/>
                    </a:cubicBezTo>
                    <a:cubicBezTo>
                      <a:pt x="130" y="39"/>
                      <a:pt x="130" y="39"/>
                      <a:pt x="130" y="39"/>
                    </a:cubicBezTo>
                    <a:cubicBezTo>
                      <a:pt x="129" y="38"/>
                      <a:pt x="129" y="38"/>
                      <a:pt x="129" y="38"/>
                    </a:cubicBezTo>
                    <a:cubicBezTo>
                      <a:pt x="126" y="35"/>
                      <a:pt x="126" y="35"/>
                      <a:pt x="126" y="35"/>
                    </a:cubicBezTo>
                    <a:cubicBezTo>
                      <a:pt x="127" y="37"/>
                      <a:pt x="127" y="37"/>
                      <a:pt x="127" y="37"/>
                    </a:cubicBezTo>
                    <a:cubicBezTo>
                      <a:pt x="121" y="37"/>
                      <a:pt x="121" y="37"/>
                      <a:pt x="121" y="37"/>
                    </a:cubicBezTo>
                    <a:cubicBezTo>
                      <a:pt x="115" y="38"/>
                      <a:pt x="115" y="38"/>
                      <a:pt x="115" y="38"/>
                    </a:cubicBezTo>
                    <a:cubicBezTo>
                      <a:pt x="111" y="34"/>
                      <a:pt x="111" y="34"/>
                      <a:pt x="111" y="34"/>
                    </a:cubicBezTo>
                    <a:cubicBezTo>
                      <a:pt x="111" y="35"/>
                      <a:pt x="111" y="35"/>
                      <a:pt x="111" y="35"/>
                    </a:cubicBezTo>
                    <a:cubicBezTo>
                      <a:pt x="108" y="35"/>
                      <a:pt x="108" y="35"/>
                      <a:pt x="108" y="35"/>
                    </a:cubicBezTo>
                    <a:cubicBezTo>
                      <a:pt x="105" y="31"/>
                      <a:pt x="105" y="31"/>
                      <a:pt x="105" y="31"/>
                    </a:cubicBezTo>
                    <a:cubicBezTo>
                      <a:pt x="106" y="31"/>
                      <a:pt x="106" y="31"/>
                      <a:pt x="106" y="31"/>
                    </a:cubicBezTo>
                    <a:cubicBezTo>
                      <a:pt x="103" y="27"/>
                      <a:pt x="103" y="27"/>
                      <a:pt x="103" y="27"/>
                    </a:cubicBezTo>
                    <a:cubicBezTo>
                      <a:pt x="99" y="30"/>
                      <a:pt x="99" y="30"/>
                      <a:pt x="99" y="30"/>
                    </a:cubicBezTo>
                    <a:cubicBezTo>
                      <a:pt x="97" y="30"/>
                      <a:pt x="97" y="30"/>
                      <a:pt x="97" y="30"/>
                    </a:cubicBezTo>
                    <a:cubicBezTo>
                      <a:pt x="95" y="33"/>
                      <a:pt x="95" y="33"/>
                      <a:pt x="95" y="33"/>
                    </a:cubicBezTo>
                    <a:cubicBezTo>
                      <a:pt x="98" y="34"/>
                      <a:pt x="98" y="34"/>
                      <a:pt x="98" y="34"/>
                    </a:cubicBezTo>
                    <a:cubicBezTo>
                      <a:pt x="99" y="33"/>
                      <a:pt x="99" y="33"/>
                      <a:pt x="99" y="33"/>
                    </a:cubicBezTo>
                    <a:cubicBezTo>
                      <a:pt x="98" y="32"/>
                      <a:pt x="98" y="32"/>
                      <a:pt x="98" y="32"/>
                    </a:cubicBezTo>
                    <a:cubicBezTo>
                      <a:pt x="102" y="32"/>
                      <a:pt x="102" y="32"/>
                      <a:pt x="102" y="32"/>
                    </a:cubicBezTo>
                    <a:cubicBezTo>
                      <a:pt x="102" y="30"/>
                      <a:pt x="102" y="30"/>
                      <a:pt x="102" y="30"/>
                    </a:cubicBezTo>
                    <a:cubicBezTo>
                      <a:pt x="104" y="30"/>
                      <a:pt x="104" y="30"/>
                      <a:pt x="104" y="30"/>
                    </a:cubicBezTo>
                    <a:cubicBezTo>
                      <a:pt x="102" y="34"/>
                      <a:pt x="102" y="34"/>
                      <a:pt x="102" y="34"/>
                    </a:cubicBezTo>
                    <a:cubicBezTo>
                      <a:pt x="99" y="35"/>
                      <a:pt x="99" y="35"/>
                      <a:pt x="99" y="35"/>
                    </a:cubicBezTo>
                    <a:cubicBezTo>
                      <a:pt x="98" y="37"/>
                      <a:pt x="98" y="37"/>
                      <a:pt x="98" y="37"/>
                    </a:cubicBezTo>
                    <a:cubicBezTo>
                      <a:pt x="99" y="38"/>
                      <a:pt x="99" y="38"/>
                      <a:pt x="99" y="38"/>
                    </a:cubicBezTo>
                    <a:cubicBezTo>
                      <a:pt x="99" y="40"/>
                      <a:pt x="99" y="40"/>
                      <a:pt x="99" y="40"/>
                    </a:cubicBezTo>
                    <a:cubicBezTo>
                      <a:pt x="100" y="44"/>
                      <a:pt x="100" y="44"/>
                      <a:pt x="100" y="44"/>
                    </a:cubicBezTo>
                    <a:cubicBezTo>
                      <a:pt x="98" y="45"/>
                      <a:pt x="98" y="45"/>
                      <a:pt x="98" y="45"/>
                    </a:cubicBezTo>
                    <a:cubicBezTo>
                      <a:pt x="97" y="43"/>
                      <a:pt x="97" y="43"/>
                      <a:pt x="97" y="43"/>
                    </a:cubicBezTo>
                    <a:cubicBezTo>
                      <a:pt x="98" y="42"/>
                      <a:pt x="98" y="42"/>
                      <a:pt x="98" y="42"/>
                    </a:cubicBezTo>
                    <a:cubicBezTo>
                      <a:pt x="96" y="38"/>
                      <a:pt x="96" y="38"/>
                      <a:pt x="96" y="38"/>
                    </a:cubicBezTo>
                    <a:cubicBezTo>
                      <a:pt x="95" y="39"/>
                      <a:pt x="95" y="39"/>
                      <a:pt x="95" y="39"/>
                    </a:cubicBezTo>
                    <a:cubicBezTo>
                      <a:pt x="95" y="37"/>
                      <a:pt x="95" y="37"/>
                      <a:pt x="95" y="37"/>
                    </a:cubicBezTo>
                    <a:cubicBezTo>
                      <a:pt x="93" y="37"/>
                      <a:pt x="93" y="37"/>
                      <a:pt x="93" y="37"/>
                    </a:cubicBezTo>
                    <a:cubicBezTo>
                      <a:pt x="91" y="35"/>
                      <a:pt x="91" y="35"/>
                      <a:pt x="91" y="35"/>
                    </a:cubicBezTo>
                    <a:cubicBezTo>
                      <a:pt x="89" y="37"/>
                      <a:pt x="89" y="37"/>
                      <a:pt x="89" y="37"/>
                    </a:cubicBezTo>
                    <a:cubicBezTo>
                      <a:pt x="83" y="38"/>
                      <a:pt x="83" y="38"/>
                      <a:pt x="83" y="38"/>
                    </a:cubicBezTo>
                    <a:cubicBezTo>
                      <a:pt x="75" y="36"/>
                      <a:pt x="75" y="36"/>
                      <a:pt x="75" y="36"/>
                    </a:cubicBezTo>
                    <a:cubicBezTo>
                      <a:pt x="75" y="35"/>
                      <a:pt x="75" y="35"/>
                      <a:pt x="75" y="35"/>
                    </a:cubicBezTo>
                    <a:cubicBezTo>
                      <a:pt x="76" y="33"/>
                      <a:pt x="76" y="33"/>
                      <a:pt x="76" y="33"/>
                    </a:cubicBezTo>
                    <a:cubicBezTo>
                      <a:pt x="78" y="33"/>
                      <a:pt x="78" y="33"/>
                      <a:pt x="78" y="33"/>
                    </a:cubicBezTo>
                    <a:cubicBezTo>
                      <a:pt x="78" y="33"/>
                      <a:pt x="78" y="33"/>
                      <a:pt x="78" y="33"/>
                    </a:cubicBezTo>
                    <a:cubicBezTo>
                      <a:pt x="79" y="32"/>
                      <a:pt x="79" y="32"/>
                      <a:pt x="79" y="32"/>
                    </a:cubicBezTo>
                    <a:cubicBezTo>
                      <a:pt x="77" y="28"/>
                      <a:pt x="77" y="28"/>
                      <a:pt x="77" y="28"/>
                    </a:cubicBezTo>
                    <a:cubicBezTo>
                      <a:pt x="74" y="27"/>
                      <a:pt x="74" y="27"/>
                      <a:pt x="74" y="27"/>
                    </a:cubicBezTo>
                    <a:cubicBezTo>
                      <a:pt x="73" y="27"/>
                      <a:pt x="73" y="27"/>
                      <a:pt x="73" y="27"/>
                    </a:cubicBezTo>
                    <a:cubicBezTo>
                      <a:pt x="73" y="28"/>
                      <a:pt x="73" y="28"/>
                      <a:pt x="73" y="28"/>
                    </a:cubicBezTo>
                    <a:cubicBezTo>
                      <a:pt x="70" y="28"/>
                      <a:pt x="70" y="28"/>
                      <a:pt x="70" y="28"/>
                    </a:cubicBezTo>
                    <a:cubicBezTo>
                      <a:pt x="65" y="25"/>
                      <a:pt x="65" y="25"/>
                      <a:pt x="65" y="25"/>
                    </a:cubicBezTo>
                    <a:cubicBezTo>
                      <a:pt x="60" y="24"/>
                      <a:pt x="60" y="24"/>
                      <a:pt x="60" y="24"/>
                    </a:cubicBezTo>
                    <a:cubicBezTo>
                      <a:pt x="57" y="20"/>
                      <a:pt x="57" y="20"/>
                      <a:pt x="57" y="20"/>
                    </a:cubicBezTo>
                    <a:cubicBezTo>
                      <a:pt x="52" y="20"/>
                      <a:pt x="52" y="20"/>
                      <a:pt x="52" y="20"/>
                    </a:cubicBezTo>
                    <a:cubicBezTo>
                      <a:pt x="51" y="23"/>
                      <a:pt x="51" y="23"/>
                      <a:pt x="51" y="23"/>
                    </a:cubicBezTo>
                    <a:cubicBezTo>
                      <a:pt x="50" y="24"/>
                      <a:pt x="50" y="24"/>
                      <a:pt x="50" y="24"/>
                    </a:cubicBezTo>
                    <a:cubicBezTo>
                      <a:pt x="47" y="24"/>
                      <a:pt x="47" y="24"/>
                      <a:pt x="47" y="24"/>
                    </a:cubicBezTo>
                    <a:cubicBezTo>
                      <a:pt x="49" y="21"/>
                      <a:pt x="49" y="21"/>
                      <a:pt x="49" y="21"/>
                    </a:cubicBezTo>
                    <a:cubicBezTo>
                      <a:pt x="48" y="21"/>
                      <a:pt x="48" y="21"/>
                      <a:pt x="48" y="21"/>
                    </a:cubicBezTo>
                    <a:cubicBezTo>
                      <a:pt x="48" y="18"/>
                      <a:pt x="48" y="18"/>
                      <a:pt x="48" y="18"/>
                    </a:cubicBezTo>
                    <a:cubicBezTo>
                      <a:pt x="47" y="18"/>
                      <a:pt x="47" y="18"/>
                      <a:pt x="47" y="18"/>
                    </a:cubicBezTo>
                    <a:cubicBezTo>
                      <a:pt x="46" y="18"/>
                      <a:pt x="46" y="18"/>
                      <a:pt x="46" y="18"/>
                    </a:cubicBezTo>
                    <a:cubicBezTo>
                      <a:pt x="46" y="19"/>
                      <a:pt x="46" y="19"/>
                      <a:pt x="46" y="19"/>
                    </a:cubicBezTo>
                    <a:cubicBezTo>
                      <a:pt x="45" y="20"/>
                      <a:pt x="45" y="20"/>
                      <a:pt x="45" y="20"/>
                    </a:cubicBezTo>
                    <a:cubicBezTo>
                      <a:pt x="46" y="21"/>
                      <a:pt x="46" y="21"/>
                      <a:pt x="46" y="21"/>
                    </a:cubicBezTo>
                    <a:cubicBezTo>
                      <a:pt x="45" y="21"/>
                      <a:pt x="45" y="21"/>
                      <a:pt x="45" y="21"/>
                    </a:cubicBezTo>
                    <a:cubicBezTo>
                      <a:pt x="45" y="22"/>
                      <a:pt x="45" y="22"/>
                      <a:pt x="45" y="22"/>
                    </a:cubicBezTo>
                    <a:cubicBezTo>
                      <a:pt x="44" y="23"/>
                      <a:pt x="44" y="23"/>
                      <a:pt x="44" y="23"/>
                    </a:cubicBezTo>
                    <a:cubicBezTo>
                      <a:pt x="45" y="23"/>
                      <a:pt x="45" y="23"/>
                      <a:pt x="45" y="23"/>
                    </a:cubicBezTo>
                    <a:cubicBezTo>
                      <a:pt x="44" y="24"/>
                      <a:pt x="44" y="24"/>
                      <a:pt x="44" y="24"/>
                    </a:cubicBezTo>
                    <a:cubicBezTo>
                      <a:pt x="41" y="22"/>
                      <a:pt x="41" y="22"/>
                      <a:pt x="41" y="22"/>
                    </a:cubicBezTo>
                    <a:cubicBezTo>
                      <a:pt x="40" y="18"/>
                      <a:pt x="40" y="18"/>
                      <a:pt x="40" y="18"/>
                    </a:cubicBezTo>
                    <a:cubicBezTo>
                      <a:pt x="39" y="15"/>
                      <a:pt x="39" y="15"/>
                      <a:pt x="39" y="15"/>
                    </a:cubicBezTo>
                    <a:cubicBezTo>
                      <a:pt x="36" y="13"/>
                      <a:pt x="36" y="13"/>
                      <a:pt x="36" y="13"/>
                    </a:cubicBezTo>
                    <a:cubicBezTo>
                      <a:pt x="37" y="16"/>
                      <a:pt x="37" y="16"/>
                      <a:pt x="37" y="16"/>
                    </a:cubicBezTo>
                    <a:cubicBezTo>
                      <a:pt x="38" y="16"/>
                      <a:pt x="38" y="16"/>
                      <a:pt x="38" y="16"/>
                    </a:cubicBezTo>
                    <a:cubicBezTo>
                      <a:pt x="35" y="17"/>
                      <a:pt x="35" y="17"/>
                      <a:pt x="35" y="17"/>
                    </a:cubicBezTo>
                    <a:cubicBezTo>
                      <a:pt x="33" y="21"/>
                      <a:pt x="33" y="21"/>
                      <a:pt x="33" y="21"/>
                    </a:cubicBezTo>
                    <a:cubicBezTo>
                      <a:pt x="34" y="19"/>
                      <a:pt x="34" y="19"/>
                      <a:pt x="34" y="19"/>
                    </a:cubicBezTo>
                    <a:cubicBezTo>
                      <a:pt x="30" y="21"/>
                      <a:pt x="30" y="21"/>
                      <a:pt x="30" y="21"/>
                    </a:cubicBezTo>
                    <a:cubicBezTo>
                      <a:pt x="27" y="25"/>
                      <a:pt x="27" y="25"/>
                      <a:pt x="27" y="25"/>
                    </a:cubicBezTo>
                    <a:cubicBezTo>
                      <a:pt x="27" y="23"/>
                      <a:pt x="27" y="23"/>
                      <a:pt x="27" y="23"/>
                    </a:cubicBezTo>
                    <a:cubicBezTo>
                      <a:pt x="21" y="27"/>
                      <a:pt x="21" y="27"/>
                      <a:pt x="21" y="27"/>
                    </a:cubicBezTo>
                    <a:cubicBezTo>
                      <a:pt x="21" y="27"/>
                      <a:pt x="24" y="22"/>
                      <a:pt x="24" y="22"/>
                    </a:cubicBezTo>
                    <a:cubicBezTo>
                      <a:pt x="25" y="22"/>
                      <a:pt x="28" y="22"/>
                      <a:pt x="28" y="22"/>
                    </a:cubicBezTo>
                    <a:cubicBezTo>
                      <a:pt x="32" y="17"/>
                      <a:pt x="32" y="17"/>
                      <a:pt x="32" y="17"/>
                    </a:cubicBezTo>
                    <a:cubicBezTo>
                      <a:pt x="32" y="16"/>
                      <a:pt x="32" y="16"/>
                      <a:pt x="32" y="16"/>
                    </a:cubicBezTo>
                    <a:cubicBezTo>
                      <a:pt x="28" y="17"/>
                      <a:pt x="28" y="17"/>
                      <a:pt x="28" y="17"/>
                    </a:cubicBezTo>
                    <a:cubicBezTo>
                      <a:pt x="23" y="21"/>
                      <a:pt x="23" y="21"/>
                      <a:pt x="23" y="21"/>
                    </a:cubicBezTo>
                    <a:cubicBezTo>
                      <a:pt x="22" y="21"/>
                      <a:pt x="22" y="21"/>
                      <a:pt x="22" y="21"/>
                    </a:cubicBezTo>
                    <a:cubicBezTo>
                      <a:pt x="17" y="27"/>
                      <a:pt x="17" y="27"/>
                      <a:pt x="17" y="27"/>
                    </a:cubicBezTo>
                    <a:cubicBezTo>
                      <a:pt x="18" y="31"/>
                      <a:pt x="18" y="31"/>
                      <a:pt x="18" y="31"/>
                    </a:cubicBezTo>
                    <a:cubicBezTo>
                      <a:pt x="16" y="28"/>
                      <a:pt x="16" y="28"/>
                      <a:pt x="16" y="28"/>
                    </a:cubicBezTo>
                    <a:cubicBezTo>
                      <a:pt x="14" y="28"/>
                      <a:pt x="14" y="28"/>
                      <a:pt x="14" y="28"/>
                    </a:cubicBezTo>
                    <a:cubicBezTo>
                      <a:pt x="14" y="30"/>
                      <a:pt x="14" y="30"/>
                      <a:pt x="14" y="30"/>
                    </a:cubicBezTo>
                    <a:cubicBezTo>
                      <a:pt x="11" y="27"/>
                      <a:pt x="11" y="27"/>
                      <a:pt x="11" y="27"/>
                    </a:cubicBezTo>
                    <a:cubicBezTo>
                      <a:pt x="8" y="27"/>
                      <a:pt x="8" y="27"/>
                      <a:pt x="8" y="27"/>
                    </a:cubicBezTo>
                    <a:cubicBezTo>
                      <a:pt x="2" y="22"/>
                      <a:pt x="2" y="22"/>
                      <a:pt x="2" y="22"/>
                    </a:cubicBezTo>
                    <a:cubicBezTo>
                      <a:pt x="0" y="21"/>
                      <a:pt x="0" y="21"/>
                      <a:pt x="0" y="21"/>
                    </a:cubicBezTo>
                    <a:cubicBezTo>
                      <a:pt x="0" y="91"/>
                      <a:pt x="0" y="91"/>
                      <a:pt x="0" y="91"/>
                    </a:cubicBezTo>
                    <a:cubicBezTo>
                      <a:pt x="0" y="91"/>
                      <a:pt x="0" y="91"/>
                      <a:pt x="0" y="91"/>
                    </a:cubicBezTo>
                    <a:lnTo>
                      <a:pt x="3" y="90"/>
                    </a:lnTo>
                    <a:close/>
                    <a:moveTo>
                      <a:pt x="124" y="110"/>
                    </a:moveTo>
                    <a:cubicBezTo>
                      <a:pt x="125" y="110"/>
                      <a:pt x="125" y="110"/>
                      <a:pt x="125" y="110"/>
                    </a:cubicBezTo>
                    <a:cubicBezTo>
                      <a:pt x="127" y="108"/>
                      <a:pt x="127" y="108"/>
                      <a:pt x="127" y="108"/>
                    </a:cubicBezTo>
                    <a:cubicBezTo>
                      <a:pt x="127" y="107"/>
                      <a:pt x="127" y="107"/>
                      <a:pt x="127" y="107"/>
                    </a:cubicBezTo>
                    <a:cubicBezTo>
                      <a:pt x="128" y="106"/>
                      <a:pt x="128" y="106"/>
                      <a:pt x="128" y="106"/>
                    </a:cubicBezTo>
                    <a:cubicBezTo>
                      <a:pt x="127" y="107"/>
                      <a:pt x="127" y="107"/>
                      <a:pt x="127" y="107"/>
                    </a:cubicBezTo>
                    <a:cubicBezTo>
                      <a:pt x="131" y="108"/>
                      <a:pt x="131" y="108"/>
                      <a:pt x="131" y="108"/>
                    </a:cubicBezTo>
                    <a:cubicBezTo>
                      <a:pt x="131" y="108"/>
                      <a:pt x="131" y="108"/>
                      <a:pt x="131" y="108"/>
                    </a:cubicBezTo>
                    <a:cubicBezTo>
                      <a:pt x="129" y="108"/>
                      <a:pt x="129" y="108"/>
                      <a:pt x="129" y="108"/>
                    </a:cubicBezTo>
                    <a:cubicBezTo>
                      <a:pt x="128" y="109"/>
                      <a:pt x="128" y="109"/>
                      <a:pt x="128" y="109"/>
                    </a:cubicBezTo>
                    <a:cubicBezTo>
                      <a:pt x="127" y="109"/>
                      <a:pt x="127" y="109"/>
                      <a:pt x="127" y="109"/>
                    </a:cubicBezTo>
                    <a:cubicBezTo>
                      <a:pt x="124" y="112"/>
                      <a:pt x="124" y="112"/>
                      <a:pt x="124" y="112"/>
                    </a:cubicBezTo>
                    <a:cubicBezTo>
                      <a:pt x="124" y="112"/>
                      <a:pt x="124" y="112"/>
                      <a:pt x="124" y="112"/>
                    </a:cubicBezTo>
                    <a:cubicBezTo>
                      <a:pt x="123" y="112"/>
                      <a:pt x="123" y="112"/>
                      <a:pt x="123" y="112"/>
                    </a:cubicBezTo>
                    <a:cubicBezTo>
                      <a:pt x="123" y="112"/>
                      <a:pt x="124" y="110"/>
                      <a:pt x="124" y="110"/>
                    </a:cubicBezTo>
                    <a:close/>
                    <a:moveTo>
                      <a:pt x="119" y="129"/>
                    </a:moveTo>
                    <a:cubicBezTo>
                      <a:pt x="121" y="128"/>
                      <a:pt x="121" y="128"/>
                      <a:pt x="121" y="128"/>
                    </a:cubicBezTo>
                    <a:cubicBezTo>
                      <a:pt x="123" y="130"/>
                      <a:pt x="123" y="130"/>
                      <a:pt x="123" y="130"/>
                    </a:cubicBezTo>
                    <a:cubicBezTo>
                      <a:pt x="124" y="130"/>
                      <a:pt x="124" y="130"/>
                      <a:pt x="124" y="130"/>
                    </a:cubicBezTo>
                    <a:cubicBezTo>
                      <a:pt x="126" y="127"/>
                      <a:pt x="126" y="127"/>
                      <a:pt x="126" y="127"/>
                    </a:cubicBezTo>
                    <a:cubicBezTo>
                      <a:pt x="129" y="128"/>
                      <a:pt x="129" y="128"/>
                      <a:pt x="129" y="128"/>
                    </a:cubicBezTo>
                    <a:cubicBezTo>
                      <a:pt x="128" y="127"/>
                      <a:pt x="128" y="127"/>
                      <a:pt x="128" y="127"/>
                    </a:cubicBezTo>
                    <a:cubicBezTo>
                      <a:pt x="128" y="125"/>
                      <a:pt x="128" y="125"/>
                      <a:pt x="128" y="125"/>
                    </a:cubicBezTo>
                    <a:cubicBezTo>
                      <a:pt x="127" y="124"/>
                      <a:pt x="127" y="124"/>
                      <a:pt x="127" y="124"/>
                    </a:cubicBezTo>
                    <a:cubicBezTo>
                      <a:pt x="129" y="124"/>
                      <a:pt x="129" y="124"/>
                      <a:pt x="129" y="124"/>
                    </a:cubicBezTo>
                    <a:cubicBezTo>
                      <a:pt x="128" y="126"/>
                      <a:pt x="128" y="126"/>
                      <a:pt x="128" y="126"/>
                    </a:cubicBezTo>
                    <a:cubicBezTo>
                      <a:pt x="129" y="126"/>
                      <a:pt x="129" y="126"/>
                      <a:pt x="129" y="126"/>
                    </a:cubicBezTo>
                    <a:cubicBezTo>
                      <a:pt x="129" y="127"/>
                      <a:pt x="129" y="127"/>
                      <a:pt x="129" y="127"/>
                    </a:cubicBezTo>
                    <a:cubicBezTo>
                      <a:pt x="130" y="130"/>
                      <a:pt x="130" y="130"/>
                      <a:pt x="130" y="130"/>
                    </a:cubicBezTo>
                    <a:cubicBezTo>
                      <a:pt x="131" y="131"/>
                      <a:pt x="131" y="131"/>
                      <a:pt x="131" y="131"/>
                    </a:cubicBezTo>
                    <a:cubicBezTo>
                      <a:pt x="131" y="135"/>
                      <a:pt x="131" y="135"/>
                      <a:pt x="131" y="135"/>
                    </a:cubicBezTo>
                    <a:cubicBezTo>
                      <a:pt x="134" y="140"/>
                      <a:pt x="134" y="140"/>
                      <a:pt x="134" y="140"/>
                    </a:cubicBezTo>
                    <a:cubicBezTo>
                      <a:pt x="134" y="143"/>
                      <a:pt x="134" y="143"/>
                      <a:pt x="134" y="143"/>
                    </a:cubicBezTo>
                    <a:cubicBezTo>
                      <a:pt x="132" y="146"/>
                      <a:pt x="132" y="146"/>
                      <a:pt x="132" y="146"/>
                    </a:cubicBezTo>
                    <a:cubicBezTo>
                      <a:pt x="132" y="138"/>
                      <a:pt x="132" y="138"/>
                      <a:pt x="132" y="138"/>
                    </a:cubicBezTo>
                    <a:cubicBezTo>
                      <a:pt x="131" y="139"/>
                      <a:pt x="131" y="139"/>
                      <a:pt x="131" y="139"/>
                    </a:cubicBezTo>
                    <a:cubicBezTo>
                      <a:pt x="130" y="136"/>
                      <a:pt x="130" y="136"/>
                      <a:pt x="130" y="136"/>
                    </a:cubicBezTo>
                    <a:cubicBezTo>
                      <a:pt x="129" y="137"/>
                      <a:pt x="129" y="137"/>
                      <a:pt x="129" y="137"/>
                    </a:cubicBezTo>
                    <a:cubicBezTo>
                      <a:pt x="126" y="133"/>
                      <a:pt x="126" y="133"/>
                      <a:pt x="126" y="133"/>
                    </a:cubicBezTo>
                    <a:cubicBezTo>
                      <a:pt x="127" y="131"/>
                      <a:pt x="127" y="131"/>
                      <a:pt x="127" y="131"/>
                    </a:cubicBezTo>
                    <a:cubicBezTo>
                      <a:pt x="122" y="131"/>
                      <a:pt x="122" y="131"/>
                      <a:pt x="122" y="131"/>
                    </a:cubicBezTo>
                    <a:cubicBezTo>
                      <a:pt x="123" y="132"/>
                      <a:pt x="123" y="132"/>
                      <a:pt x="123" y="132"/>
                    </a:cubicBezTo>
                    <a:cubicBezTo>
                      <a:pt x="123" y="135"/>
                      <a:pt x="123" y="135"/>
                      <a:pt x="123" y="135"/>
                    </a:cubicBezTo>
                    <a:cubicBezTo>
                      <a:pt x="123" y="137"/>
                      <a:pt x="123" y="137"/>
                      <a:pt x="123" y="137"/>
                    </a:cubicBezTo>
                    <a:cubicBezTo>
                      <a:pt x="125" y="137"/>
                      <a:pt x="125" y="137"/>
                      <a:pt x="125" y="137"/>
                    </a:cubicBezTo>
                    <a:cubicBezTo>
                      <a:pt x="127" y="140"/>
                      <a:pt x="127" y="140"/>
                      <a:pt x="127" y="140"/>
                    </a:cubicBezTo>
                    <a:cubicBezTo>
                      <a:pt x="126" y="141"/>
                      <a:pt x="126" y="141"/>
                      <a:pt x="126" y="141"/>
                    </a:cubicBezTo>
                    <a:cubicBezTo>
                      <a:pt x="129" y="144"/>
                      <a:pt x="129" y="144"/>
                      <a:pt x="129" y="144"/>
                    </a:cubicBezTo>
                    <a:cubicBezTo>
                      <a:pt x="127" y="145"/>
                      <a:pt x="127" y="145"/>
                      <a:pt x="127" y="145"/>
                    </a:cubicBezTo>
                    <a:cubicBezTo>
                      <a:pt x="125" y="139"/>
                      <a:pt x="125" y="139"/>
                      <a:pt x="125" y="139"/>
                    </a:cubicBezTo>
                    <a:cubicBezTo>
                      <a:pt x="122" y="138"/>
                      <a:pt x="122" y="138"/>
                      <a:pt x="122" y="138"/>
                    </a:cubicBezTo>
                    <a:cubicBezTo>
                      <a:pt x="122" y="132"/>
                      <a:pt x="122" y="132"/>
                      <a:pt x="122" y="132"/>
                    </a:cubicBezTo>
                    <a:cubicBezTo>
                      <a:pt x="120" y="132"/>
                      <a:pt x="120" y="132"/>
                      <a:pt x="120" y="132"/>
                    </a:cubicBezTo>
                    <a:cubicBezTo>
                      <a:pt x="119" y="131"/>
                      <a:pt x="119" y="131"/>
                      <a:pt x="119" y="131"/>
                    </a:cubicBezTo>
                    <a:cubicBezTo>
                      <a:pt x="121" y="130"/>
                      <a:pt x="121" y="130"/>
                      <a:pt x="121" y="130"/>
                    </a:cubicBezTo>
                    <a:lnTo>
                      <a:pt x="119" y="129"/>
                    </a:lnTo>
                    <a:close/>
                    <a:moveTo>
                      <a:pt x="97" y="93"/>
                    </a:moveTo>
                    <a:cubicBezTo>
                      <a:pt x="94" y="95"/>
                      <a:pt x="94" y="95"/>
                      <a:pt x="94" y="95"/>
                    </a:cubicBezTo>
                    <a:cubicBezTo>
                      <a:pt x="96" y="95"/>
                      <a:pt x="96" y="95"/>
                      <a:pt x="96" y="95"/>
                    </a:cubicBezTo>
                    <a:cubicBezTo>
                      <a:pt x="96" y="96"/>
                      <a:pt x="96" y="96"/>
                      <a:pt x="96" y="96"/>
                    </a:cubicBezTo>
                    <a:cubicBezTo>
                      <a:pt x="98" y="95"/>
                      <a:pt x="98" y="95"/>
                      <a:pt x="98" y="95"/>
                    </a:cubicBezTo>
                    <a:cubicBezTo>
                      <a:pt x="104" y="96"/>
                      <a:pt x="104" y="96"/>
                      <a:pt x="104" y="96"/>
                    </a:cubicBezTo>
                    <a:cubicBezTo>
                      <a:pt x="99" y="96"/>
                      <a:pt x="99" y="96"/>
                      <a:pt x="99" y="96"/>
                    </a:cubicBezTo>
                    <a:cubicBezTo>
                      <a:pt x="97" y="98"/>
                      <a:pt x="97" y="98"/>
                      <a:pt x="97" y="98"/>
                    </a:cubicBezTo>
                    <a:cubicBezTo>
                      <a:pt x="94" y="97"/>
                      <a:pt x="94" y="97"/>
                      <a:pt x="94" y="97"/>
                    </a:cubicBezTo>
                    <a:cubicBezTo>
                      <a:pt x="91" y="99"/>
                      <a:pt x="91" y="99"/>
                      <a:pt x="91" y="99"/>
                    </a:cubicBezTo>
                    <a:cubicBezTo>
                      <a:pt x="91" y="100"/>
                      <a:pt x="91" y="100"/>
                      <a:pt x="91" y="100"/>
                    </a:cubicBezTo>
                    <a:cubicBezTo>
                      <a:pt x="89" y="100"/>
                      <a:pt x="89" y="100"/>
                      <a:pt x="89" y="100"/>
                    </a:cubicBezTo>
                    <a:cubicBezTo>
                      <a:pt x="88" y="99"/>
                      <a:pt x="88" y="99"/>
                      <a:pt x="88" y="99"/>
                    </a:cubicBezTo>
                    <a:cubicBezTo>
                      <a:pt x="92" y="95"/>
                      <a:pt x="92" y="95"/>
                      <a:pt x="92" y="95"/>
                    </a:cubicBezTo>
                    <a:cubicBezTo>
                      <a:pt x="93" y="94"/>
                      <a:pt x="93" y="94"/>
                      <a:pt x="93" y="94"/>
                    </a:cubicBezTo>
                    <a:cubicBezTo>
                      <a:pt x="94" y="92"/>
                      <a:pt x="94" y="92"/>
                      <a:pt x="94" y="92"/>
                    </a:cubicBezTo>
                    <a:lnTo>
                      <a:pt x="97" y="93"/>
                    </a:lnTo>
                    <a:close/>
                    <a:moveTo>
                      <a:pt x="72" y="72"/>
                    </a:moveTo>
                    <a:cubicBezTo>
                      <a:pt x="77" y="77"/>
                      <a:pt x="77" y="77"/>
                      <a:pt x="77" y="77"/>
                    </a:cubicBezTo>
                    <a:cubicBezTo>
                      <a:pt x="78" y="75"/>
                      <a:pt x="78" y="75"/>
                      <a:pt x="78" y="75"/>
                    </a:cubicBezTo>
                    <a:cubicBezTo>
                      <a:pt x="80" y="79"/>
                      <a:pt x="80" y="79"/>
                      <a:pt x="80" y="79"/>
                    </a:cubicBezTo>
                    <a:cubicBezTo>
                      <a:pt x="81" y="77"/>
                      <a:pt x="81" y="77"/>
                      <a:pt x="81" y="77"/>
                    </a:cubicBezTo>
                    <a:cubicBezTo>
                      <a:pt x="81" y="79"/>
                      <a:pt x="81" y="79"/>
                      <a:pt x="81" y="79"/>
                    </a:cubicBezTo>
                    <a:cubicBezTo>
                      <a:pt x="85" y="78"/>
                      <a:pt x="85" y="78"/>
                      <a:pt x="85" y="78"/>
                    </a:cubicBezTo>
                    <a:cubicBezTo>
                      <a:pt x="87" y="74"/>
                      <a:pt x="87" y="74"/>
                      <a:pt x="87" y="74"/>
                    </a:cubicBezTo>
                    <a:cubicBezTo>
                      <a:pt x="94" y="74"/>
                      <a:pt x="94" y="74"/>
                      <a:pt x="94" y="74"/>
                    </a:cubicBezTo>
                    <a:cubicBezTo>
                      <a:pt x="95" y="75"/>
                      <a:pt x="95" y="75"/>
                      <a:pt x="95" y="75"/>
                    </a:cubicBezTo>
                    <a:cubicBezTo>
                      <a:pt x="89" y="77"/>
                      <a:pt x="89" y="77"/>
                      <a:pt x="89" y="77"/>
                    </a:cubicBezTo>
                    <a:cubicBezTo>
                      <a:pt x="84" y="83"/>
                      <a:pt x="84" y="83"/>
                      <a:pt x="84" y="83"/>
                    </a:cubicBezTo>
                    <a:cubicBezTo>
                      <a:pt x="80" y="84"/>
                      <a:pt x="80" y="84"/>
                      <a:pt x="80" y="84"/>
                    </a:cubicBezTo>
                    <a:cubicBezTo>
                      <a:pt x="79" y="86"/>
                      <a:pt x="79" y="86"/>
                      <a:pt x="79" y="86"/>
                    </a:cubicBezTo>
                    <a:cubicBezTo>
                      <a:pt x="72" y="87"/>
                      <a:pt x="72" y="87"/>
                      <a:pt x="72" y="87"/>
                    </a:cubicBezTo>
                    <a:cubicBezTo>
                      <a:pt x="68" y="83"/>
                      <a:pt x="68" y="83"/>
                      <a:pt x="68" y="83"/>
                    </a:cubicBezTo>
                    <a:cubicBezTo>
                      <a:pt x="66" y="84"/>
                      <a:pt x="66" y="84"/>
                      <a:pt x="66" y="84"/>
                    </a:cubicBezTo>
                    <a:cubicBezTo>
                      <a:pt x="66" y="82"/>
                      <a:pt x="66" y="82"/>
                      <a:pt x="66" y="82"/>
                    </a:cubicBezTo>
                    <a:cubicBezTo>
                      <a:pt x="74" y="84"/>
                      <a:pt x="74" y="84"/>
                      <a:pt x="74" y="84"/>
                    </a:cubicBezTo>
                    <a:cubicBezTo>
                      <a:pt x="78" y="79"/>
                      <a:pt x="78" y="79"/>
                      <a:pt x="78" y="79"/>
                    </a:cubicBezTo>
                    <a:lnTo>
                      <a:pt x="72" y="72"/>
                    </a:lnTo>
                    <a:close/>
                    <a:moveTo>
                      <a:pt x="50" y="49"/>
                    </a:moveTo>
                    <a:cubicBezTo>
                      <a:pt x="61" y="43"/>
                      <a:pt x="61" y="43"/>
                      <a:pt x="61" y="43"/>
                    </a:cubicBezTo>
                    <a:cubicBezTo>
                      <a:pt x="64" y="44"/>
                      <a:pt x="64" y="44"/>
                      <a:pt x="64" y="44"/>
                    </a:cubicBezTo>
                    <a:cubicBezTo>
                      <a:pt x="60" y="48"/>
                      <a:pt x="60" y="48"/>
                      <a:pt x="60" y="48"/>
                    </a:cubicBezTo>
                    <a:cubicBezTo>
                      <a:pt x="67" y="48"/>
                      <a:pt x="67" y="48"/>
                      <a:pt x="67" y="48"/>
                    </a:cubicBezTo>
                    <a:cubicBezTo>
                      <a:pt x="69" y="46"/>
                      <a:pt x="69" y="46"/>
                      <a:pt x="69" y="46"/>
                    </a:cubicBezTo>
                    <a:cubicBezTo>
                      <a:pt x="66" y="53"/>
                      <a:pt x="66" y="53"/>
                      <a:pt x="66" y="53"/>
                    </a:cubicBezTo>
                    <a:cubicBezTo>
                      <a:pt x="63" y="53"/>
                      <a:pt x="63" y="53"/>
                      <a:pt x="63" y="53"/>
                    </a:cubicBezTo>
                    <a:cubicBezTo>
                      <a:pt x="63" y="56"/>
                      <a:pt x="63" y="56"/>
                      <a:pt x="63" y="56"/>
                    </a:cubicBezTo>
                    <a:cubicBezTo>
                      <a:pt x="57" y="60"/>
                      <a:pt x="57" y="60"/>
                      <a:pt x="57" y="60"/>
                    </a:cubicBezTo>
                    <a:cubicBezTo>
                      <a:pt x="60" y="55"/>
                      <a:pt x="60" y="55"/>
                      <a:pt x="60" y="55"/>
                    </a:cubicBezTo>
                    <a:cubicBezTo>
                      <a:pt x="56" y="57"/>
                      <a:pt x="56" y="57"/>
                      <a:pt x="56" y="57"/>
                    </a:cubicBezTo>
                    <a:cubicBezTo>
                      <a:pt x="56" y="59"/>
                      <a:pt x="56" y="59"/>
                      <a:pt x="56" y="59"/>
                    </a:cubicBezTo>
                    <a:cubicBezTo>
                      <a:pt x="50" y="58"/>
                      <a:pt x="50" y="58"/>
                      <a:pt x="50" y="58"/>
                    </a:cubicBezTo>
                    <a:cubicBezTo>
                      <a:pt x="55" y="53"/>
                      <a:pt x="55" y="53"/>
                      <a:pt x="55" y="53"/>
                    </a:cubicBezTo>
                    <a:cubicBezTo>
                      <a:pt x="54" y="52"/>
                      <a:pt x="54" y="52"/>
                      <a:pt x="54" y="52"/>
                    </a:cubicBezTo>
                    <a:cubicBezTo>
                      <a:pt x="58" y="51"/>
                      <a:pt x="58" y="51"/>
                      <a:pt x="58" y="51"/>
                    </a:cubicBezTo>
                    <a:cubicBezTo>
                      <a:pt x="52" y="49"/>
                      <a:pt x="52" y="49"/>
                      <a:pt x="52" y="49"/>
                    </a:cubicBezTo>
                    <a:cubicBezTo>
                      <a:pt x="47" y="51"/>
                      <a:pt x="47" y="51"/>
                      <a:pt x="47" y="51"/>
                    </a:cubicBezTo>
                    <a:cubicBezTo>
                      <a:pt x="46" y="52"/>
                      <a:pt x="46" y="52"/>
                      <a:pt x="46" y="52"/>
                    </a:cubicBezTo>
                    <a:cubicBezTo>
                      <a:pt x="46" y="49"/>
                      <a:pt x="46" y="49"/>
                      <a:pt x="46" y="49"/>
                    </a:cubicBezTo>
                    <a:lnTo>
                      <a:pt x="50" y="49"/>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2" name="Freeform 573"/>
              <p:cNvSpPr>
                <a:spLocks/>
              </p:cNvSpPr>
              <p:nvPr/>
            </p:nvSpPr>
            <p:spPr bwMode="auto">
              <a:xfrm>
                <a:off x="1086" y="803"/>
                <a:ext cx="84" cy="66"/>
              </a:xfrm>
              <a:custGeom>
                <a:avLst/>
                <a:gdLst>
                  <a:gd name="T0" fmla="*/ 0 w 84"/>
                  <a:gd name="T1" fmla="*/ 0 h 66"/>
                  <a:gd name="T2" fmla="*/ 0 w 84"/>
                  <a:gd name="T3" fmla="*/ 30 h 66"/>
                  <a:gd name="T4" fmla="*/ 12 w 84"/>
                  <a:gd name="T5" fmla="*/ 36 h 66"/>
                  <a:gd name="T6" fmla="*/ 18 w 84"/>
                  <a:gd name="T7" fmla="*/ 60 h 66"/>
                  <a:gd name="T8" fmla="*/ 30 w 84"/>
                  <a:gd name="T9" fmla="*/ 66 h 66"/>
                  <a:gd name="T10" fmla="*/ 48 w 84"/>
                  <a:gd name="T11" fmla="*/ 54 h 66"/>
                  <a:gd name="T12" fmla="*/ 84 w 84"/>
                  <a:gd name="T13" fmla="*/ 60 h 66"/>
                  <a:gd name="T14" fmla="*/ 66 w 84"/>
                  <a:gd name="T15" fmla="*/ 12 h 66"/>
                  <a:gd name="T16" fmla="*/ 42 w 84"/>
                  <a:gd name="T17" fmla="*/ 0 h 66"/>
                  <a:gd name="T18" fmla="*/ 30 w 84"/>
                  <a:gd name="T19" fmla="*/ 6 h 66"/>
                  <a:gd name="T20" fmla="*/ 0 w 84"/>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6">
                    <a:moveTo>
                      <a:pt x="0" y="0"/>
                    </a:moveTo>
                    <a:lnTo>
                      <a:pt x="0" y="30"/>
                    </a:lnTo>
                    <a:lnTo>
                      <a:pt x="12" y="36"/>
                    </a:lnTo>
                    <a:lnTo>
                      <a:pt x="18" y="60"/>
                    </a:lnTo>
                    <a:lnTo>
                      <a:pt x="30" y="66"/>
                    </a:lnTo>
                    <a:lnTo>
                      <a:pt x="48" y="54"/>
                    </a:lnTo>
                    <a:lnTo>
                      <a:pt x="84" y="60"/>
                    </a:lnTo>
                    <a:lnTo>
                      <a:pt x="66" y="12"/>
                    </a:lnTo>
                    <a:lnTo>
                      <a:pt x="42" y="0"/>
                    </a:lnTo>
                    <a:lnTo>
                      <a:pt x="3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3" name="Freeform 574"/>
              <p:cNvSpPr>
                <a:spLocks/>
              </p:cNvSpPr>
              <p:nvPr/>
            </p:nvSpPr>
            <p:spPr bwMode="auto">
              <a:xfrm>
                <a:off x="1440" y="1872"/>
                <a:ext cx="30" cy="36"/>
              </a:xfrm>
              <a:custGeom>
                <a:avLst/>
                <a:gdLst>
                  <a:gd name="T0" fmla="*/ 18 w 30"/>
                  <a:gd name="T1" fmla="*/ 24 h 36"/>
                  <a:gd name="T2" fmla="*/ 24 w 30"/>
                  <a:gd name="T3" fmla="*/ 6 h 36"/>
                  <a:gd name="T4" fmla="*/ 18 w 30"/>
                  <a:gd name="T5" fmla="*/ 0 h 36"/>
                  <a:gd name="T6" fmla="*/ 12 w 30"/>
                  <a:gd name="T7" fmla="*/ 6 h 36"/>
                  <a:gd name="T8" fmla="*/ 12 w 30"/>
                  <a:gd name="T9" fmla="*/ 12 h 36"/>
                  <a:gd name="T10" fmla="*/ 0 w 30"/>
                  <a:gd name="T11" fmla="*/ 30 h 36"/>
                  <a:gd name="T12" fmla="*/ 6 w 30"/>
                  <a:gd name="T13" fmla="*/ 36 h 36"/>
                  <a:gd name="T14" fmla="*/ 12 w 30"/>
                  <a:gd name="T15" fmla="*/ 36 h 36"/>
                  <a:gd name="T16" fmla="*/ 18 w 30"/>
                  <a:gd name="T17" fmla="*/ 36 h 36"/>
                  <a:gd name="T18" fmla="*/ 30 w 30"/>
                  <a:gd name="T19" fmla="*/ 30 h 36"/>
                  <a:gd name="T20" fmla="*/ 30 w 30"/>
                  <a:gd name="T21" fmla="*/ 24 h 36"/>
                  <a:gd name="T22" fmla="*/ 18 w 30"/>
                  <a:gd name="T23"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6">
                    <a:moveTo>
                      <a:pt x="18" y="24"/>
                    </a:moveTo>
                    <a:lnTo>
                      <a:pt x="24" y="6"/>
                    </a:lnTo>
                    <a:lnTo>
                      <a:pt x="18" y="0"/>
                    </a:lnTo>
                    <a:lnTo>
                      <a:pt x="12" y="6"/>
                    </a:lnTo>
                    <a:lnTo>
                      <a:pt x="12" y="12"/>
                    </a:lnTo>
                    <a:lnTo>
                      <a:pt x="0" y="30"/>
                    </a:lnTo>
                    <a:lnTo>
                      <a:pt x="6" y="36"/>
                    </a:lnTo>
                    <a:lnTo>
                      <a:pt x="12" y="36"/>
                    </a:lnTo>
                    <a:lnTo>
                      <a:pt x="18" y="36"/>
                    </a:lnTo>
                    <a:lnTo>
                      <a:pt x="30" y="30"/>
                    </a:lnTo>
                    <a:lnTo>
                      <a:pt x="30" y="24"/>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4" name="Freeform 575"/>
              <p:cNvSpPr>
                <a:spLocks/>
              </p:cNvSpPr>
              <p:nvPr/>
            </p:nvSpPr>
            <p:spPr bwMode="auto">
              <a:xfrm>
                <a:off x="654" y="611"/>
                <a:ext cx="30" cy="24"/>
              </a:xfrm>
              <a:custGeom>
                <a:avLst/>
                <a:gdLst>
                  <a:gd name="T0" fmla="*/ 0 w 30"/>
                  <a:gd name="T1" fmla="*/ 6 h 24"/>
                  <a:gd name="T2" fmla="*/ 0 w 30"/>
                  <a:gd name="T3" fmla="*/ 18 h 24"/>
                  <a:gd name="T4" fmla="*/ 18 w 30"/>
                  <a:gd name="T5" fmla="*/ 24 h 24"/>
                  <a:gd name="T6" fmla="*/ 30 w 30"/>
                  <a:gd name="T7" fmla="*/ 12 h 24"/>
                  <a:gd name="T8" fmla="*/ 30 w 30"/>
                  <a:gd name="T9" fmla="*/ 6 h 24"/>
                  <a:gd name="T10" fmla="*/ 24 w 30"/>
                  <a:gd name="T11" fmla="*/ 0 h 24"/>
                  <a:gd name="T12" fmla="*/ 0 w 30"/>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0" y="6"/>
                    </a:moveTo>
                    <a:lnTo>
                      <a:pt x="0" y="18"/>
                    </a:lnTo>
                    <a:lnTo>
                      <a:pt x="18" y="24"/>
                    </a:lnTo>
                    <a:lnTo>
                      <a:pt x="30" y="12"/>
                    </a:lnTo>
                    <a:lnTo>
                      <a:pt x="30" y="6"/>
                    </a:lnTo>
                    <a:lnTo>
                      <a:pt x="24"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5" name="Freeform 576"/>
              <p:cNvSpPr>
                <a:spLocks/>
              </p:cNvSpPr>
              <p:nvPr/>
            </p:nvSpPr>
            <p:spPr bwMode="auto">
              <a:xfrm>
                <a:off x="648" y="587"/>
                <a:ext cx="30" cy="24"/>
              </a:xfrm>
              <a:custGeom>
                <a:avLst/>
                <a:gdLst>
                  <a:gd name="T0" fmla="*/ 0 w 30"/>
                  <a:gd name="T1" fmla="*/ 6 h 24"/>
                  <a:gd name="T2" fmla="*/ 6 w 30"/>
                  <a:gd name="T3" fmla="*/ 12 h 24"/>
                  <a:gd name="T4" fmla="*/ 6 w 30"/>
                  <a:gd name="T5" fmla="*/ 18 h 24"/>
                  <a:gd name="T6" fmla="*/ 6 w 30"/>
                  <a:gd name="T7" fmla="*/ 24 h 24"/>
                  <a:gd name="T8" fmla="*/ 24 w 30"/>
                  <a:gd name="T9" fmla="*/ 24 h 24"/>
                  <a:gd name="T10" fmla="*/ 30 w 30"/>
                  <a:gd name="T11" fmla="*/ 18 h 24"/>
                  <a:gd name="T12" fmla="*/ 12 w 30"/>
                  <a:gd name="T13" fmla="*/ 0 h 24"/>
                  <a:gd name="T14" fmla="*/ 0 w 30"/>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4">
                    <a:moveTo>
                      <a:pt x="0" y="6"/>
                    </a:moveTo>
                    <a:lnTo>
                      <a:pt x="6" y="12"/>
                    </a:lnTo>
                    <a:lnTo>
                      <a:pt x="6" y="18"/>
                    </a:lnTo>
                    <a:lnTo>
                      <a:pt x="6" y="24"/>
                    </a:lnTo>
                    <a:lnTo>
                      <a:pt x="24" y="24"/>
                    </a:lnTo>
                    <a:lnTo>
                      <a:pt x="30" y="18"/>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6" name="Freeform 577"/>
              <p:cNvSpPr>
                <a:spLocks/>
              </p:cNvSpPr>
              <p:nvPr/>
            </p:nvSpPr>
            <p:spPr bwMode="auto">
              <a:xfrm>
                <a:off x="660" y="629"/>
                <a:ext cx="30" cy="18"/>
              </a:xfrm>
              <a:custGeom>
                <a:avLst/>
                <a:gdLst>
                  <a:gd name="T0" fmla="*/ 24 w 30"/>
                  <a:gd name="T1" fmla="*/ 12 h 18"/>
                  <a:gd name="T2" fmla="*/ 30 w 30"/>
                  <a:gd name="T3" fmla="*/ 6 h 18"/>
                  <a:gd name="T4" fmla="*/ 24 w 30"/>
                  <a:gd name="T5" fmla="*/ 0 h 18"/>
                  <a:gd name="T6" fmla="*/ 0 w 30"/>
                  <a:gd name="T7" fmla="*/ 12 h 18"/>
                  <a:gd name="T8" fmla="*/ 6 w 30"/>
                  <a:gd name="T9" fmla="*/ 18 h 18"/>
                  <a:gd name="T10" fmla="*/ 24 w 30"/>
                  <a:gd name="T11" fmla="*/ 12 h 18"/>
                </a:gdLst>
                <a:ahLst/>
                <a:cxnLst>
                  <a:cxn ang="0">
                    <a:pos x="T0" y="T1"/>
                  </a:cxn>
                  <a:cxn ang="0">
                    <a:pos x="T2" y="T3"/>
                  </a:cxn>
                  <a:cxn ang="0">
                    <a:pos x="T4" y="T5"/>
                  </a:cxn>
                  <a:cxn ang="0">
                    <a:pos x="T6" y="T7"/>
                  </a:cxn>
                  <a:cxn ang="0">
                    <a:pos x="T8" y="T9"/>
                  </a:cxn>
                  <a:cxn ang="0">
                    <a:pos x="T10" y="T11"/>
                  </a:cxn>
                </a:cxnLst>
                <a:rect l="0" t="0" r="r" b="b"/>
                <a:pathLst>
                  <a:path w="30" h="18">
                    <a:moveTo>
                      <a:pt x="24" y="12"/>
                    </a:moveTo>
                    <a:lnTo>
                      <a:pt x="30" y="6"/>
                    </a:lnTo>
                    <a:lnTo>
                      <a:pt x="24" y="0"/>
                    </a:lnTo>
                    <a:lnTo>
                      <a:pt x="0" y="12"/>
                    </a:lnTo>
                    <a:lnTo>
                      <a:pt x="6" y="18"/>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7" name="Freeform 578"/>
              <p:cNvSpPr>
                <a:spLocks/>
              </p:cNvSpPr>
              <p:nvPr/>
            </p:nvSpPr>
            <p:spPr bwMode="auto">
              <a:xfrm>
                <a:off x="1386" y="1788"/>
                <a:ext cx="48" cy="24"/>
              </a:xfrm>
              <a:custGeom>
                <a:avLst/>
                <a:gdLst>
                  <a:gd name="T0" fmla="*/ 42 w 48"/>
                  <a:gd name="T1" fmla="*/ 18 h 24"/>
                  <a:gd name="T2" fmla="*/ 36 w 48"/>
                  <a:gd name="T3" fmla="*/ 6 h 24"/>
                  <a:gd name="T4" fmla="*/ 6 w 48"/>
                  <a:gd name="T5" fmla="*/ 0 h 24"/>
                  <a:gd name="T6" fmla="*/ 0 w 48"/>
                  <a:gd name="T7" fmla="*/ 6 h 24"/>
                  <a:gd name="T8" fmla="*/ 12 w 48"/>
                  <a:gd name="T9" fmla="*/ 12 h 24"/>
                  <a:gd name="T10" fmla="*/ 18 w 48"/>
                  <a:gd name="T11" fmla="*/ 18 h 24"/>
                  <a:gd name="T12" fmla="*/ 36 w 48"/>
                  <a:gd name="T13" fmla="*/ 24 h 24"/>
                  <a:gd name="T14" fmla="*/ 48 w 48"/>
                  <a:gd name="T15" fmla="*/ 24 h 24"/>
                  <a:gd name="T16" fmla="*/ 48 w 48"/>
                  <a:gd name="T17" fmla="*/ 18 h 24"/>
                  <a:gd name="T18" fmla="*/ 42 w 48"/>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4">
                    <a:moveTo>
                      <a:pt x="42" y="18"/>
                    </a:moveTo>
                    <a:lnTo>
                      <a:pt x="36" y="6"/>
                    </a:lnTo>
                    <a:lnTo>
                      <a:pt x="6" y="0"/>
                    </a:lnTo>
                    <a:lnTo>
                      <a:pt x="0" y="6"/>
                    </a:lnTo>
                    <a:lnTo>
                      <a:pt x="12" y="12"/>
                    </a:lnTo>
                    <a:lnTo>
                      <a:pt x="18" y="18"/>
                    </a:lnTo>
                    <a:lnTo>
                      <a:pt x="36" y="24"/>
                    </a:lnTo>
                    <a:lnTo>
                      <a:pt x="48" y="24"/>
                    </a:lnTo>
                    <a:lnTo>
                      <a:pt x="48" y="18"/>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8" name="Freeform 579"/>
              <p:cNvSpPr>
                <a:spLocks/>
              </p:cNvSpPr>
              <p:nvPr/>
            </p:nvSpPr>
            <p:spPr bwMode="auto">
              <a:xfrm>
                <a:off x="1194" y="1116"/>
                <a:ext cx="24" cy="24"/>
              </a:xfrm>
              <a:custGeom>
                <a:avLst/>
                <a:gdLst>
                  <a:gd name="T0" fmla="*/ 12 w 24"/>
                  <a:gd name="T1" fmla="*/ 18 h 24"/>
                  <a:gd name="T2" fmla="*/ 18 w 24"/>
                  <a:gd name="T3" fmla="*/ 24 h 24"/>
                  <a:gd name="T4" fmla="*/ 24 w 24"/>
                  <a:gd name="T5" fmla="*/ 18 h 24"/>
                  <a:gd name="T6" fmla="*/ 18 w 24"/>
                  <a:gd name="T7" fmla="*/ 6 h 24"/>
                  <a:gd name="T8" fmla="*/ 12 w 24"/>
                  <a:gd name="T9" fmla="*/ 6 h 24"/>
                  <a:gd name="T10" fmla="*/ 12 w 24"/>
                  <a:gd name="T11" fmla="*/ 0 h 24"/>
                  <a:gd name="T12" fmla="*/ 6 w 24"/>
                  <a:gd name="T13" fmla="*/ 6 h 24"/>
                  <a:gd name="T14" fmla="*/ 0 w 24"/>
                  <a:gd name="T15" fmla="*/ 12 h 24"/>
                  <a:gd name="T16" fmla="*/ 6 w 24"/>
                  <a:gd name="T17" fmla="*/ 18 h 24"/>
                  <a:gd name="T18" fmla="*/ 12 w 24"/>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18"/>
                    </a:moveTo>
                    <a:lnTo>
                      <a:pt x="18" y="24"/>
                    </a:lnTo>
                    <a:lnTo>
                      <a:pt x="24" y="18"/>
                    </a:lnTo>
                    <a:lnTo>
                      <a:pt x="18" y="6"/>
                    </a:lnTo>
                    <a:lnTo>
                      <a:pt x="12" y="6"/>
                    </a:lnTo>
                    <a:lnTo>
                      <a:pt x="12" y="0"/>
                    </a:lnTo>
                    <a:lnTo>
                      <a:pt x="6" y="6"/>
                    </a:lnTo>
                    <a:lnTo>
                      <a:pt x="0" y="12"/>
                    </a:lnTo>
                    <a:lnTo>
                      <a:pt x="6"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59" name="Freeform 580"/>
              <p:cNvSpPr>
                <a:spLocks/>
              </p:cNvSpPr>
              <p:nvPr/>
            </p:nvSpPr>
            <p:spPr bwMode="auto">
              <a:xfrm>
                <a:off x="1386" y="1872"/>
                <a:ext cx="48" cy="30"/>
              </a:xfrm>
              <a:custGeom>
                <a:avLst/>
                <a:gdLst>
                  <a:gd name="T0" fmla="*/ 12 w 48"/>
                  <a:gd name="T1" fmla="*/ 12 h 30"/>
                  <a:gd name="T2" fmla="*/ 6 w 48"/>
                  <a:gd name="T3" fmla="*/ 6 h 30"/>
                  <a:gd name="T4" fmla="*/ 6 w 48"/>
                  <a:gd name="T5" fmla="*/ 0 h 30"/>
                  <a:gd name="T6" fmla="*/ 0 w 48"/>
                  <a:gd name="T7" fmla="*/ 6 h 30"/>
                  <a:gd name="T8" fmla="*/ 18 w 48"/>
                  <a:gd name="T9" fmla="*/ 24 h 30"/>
                  <a:gd name="T10" fmla="*/ 30 w 48"/>
                  <a:gd name="T11" fmla="*/ 24 h 30"/>
                  <a:gd name="T12" fmla="*/ 36 w 48"/>
                  <a:gd name="T13" fmla="*/ 30 h 30"/>
                  <a:gd name="T14" fmla="*/ 36 w 48"/>
                  <a:gd name="T15" fmla="*/ 18 h 30"/>
                  <a:gd name="T16" fmla="*/ 48 w 48"/>
                  <a:gd name="T17" fmla="*/ 12 h 30"/>
                  <a:gd name="T18" fmla="*/ 24 w 48"/>
                  <a:gd name="T19" fmla="*/ 18 h 30"/>
                  <a:gd name="T20" fmla="*/ 12 w 48"/>
                  <a:gd name="T21"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0">
                    <a:moveTo>
                      <a:pt x="12" y="12"/>
                    </a:moveTo>
                    <a:lnTo>
                      <a:pt x="6" y="6"/>
                    </a:lnTo>
                    <a:lnTo>
                      <a:pt x="6" y="0"/>
                    </a:lnTo>
                    <a:lnTo>
                      <a:pt x="0" y="6"/>
                    </a:lnTo>
                    <a:lnTo>
                      <a:pt x="18" y="24"/>
                    </a:lnTo>
                    <a:lnTo>
                      <a:pt x="30" y="24"/>
                    </a:lnTo>
                    <a:lnTo>
                      <a:pt x="36" y="30"/>
                    </a:lnTo>
                    <a:lnTo>
                      <a:pt x="36" y="18"/>
                    </a:lnTo>
                    <a:lnTo>
                      <a:pt x="48" y="12"/>
                    </a:lnTo>
                    <a:lnTo>
                      <a:pt x="24" y="18"/>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0" name="Freeform 581"/>
              <p:cNvSpPr>
                <a:spLocks/>
              </p:cNvSpPr>
              <p:nvPr/>
            </p:nvSpPr>
            <p:spPr bwMode="auto">
              <a:xfrm>
                <a:off x="684" y="479"/>
                <a:ext cx="36" cy="18"/>
              </a:xfrm>
              <a:custGeom>
                <a:avLst/>
                <a:gdLst>
                  <a:gd name="T0" fmla="*/ 0 w 36"/>
                  <a:gd name="T1" fmla="*/ 6 h 18"/>
                  <a:gd name="T2" fmla="*/ 18 w 36"/>
                  <a:gd name="T3" fmla="*/ 18 h 18"/>
                  <a:gd name="T4" fmla="*/ 24 w 36"/>
                  <a:gd name="T5" fmla="*/ 12 h 18"/>
                  <a:gd name="T6" fmla="*/ 36 w 36"/>
                  <a:gd name="T7" fmla="*/ 12 h 18"/>
                  <a:gd name="T8" fmla="*/ 18 w 36"/>
                  <a:gd name="T9" fmla="*/ 0 h 18"/>
                  <a:gd name="T10" fmla="*/ 0 w 36"/>
                  <a:gd name="T11" fmla="*/ 6 h 18"/>
                </a:gdLst>
                <a:ahLst/>
                <a:cxnLst>
                  <a:cxn ang="0">
                    <a:pos x="T0" y="T1"/>
                  </a:cxn>
                  <a:cxn ang="0">
                    <a:pos x="T2" y="T3"/>
                  </a:cxn>
                  <a:cxn ang="0">
                    <a:pos x="T4" y="T5"/>
                  </a:cxn>
                  <a:cxn ang="0">
                    <a:pos x="T6" y="T7"/>
                  </a:cxn>
                  <a:cxn ang="0">
                    <a:pos x="T8" y="T9"/>
                  </a:cxn>
                  <a:cxn ang="0">
                    <a:pos x="T10" y="T11"/>
                  </a:cxn>
                </a:cxnLst>
                <a:rect l="0" t="0" r="r" b="b"/>
                <a:pathLst>
                  <a:path w="36" h="18">
                    <a:moveTo>
                      <a:pt x="0" y="6"/>
                    </a:moveTo>
                    <a:lnTo>
                      <a:pt x="18" y="18"/>
                    </a:lnTo>
                    <a:lnTo>
                      <a:pt x="24" y="12"/>
                    </a:lnTo>
                    <a:lnTo>
                      <a:pt x="36" y="12"/>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1" name="Freeform 582"/>
              <p:cNvSpPr>
                <a:spLocks/>
              </p:cNvSpPr>
              <p:nvPr/>
            </p:nvSpPr>
            <p:spPr bwMode="auto">
              <a:xfrm>
                <a:off x="1128" y="1326"/>
                <a:ext cx="18" cy="18"/>
              </a:xfrm>
              <a:custGeom>
                <a:avLst/>
                <a:gdLst>
                  <a:gd name="T0" fmla="*/ 0 w 18"/>
                  <a:gd name="T1" fmla="*/ 6 h 18"/>
                  <a:gd name="T2" fmla="*/ 12 w 18"/>
                  <a:gd name="T3" fmla="*/ 18 h 18"/>
                  <a:gd name="T4" fmla="*/ 18 w 18"/>
                  <a:gd name="T5" fmla="*/ 6 h 18"/>
                  <a:gd name="T6" fmla="*/ 12 w 18"/>
                  <a:gd name="T7" fmla="*/ 0 h 18"/>
                  <a:gd name="T8" fmla="*/ 0 w 18"/>
                  <a:gd name="T9" fmla="*/ 6 h 18"/>
                </a:gdLst>
                <a:ahLst/>
                <a:cxnLst>
                  <a:cxn ang="0">
                    <a:pos x="T0" y="T1"/>
                  </a:cxn>
                  <a:cxn ang="0">
                    <a:pos x="T2" y="T3"/>
                  </a:cxn>
                  <a:cxn ang="0">
                    <a:pos x="T4" y="T5"/>
                  </a:cxn>
                  <a:cxn ang="0">
                    <a:pos x="T6" y="T7"/>
                  </a:cxn>
                  <a:cxn ang="0">
                    <a:pos x="T8" y="T9"/>
                  </a:cxn>
                </a:cxnLst>
                <a:rect l="0" t="0" r="r" b="b"/>
                <a:pathLst>
                  <a:path w="18" h="18">
                    <a:moveTo>
                      <a:pt x="0" y="6"/>
                    </a:moveTo>
                    <a:lnTo>
                      <a:pt x="12" y="18"/>
                    </a:lnTo>
                    <a:lnTo>
                      <a:pt x="18" y="6"/>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2" name="Freeform 583"/>
              <p:cNvSpPr>
                <a:spLocks/>
              </p:cNvSpPr>
              <p:nvPr/>
            </p:nvSpPr>
            <p:spPr bwMode="auto">
              <a:xfrm>
                <a:off x="1146" y="1110"/>
                <a:ext cx="42" cy="54"/>
              </a:xfrm>
              <a:custGeom>
                <a:avLst/>
                <a:gdLst>
                  <a:gd name="T0" fmla="*/ 30 w 42"/>
                  <a:gd name="T1" fmla="*/ 54 h 54"/>
                  <a:gd name="T2" fmla="*/ 42 w 42"/>
                  <a:gd name="T3" fmla="*/ 36 h 54"/>
                  <a:gd name="T4" fmla="*/ 42 w 42"/>
                  <a:gd name="T5" fmla="*/ 6 h 54"/>
                  <a:gd name="T6" fmla="*/ 36 w 42"/>
                  <a:gd name="T7" fmla="*/ 6 h 54"/>
                  <a:gd name="T8" fmla="*/ 24 w 42"/>
                  <a:gd name="T9" fmla="*/ 0 h 54"/>
                  <a:gd name="T10" fmla="*/ 12 w 42"/>
                  <a:gd name="T11" fmla="*/ 6 h 54"/>
                  <a:gd name="T12" fmla="*/ 0 w 42"/>
                  <a:gd name="T13" fmla="*/ 24 h 54"/>
                  <a:gd name="T14" fmla="*/ 6 w 42"/>
                  <a:gd name="T15" fmla="*/ 48 h 54"/>
                  <a:gd name="T16" fmla="*/ 18 w 42"/>
                  <a:gd name="T17" fmla="*/ 54 h 54"/>
                  <a:gd name="T18" fmla="*/ 30 w 42"/>
                  <a:gd name="T1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4">
                    <a:moveTo>
                      <a:pt x="30" y="54"/>
                    </a:moveTo>
                    <a:lnTo>
                      <a:pt x="42" y="36"/>
                    </a:lnTo>
                    <a:lnTo>
                      <a:pt x="42" y="6"/>
                    </a:lnTo>
                    <a:lnTo>
                      <a:pt x="36" y="6"/>
                    </a:lnTo>
                    <a:lnTo>
                      <a:pt x="24" y="0"/>
                    </a:lnTo>
                    <a:lnTo>
                      <a:pt x="12" y="6"/>
                    </a:lnTo>
                    <a:lnTo>
                      <a:pt x="0" y="24"/>
                    </a:lnTo>
                    <a:lnTo>
                      <a:pt x="6" y="48"/>
                    </a:lnTo>
                    <a:lnTo>
                      <a:pt x="18" y="54"/>
                    </a:lnTo>
                    <a:lnTo>
                      <a:pt x="3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3" name="Freeform 584"/>
              <p:cNvSpPr>
                <a:spLocks/>
              </p:cNvSpPr>
              <p:nvPr/>
            </p:nvSpPr>
            <p:spPr bwMode="auto">
              <a:xfrm>
                <a:off x="702" y="581"/>
                <a:ext cx="24" cy="12"/>
              </a:xfrm>
              <a:custGeom>
                <a:avLst/>
                <a:gdLst>
                  <a:gd name="T0" fmla="*/ 0 w 24"/>
                  <a:gd name="T1" fmla="*/ 12 h 12"/>
                  <a:gd name="T2" fmla="*/ 12 w 24"/>
                  <a:gd name="T3" fmla="*/ 12 h 12"/>
                  <a:gd name="T4" fmla="*/ 24 w 24"/>
                  <a:gd name="T5" fmla="*/ 0 h 12"/>
                  <a:gd name="T6" fmla="*/ 18 w 24"/>
                  <a:gd name="T7" fmla="*/ 0 h 12"/>
                  <a:gd name="T8" fmla="*/ 0 w 24"/>
                  <a:gd name="T9" fmla="*/ 12 h 12"/>
                  <a:gd name="T10" fmla="*/ 0 w 24"/>
                  <a:gd name="T11" fmla="*/ 12 h 12"/>
                </a:gdLst>
                <a:ahLst/>
                <a:cxnLst>
                  <a:cxn ang="0">
                    <a:pos x="T0" y="T1"/>
                  </a:cxn>
                  <a:cxn ang="0">
                    <a:pos x="T2" y="T3"/>
                  </a:cxn>
                  <a:cxn ang="0">
                    <a:pos x="T4" y="T5"/>
                  </a:cxn>
                  <a:cxn ang="0">
                    <a:pos x="T6" y="T7"/>
                  </a:cxn>
                  <a:cxn ang="0">
                    <a:pos x="T8" y="T9"/>
                  </a:cxn>
                  <a:cxn ang="0">
                    <a:pos x="T10" y="T11"/>
                  </a:cxn>
                </a:cxnLst>
                <a:rect l="0" t="0" r="r" b="b"/>
                <a:pathLst>
                  <a:path w="24" h="12">
                    <a:moveTo>
                      <a:pt x="0" y="12"/>
                    </a:moveTo>
                    <a:lnTo>
                      <a:pt x="12" y="12"/>
                    </a:lnTo>
                    <a:lnTo>
                      <a:pt x="24" y="0"/>
                    </a:lnTo>
                    <a:lnTo>
                      <a:pt x="18"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4" name="Freeform 585"/>
              <p:cNvSpPr>
                <a:spLocks/>
              </p:cNvSpPr>
              <p:nvPr/>
            </p:nvSpPr>
            <p:spPr bwMode="auto">
              <a:xfrm>
                <a:off x="762" y="395"/>
                <a:ext cx="66" cy="102"/>
              </a:xfrm>
              <a:custGeom>
                <a:avLst/>
                <a:gdLst>
                  <a:gd name="T0" fmla="*/ 12 w 66"/>
                  <a:gd name="T1" fmla="*/ 60 h 102"/>
                  <a:gd name="T2" fmla="*/ 30 w 66"/>
                  <a:gd name="T3" fmla="*/ 66 h 102"/>
                  <a:gd name="T4" fmla="*/ 12 w 66"/>
                  <a:gd name="T5" fmla="*/ 72 h 102"/>
                  <a:gd name="T6" fmla="*/ 24 w 66"/>
                  <a:gd name="T7" fmla="*/ 90 h 102"/>
                  <a:gd name="T8" fmla="*/ 30 w 66"/>
                  <a:gd name="T9" fmla="*/ 102 h 102"/>
                  <a:gd name="T10" fmla="*/ 36 w 66"/>
                  <a:gd name="T11" fmla="*/ 90 h 102"/>
                  <a:gd name="T12" fmla="*/ 60 w 66"/>
                  <a:gd name="T13" fmla="*/ 90 h 102"/>
                  <a:gd name="T14" fmla="*/ 66 w 66"/>
                  <a:gd name="T15" fmla="*/ 54 h 102"/>
                  <a:gd name="T16" fmla="*/ 66 w 66"/>
                  <a:gd name="T17" fmla="*/ 48 h 102"/>
                  <a:gd name="T18" fmla="*/ 60 w 66"/>
                  <a:gd name="T19" fmla="*/ 30 h 102"/>
                  <a:gd name="T20" fmla="*/ 42 w 66"/>
                  <a:gd name="T21" fmla="*/ 30 h 102"/>
                  <a:gd name="T22" fmla="*/ 42 w 66"/>
                  <a:gd name="T23" fmla="*/ 18 h 102"/>
                  <a:gd name="T24" fmla="*/ 6 w 66"/>
                  <a:gd name="T25" fmla="*/ 0 h 102"/>
                  <a:gd name="T26" fmla="*/ 6 w 66"/>
                  <a:gd name="T27" fmla="*/ 24 h 102"/>
                  <a:gd name="T28" fmla="*/ 0 w 66"/>
                  <a:gd name="T29" fmla="*/ 30 h 102"/>
                  <a:gd name="T30" fmla="*/ 12 w 66"/>
                  <a:gd name="T3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2">
                    <a:moveTo>
                      <a:pt x="12" y="60"/>
                    </a:moveTo>
                    <a:lnTo>
                      <a:pt x="30" y="66"/>
                    </a:lnTo>
                    <a:lnTo>
                      <a:pt x="12" y="72"/>
                    </a:lnTo>
                    <a:lnTo>
                      <a:pt x="24" y="90"/>
                    </a:lnTo>
                    <a:lnTo>
                      <a:pt x="30" y="102"/>
                    </a:lnTo>
                    <a:lnTo>
                      <a:pt x="36" y="90"/>
                    </a:lnTo>
                    <a:lnTo>
                      <a:pt x="60" y="90"/>
                    </a:lnTo>
                    <a:lnTo>
                      <a:pt x="66" y="54"/>
                    </a:lnTo>
                    <a:lnTo>
                      <a:pt x="66" y="48"/>
                    </a:lnTo>
                    <a:lnTo>
                      <a:pt x="60" y="30"/>
                    </a:lnTo>
                    <a:lnTo>
                      <a:pt x="42" y="30"/>
                    </a:lnTo>
                    <a:lnTo>
                      <a:pt x="42" y="18"/>
                    </a:lnTo>
                    <a:lnTo>
                      <a:pt x="6" y="0"/>
                    </a:lnTo>
                    <a:lnTo>
                      <a:pt x="6" y="24"/>
                    </a:lnTo>
                    <a:lnTo>
                      <a:pt x="0" y="30"/>
                    </a:lnTo>
                    <a:lnTo>
                      <a:pt x="1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5" name="Freeform 586"/>
              <p:cNvSpPr>
                <a:spLocks/>
              </p:cNvSpPr>
              <p:nvPr/>
            </p:nvSpPr>
            <p:spPr bwMode="auto">
              <a:xfrm>
                <a:off x="786" y="839"/>
                <a:ext cx="12" cy="18"/>
              </a:xfrm>
              <a:custGeom>
                <a:avLst/>
                <a:gdLst>
                  <a:gd name="T0" fmla="*/ 0 w 12"/>
                  <a:gd name="T1" fmla="*/ 6 h 18"/>
                  <a:gd name="T2" fmla="*/ 6 w 12"/>
                  <a:gd name="T3" fmla="*/ 18 h 18"/>
                  <a:gd name="T4" fmla="*/ 12 w 12"/>
                  <a:gd name="T5" fmla="*/ 6 h 18"/>
                  <a:gd name="T6" fmla="*/ 6 w 12"/>
                  <a:gd name="T7" fmla="*/ 0 h 18"/>
                  <a:gd name="T8" fmla="*/ 0 w 12"/>
                  <a:gd name="T9" fmla="*/ 6 h 18"/>
                </a:gdLst>
                <a:ahLst/>
                <a:cxnLst>
                  <a:cxn ang="0">
                    <a:pos x="T0" y="T1"/>
                  </a:cxn>
                  <a:cxn ang="0">
                    <a:pos x="T2" y="T3"/>
                  </a:cxn>
                  <a:cxn ang="0">
                    <a:pos x="T4" y="T5"/>
                  </a:cxn>
                  <a:cxn ang="0">
                    <a:pos x="T6" y="T7"/>
                  </a:cxn>
                  <a:cxn ang="0">
                    <a:pos x="T8" y="T9"/>
                  </a:cxn>
                </a:cxnLst>
                <a:rect l="0" t="0" r="r" b="b"/>
                <a:pathLst>
                  <a:path w="12" h="18">
                    <a:moveTo>
                      <a:pt x="0" y="6"/>
                    </a:moveTo>
                    <a:lnTo>
                      <a:pt x="6" y="18"/>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6" name="Freeform 587"/>
              <p:cNvSpPr>
                <a:spLocks/>
              </p:cNvSpPr>
              <p:nvPr/>
            </p:nvSpPr>
            <p:spPr bwMode="auto">
              <a:xfrm>
                <a:off x="798" y="665"/>
                <a:ext cx="54" cy="72"/>
              </a:xfrm>
              <a:custGeom>
                <a:avLst/>
                <a:gdLst>
                  <a:gd name="T0" fmla="*/ 54 w 54"/>
                  <a:gd name="T1" fmla="*/ 72 h 72"/>
                  <a:gd name="T2" fmla="*/ 54 w 54"/>
                  <a:gd name="T3" fmla="*/ 30 h 72"/>
                  <a:gd name="T4" fmla="*/ 36 w 54"/>
                  <a:gd name="T5" fmla="*/ 6 h 72"/>
                  <a:gd name="T6" fmla="*/ 24 w 54"/>
                  <a:gd name="T7" fmla="*/ 0 h 72"/>
                  <a:gd name="T8" fmla="*/ 0 w 54"/>
                  <a:gd name="T9" fmla="*/ 30 h 72"/>
                  <a:gd name="T10" fmla="*/ 6 w 54"/>
                  <a:gd name="T11" fmla="*/ 54 h 72"/>
                  <a:gd name="T12" fmla="*/ 36 w 54"/>
                  <a:gd name="T13" fmla="*/ 72 h 72"/>
                  <a:gd name="T14" fmla="*/ 54 w 54"/>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2">
                    <a:moveTo>
                      <a:pt x="54" y="72"/>
                    </a:moveTo>
                    <a:lnTo>
                      <a:pt x="54" y="30"/>
                    </a:lnTo>
                    <a:lnTo>
                      <a:pt x="36" y="6"/>
                    </a:lnTo>
                    <a:lnTo>
                      <a:pt x="24" y="0"/>
                    </a:lnTo>
                    <a:lnTo>
                      <a:pt x="0" y="30"/>
                    </a:lnTo>
                    <a:lnTo>
                      <a:pt x="6" y="54"/>
                    </a:lnTo>
                    <a:lnTo>
                      <a:pt x="36" y="72"/>
                    </a:lnTo>
                    <a:lnTo>
                      <a:pt x="5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7" name="Freeform 588"/>
              <p:cNvSpPr>
                <a:spLocks/>
              </p:cNvSpPr>
              <p:nvPr/>
            </p:nvSpPr>
            <p:spPr bwMode="auto">
              <a:xfrm>
                <a:off x="786" y="665"/>
                <a:ext cx="12" cy="18"/>
              </a:xfrm>
              <a:custGeom>
                <a:avLst/>
                <a:gdLst>
                  <a:gd name="T0" fmla="*/ 12 w 12"/>
                  <a:gd name="T1" fmla="*/ 18 h 18"/>
                  <a:gd name="T2" fmla="*/ 12 w 12"/>
                  <a:gd name="T3" fmla="*/ 0 h 18"/>
                  <a:gd name="T4" fmla="*/ 0 w 12"/>
                  <a:gd name="T5" fmla="*/ 12 h 18"/>
                  <a:gd name="T6" fmla="*/ 6 w 12"/>
                  <a:gd name="T7" fmla="*/ 18 h 18"/>
                  <a:gd name="T8" fmla="*/ 12 w 12"/>
                  <a:gd name="T9" fmla="*/ 18 h 18"/>
                </a:gdLst>
                <a:ahLst/>
                <a:cxnLst>
                  <a:cxn ang="0">
                    <a:pos x="T0" y="T1"/>
                  </a:cxn>
                  <a:cxn ang="0">
                    <a:pos x="T2" y="T3"/>
                  </a:cxn>
                  <a:cxn ang="0">
                    <a:pos x="T4" y="T5"/>
                  </a:cxn>
                  <a:cxn ang="0">
                    <a:pos x="T6" y="T7"/>
                  </a:cxn>
                  <a:cxn ang="0">
                    <a:pos x="T8" y="T9"/>
                  </a:cxn>
                </a:cxnLst>
                <a:rect l="0" t="0" r="r" b="b"/>
                <a:pathLst>
                  <a:path w="12" h="18">
                    <a:moveTo>
                      <a:pt x="12" y="18"/>
                    </a:moveTo>
                    <a:lnTo>
                      <a:pt x="12" y="0"/>
                    </a:lnTo>
                    <a:lnTo>
                      <a:pt x="0" y="12"/>
                    </a:lnTo>
                    <a:lnTo>
                      <a:pt x="6" y="18"/>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8" name="Freeform 589"/>
              <p:cNvSpPr>
                <a:spLocks/>
              </p:cNvSpPr>
              <p:nvPr/>
            </p:nvSpPr>
            <p:spPr bwMode="auto">
              <a:xfrm>
                <a:off x="1062" y="1692"/>
                <a:ext cx="24" cy="18"/>
              </a:xfrm>
              <a:custGeom>
                <a:avLst/>
                <a:gdLst>
                  <a:gd name="T0" fmla="*/ 6 w 24"/>
                  <a:gd name="T1" fmla="*/ 0 h 18"/>
                  <a:gd name="T2" fmla="*/ 0 w 24"/>
                  <a:gd name="T3" fmla="*/ 6 h 18"/>
                  <a:gd name="T4" fmla="*/ 12 w 24"/>
                  <a:gd name="T5" fmla="*/ 12 h 18"/>
                  <a:gd name="T6" fmla="*/ 18 w 24"/>
                  <a:gd name="T7" fmla="*/ 18 h 18"/>
                  <a:gd name="T8" fmla="*/ 24 w 24"/>
                  <a:gd name="T9" fmla="*/ 18 h 18"/>
                  <a:gd name="T10" fmla="*/ 18 w 24"/>
                  <a:gd name="T11" fmla="*/ 6 h 18"/>
                  <a:gd name="T12" fmla="*/ 6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6" y="0"/>
                    </a:moveTo>
                    <a:lnTo>
                      <a:pt x="0" y="6"/>
                    </a:lnTo>
                    <a:lnTo>
                      <a:pt x="12" y="12"/>
                    </a:lnTo>
                    <a:lnTo>
                      <a:pt x="18" y="18"/>
                    </a:lnTo>
                    <a:lnTo>
                      <a:pt x="24" y="18"/>
                    </a:lnTo>
                    <a:lnTo>
                      <a:pt x="18"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69" name="Freeform 590"/>
              <p:cNvSpPr>
                <a:spLocks/>
              </p:cNvSpPr>
              <p:nvPr/>
            </p:nvSpPr>
            <p:spPr bwMode="auto">
              <a:xfrm>
                <a:off x="126" y="1662"/>
                <a:ext cx="24" cy="30"/>
              </a:xfrm>
              <a:custGeom>
                <a:avLst/>
                <a:gdLst>
                  <a:gd name="T0" fmla="*/ 18 w 24"/>
                  <a:gd name="T1" fmla="*/ 24 h 30"/>
                  <a:gd name="T2" fmla="*/ 24 w 24"/>
                  <a:gd name="T3" fmla="*/ 0 h 30"/>
                  <a:gd name="T4" fmla="*/ 12 w 24"/>
                  <a:gd name="T5" fmla="*/ 18 h 30"/>
                  <a:gd name="T6" fmla="*/ 12 w 24"/>
                  <a:gd name="T7" fmla="*/ 12 h 30"/>
                  <a:gd name="T8" fmla="*/ 18 w 24"/>
                  <a:gd name="T9" fmla="*/ 6 h 30"/>
                  <a:gd name="T10" fmla="*/ 6 w 24"/>
                  <a:gd name="T11" fmla="*/ 0 h 30"/>
                  <a:gd name="T12" fmla="*/ 0 w 24"/>
                  <a:gd name="T13" fmla="*/ 0 h 30"/>
                  <a:gd name="T14" fmla="*/ 6 w 24"/>
                  <a:gd name="T15" fmla="*/ 18 h 30"/>
                  <a:gd name="T16" fmla="*/ 12 w 24"/>
                  <a:gd name="T17" fmla="*/ 24 h 30"/>
                  <a:gd name="T18" fmla="*/ 12 w 24"/>
                  <a:gd name="T19" fmla="*/ 30 h 30"/>
                  <a:gd name="T20" fmla="*/ 18 w 24"/>
                  <a:gd name="T2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0">
                    <a:moveTo>
                      <a:pt x="18" y="24"/>
                    </a:moveTo>
                    <a:lnTo>
                      <a:pt x="24" y="0"/>
                    </a:lnTo>
                    <a:lnTo>
                      <a:pt x="12" y="18"/>
                    </a:lnTo>
                    <a:lnTo>
                      <a:pt x="12" y="12"/>
                    </a:lnTo>
                    <a:lnTo>
                      <a:pt x="18" y="6"/>
                    </a:lnTo>
                    <a:lnTo>
                      <a:pt x="6" y="0"/>
                    </a:lnTo>
                    <a:lnTo>
                      <a:pt x="0" y="0"/>
                    </a:lnTo>
                    <a:lnTo>
                      <a:pt x="6" y="18"/>
                    </a:lnTo>
                    <a:lnTo>
                      <a:pt x="12" y="24"/>
                    </a:lnTo>
                    <a:lnTo>
                      <a:pt x="12" y="30"/>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0" name="Freeform 591"/>
              <p:cNvSpPr>
                <a:spLocks/>
              </p:cNvSpPr>
              <p:nvPr/>
            </p:nvSpPr>
            <p:spPr bwMode="auto">
              <a:xfrm>
                <a:off x="684" y="785"/>
                <a:ext cx="114" cy="168"/>
              </a:xfrm>
              <a:custGeom>
                <a:avLst/>
                <a:gdLst>
                  <a:gd name="T0" fmla="*/ 90 w 114"/>
                  <a:gd name="T1" fmla="*/ 66 h 168"/>
                  <a:gd name="T2" fmla="*/ 84 w 114"/>
                  <a:gd name="T3" fmla="*/ 66 h 168"/>
                  <a:gd name="T4" fmla="*/ 102 w 114"/>
                  <a:gd name="T5" fmla="*/ 12 h 168"/>
                  <a:gd name="T6" fmla="*/ 66 w 114"/>
                  <a:gd name="T7" fmla="*/ 18 h 168"/>
                  <a:gd name="T8" fmla="*/ 48 w 114"/>
                  <a:gd name="T9" fmla="*/ 0 h 168"/>
                  <a:gd name="T10" fmla="*/ 24 w 114"/>
                  <a:gd name="T11" fmla="*/ 36 h 168"/>
                  <a:gd name="T12" fmla="*/ 48 w 114"/>
                  <a:gd name="T13" fmla="*/ 48 h 168"/>
                  <a:gd name="T14" fmla="*/ 48 w 114"/>
                  <a:gd name="T15" fmla="*/ 78 h 168"/>
                  <a:gd name="T16" fmla="*/ 30 w 114"/>
                  <a:gd name="T17" fmla="*/ 90 h 168"/>
                  <a:gd name="T18" fmla="*/ 12 w 114"/>
                  <a:gd name="T19" fmla="*/ 60 h 168"/>
                  <a:gd name="T20" fmla="*/ 0 w 114"/>
                  <a:gd name="T21" fmla="*/ 72 h 168"/>
                  <a:gd name="T22" fmla="*/ 24 w 114"/>
                  <a:gd name="T23" fmla="*/ 114 h 168"/>
                  <a:gd name="T24" fmla="*/ 42 w 114"/>
                  <a:gd name="T25" fmla="*/ 108 h 168"/>
                  <a:gd name="T26" fmla="*/ 72 w 114"/>
                  <a:gd name="T27" fmla="*/ 168 h 168"/>
                  <a:gd name="T28" fmla="*/ 114 w 114"/>
                  <a:gd name="T29" fmla="*/ 138 h 168"/>
                  <a:gd name="T30" fmla="*/ 108 w 114"/>
                  <a:gd name="T31" fmla="*/ 84 h 168"/>
                  <a:gd name="T32" fmla="*/ 90 w 114"/>
                  <a:gd name="T33" fmla="*/ 6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68">
                    <a:moveTo>
                      <a:pt x="90" y="66"/>
                    </a:moveTo>
                    <a:lnTo>
                      <a:pt x="84" y="66"/>
                    </a:lnTo>
                    <a:lnTo>
                      <a:pt x="102" y="12"/>
                    </a:lnTo>
                    <a:lnTo>
                      <a:pt x="66" y="18"/>
                    </a:lnTo>
                    <a:lnTo>
                      <a:pt x="48" y="0"/>
                    </a:lnTo>
                    <a:lnTo>
                      <a:pt x="24" y="36"/>
                    </a:lnTo>
                    <a:lnTo>
                      <a:pt x="48" y="48"/>
                    </a:lnTo>
                    <a:lnTo>
                      <a:pt x="48" y="78"/>
                    </a:lnTo>
                    <a:lnTo>
                      <a:pt x="30" y="90"/>
                    </a:lnTo>
                    <a:lnTo>
                      <a:pt x="12" y="60"/>
                    </a:lnTo>
                    <a:lnTo>
                      <a:pt x="0" y="72"/>
                    </a:lnTo>
                    <a:lnTo>
                      <a:pt x="24" y="114"/>
                    </a:lnTo>
                    <a:lnTo>
                      <a:pt x="42" y="108"/>
                    </a:lnTo>
                    <a:lnTo>
                      <a:pt x="72" y="168"/>
                    </a:lnTo>
                    <a:lnTo>
                      <a:pt x="114" y="138"/>
                    </a:lnTo>
                    <a:lnTo>
                      <a:pt x="108" y="84"/>
                    </a:lnTo>
                    <a:lnTo>
                      <a:pt x="9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1" name="Freeform 592"/>
              <p:cNvSpPr>
                <a:spLocks/>
              </p:cNvSpPr>
              <p:nvPr/>
            </p:nvSpPr>
            <p:spPr bwMode="auto">
              <a:xfrm>
                <a:off x="744" y="1032"/>
                <a:ext cx="78" cy="72"/>
              </a:xfrm>
              <a:custGeom>
                <a:avLst/>
                <a:gdLst>
                  <a:gd name="T0" fmla="*/ 18 w 78"/>
                  <a:gd name="T1" fmla="*/ 30 h 72"/>
                  <a:gd name="T2" fmla="*/ 0 w 78"/>
                  <a:gd name="T3" fmla="*/ 42 h 72"/>
                  <a:gd name="T4" fmla="*/ 0 w 78"/>
                  <a:gd name="T5" fmla="*/ 48 h 72"/>
                  <a:gd name="T6" fmla="*/ 6 w 78"/>
                  <a:gd name="T7" fmla="*/ 54 h 72"/>
                  <a:gd name="T8" fmla="*/ 12 w 78"/>
                  <a:gd name="T9" fmla="*/ 48 h 72"/>
                  <a:gd name="T10" fmla="*/ 54 w 78"/>
                  <a:gd name="T11" fmla="*/ 72 h 72"/>
                  <a:gd name="T12" fmla="*/ 66 w 78"/>
                  <a:gd name="T13" fmla="*/ 60 h 72"/>
                  <a:gd name="T14" fmla="*/ 78 w 78"/>
                  <a:gd name="T15" fmla="*/ 54 h 72"/>
                  <a:gd name="T16" fmla="*/ 66 w 78"/>
                  <a:gd name="T17" fmla="*/ 48 h 72"/>
                  <a:gd name="T18" fmla="*/ 66 w 78"/>
                  <a:gd name="T19" fmla="*/ 36 h 72"/>
                  <a:gd name="T20" fmla="*/ 24 w 78"/>
                  <a:gd name="T21" fmla="*/ 0 h 72"/>
                  <a:gd name="T22" fmla="*/ 18 w 78"/>
                  <a:gd name="T23"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2">
                    <a:moveTo>
                      <a:pt x="18" y="30"/>
                    </a:moveTo>
                    <a:lnTo>
                      <a:pt x="0" y="42"/>
                    </a:lnTo>
                    <a:lnTo>
                      <a:pt x="0" y="48"/>
                    </a:lnTo>
                    <a:lnTo>
                      <a:pt x="6" y="54"/>
                    </a:lnTo>
                    <a:lnTo>
                      <a:pt x="12" y="48"/>
                    </a:lnTo>
                    <a:lnTo>
                      <a:pt x="54" y="72"/>
                    </a:lnTo>
                    <a:lnTo>
                      <a:pt x="66" y="60"/>
                    </a:lnTo>
                    <a:lnTo>
                      <a:pt x="78" y="54"/>
                    </a:lnTo>
                    <a:lnTo>
                      <a:pt x="66" y="48"/>
                    </a:lnTo>
                    <a:lnTo>
                      <a:pt x="66" y="36"/>
                    </a:lnTo>
                    <a:lnTo>
                      <a:pt x="24" y="0"/>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2" name="Freeform 593"/>
              <p:cNvSpPr>
                <a:spLocks/>
              </p:cNvSpPr>
              <p:nvPr/>
            </p:nvSpPr>
            <p:spPr bwMode="auto">
              <a:xfrm>
                <a:off x="1026" y="1350"/>
                <a:ext cx="42" cy="36"/>
              </a:xfrm>
              <a:custGeom>
                <a:avLst/>
                <a:gdLst>
                  <a:gd name="T0" fmla="*/ 5 w 7"/>
                  <a:gd name="T1" fmla="*/ 0 h 6"/>
                  <a:gd name="T2" fmla="*/ 2 w 7"/>
                  <a:gd name="T3" fmla="*/ 1 h 6"/>
                  <a:gd name="T4" fmla="*/ 0 w 7"/>
                  <a:gd name="T5" fmla="*/ 6 h 6"/>
                  <a:gd name="T6" fmla="*/ 4 w 7"/>
                  <a:gd name="T7" fmla="*/ 5 h 6"/>
                  <a:gd name="T8" fmla="*/ 4 w 7"/>
                  <a:gd name="T9" fmla="*/ 3 h 6"/>
                  <a:gd name="T10" fmla="*/ 7 w 7"/>
                  <a:gd name="T11" fmla="*/ 1 h 6"/>
                  <a:gd name="T12" fmla="*/ 5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5" y="0"/>
                    </a:moveTo>
                    <a:cubicBezTo>
                      <a:pt x="2" y="1"/>
                      <a:pt x="2" y="1"/>
                      <a:pt x="2" y="1"/>
                    </a:cubicBezTo>
                    <a:cubicBezTo>
                      <a:pt x="0" y="6"/>
                      <a:pt x="0" y="6"/>
                      <a:pt x="0" y="6"/>
                    </a:cubicBezTo>
                    <a:cubicBezTo>
                      <a:pt x="0" y="6"/>
                      <a:pt x="4" y="5"/>
                      <a:pt x="4" y="5"/>
                    </a:cubicBezTo>
                    <a:cubicBezTo>
                      <a:pt x="4" y="3"/>
                      <a:pt x="4" y="3"/>
                      <a:pt x="4" y="3"/>
                    </a:cubicBezTo>
                    <a:cubicBezTo>
                      <a:pt x="7" y="1"/>
                      <a:pt x="7" y="1"/>
                      <a:pt x="7" y="1"/>
                    </a:cubicBezTo>
                    <a:lnTo>
                      <a:pt x="5"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3" name="Freeform 594"/>
              <p:cNvSpPr>
                <a:spLocks/>
              </p:cNvSpPr>
              <p:nvPr/>
            </p:nvSpPr>
            <p:spPr bwMode="auto">
              <a:xfrm>
                <a:off x="1020" y="1212"/>
                <a:ext cx="24" cy="24"/>
              </a:xfrm>
              <a:custGeom>
                <a:avLst/>
                <a:gdLst>
                  <a:gd name="T0" fmla="*/ 24 w 24"/>
                  <a:gd name="T1" fmla="*/ 24 h 24"/>
                  <a:gd name="T2" fmla="*/ 12 w 24"/>
                  <a:gd name="T3" fmla="*/ 18 h 24"/>
                  <a:gd name="T4" fmla="*/ 12 w 24"/>
                  <a:gd name="T5" fmla="*/ 12 h 24"/>
                  <a:gd name="T6" fmla="*/ 0 w 24"/>
                  <a:gd name="T7" fmla="*/ 0 h 24"/>
                  <a:gd name="T8" fmla="*/ 12 w 24"/>
                  <a:gd name="T9" fmla="*/ 24 h 24"/>
                  <a:gd name="T10" fmla="*/ 24 w 24"/>
                  <a:gd name="T11" fmla="*/ 24 h 24"/>
                </a:gdLst>
                <a:ahLst/>
                <a:cxnLst>
                  <a:cxn ang="0">
                    <a:pos x="T0" y="T1"/>
                  </a:cxn>
                  <a:cxn ang="0">
                    <a:pos x="T2" y="T3"/>
                  </a:cxn>
                  <a:cxn ang="0">
                    <a:pos x="T4" y="T5"/>
                  </a:cxn>
                  <a:cxn ang="0">
                    <a:pos x="T6" y="T7"/>
                  </a:cxn>
                  <a:cxn ang="0">
                    <a:pos x="T8" y="T9"/>
                  </a:cxn>
                  <a:cxn ang="0">
                    <a:pos x="T10" y="T11"/>
                  </a:cxn>
                </a:cxnLst>
                <a:rect l="0" t="0" r="r" b="b"/>
                <a:pathLst>
                  <a:path w="24" h="24">
                    <a:moveTo>
                      <a:pt x="24" y="24"/>
                    </a:moveTo>
                    <a:lnTo>
                      <a:pt x="12" y="18"/>
                    </a:lnTo>
                    <a:lnTo>
                      <a:pt x="12" y="12"/>
                    </a:lnTo>
                    <a:lnTo>
                      <a:pt x="0" y="0"/>
                    </a:lnTo>
                    <a:lnTo>
                      <a:pt x="12" y="24"/>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4" name="Freeform 595"/>
              <p:cNvSpPr>
                <a:spLocks/>
              </p:cNvSpPr>
              <p:nvPr/>
            </p:nvSpPr>
            <p:spPr bwMode="auto">
              <a:xfrm>
                <a:off x="810" y="767"/>
                <a:ext cx="102" cy="138"/>
              </a:xfrm>
              <a:custGeom>
                <a:avLst/>
                <a:gdLst>
                  <a:gd name="T0" fmla="*/ 66 w 102"/>
                  <a:gd name="T1" fmla="*/ 18 h 138"/>
                  <a:gd name="T2" fmla="*/ 42 w 102"/>
                  <a:gd name="T3" fmla="*/ 0 h 138"/>
                  <a:gd name="T4" fmla="*/ 6 w 102"/>
                  <a:gd name="T5" fmla="*/ 18 h 138"/>
                  <a:gd name="T6" fmla="*/ 18 w 102"/>
                  <a:gd name="T7" fmla="*/ 36 h 138"/>
                  <a:gd name="T8" fmla="*/ 0 w 102"/>
                  <a:gd name="T9" fmla="*/ 30 h 138"/>
                  <a:gd name="T10" fmla="*/ 6 w 102"/>
                  <a:gd name="T11" fmla="*/ 96 h 138"/>
                  <a:gd name="T12" fmla="*/ 12 w 102"/>
                  <a:gd name="T13" fmla="*/ 114 h 138"/>
                  <a:gd name="T14" fmla="*/ 12 w 102"/>
                  <a:gd name="T15" fmla="*/ 138 h 138"/>
                  <a:gd name="T16" fmla="*/ 30 w 102"/>
                  <a:gd name="T17" fmla="*/ 138 h 138"/>
                  <a:gd name="T18" fmla="*/ 42 w 102"/>
                  <a:gd name="T19" fmla="*/ 108 h 138"/>
                  <a:gd name="T20" fmla="*/ 30 w 102"/>
                  <a:gd name="T21" fmla="*/ 96 h 138"/>
                  <a:gd name="T22" fmla="*/ 48 w 102"/>
                  <a:gd name="T23" fmla="*/ 96 h 138"/>
                  <a:gd name="T24" fmla="*/ 66 w 102"/>
                  <a:gd name="T25" fmla="*/ 96 h 138"/>
                  <a:gd name="T26" fmla="*/ 102 w 102"/>
                  <a:gd name="T27" fmla="*/ 24 h 138"/>
                  <a:gd name="T28" fmla="*/ 72 w 102"/>
                  <a:gd name="T29" fmla="*/ 12 h 138"/>
                  <a:gd name="T30" fmla="*/ 66 w 102"/>
                  <a:gd name="T31"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38">
                    <a:moveTo>
                      <a:pt x="66" y="18"/>
                    </a:moveTo>
                    <a:lnTo>
                      <a:pt x="42" y="0"/>
                    </a:lnTo>
                    <a:lnTo>
                      <a:pt x="6" y="18"/>
                    </a:lnTo>
                    <a:lnTo>
                      <a:pt x="18" y="36"/>
                    </a:lnTo>
                    <a:lnTo>
                      <a:pt x="0" y="30"/>
                    </a:lnTo>
                    <a:lnTo>
                      <a:pt x="6" y="96"/>
                    </a:lnTo>
                    <a:lnTo>
                      <a:pt x="12" y="114"/>
                    </a:lnTo>
                    <a:lnTo>
                      <a:pt x="12" y="138"/>
                    </a:lnTo>
                    <a:lnTo>
                      <a:pt x="30" y="138"/>
                    </a:lnTo>
                    <a:lnTo>
                      <a:pt x="42" y="108"/>
                    </a:lnTo>
                    <a:lnTo>
                      <a:pt x="30" y="96"/>
                    </a:lnTo>
                    <a:lnTo>
                      <a:pt x="48" y="96"/>
                    </a:lnTo>
                    <a:lnTo>
                      <a:pt x="66" y="96"/>
                    </a:lnTo>
                    <a:lnTo>
                      <a:pt x="102" y="24"/>
                    </a:lnTo>
                    <a:lnTo>
                      <a:pt x="72" y="12"/>
                    </a:lnTo>
                    <a:lnTo>
                      <a:pt x="6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5" name="Freeform 596"/>
              <p:cNvSpPr>
                <a:spLocks/>
              </p:cNvSpPr>
              <p:nvPr/>
            </p:nvSpPr>
            <p:spPr bwMode="auto">
              <a:xfrm>
                <a:off x="972" y="1110"/>
                <a:ext cx="6" cy="24"/>
              </a:xfrm>
              <a:custGeom>
                <a:avLst/>
                <a:gdLst>
                  <a:gd name="T0" fmla="*/ 6 w 6"/>
                  <a:gd name="T1" fmla="*/ 0 h 24"/>
                  <a:gd name="T2" fmla="*/ 0 w 6"/>
                  <a:gd name="T3" fmla="*/ 0 h 24"/>
                  <a:gd name="T4" fmla="*/ 0 w 6"/>
                  <a:gd name="T5" fmla="*/ 18 h 24"/>
                  <a:gd name="T6" fmla="*/ 6 w 6"/>
                  <a:gd name="T7" fmla="*/ 24 h 24"/>
                  <a:gd name="T8" fmla="*/ 6 w 6"/>
                  <a:gd name="T9" fmla="*/ 18 h 24"/>
                  <a:gd name="T10" fmla="*/ 6 w 6"/>
                  <a:gd name="T11" fmla="*/ 0 h 24"/>
                  <a:gd name="T12" fmla="*/ 6 w 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 h="24">
                    <a:moveTo>
                      <a:pt x="6" y="0"/>
                    </a:moveTo>
                    <a:lnTo>
                      <a:pt x="0" y="0"/>
                    </a:lnTo>
                    <a:lnTo>
                      <a:pt x="0" y="18"/>
                    </a:lnTo>
                    <a:lnTo>
                      <a:pt x="6" y="24"/>
                    </a:lnTo>
                    <a:lnTo>
                      <a:pt x="6" y="18"/>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6" name="Freeform 597"/>
              <p:cNvSpPr>
                <a:spLocks/>
              </p:cNvSpPr>
              <p:nvPr/>
            </p:nvSpPr>
            <p:spPr bwMode="auto">
              <a:xfrm>
                <a:off x="786" y="551"/>
                <a:ext cx="318" cy="198"/>
              </a:xfrm>
              <a:custGeom>
                <a:avLst/>
                <a:gdLst>
                  <a:gd name="T0" fmla="*/ 132 w 318"/>
                  <a:gd name="T1" fmla="*/ 168 h 198"/>
                  <a:gd name="T2" fmla="*/ 144 w 318"/>
                  <a:gd name="T3" fmla="*/ 180 h 198"/>
                  <a:gd name="T4" fmla="*/ 156 w 318"/>
                  <a:gd name="T5" fmla="*/ 168 h 198"/>
                  <a:gd name="T6" fmla="*/ 156 w 318"/>
                  <a:gd name="T7" fmla="*/ 198 h 198"/>
                  <a:gd name="T8" fmla="*/ 240 w 318"/>
                  <a:gd name="T9" fmla="*/ 192 h 198"/>
                  <a:gd name="T10" fmla="*/ 252 w 318"/>
                  <a:gd name="T11" fmla="*/ 168 h 198"/>
                  <a:gd name="T12" fmla="*/ 270 w 318"/>
                  <a:gd name="T13" fmla="*/ 192 h 198"/>
                  <a:gd name="T14" fmla="*/ 306 w 318"/>
                  <a:gd name="T15" fmla="*/ 186 h 198"/>
                  <a:gd name="T16" fmla="*/ 300 w 318"/>
                  <a:gd name="T17" fmla="*/ 162 h 198"/>
                  <a:gd name="T18" fmla="*/ 318 w 318"/>
                  <a:gd name="T19" fmla="*/ 132 h 198"/>
                  <a:gd name="T20" fmla="*/ 276 w 318"/>
                  <a:gd name="T21" fmla="*/ 102 h 198"/>
                  <a:gd name="T22" fmla="*/ 210 w 318"/>
                  <a:gd name="T23" fmla="*/ 120 h 198"/>
                  <a:gd name="T24" fmla="*/ 204 w 318"/>
                  <a:gd name="T25" fmla="*/ 132 h 198"/>
                  <a:gd name="T26" fmla="*/ 180 w 318"/>
                  <a:gd name="T27" fmla="*/ 132 h 198"/>
                  <a:gd name="T28" fmla="*/ 126 w 318"/>
                  <a:gd name="T29" fmla="*/ 96 h 198"/>
                  <a:gd name="T30" fmla="*/ 102 w 318"/>
                  <a:gd name="T31" fmla="*/ 108 h 198"/>
                  <a:gd name="T32" fmla="*/ 102 w 318"/>
                  <a:gd name="T33" fmla="*/ 78 h 198"/>
                  <a:gd name="T34" fmla="*/ 144 w 318"/>
                  <a:gd name="T35" fmla="*/ 66 h 198"/>
                  <a:gd name="T36" fmla="*/ 120 w 318"/>
                  <a:gd name="T37" fmla="*/ 54 h 198"/>
                  <a:gd name="T38" fmla="*/ 108 w 318"/>
                  <a:gd name="T39" fmla="*/ 30 h 198"/>
                  <a:gd name="T40" fmla="*/ 60 w 318"/>
                  <a:gd name="T41" fmla="*/ 54 h 198"/>
                  <a:gd name="T42" fmla="*/ 66 w 318"/>
                  <a:gd name="T43" fmla="*/ 18 h 198"/>
                  <a:gd name="T44" fmla="*/ 18 w 318"/>
                  <a:gd name="T45" fmla="*/ 0 h 198"/>
                  <a:gd name="T46" fmla="*/ 0 w 318"/>
                  <a:gd name="T47" fmla="*/ 12 h 198"/>
                  <a:gd name="T48" fmla="*/ 36 w 318"/>
                  <a:gd name="T49" fmla="*/ 72 h 198"/>
                  <a:gd name="T50" fmla="*/ 72 w 318"/>
                  <a:gd name="T51" fmla="*/ 66 h 198"/>
                  <a:gd name="T52" fmla="*/ 90 w 318"/>
                  <a:gd name="T53" fmla="*/ 120 h 198"/>
                  <a:gd name="T54" fmla="*/ 78 w 318"/>
                  <a:gd name="T55" fmla="*/ 138 h 198"/>
                  <a:gd name="T56" fmla="*/ 96 w 318"/>
                  <a:gd name="T57" fmla="*/ 186 h 198"/>
                  <a:gd name="T58" fmla="*/ 114 w 318"/>
                  <a:gd name="T59" fmla="*/ 186 h 198"/>
                  <a:gd name="T60" fmla="*/ 126 w 318"/>
                  <a:gd name="T61" fmla="*/ 198 h 198"/>
                  <a:gd name="T62" fmla="*/ 138 w 318"/>
                  <a:gd name="T63" fmla="*/ 192 h 198"/>
                  <a:gd name="T64" fmla="*/ 132 w 318"/>
                  <a:gd name="T65" fmla="*/ 1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8" h="198">
                    <a:moveTo>
                      <a:pt x="132" y="168"/>
                    </a:moveTo>
                    <a:lnTo>
                      <a:pt x="144" y="180"/>
                    </a:lnTo>
                    <a:lnTo>
                      <a:pt x="156" y="168"/>
                    </a:lnTo>
                    <a:lnTo>
                      <a:pt x="156" y="198"/>
                    </a:lnTo>
                    <a:lnTo>
                      <a:pt x="240" y="192"/>
                    </a:lnTo>
                    <a:lnTo>
                      <a:pt x="252" y="168"/>
                    </a:lnTo>
                    <a:lnTo>
                      <a:pt x="270" y="192"/>
                    </a:lnTo>
                    <a:lnTo>
                      <a:pt x="306" y="186"/>
                    </a:lnTo>
                    <a:lnTo>
                      <a:pt x="300" y="162"/>
                    </a:lnTo>
                    <a:lnTo>
                      <a:pt x="318" y="132"/>
                    </a:lnTo>
                    <a:lnTo>
                      <a:pt x="276" y="102"/>
                    </a:lnTo>
                    <a:lnTo>
                      <a:pt x="210" y="120"/>
                    </a:lnTo>
                    <a:lnTo>
                      <a:pt x="204" y="132"/>
                    </a:lnTo>
                    <a:lnTo>
                      <a:pt x="180" y="132"/>
                    </a:lnTo>
                    <a:lnTo>
                      <a:pt x="126" y="96"/>
                    </a:lnTo>
                    <a:lnTo>
                      <a:pt x="102" y="108"/>
                    </a:lnTo>
                    <a:lnTo>
                      <a:pt x="102" y="78"/>
                    </a:lnTo>
                    <a:lnTo>
                      <a:pt x="144" y="66"/>
                    </a:lnTo>
                    <a:lnTo>
                      <a:pt x="120" y="54"/>
                    </a:lnTo>
                    <a:lnTo>
                      <a:pt x="108" y="30"/>
                    </a:lnTo>
                    <a:lnTo>
                      <a:pt x="60" y="54"/>
                    </a:lnTo>
                    <a:lnTo>
                      <a:pt x="66" y="18"/>
                    </a:lnTo>
                    <a:lnTo>
                      <a:pt x="18" y="0"/>
                    </a:lnTo>
                    <a:lnTo>
                      <a:pt x="0" y="12"/>
                    </a:lnTo>
                    <a:lnTo>
                      <a:pt x="36" y="72"/>
                    </a:lnTo>
                    <a:lnTo>
                      <a:pt x="72" y="66"/>
                    </a:lnTo>
                    <a:lnTo>
                      <a:pt x="90" y="120"/>
                    </a:lnTo>
                    <a:lnTo>
                      <a:pt x="78" y="138"/>
                    </a:lnTo>
                    <a:lnTo>
                      <a:pt x="96" y="186"/>
                    </a:lnTo>
                    <a:lnTo>
                      <a:pt x="114" y="186"/>
                    </a:lnTo>
                    <a:lnTo>
                      <a:pt x="126" y="198"/>
                    </a:lnTo>
                    <a:lnTo>
                      <a:pt x="138" y="192"/>
                    </a:lnTo>
                    <a:lnTo>
                      <a:pt x="132" y="16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7" name="Freeform 598"/>
              <p:cNvSpPr>
                <a:spLocks/>
              </p:cNvSpPr>
              <p:nvPr/>
            </p:nvSpPr>
            <p:spPr bwMode="auto">
              <a:xfrm>
                <a:off x="798" y="659"/>
                <a:ext cx="6" cy="18"/>
              </a:xfrm>
              <a:custGeom>
                <a:avLst/>
                <a:gdLst>
                  <a:gd name="T0" fmla="*/ 0 w 6"/>
                  <a:gd name="T1" fmla="*/ 0 h 18"/>
                  <a:gd name="T2" fmla="*/ 6 w 6"/>
                  <a:gd name="T3" fmla="*/ 18 h 18"/>
                  <a:gd name="T4" fmla="*/ 6 w 6"/>
                  <a:gd name="T5" fmla="*/ 12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8" name="Freeform 599"/>
              <p:cNvSpPr>
                <a:spLocks/>
              </p:cNvSpPr>
              <p:nvPr/>
            </p:nvSpPr>
            <p:spPr bwMode="auto">
              <a:xfrm>
                <a:off x="912" y="233"/>
                <a:ext cx="372" cy="396"/>
              </a:xfrm>
              <a:custGeom>
                <a:avLst/>
                <a:gdLst>
                  <a:gd name="T0" fmla="*/ 126 w 372"/>
                  <a:gd name="T1" fmla="*/ 36 h 396"/>
                  <a:gd name="T2" fmla="*/ 144 w 372"/>
                  <a:gd name="T3" fmla="*/ 60 h 396"/>
                  <a:gd name="T4" fmla="*/ 174 w 372"/>
                  <a:gd name="T5" fmla="*/ 96 h 396"/>
                  <a:gd name="T6" fmla="*/ 144 w 372"/>
                  <a:gd name="T7" fmla="*/ 108 h 396"/>
                  <a:gd name="T8" fmla="*/ 84 w 372"/>
                  <a:gd name="T9" fmla="*/ 30 h 396"/>
                  <a:gd name="T10" fmla="*/ 54 w 372"/>
                  <a:gd name="T11" fmla="*/ 54 h 396"/>
                  <a:gd name="T12" fmla="*/ 66 w 372"/>
                  <a:gd name="T13" fmla="*/ 84 h 396"/>
                  <a:gd name="T14" fmla="*/ 120 w 372"/>
                  <a:gd name="T15" fmla="*/ 162 h 396"/>
                  <a:gd name="T16" fmla="*/ 156 w 372"/>
                  <a:gd name="T17" fmla="*/ 180 h 396"/>
                  <a:gd name="T18" fmla="*/ 108 w 372"/>
                  <a:gd name="T19" fmla="*/ 186 h 396"/>
                  <a:gd name="T20" fmla="*/ 60 w 372"/>
                  <a:gd name="T21" fmla="*/ 216 h 396"/>
                  <a:gd name="T22" fmla="*/ 84 w 372"/>
                  <a:gd name="T23" fmla="*/ 276 h 396"/>
                  <a:gd name="T24" fmla="*/ 144 w 372"/>
                  <a:gd name="T25" fmla="*/ 264 h 396"/>
                  <a:gd name="T26" fmla="*/ 102 w 372"/>
                  <a:gd name="T27" fmla="*/ 312 h 396"/>
                  <a:gd name="T28" fmla="*/ 30 w 372"/>
                  <a:gd name="T29" fmla="*/ 276 h 396"/>
                  <a:gd name="T30" fmla="*/ 54 w 372"/>
                  <a:gd name="T31" fmla="*/ 330 h 396"/>
                  <a:gd name="T32" fmla="*/ 0 w 372"/>
                  <a:gd name="T33" fmla="*/ 348 h 396"/>
                  <a:gd name="T34" fmla="*/ 36 w 372"/>
                  <a:gd name="T35" fmla="*/ 372 h 396"/>
                  <a:gd name="T36" fmla="*/ 90 w 372"/>
                  <a:gd name="T37" fmla="*/ 396 h 396"/>
                  <a:gd name="T38" fmla="*/ 114 w 372"/>
                  <a:gd name="T39" fmla="*/ 366 h 396"/>
                  <a:gd name="T40" fmla="*/ 150 w 372"/>
                  <a:gd name="T41" fmla="*/ 354 h 396"/>
                  <a:gd name="T42" fmla="*/ 186 w 372"/>
                  <a:gd name="T43" fmla="*/ 384 h 396"/>
                  <a:gd name="T44" fmla="*/ 222 w 372"/>
                  <a:gd name="T45" fmla="*/ 360 h 396"/>
                  <a:gd name="T46" fmla="*/ 174 w 372"/>
                  <a:gd name="T47" fmla="*/ 312 h 396"/>
                  <a:gd name="T48" fmla="*/ 150 w 372"/>
                  <a:gd name="T49" fmla="*/ 306 h 396"/>
                  <a:gd name="T50" fmla="*/ 162 w 372"/>
                  <a:gd name="T51" fmla="*/ 300 h 396"/>
                  <a:gd name="T52" fmla="*/ 228 w 372"/>
                  <a:gd name="T53" fmla="*/ 300 h 396"/>
                  <a:gd name="T54" fmla="*/ 216 w 372"/>
                  <a:gd name="T55" fmla="*/ 258 h 396"/>
                  <a:gd name="T56" fmla="*/ 234 w 372"/>
                  <a:gd name="T57" fmla="*/ 228 h 396"/>
                  <a:gd name="T58" fmla="*/ 276 w 372"/>
                  <a:gd name="T59" fmla="*/ 168 h 396"/>
                  <a:gd name="T60" fmla="*/ 210 w 372"/>
                  <a:gd name="T61" fmla="*/ 162 h 396"/>
                  <a:gd name="T62" fmla="*/ 276 w 372"/>
                  <a:gd name="T63" fmla="*/ 114 h 396"/>
                  <a:gd name="T64" fmla="*/ 276 w 372"/>
                  <a:gd name="T65" fmla="*/ 78 h 396"/>
                  <a:gd name="T66" fmla="*/ 330 w 372"/>
                  <a:gd name="T67" fmla="*/ 66 h 396"/>
                  <a:gd name="T68" fmla="*/ 336 w 372"/>
                  <a:gd name="T69" fmla="*/ 36 h 396"/>
                  <a:gd name="T70" fmla="*/ 360 w 372"/>
                  <a:gd name="T71" fmla="*/ 30 h 396"/>
                  <a:gd name="T72" fmla="*/ 204 w 372"/>
                  <a:gd name="T7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2" h="396">
                    <a:moveTo>
                      <a:pt x="204" y="6"/>
                    </a:moveTo>
                    <a:lnTo>
                      <a:pt x="126" y="36"/>
                    </a:lnTo>
                    <a:lnTo>
                      <a:pt x="126" y="48"/>
                    </a:lnTo>
                    <a:lnTo>
                      <a:pt x="144" y="60"/>
                    </a:lnTo>
                    <a:lnTo>
                      <a:pt x="150" y="90"/>
                    </a:lnTo>
                    <a:lnTo>
                      <a:pt x="174" y="96"/>
                    </a:lnTo>
                    <a:lnTo>
                      <a:pt x="168" y="108"/>
                    </a:lnTo>
                    <a:lnTo>
                      <a:pt x="144" y="108"/>
                    </a:lnTo>
                    <a:lnTo>
                      <a:pt x="132" y="84"/>
                    </a:lnTo>
                    <a:lnTo>
                      <a:pt x="84" y="30"/>
                    </a:lnTo>
                    <a:lnTo>
                      <a:pt x="60" y="30"/>
                    </a:lnTo>
                    <a:lnTo>
                      <a:pt x="54" y="54"/>
                    </a:lnTo>
                    <a:lnTo>
                      <a:pt x="72" y="72"/>
                    </a:lnTo>
                    <a:lnTo>
                      <a:pt x="66" y="84"/>
                    </a:lnTo>
                    <a:lnTo>
                      <a:pt x="90" y="102"/>
                    </a:lnTo>
                    <a:lnTo>
                      <a:pt x="120" y="162"/>
                    </a:lnTo>
                    <a:lnTo>
                      <a:pt x="144" y="162"/>
                    </a:lnTo>
                    <a:lnTo>
                      <a:pt x="156" y="180"/>
                    </a:lnTo>
                    <a:lnTo>
                      <a:pt x="132" y="204"/>
                    </a:lnTo>
                    <a:lnTo>
                      <a:pt x="108" y="186"/>
                    </a:lnTo>
                    <a:lnTo>
                      <a:pt x="66" y="186"/>
                    </a:lnTo>
                    <a:lnTo>
                      <a:pt x="60" y="216"/>
                    </a:lnTo>
                    <a:lnTo>
                      <a:pt x="96" y="228"/>
                    </a:lnTo>
                    <a:lnTo>
                      <a:pt x="84" y="276"/>
                    </a:lnTo>
                    <a:lnTo>
                      <a:pt x="108" y="288"/>
                    </a:lnTo>
                    <a:lnTo>
                      <a:pt x="144" y="264"/>
                    </a:lnTo>
                    <a:lnTo>
                      <a:pt x="126" y="300"/>
                    </a:lnTo>
                    <a:lnTo>
                      <a:pt x="102" y="312"/>
                    </a:lnTo>
                    <a:lnTo>
                      <a:pt x="54" y="264"/>
                    </a:lnTo>
                    <a:lnTo>
                      <a:pt x="30" y="276"/>
                    </a:lnTo>
                    <a:lnTo>
                      <a:pt x="60" y="312"/>
                    </a:lnTo>
                    <a:lnTo>
                      <a:pt x="54" y="330"/>
                    </a:lnTo>
                    <a:lnTo>
                      <a:pt x="42" y="324"/>
                    </a:lnTo>
                    <a:lnTo>
                      <a:pt x="0" y="348"/>
                    </a:lnTo>
                    <a:lnTo>
                      <a:pt x="24" y="372"/>
                    </a:lnTo>
                    <a:lnTo>
                      <a:pt x="36" y="372"/>
                    </a:lnTo>
                    <a:lnTo>
                      <a:pt x="72" y="378"/>
                    </a:lnTo>
                    <a:lnTo>
                      <a:pt x="90" y="396"/>
                    </a:lnTo>
                    <a:lnTo>
                      <a:pt x="96" y="372"/>
                    </a:lnTo>
                    <a:lnTo>
                      <a:pt x="114" y="366"/>
                    </a:lnTo>
                    <a:lnTo>
                      <a:pt x="138" y="378"/>
                    </a:lnTo>
                    <a:lnTo>
                      <a:pt x="150" y="354"/>
                    </a:lnTo>
                    <a:lnTo>
                      <a:pt x="162" y="372"/>
                    </a:lnTo>
                    <a:lnTo>
                      <a:pt x="186" y="384"/>
                    </a:lnTo>
                    <a:lnTo>
                      <a:pt x="210" y="378"/>
                    </a:lnTo>
                    <a:lnTo>
                      <a:pt x="222" y="360"/>
                    </a:lnTo>
                    <a:lnTo>
                      <a:pt x="216" y="336"/>
                    </a:lnTo>
                    <a:lnTo>
                      <a:pt x="174" y="312"/>
                    </a:lnTo>
                    <a:lnTo>
                      <a:pt x="150" y="324"/>
                    </a:lnTo>
                    <a:lnTo>
                      <a:pt x="150" y="306"/>
                    </a:lnTo>
                    <a:lnTo>
                      <a:pt x="156" y="288"/>
                    </a:lnTo>
                    <a:lnTo>
                      <a:pt x="162" y="300"/>
                    </a:lnTo>
                    <a:lnTo>
                      <a:pt x="204" y="306"/>
                    </a:lnTo>
                    <a:lnTo>
                      <a:pt x="228" y="300"/>
                    </a:lnTo>
                    <a:lnTo>
                      <a:pt x="216" y="288"/>
                    </a:lnTo>
                    <a:lnTo>
                      <a:pt x="216" y="258"/>
                    </a:lnTo>
                    <a:lnTo>
                      <a:pt x="240" y="252"/>
                    </a:lnTo>
                    <a:lnTo>
                      <a:pt x="234" y="228"/>
                    </a:lnTo>
                    <a:lnTo>
                      <a:pt x="276" y="204"/>
                    </a:lnTo>
                    <a:lnTo>
                      <a:pt x="276" y="168"/>
                    </a:lnTo>
                    <a:lnTo>
                      <a:pt x="246" y="168"/>
                    </a:lnTo>
                    <a:lnTo>
                      <a:pt x="210" y="162"/>
                    </a:lnTo>
                    <a:lnTo>
                      <a:pt x="222" y="114"/>
                    </a:lnTo>
                    <a:lnTo>
                      <a:pt x="276" y="114"/>
                    </a:lnTo>
                    <a:lnTo>
                      <a:pt x="294" y="108"/>
                    </a:lnTo>
                    <a:lnTo>
                      <a:pt x="276" y="78"/>
                    </a:lnTo>
                    <a:lnTo>
                      <a:pt x="324" y="96"/>
                    </a:lnTo>
                    <a:lnTo>
                      <a:pt x="330" y="66"/>
                    </a:lnTo>
                    <a:lnTo>
                      <a:pt x="312" y="42"/>
                    </a:lnTo>
                    <a:lnTo>
                      <a:pt x="336" y="36"/>
                    </a:lnTo>
                    <a:lnTo>
                      <a:pt x="342" y="18"/>
                    </a:lnTo>
                    <a:lnTo>
                      <a:pt x="360" y="30"/>
                    </a:lnTo>
                    <a:lnTo>
                      <a:pt x="372" y="0"/>
                    </a:lnTo>
                    <a:lnTo>
                      <a:pt x="204" y="0"/>
                    </a:lnTo>
                    <a:lnTo>
                      <a:pt x="20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79" name="Freeform 600"/>
              <p:cNvSpPr>
                <a:spLocks/>
              </p:cNvSpPr>
              <p:nvPr/>
            </p:nvSpPr>
            <p:spPr bwMode="auto">
              <a:xfrm>
                <a:off x="486" y="467"/>
                <a:ext cx="66" cy="66"/>
              </a:xfrm>
              <a:custGeom>
                <a:avLst/>
                <a:gdLst>
                  <a:gd name="T0" fmla="*/ 66 w 66"/>
                  <a:gd name="T1" fmla="*/ 0 h 66"/>
                  <a:gd name="T2" fmla="*/ 54 w 66"/>
                  <a:gd name="T3" fmla="*/ 0 h 66"/>
                  <a:gd name="T4" fmla="*/ 48 w 66"/>
                  <a:gd name="T5" fmla="*/ 6 h 66"/>
                  <a:gd name="T6" fmla="*/ 42 w 66"/>
                  <a:gd name="T7" fmla="*/ 0 h 66"/>
                  <a:gd name="T8" fmla="*/ 0 w 66"/>
                  <a:gd name="T9" fmla="*/ 18 h 66"/>
                  <a:gd name="T10" fmla="*/ 0 w 66"/>
                  <a:gd name="T11" fmla="*/ 48 h 66"/>
                  <a:gd name="T12" fmla="*/ 12 w 66"/>
                  <a:gd name="T13" fmla="*/ 54 h 66"/>
                  <a:gd name="T14" fmla="*/ 18 w 66"/>
                  <a:gd name="T15" fmla="*/ 66 h 66"/>
                  <a:gd name="T16" fmla="*/ 24 w 66"/>
                  <a:gd name="T17" fmla="*/ 66 h 66"/>
                  <a:gd name="T18" fmla="*/ 36 w 66"/>
                  <a:gd name="T19" fmla="*/ 54 h 66"/>
                  <a:gd name="T20" fmla="*/ 60 w 66"/>
                  <a:gd name="T21" fmla="*/ 48 h 66"/>
                  <a:gd name="T22" fmla="*/ 60 w 66"/>
                  <a:gd name="T23" fmla="*/ 30 h 66"/>
                  <a:gd name="T24" fmla="*/ 48 w 66"/>
                  <a:gd name="T25" fmla="*/ 24 h 66"/>
                  <a:gd name="T26" fmla="*/ 42 w 66"/>
                  <a:gd name="T27" fmla="*/ 30 h 66"/>
                  <a:gd name="T28" fmla="*/ 36 w 66"/>
                  <a:gd name="T29" fmla="*/ 24 h 66"/>
                  <a:gd name="T30" fmla="*/ 66 w 66"/>
                  <a:gd name="T31" fmla="*/ 12 h 66"/>
                  <a:gd name="T32" fmla="*/ 66 w 66"/>
                  <a:gd name="T3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66">
                    <a:moveTo>
                      <a:pt x="66" y="0"/>
                    </a:moveTo>
                    <a:lnTo>
                      <a:pt x="54" y="0"/>
                    </a:lnTo>
                    <a:lnTo>
                      <a:pt x="48" y="6"/>
                    </a:lnTo>
                    <a:lnTo>
                      <a:pt x="42" y="0"/>
                    </a:lnTo>
                    <a:lnTo>
                      <a:pt x="0" y="18"/>
                    </a:lnTo>
                    <a:lnTo>
                      <a:pt x="0" y="48"/>
                    </a:lnTo>
                    <a:lnTo>
                      <a:pt x="12" y="54"/>
                    </a:lnTo>
                    <a:lnTo>
                      <a:pt x="18" y="66"/>
                    </a:lnTo>
                    <a:lnTo>
                      <a:pt x="24" y="66"/>
                    </a:lnTo>
                    <a:lnTo>
                      <a:pt x="36" y="54"/>
                    </a:lnTo>
                    <a:lnTo>
                      <a:pt x="60" y="48"/>
                    </a:lnTo>
                    <a:lnTo>
                      <a:pt x="60" y="30"/>
                    </a:lnTo>
                    <a:lnTo>
                      <a:pt x="48" y="24"/>
                    </a:lnTo>
                    <a:lnTo>
                      <a:pt x="42" y="30"/>
                    </a:lnTo>
                    <a:lnTo>
                      <a:pt x="36" y="24"/>
                    </a:lnTo>
                    <a:lnTo>
                      <a:pt x="66" y="12"/>
                    </a:lnTo>
                    <a:lnTo>
                      <a:pt x="6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0" name="Freeform 601"/>
              <p:cNvSpPr>
                <a:spLocks/>
              </p:cNvSpPr>
              <p:nvPr/>
            </p:nvSpPr>
            <p:spPr bwMode="auto">
              <a:xfrm>
                <a:off x="486" y="407"/>
                <a:ext cx="72" cy="42"/>
              </a:xfrm>
              <a:custGeom>
                <a:avLst/>
                <a:gdLst>
                  <a:gd name="T0" fmla="*/ 2 w 12"/>
                  <a:gd name="T1" fmla="*/ 7 h 7"/>
                  <a:gd name="T2" fmla="*/ 3 w 12"/>
                  <a:gd name="T3" fmla="*/ 5 h 7"/>
                  <a:gd name="T4" fmla="*/ 5 w 12"/>
                  <a:gd name="T5" fmla="*/ 7 h 7"/>
                  <a:gd name="T6" fmla="*/ 6 w 12"/>
                  <a:gd name="T7" fmla="*/ 7 h 7"/>
                  <a:gd name="T8" fmla="*/ 6 w 12"/>
                  <a:gd name="T9" fmla="*/ 5 h 7"/>
                  <a:gd name="T10" fmla="*/ 9 w 12"/>
                  <a:gd name="T11" fmla="*/ 7 h 7"/>
                  <a:gd name="T12" fmla="*/ 10 w 12"/>
                  <a:gd name="T13" fmla="*/ 6 h 7"/>
                  <a:gd name="T14" fmla="*/ 12 w 12"/>
                  <a:gd name="T15" fmla="*/ 6 h 7"/>
                  <a:gd name="T16" fmla="*/ 12 w 12"/>
                  <a:gd name="T17" fmla="*/ 4 h 7"/>
                  <a:gd name="T18" fmla="*/ 8 w 12"/>
                  <a:gd name="T19" fmla="*/ 0 h 7"/>
                  <a:gd name="T20" fmla="*/ 6 w 12"/>
                  <a:gd name="T21" fmla="*/ 2 h 7"/>
                  <a:gd name="T22" fmla="*/ 3 w 12"/>
                  <a:gd name="T23" fmla="*/ 3 h 7"/>
                  <a:gd name="T24" fmla="*/ 2 w 12"/>
                  <a:gd name="T25" fmla="*/ 4 h 7"/>
                  <a:gd name="T26" fmla="*/ 2 w 12"/>
                  <a:gd name="T27" fmla="*/ 4 h 7"/>
                  <a:gd name="T28" fmla="*/ 0 w 12"/>
                  <a:gd name="T29" fmla="*/ 7 h 7"/>
                  <a:gd name="T30" fmla="*/ 1 w 12"/>
                  <a:gd name="T31" fmla="*/ 7 h 7"/>
                  <a:gd name="T32" fmla="*/ 2 w 12"/>
                  <a:gd name="T3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7">
                    <a:moveTo>
                      <a:pt x="2" y="7"/>
                    </a:moveTo>
                    <a:cubicBezTo>
                      <a:pt x="3" y="5"/>
                      <a:pt x="3" y="5"/>
                      <a:pt x="3" y="5"/>
                    </a:cubicBezTo>
                    <a:cubicBezTo>
                      <a:pt x="5" y="7"/>
                      <a:pt x="5" y="7"/>
                      <a:pt x="5" y="7"/>
                    </a:cubicBezTo>
                    <a:cubicBezTo>
                      <a:pt x="6" y="7"/>
                      <a:pt x="6" y="7"/>
                      <a:pt x="6" y="7"/>
                    </a:cubicBezTo>
                    <a:cubicBezTo>
                      <a:pt x="6" y="5"/>
                      <a:pt x="6" y="5"/>
                      <a:pt x="6" y="5"/>
                    </a:cubicBezTo>
                    <a:cubicBezTo>
                      <a:pt x="9" y="7"/>
                      <a:pt x="9" y="7"/>
                      <a:pt x="9" y="7"/>
                    </a:cubicBezTo>
                    <a:cubicBezTo>
                      <a:pt x="10" y="6"/>
                      <a:pt x="10" y="6"/>
                      <a:pt x="10" y="6"/>
                    </a:cubicBezTo>
                    <a:cubicBezTo>
                      <a:pt x="12" y="6"/>
                      <a:pt x="12" y="6"/>
                      <a:pt x="12" y="6"/>
                    </a:cubicBezTo>
                    <a:cubicBezTo>
                      <a:pt x="12" y="4"/>
                      <a:pt x="12" y="4"/>
                      <a:pt x="12" y="4"/>
                    </a:cubicBezTo>
                    <a:cubicBezTo>
                      <a:pt x="8" y="0"/>
                      <a:pt x="8" y="0"/>
                      <a:pt x="8" y="0"/>
                    </a:cubicBezTo>
                    <a:cubicBezTo>
                      <a:pt x="6" y="2"/>
                      <a:pt x="6" y="2"/>
                      <a:pt x="6" y="2"/>
                    </a:cubicBezTo>
                    <a:cubicBezTo>
                      <a:pt x="3" y="3"/>
                      <a:pt x="3" y="3"/>
                      <a:pt x="3" y="3"/>
                    </a:cubicBezTo>
                    <a:cubicBezTo>
                      <a:pt x="2" y="4"/>
                      <a:pt x="2" y="4"/>
                      <a:pt x="2" y="4"/>
                    </a:cubicBezTo>
                    <a:cubicBezTo>
                      <a:pt x="2" y="4"/>
                      <a:pt x="2" y="4"/>
                      <a:pt x="2" y="4"/>
                    </a:cubicBezTo>
                    <a:cubicBezTo>
                      <a:pt x="2" y="4"/>
                      <a:pt x="0" y="7"/>
                      <a:pt x="0" y="7"/>
                    </a:cubicBezTo>
                    <a:cubicBezTo>
                      <a:pt x="1" y="7"/>
                      <a:pt x="1" y="7"/>
                      <a:pt x="1" y="7"/>
                    </a:cubicBezTo>
                    <a:lnTo>
                      <a:pt x="2" y="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1" name="Freeform 602"/>
              <p:cNvSpPr>
                <a:spLocks/>
              </p:cNvSpPr>
              <p:nvPr/>
            </p:nvSpPr>
            <p:spPr bwMode="auto">
              <a:xfrm>
                <a:off x="378" y="629"/>
                <a:ext cx="36" cy="48"/>
              </a:xfrm>
              <a:custGeom>
                <a:avLst/>
                <a:gdLst>
                  <a:gd name="T0" fmla="*/ 0 w 36"/>
                  <a:gd name="T1" fmla="*/ 36 h 48"/>
                  <a:gd name="T2" fmla="*/ 18 w 36"/>
                  <a:gd name="T3" fmla="*/ 48 h 48"/>
                  <a:gd name="T4" fmla="*/ 24 w 36"/>
                  <a:gd name="T5" fmla="*/ 42 h 48"/>
                  <a:gd name="T6" fmla="*/ 36 w 36"/>
                  <a:gd name="T7" fmla="*/ 0 h 48"/>
                  <a:gd name="T8" fmla="*/ 18 w 36"/>
                  <a:gd name="T9" fmla="*/ 12 h 48"/>
                  <a:gd name="T10" fmla="*/ 0 w 36"/>
                  <a:gd name="T11" fmla="*/ 36 h 48"/>
                </a:gdLst>
                <a:ahLst/>
                <a:cxnLst>
                  <a:cxn ang="0">
                    <a:pos x="T0" y="T1"/>
                  </a:cxn>
                  <a:cxn ang="0">
                    <a:pos x="T2" y="T3"/>
                  </a:cxn>
                  <a:cxn ang="0">
                    <a:pos x="T4" y="T5"/>
                  </a:cxn>
                  <a:cxn ang="0">
                    <a:pos x="T6" y="T7"/>
                  </a:cxn>
                  <a:cxn ang="0">
                    <a:pos x="T8" y="T9"/>
                  </a:cxn>
                  <a:cxn ang="0">
                    <a:pos x="T10" y="T11"/>
                  </a:cxn>
                </a:cxnLst>
                <a:rect l="0" t="0" r="r" b="b"/>
                <a:pathLst>
                  <a:path w="36" h="48">
                    <a:moveTo>
                      <a:pt x="0" y="36"/>
                    </a:moveTo>
                    <a:lnTo>
                      <a:pt x="18" y="48"/>
                    </a:lnTo>
                    <a:lnTo>
                      <a:pt x="24" y="42"/>
                    </a:lnTo>
                    <a:lnTo>
                      <a:pt x="36" y="0"/>
                    </a:lnTo>
                    <a:lnTo>
                      <a:pt x="18" y="12"/>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2" name="Freeform 603"/>
              <p:cNvSpPr>
                <a:spLocks/>
              </p:cNvSpPr>
              <p:nvPr/>
            </p:nvSpPr>
            <p:spPr bwMode="auto">
              <a:xfrm>
                <a:off x="804" y="233"/>
                <a:ext cx="186" cy="234"/>
              </a:xfrm>
              <a:custGeom>
                <a:avLst/>
                <a:gdLst>
                  <a:gd name="T0" fmla="*/ 12 w 186"/>
                  <a:gd name="T1" fmla="*/ 6 h 234"/>
                  <a:gd name="T2" fmla="*/ 24 w 186"/>
                  <a:gd name="T3" fmla="*/ 36 h 234"/>
                  <a:gd name="T4" fmla="*/ 36 w 186"/>
                  <a:gd name="T5" fmla="*/ 54 h 234"/>
                  <a:gd name="T6" fmla="*/ 0 w 186"/>
                  <a:gd name="T7" fmla="*/ 66 h 234"/>
                  <a:gd name="T8" fmla="*/ 6 w 186"/>
                  <a:gd name="T9" fmla="*/ 78 h 234"/>
                  <a:gd name="T10" fmla="*/ 30 w 186"/>
                  <a:gd name="T11" fmla="*/ 90 h 234"/>
                  <a:gd name="T12" fmla="*/ 36 w 186"/>
                  <a:gd name="T13" fmla="*/ 102 h 234"/>
                  <a:gd name="T14" fmla="*/ 60 w 186"/>
                  <a:gd name="T15" fmla="*/ 108 h 234"/>
                  <a:gd name="T16" fmla="*/ 84 w 186"/>
                  <a:gd name="T17" fmla="*/ 126 h 234"/>
                  <a:gd name="T18" fmla="*/ 90 w 186"/>
                  <a:gd name="T19" fmla="*/ 150 h 234"/>
                  <a:gd name="T20" fmla="*/ 54 w 186"/>
                  <a:gd name="T21" fmla="*/ 132 h 234"/>
                  <a:gd name="T22" fmla="*/ 36 w 186"/>
                  <a:gd name="T23" fmla="*/ 150 h 234"/>
                  <a:gd name="T24" fmla="*/ 42 w 186"/>
                  <a:gd name="T25" fmla="*/ 174 h 234"/>
                  <a:gd name="T26" fmla="*/ 66 w 186"/>
                  <a:gd name="T27" fmla="*/ 198 h 234"/>
                  <a:gd name="T28" fmla="*/ 42 w 186"/>
                  <a:gd name="T29" fmla="*/ 210 h 234"/>
                  <a:gd name="T30" fmla="*/ 78 w 186"/>
                  <a:gd name="T31" fmla="*/ 234 h 234"/>
                  <a:gd name="T32" fmla="*/ 90 w 186"/>
                  <a:gd name="T33" fmla="*/ 216 h 234"/>
                  <a:gd name="T34" fmla="*/ 102 w 186"/>
                  <a:gd name="T35" fmla="*/ 216 h 234"/>
                  <a:gd name="T36" fmla="*/ 102 w 186"/>
                  <a:gd name="T37" fmla="*/ 192 h 234"/>
                  <a:gd name="T38" fmla="*/ 126 w 186"/>
                  <a:gd name="T39" fmla="*/ 210 h 234"/>
                  <a:gd name="T40" fmla="*/ 138 w 186"/>
                  <a:gd name="T41" fmla="*/ 186 h 234"/>
                  <a:gd name="T42" fmla="*/ 138 w 186"/>
                  <a:gd name="T43" fmla="*/ 156 h 234"/>
                  <a:gd name="T44" fmla="*/ 168 w 186"/>
                  <a:gd name="T45" fmla="*/ 150 h 234"/>
                  <a:gd name="T46" fmla="*/ 186 w 186"/>
                  <a:gd name="T47" fmla="*/ 132 h 234"/>
                  <a:gd name="T48" fmla="*/ 168 w 186"/>
                  <a:gd name="T49" fmla="*/ 108 h 234"/>
                  <a:gd name="T50" fmla="*/ 150 w 186"/>
                  <a:gd name="T51" fmla="*/ 102 h 234"/>
                  <a:gd name="T52" fmla="*/ 150 w 186"/>
                  <a:gd name="T53" fmla="*/ 78 h 234"/>
                  <a:gd name="T54" fmla="*/ 138 w 186"/>
                  <a:gd name="T55" fmla="*/ 60 h 234"/>
                  <a:gd name="T56" fmla="*/ 108 w 186"/>
                  <a:gd name="T57" fmla="*/ 54 h 234"/>
                  <a:gd name="T58" fmla="*/ 102 w 186"/>
                  <a:gd name="T59" fmla="*/ 30 h 234"/>
                  <a:gd name="T60" fmla="*/ 96 w 186"/>
                  <a:gd name="T61" fmla="*/ 6 h 234"/>
                  <a:gd name="T62" fmla="*/ 84 w 186"/>
                  <a:gd name="T63" fmla="*/ 0 h 234"/>
                  <a:gd name="T64" fmla="*/ 30 w 186"/>
                  <a:gd name="T65" fmla="*/ 0 h 234"/>
                  <a:gd name="T66" fmla="*/ 30 w 186"/>
                  <a:gd name="T67" fmla="*/ 6 h 234"/>
                  <a:gd name="T68" fmla="*/ 12 w 186"/>
                  <a:gd name="T69" fmla="*/ 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234">
                    <a:moveTo>
                      <a:pt x="12" y="6"/>
                    </a:moveTo>
                    <a:lnTo>
                      <a:pt x="24" y="36"/>
                    </a:lnTo>
                    <a:lnTo>
                      <a:pt x="36" y="54"/>
                    </a:lnTo>
                    <a:lnTo>
                      <a:pt x="0" y="66"/>
                    </a:lnTo>
                    <a:lnTo>
                      <a:pt x="6" y="78"/>
                    </a:lnTo>
                    <a:lnTo>
                      <a:pt x="30" y="90"/>
                    </a:lnTo>
                    <a:lnTo>
                      <a:pt x="36" y="102"/>
                    </a:lnTo>
                    <a:lnTo>
                      <a:pt x="60" y="108"/>
                    </a:lnTo>
                    <a:lnTo>
                      <a:pt x="84" y="126"/>
                    </a:lnTo>
                    <a:lnTo>
                      <a:pt x="90" y="150"/>
                    </a:lnTo>
                    <a:lnTo>
                      <a:pt x="54" y="132"/>
                    </a:lnTo>
                    <a:lnTo>
                      <a:pt x="36" y="150"/>
                    </a:lnTo>
                    <a:lnTo>
                      <a:pt x="42" y="174"/>
                    </a:lnTo>
                    <a:lnTo>
                      <a:pt x="66" y="198"/>
                    </a:lnTo>
                    <a:lnTo>
                      <a:pt x="42" y="210"/>
                    </a:lnTo>
                    <a:lnTo>
                      <a:pt x="78" y="234"/>
                    </a:lnTo>
                    <a:lnTo>
                      <a:pt x="90" y="216"/>
                    </a:lnTo>
                    <a:lnTo>
                      <a:pt x="102" y="216"/>
                    </a:lnTo>
                    <a:lnTo>
                      <a:pt x="102" y="192"/>
                    </a:lnTo>
                    <a:lnTo>
                      <a:pt x="126" y="210"/>
                    </a:lnTo>
                    <a:lnTo>
                      <a:pt x="138" y="186"/>
                    </a:lnTo>
                    <a:lnTo>
                      <a:pt x="138" y="156"/>
                    </a:lnTo>
                    <a:lnTo>
                      <a:pt x="168" y="150"/>
                    </a:lnTo>
                    <a:lnTo>
                      <a:pt x="186" y="132"/>
                    </a:lnTo>
                    <a:lnTo>
                      <a:pt x="168" y="108"/>
                    </a:lnTo>
                    <a:lnTo>
                      <a:pt x="150" y="102"/>
                    </a:lnTo>
                    <a:lnTo>
                      <a:pt x="150" y="78"/>
                    </a:lnTo>
                    <a:lnTo>
                      <a:pt x="138" y="60"/>
                    </a:lnTo>
                    <a:lnTo>
                      <a:pt x="108" y="54"/>
                    </a:lnTo>
                    <a:lnTo>
                      <a:pt x="102" y="30"/>
                    </a:lnTo>
                    <a:lnTo>
                      <a:pt x="96" y="6"/>
                    </a:lnTo>
                    <a:lnTo>
                      <a:pt x="84" y="0"/>
                    </a:lnTo>
                    <a:lnTo>
                      <a:pt x="30" y="0"/>
                    </a:lnTo>
                    <a:lnTo>
                      <a:pt x="30" y="6"/>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3" name="Freeform 604"/>
              <p:cNvSpPr>
                <a:spLocks/>
              </p:cNvSpPr>
              <p:nvPr/>
            </p:nvSpPr>
            <p:spPr bwMode="auto">
              <a:xfrm>
                <a:off x="408" y="569"/>
                <a:ext cx="228" cy="180"/>
              </a:xfrm>
              <a:custGeom>
                <a:avLst/>
                <a:gdLst>
                  <a:gd name="T0" fmla="*/ 26 w 38"/>
                  <a:gd name="T1" fmla="*/ 11 h 30"/>
                  <a:gd name="T2" fmla="*/ 28 w 38"/>
                  <a:gd name="T3" fmla="*/ 15 h 30"/>
                  <a:gd name="T4" fmla="*/ 21 w 38"/>
                  <a:gd name="T5" fmla="*/ 17 h 30"/>
                  <a:gd name="T6" fmla="*/ 17 w 38"/>
                  <a:gd name="T7" fmla="*/ 14 h 30"/>
                  <a:gd name="T8" fmla="*/ 15 w 38"/>
                  <a:gd name="T9" fmla="*/ 7 h 30"/>
                  <a:gd name="T10" fmla="*/ 11 w 38"/>
                  <a:gd name="T11" fmla="*/ 5 h 30"/>
                  <a:gd name="T12" fmla="*/ 5 w 38"/>
                  <a:gd name="T13" fmla="*/ 8 h 30"/>
                  <a:gd name="T14" fmla="*/ 4 w 38"/>
                  <a:gd name="T15" fmla="*/ 9 h 30"/>
                  <a:gd name="T16" fmla="*/ 8 w 38"/>
                  <a:gd name="T17" fmla="*/ 13 h 30"/>
                  <a:gd name="T18" fmla="*/ 2 w 38"/>
                  <a:gd name="T19" fmla="*/ 17 h 30"/>
                  <a:gd name="T20" fmla="*/ 8 w 38"/>
                  <a:gd name="T21" fmla="*/ 15 h 30"/>
                  <a:gd name="T22" fmla="*/ 1 w 38"/>
                  <a:gd name="T23" fmla="*/ 17 h 30"/>
                  <a:gd name="T24" fmla="*/ 4 w 38"/>
                  <a:gd name="T25" fmla="*/ 22 h 30"/>
                  <a:gd name="T26" fmla="*/ 6 w 38"/>
                  <a:gd name="T27" fmla="*/ 24 h 30"/>
                  <a:gd name="T28" fmla="*/ 8 w 38"/>
                  <a:gd name="T29" fmla="*/ 24 h 30"/>
                  <a:gd name="T30" fmla="*/ 10 w 38"/>
                  <a:gd name="T31" fmla="*/ 20 h 30"/>
                  <a:gd name="T32" fmla="*/ 12 w 38"/>
                  <a:gd name="T33" fmla="*/ 18 h 30"/>
                  <a:gd name="T34" fmla="*/ 11 w 38"/>
                  <a:gd name="T35" fmla="*/ 23 h 30"/>
                  <a:gd name="T36" fmla="*/ 15 w 38"/>
                  <a:gd name="T37" fmla="*/ 21 h 30"/>
                  <a:gd name="T38" fmla="*/ 21 w 38"/>
                  <a:gd name="T39" fmla="*/ 20 h 30"/>
                  <a:gd name="T40" fmla="*/ 17 w 38"/>
                  <a:gd name="T41" fmla="*/ 23 h 30"/>
                  <a:gd name="T42" fmla="*/ 10 w 38"/>
                  <a:gd name="T43" fmla="*/ 27 h 30"/>
                  <a:gd name="T44" fmla="*/ 16 w 38"/>
                  <a:gd name="T45" fmla="*/ 30 h 30"/>
                  <a:gd name="T46" fmla="*/ 22 w 38"/>
                  <a:gd name="T47" fmla="*/ 26 h 30"/>
                  <a:gd name="T48" fmla="*/ 28 w 38"/>
                  <a:gd name="T49" fmla="*/ 22 h 30"/>
                  <a:gd name="T50" fmla="*/ 31 w 38"/>
                  <a:gd name="T51" fmla="*/ 22 h 30"/>
                  <a:gd name="T52" fmla="*/ 36 w 38"/>
                  <a:gd name="T53" fmla="*/ 23 h 30"/>
                  <a:gd name="T54" fmla="*/ 38 w 38"/>
                  <a:gd name="T55" fmla="*/ 17 h 30"/>
                  <a:gd name="T56" fmla="*/ 34 w 38"/>
                  <a:gd name="T57" fmla="*/ 11 h 30"/>
                  <a:gd name="T58" fmla="*/ 32 w 38"/>
                  <a:gd name="T59" fmla="*/ 12 h 30"/>
                  <a:gd name="T60" fmla="*/ 31 w 38"/>
                  <a:gd name="T61" fmla="*/ 11 h 30"/>
                  <a:gd name="T62" fmla="*/ 30 w 38"/>
                  <a:gd name="T63" fmla="*/ 7 h 30"/>
                  <a:gd name="T64" fmla="*/ 29 w 38"/>
                  <a:gd name="T65" fmla="*/ 2 h 30"/>
                  <a:gd name="T66" fmla="*/ 26 w 38"/>
                  <a:gd name="T67" fmla="*/ 1 h 30"/>
                  <a:gd name="T68" fmla="*/ 22 w 38"/>
                  <a:gd name="T6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0">
                    <a:moveTo>
                      <a:pt x="22" y="6"/>
                    </a:moveTo>
                    <a:cubicBezTo>
                      <a:pt x="26" y="11"/>
                      <a:pt x="26" y="11"/>
                      <a:pt x="26" y="11"/>
                    </a:cubicBezTo>
                    <a:cubicBezTo>
                      <a:pt x="24" y="12"/>
                      <a:pt x="24" y="12"/>
                      <a:pt x="24" y="12"/>
                    </a:cubicBezTo>
                    <a:cubicBezTo>
                      <a:pt x="28" y="15"/>
                      <a:pt x="28" y="15"/>
                      <a:pt x="28" y="15"/>
                    </a:cubicBezTo>
                    <a:cubicBezTo>
                      <a:pt x="27" y="17"/>
                      <a:pt x="27" y="17"/>
                      <a:pt x="27" y="17"/>
                    </a:cubicBezTo>
                    <a:cubicBezTo>
                      <a:pt x="21" y="17"/>
                      <a:pt x="21" y="17"/>
                      <a:pt x="21" y="17"/>
                    </a:cubicBezTo>
                    <a:cubicBezTo>
                      <a:pt x="19" y="13"/>
                      <a:pt x="19" y="13"/>
                      <a:pt x="19" y="13"/>
                    </a:cubicBezTo>
                    <a:cubicBezTo>
                      <a:pt x="17" y="14"/>
                      <a:pt x="17" y="14"/>
                      <a:pt x="17" y="14"/>
                    </a:cubicBezTo>
                    <a:cubicBezTo>
                      <a:pt x="18" y="12"/>
                      <a:pt x="18" y="12"/>
                      <a:pt x="18" y="12"/>
                    </a:cubicBezTo>
                    <a:cubicBezTo>
                      <a:pt x="15" y="7"/>
                      <a:pt x="15" y="7"/>
                      <a:pt x="15" y="7"/>
                    </a:cubicBezTo>
                    <a:cubicBezTo>
                      <a:pt x="11" y="8"/>
                      <a:pt x="11" y="8"/>
                      <a:pt x="11" y="8"/>
                    </a:cubicBezTo>
                    <a:cubicBezTo>
                      <a:pt x="11" y="5"/>
                      <a:pt x="11" y="5"/>
                      <a:pt x="11" y="5"/>
                    </a:cubicBezTo>
                    <a:cubicBezTo>
                      <a:pt x="6" y="5"/>
                      <a:pt x="6" y="5"/>
                      <a:pt x="6" y="5"/>
                    </a:cubicBezTo>
                    <a:cubicBezTo>
                      <a:pt x="5" y="8"/>
                      <a:pt x="5" y="8"/>
                      <a:pt x="5" y="8"/>
                    </a:cubicBezTo>
                    <a:cubicBezTo>
                      <a:pt x="9" y="9"/>
                      <a:pt x="9" y="9"/>
                      <a:pt x="9" y="9"/>
                    </a:cubicBezTo>
                    <a:cubicBezTo>
                      <a:pt x="4" y="9"/>
                      <a:pt x="4" y="9"/>
                      <a:pt x="4" y="9"/>
                    </a:cubicBezTo>
                    <a:cubicBezTo>
                      <a:pt x="3" y="13"/>
                      <a:pt x="3" y="13"/>
                      <a:pt x="3" y="13"/>
                    </a:cubicBezTo>
                    <a:cubicBezTo>
                      <a:pt x="8" y="13"/>
                      <a:pt x="8" y="13"/>
                      <a:pt x="8" y="13"/>
                    </a:cubicBezTo>
                    <a:cubicBezTo>
                      <a:pt x="2" y="14"/>
                      <a:pt x="2" y="14"/>
                      <a:pt x="2" y="14"/>
                    </a:cubicBezTo>
                    <a:cubicBezTo>
                      <a:pt x="2" y="17"/>
                      <a:pt x="2" y="17"/>
                      <a:pt x="2" y="17"/>
                    </a:cubicBezTo>
                    <a:cubicBezTo>
                      <a:pt x="4" y="17"/>
                      <a:pt x="4" y="17"/>
                      <a:pt x="4" y="17"/>
                    </a:cubicBezTo>
                    <a:cubicBezTo>
                      <a:pt x="8" y="15"/>
                      <a:pt x="8" y="15"/>
                      <a:pt x="8" y="15"/>
                    </a:cubicBezTo>
                    <a:cubicBezTo>
                      <a:pt x="5" y="18"/>
                      <a:pt x="5" y="18"/>
                      <a:pt x="5" y="18"/>
                    </a:cubicBezTo>
                    <a:cubicBezTo>
                      <a:pt x="1" y="17"/>
                      <a:pt x="1" y="17"/>
                      <a:pt x="1" y="17"/>
                    </a:cubicBezTo>
                    <a:cubicBezTo>
                      <a:pt x="0" y="20"/>
                      <a:pt x="0" y="20"/>
                      <a:pt x="0" y="20"/>
                    </a:cubicBezTo>
                    <a:cubicBezTo>
                      <a:pt x="4" y="22"/>
                      <a:pt x="4" y="22"/>
                      <a:pt x="4" y="22"/>
                    </a:cubicBezTo>
                    <a:cubicBezTo>
                      <a:pt x="4" y="21"/>
                      <a:pt x="4" y="21"/>
                      <a:pt x="4" y="21"/>
                    </a:cubicBezTo>
                    <a:cubicBezTo>
                      <a:pt x="6" y="24"/>
                      <a:pt x="6" y="24"/>
                      <a:pt x="6" y="24"/>
                    </a:cubicBezTo>
                    <a:cubicBezTo>
                      <a:pt x="8" y="22"/>
                      <a:pt x="8" y="22"/>
                      <a:pt x="8" y="22"/>
                    </a:cubicBezTo>
                    <a:cubicBezTo>
                      <a:pt x="8" y="24"/>
                      <a:pt x="8" y="24"/>
                      <a:pt x="8" y="24"/>
                    </a:cubicBezTo>
                    <a:cubicBezTo>
                      <a:pt x="10" y="22"/>
                      <a:pt x="10" y="22"/>
                      <a:pt x="10" y="22"/>
                    </a:cubicBezTo>
                    <a:cubicBezTo>
                      <a:pt x="10" y="20"/>
                      <a:pt x="10" y="20"/>
                      <a:pt x="10" y="20"/>
                    </a:cubicBezTo>
                    <a:cubicBezTo>
                      <a:pt x="11" y="20"/>
                      <a:pt x="11" y="20"/>
                      <a:pt x="11" y="20"/>
                    </a:cubicBezTo>
                    <a:cubicBezTo>
                      <a:pt x="12" y="18"/>
                      <a:pt x="12" y="18"/>
                      <a:pt x="12" y="18"/>
                    </a:cubicBezTo>
                    <a:cubicBezTo>
                      <a:pt x="14" y="18"/>
                      <a:pt x="14" y="18"/>
                      <a:pt x="14" y="18"/>
                    </a:cubicBezTo>
                    <a:cubicBezTo>
                      <a:pt x="11" y="23"/>
                      <a:pt x="11" y="23"/>
                      <a:pt x="11" y="23"/>
                    </a:cubicBezTo>
                    <a:cubicBezTo>
                      <a:pt x="15" y="23"/>
                      <a:pt x="15" y="23"/>
                      <a:pt x="15" y="23"/>
                    </a:cubicBezTo>
                    <a:cubicBezTo>
                      <a:pt x="15" y="21"/>
                      <a:pt x="15" y="21"/>
                      <a:pt x="15" y="21"/>
                    </a:cubicBezTo>
                    <a:cubicBezTo>
                      <a:pt x="17" y="22"/>
                      <a:pt x="17" y="22"/>
                      <a:pt x="17" y="22"/>
                    </a:cubicBezTo>
                    <a:cubicBezTo>
                      <a:pt x="21" y="20"/>
                      <a:pt x="21" y="20"/>
                      <a:pt x="21" y="20"/>
                    </a:cubicBezTo>
                    <a:cubicBezTo>
                      <a:pt x="18" y="24"/>
                      <a:pt x="18" y="24"/>
                      <a:pt x="18" y="24"/>
                    </a:cubicBezTo>
                    <a:cubicBezTo>
                      <a:pt x="17" y="23"/>
                      <a:pt x="17" y="23"/>
                      <a:pt x="17" y="23"/>
                    </a:cubicBezTo>
                    <a:cubicBezTo>
                      <a:pt x="13" y="24"/>
                      <a:pt x="13" y="24"/>
                      <a:pt x="13" y="24"/>
                    </a:cubicBezTo>
                    <a:cubicBezTo>
                      <a:pt x="10" y="27"/>
                      <a:pt x="10" y="27"/>
                      <a:pt x="10" y="27"/>
                    </a:cubicBezTo>
                    <a:cubicBezTo>
                      <a:pt x="12" y="29"/>
                      <a:pt x="12" y="29"/>
                      <a:pt x="12" y="29"/>
                    </a:cubicBezTo>
                    <a:cubicBezTo>
                      <a:pt x="16" y="30"/>
                      <a:pt x="16" y="30"/>
                      <a:pt x="16" y="30"/>
                    </a:cubicBezTo>
                    <a:cubicBezTo>
                      <a:pt x="22" y="27"/>
                      <a:pt x="22" y="27"/>
                      <a:pt x="22" y="27"/>
                    </a:cubicBezTo>
                    <a:cubicBezTo>
                      <a:pt x="22" y="27"/>
                      <a:pt x="21" y="26"/>
                      <a:pt x="22" y="26"/>
                    </a:cubicBezTo>
                    <a:cubicBezTo>
                      <a:pt x="22" y="26"/>
                      <a:pt x="27" y="24"/>
                      <a:pt x="27" y="24"/>
                    </a:cubicBezTo>
                    <a:cubicBezTo>
                      <a:pt x="28" y="22"/>
                      <a:pt x="28" y="22"/>
                      <a:pt x="28" y="22"/>
                    </a:cubicBezTo>
                    <a:cubicBezTo>
                      <a:pt x="29" y="24"/>
                      <a:pt x="29" y="24"/>
                      <a:pt x="29" y="24"/>
                    </a:cubicBezTo>
                    <a:cubicBezTo>
                      <a:pt x="31" y="22"/>
                      <a:pt x="31" y="22"/>
                      <a:pt x="31" y="22"/>
                    </a:cubicBezTo>
                    <a:cubicBezTo>
                      <a:pt x="34" y="25"/>
                      <a:pt x="34" y="25"/>
                      <a:pt x="34" y="25"/>
                    </a:cubicBezTo>
                    <a:cubicBezTo>
                      <a:pt x="36" y="23"/>
                      <a:pt x="36" y="23"/>
                      <a:pt x="36" y="23"/>
                    </a:cubicBezTo>
                    <a:cubicBezTo>
                      <a:pt x="37" y="17"/>
                      <a:pt x="37" y="17"/>
                      <a:pt x="37" y="17"/>
                    </a:cubicBezTo>
                    <a:cubicBezTo>
                      <a:pt x="38" y="17"/>
                      <a:pt x="38" y="17"/>
                      <a:pt x="38" y="17"/>
                    </a:cubicBezTo>
                    <a:cubicBezTo>
                      <a:pt x="36" y="11"/>
                      <a:pt x="36" y="11"/>
                      <a:pt x="36" y="11"/>
                    </a:cubicBezTo>
                    <a:cubicBezTo>
                      <a:pt x="34" y="11"/>
                      <a:pt x="34" y="11"/>
                      <a:pt x="34" y="11"/>
                    </a:cubicBezTo>
                    <a:cubicBezTo>
                      <a:pt x="33" y="15"/>
                      <a:pt x="33" y="15"/>
                      <a:pt x="33" y="15"/>
                    </a:cubicBezTo>
                    <a:cubicBezTo>
                      <a:pt x="32" y="12"/>
                      <a:pt x="32" y="12"/>
                      <a:pt x="32" y="12"/>
                    </a:cubicBezTo>
                    <a:cubicBezTo>
                      <a:pt x="30" y="14"/>
                      <a:pt x="30" y="14"/>
                      <a:pt x="30" y="14"/>
                    </a:cubicBezTo>
                    <a:cubicBezTo>
                      <a:pt x="31" y="11"/>
                      <a:pt x="31" y="11"/>
                      <a:pt x="31" y="11"/>
                    </a:cubicBezTo>
                    <a:cubicBezTo>
                      <a:pt x="29" y="10"/>
                      <a:pt x="29" y="10"/>
                      <a:pt x="29" y="10"/>
                    </a:cubicBezTo>
                    <a:cubicBezTo>
                      <a:pt x="30" y="7"/>
                      <a:pt x="30" y="7"/>
                      <a:pt x="30" y="7"/>
                    </a:cubicBezTo>
                    <a:cubicBezTo>
                      <a:pt x="28" y="3"/>
                      <a:pt x="28" y="3"/>
                      <a:pt x="28" y="3"/>
                    </a:cubicBezTo>
                    <a:cubicBezTo>
                      <a:pt x="29" y="2"/>
                      <a:pt x="29" y="2"/>
                      <a:pt x="29" y="2"/>
                    </a:cubicBezTo>
                    <a:cubicBezTo>
                      <a:pt x="28" y="0"/>
                      <a:pt x="28" y="0"/>
                      <a:pt x="28" y="0"/>
                    </a:cubicBezTo>
                    <a:cubicBezTo>
                      <a:pt x="26" y="1"/>
                      <a:pt x="26" y="1"/>
                      <a:pt x="26" y="1"/>
                    </a:cubicBezTo>
                    <a:cubicBezTo>
                      <a:pt x="25" y="5"/>
                      <a:pt x="25" y="5"/>
                      <a:pt x="25" y="5"/>
                    </a:cubicBezTo>
                    <a:lnTo>
                      <a:pt x="2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4" name="Freeform 605"/>
              <p:cNvSpPr>
                <a:spLocks/>
              </p:cNvSpPr>
              <p:nvPr/>
            </p:nvSpPr>
            <p:spPr bwMode="auto">
              <a:xfrm>
                <a:off x="462" y="569"/>
                <a:ext cx="24" cy="12"/>
              </a:xfrm>
              <a:custGeom>
                <a:avLst/>
                <a:gdLst>
                  <a:gd name="T0" fmla="*/ 0 w 24"/>
                  <a:gd name="T1" fmla="*/ 6 h 12"/>
                  <a:gd name="T2" fmla="*/ 6 w 24"/>
                  <a:gd name="T3" fmla="*/ 12 h 12"/>
                  <a:gd name="T4" fmla="*/ 24 w 24"/>
                  <a:gd name="T5" fmla="*/ 12 h 12"/>
                  <a:gd name="T6" fmla="*/ 24 w 24"/>
                  <a:gd name="T7" fmla="*/ 6 h 12"/>
                  <a:gd name="T8" fmla="*/ 12 w 24"/>
                  <a:gd name="T9" fmla="*/ 0 h 12"/>
                  <a:gd name="T10" fmla="*/ 0 w 24"/>
                  <a:gd name="T11" fmla="*/ 6 h 12"/>
                </a:gdLst>
                <a:ahLst/>
                <a:cxnLst>
                  <a:cxn ang="0">
                    <a:pos x="T0" y="T1"/>
                  </a:cxn>
                  <a:cxn ang="0">
                    <a:pos x="T2" y="T3"/>
                  </a:cxn>
                  <a:cxn ang="0">
                    <a:pos x="T4" y="T5"/>
                  </a:cxn>
                  <a:cxn ang="0">
                    <a:pos x="T6" y="T7"/>
                  </a:cxn>
                  <a:cxn ang="0">
                    <a:pos x="T8" y="T9"/>
                  </a:cxn>
                  <a:cxn ang="0">
                    <a:pos x="T10" y="T11"/>
                  </a:cxn>
                </a:cxnLst>
                <a:rect l="0" t="0" r="r" b="b"/>
                <a:pathLst>
                  <a:path w="24" h="12">
                    <a:moveTo>
                      <a:pt x="0" y="6"/>
                    </a:moveTo>
                    <a:lnTo>
                      <a:pt x="6" y="12"/>
                    </a:lnTo>
                    <a:lnTo>
                      <a:pt x="24" y="12"/>
                    </a:lnTo>
                    <a:lnTo>
                      <a:pt x="24" y="6"/>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85" name="Freeform 606"/>
              <p:cNvSpPr>
                <a:spLocks/>
              </p:cNvSpPr>
              <p:nvPr/>
            </p:nvSpPr>
            <p:spPr bwMode="auto">
              <a:xfrm>
                <a:off x="258" y="737"/>
                <a:ext cx="192" cy="222"/>
              </a:xfrm>
              <a:custGeom>
                <a:avLst/>
                <a:gdLst>
                  <a:gd name="T0" fmla="*/ 150 w 192"/>
                  <a:gd name="T1" fmla="*/ 24 h 222"/>
                  <a:gd name="T2" fmla="*/ 114 w 192"/>
                  <a:gd name="T3" fmla="*/ 30 h 222"/>
                  <a:gd name="T4" fmla="*/ 84 w 192"/>
                  <a:gd name="T5" fmla="*/ 0 h 222"/>
                  <a:gd name="T6" fmla="*/ 24 w 192"/>
                  <a:gd name="T7" fmla="*/ 12 h 222"/>
                  <a:gd name="T8" fmla="*/ 42 w 192"/>
                  <a:gd name="T9" fmla="*/ 60 h 222"/>
                  <a:gd name="T10" fmla="*/ 12 w 192"/>
                  <a:gd name="T11" fmla="*/ 114 h 222"/>
                  <a:gd name="T12" fmla="*/ 12 w 192"/>
                  <a:gd name="T13" fmla="*/ 132 h 222"/>
                  <a:gd name="T14" fmla="*/ 0 w 192"/>
                  <a:gd name="T15" fmla="*/ 174 h 222"/>
                  <a:gd name="T16" fmla="*/ 36 w 192"/>
                  <a:gd name="T17" fmla="*/ 180 h 222"/>
                  <a:gd name="T18" fmla="*/ 54 w 192"/>
                  <a:gd name="T19" fmla="*/ 222 h 222"/>
                  <a:gd name="T20" fmla="*/ 72 w 192"/>
                  <a:gd name="T21" fmla="*/ 198 h 222"/>
                  <a:gd name="T22" fmla="*/ 102 w 192"/>
                  <a:gd name="T23" fmla="*/ 210 h 222"/>
                  <a:gd name="T24" fmla="*/ 108 w 192"/>
                  <a:gd name="T25" fmla="*/ 156 h 222"/>
                  <a:gd name="T26" fmla="*/ 192 w 192"/>
                  <a:gd name="T27" fmla="*/ 72 h 222"/>
                  <a:gd name="T28" fmla="*/ 150 w 192"/>
                  <a:gd name="T29" fmla="*/ 2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 h="222">
                    <a:moveTo>
                      <a:pt x="150" y="24"/>
                    </a:moveTo>
                    <a:lnTo>
                      <a:pt x="114" y="30"/>
                    </a:lnTo>
                    <a:lnTo>
                      <a:pt x="84" y="0"/>
                    </a:lnTo>
                    <a:lnTo>
                      <a:pt x="24" y="12"/>
                    </a:lnTo>
                    <a:lnTo>
                      <a:pt x="42" y="60"/>
                    </a:lnTo>
                    <a:lnTo>
                      <a:pt x="12" y="114"/>
                    </a:lnTo>
                    <a:lnTo>
                      <a:pt x="12" y="132"/>
                    </a:lnTo>
                    <a:lnTo>
                      <a:pt x="0" y="174"/>
                    </a:lnTo>
                    <a:lnTo>
                      <a:pt x="36" y="180"/>
                    </a:lnTo>
                    <a:lnTo>
                      <a:pt x="54" y="222"/>
                    </a:lnTo>
                    <a:lnTo>
                      <a:pt x="72" y="198"/>
                    </a:lnTo>
                    <a:lnTo>
                      <a:pt x="102" y="210"/>
                    </a:lnTo>
                    <a:lnTo>
                      <a:pt x="108" y="156"/>
                    </a:lnTo>
                    <a:lnTo>
                      <a:pt x="192" y="72"/>
                    </a:lnTo>
                    <a:lnTo>
                      <a:pt x="15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grpSp>
          <p:nvGrpSpPr>
            <p:cNvPr id="333" name="Group 808"/>
            <p:cNvGrpSpPr>
              <a:grpSpLocks/>
            </p:cNvGrpSpPr>
            <p:nvPr/>
          </p:nvGrpSpPr>
          <p:grpSpPr bwMode="auto">
            <a:xfrm>
              <a:off x="0" y="233"/>
              <a:ext cx="3991" cy="2545"/>
              <a:chOff x="0" y="233"/>
              <a:chExt cx="3991" cy="2545"/>
            </a:xfrm>
            <a:grpFill/>
          </p:grpSpPr>
          <p:sp>
            <p:nvSpPr>
              <p:cNvPr id="565" name="Freeform 608"/>
              <p:cNvSpPr>
                <a:spLocks/>
              </p:cNvSpPr>
              <p:nvPr/>
            </p:nvSpPr>
            <p:spPr bwMode="auto">
              <a:xfrm>
                <a:off x="384" y="821"/>
                <a:ext cx="336" cy="271"/>
              </a:xfrm>
              <a:custGeom>
                <a:avLst/>
                <a:gdLst>
                  <a:gd name="T0" fmla="*/ 264 w 336"/>
                  <a:gd name="T1" fmla="*/ 138 h 271"/>
                  <a:gd name="T2" fmla="*/ 270 w 336"/>
                  <a:gd name="T3" fmla="*/ 120 h 271"/>
                  <a:gd name="T4" fmla="*/ 252 w 336"/>
                  <a:gd name="T5" fmla="*/ 36 h 271"/>
                  <a:gd name="T6" fmla="*/ 198 w 336"/>
                  <a:gd name="T7" fmla="*/ 6 h 271"/>
                  <a:gd name="T8" fmla="*/ 222 w 336"/>
                  <a:gd name="T9" fmla="*/ 90 h 271"/>
                  <a:gd name="T10" fmla="*/ 198 w 336"/>
                  <a:gd name="T11" fmla="*/ 102 h 271"/>
                  <a:gd name="T12" fmla="*/ 186 w 336"/>
                  <a:gd name="T13" fmla="*/ 48 h 271"/>
                  <a:gd name="T14" fmla="*/ 156 w 336"/>
                  <a:gd name="T15" fmla="*/ 24 h 271"/>
                  <a:gd name="T16" fmla="*/ 162 w 336"/>
                  <a:gd name="T17" fmla="*/ 54 h 271"/>
                  <a:gd name="T18" fmla="*/ 132 w 336"/>
                  <a:gd name="T19" fmla="*/ 66 h 271"/>
                  <a:gd name="T20" fmla="*/ 144 w 336"/>
                  <a:gd name="T21" fmla="*/ 48 h 271"/>
                  <a:gd name="T22" fmla="*/ 108 w 336"/>
                  <a:gd name="T23" fmla="*/ 24 h 271"/>
                  <a:gd name="T24" fmla="*/ 90 w 336"/>
                  <a:gd name="T25" fmla="*/ 30 h 271"/>
                  <a:gd name="T26" fmla="*/ 96 w 336"/>
                  <a:gd name="T27" fmla="*/ 42 h 271"/>
                  <a:gd name="T28" fmla="*/ 78 w 336"/>
                  <a:gd name="T29" fmla="*/ 48 h 271"/>
                  <a:gd name="T30" fmla="*/ 90 w 336"/>
                  <a:gd name="T31" fmla="*/ 0 h 271"/>
                  <a:gd name="T32" fmla="*/ 18 w 336"/>
                  <a:gd name="T33" fmla="*/ 42 h 271"/>
                  <a:gd name="T34" fmla="*/ 0 w 336"/>
                  <a:gd name="T35" fmla="*/ 96 h 271"/>
                  <a:gd name="T36" fmla="*/ 30 w 336"/>
                  <a:gd name="T37" fmla="*/ 120 h 271"/>
                  <a:gd name="T38" fmla="*/ 54 w 336"/>
                  <a:gd name="T39" fmla="*/ 114 h 271"/>
                  <a:gd name="T40" fmla="*/ 60 w 336"/>
                  <a:gd name="T41" fmla="*/ 120 h 271"/>
                  <a:gd name="T42" fmla="*/ 48 w 336"/>
                  <a:gd name="T43" fmla="*/ 120 h 271"/>
                  <a:gd name="T44" fmla="*/ 12 w 336"/>
                  <a:gd name="T45" fmla="*/ 144 h 271"/>
                  <a:gd name="T46" fmla="*/ 36 w 336"/>
                  <a:gd name="T47" fmla="*/ 162 h 271"/>
                  <a:gd name="T48" fmla="*/ 96 w 336"/>
                  <a:gd name="T49" fmla="*/ 162 h 271"/>
                  <a:gd name="T50" fmla="*/ 132 w 336"/>
                  <a:gd name="T51" fmla="*/ 181 h 271"/>
                  <a:gd name="T52" fmla="*/ 126 w 336"/>
                  <a:gd name="T53" fmla="*/ 187 h 271"/>
                  <a:gd name="T54" fmla="*/ 84 w 336"/>
                  <a:gd name="T55" fmla="*/ 174 h 271"/>
                  <a:gd name="T56" fmla="*/ 30 w 336"/>
                  <a:gd name="T57" fmla="*/ 199 h 271"/>
                  <a:gd name="T58" fmla="*/ 36 w 336"/>
                  <a:gd name="T59" fmla="*/ 217 h 271"/>
                  <a:gd name="T60" fmla="*/ 60 w 336"/>
                  <a:gd name="T61" fmla="*/ 241 h 271"/>
                  <a:gd name="T62" fmla="*/ 90 w 336"/>
                  <a:gd name="T63" fmla="*/ 235 h 271"/>
                  <a:gd name="T64" fmla="*/ 108 w 336"/>
                  <a:gd name="T65" fmla="*/ 271 h 271"/>
                  <a:gd name="T66" fmla="*/ 186 w 336"/>
                  <a:gd name="T67" fmla="*/ 265 h 271"/>
                  <a:gd name="T68" fmla="*/ 234 w 336"/>
                  <a:gd name="T69" fmla="*/ 229 h 271"/>
                  <a:gd name="T70" fmla="*/ 234 w 336"/>
                  <a:gd name="T71" fmla="*/ 241 h 271"/>
                  <a:gd name="T72" fmla="*/ 282 w 336"/>
                  <a:gd name="T73" fmla="*/ 265 h 271"/>
                  <a:gd name="T74" fmla="*/ 324 w 336"/>
                  <a:gd name="T75" fmla="*/ 247 h 271"/>
                  <a:gd name="T76" fmla="*/ 306 w 336"/>
                  <a:gd name="T77" fmla="*/ 229 h 271"/>
                  <a:gd name="T78" fmla="*/ 288 w 336"/>
                  <a:gd name="T79" fmla="*/ 235 h 271"/>
                  <a:gd name="T80" fmla="*/ 306 w 336"/>
                  <a:gd name="T81" fmla="*/ 205 h 271"/>
                  <a:gd name="T82" fmla="*/ 336 w 336"/>
                  <a:gd name="T83" fmla="*/ 217 h 271"/>
                  <a:gd name="T84" fmla="*/ 336 w 336"/>
                  <a:gd name="T85" fmla="*/ 199 h 271"/>
                  <a:gd name="T86" fmla="*/ 288 w 336"/>
                  <a:gd name="T87" fmla="*/ 168 h 271"/>
                  <a:gd name="T88" fmla="*/ 264 w 336"/>
                  <a:gd name="T89" fmla="*/ 13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6" h="271">
                    <a:moveTo>
                      <a:pt x="264" y="138"/>
                    </a:moveTo>
                    <a:lnTo>
                      <a:pt x="270" y="120"/>
                    </a:lnTo>
                    <a:lnTo>
                      <a:pt x="252" y="36"/>
                    </a:lnTo>
                    <a:lnTo>
                      <a:pt x="198" y="6"/>
                    </a:lnTo>
                    <a:lnTo>
                      <a:pt x="222" y="90"/>
                    </a:lnTo>
                    <a:lnTo>
                      <a:pt x="198" y="102"/>
                    </a:lnTo>
                    <a:lnTo>
                      <a:pt x="186" y="48"/>
                    </a:lnTo>
                    <a:lnTo>
                      <a:pt x="156" y="24"/>
                    </a:lnTo>
                    <a:lnTo>
                      <a:pt x="162" y="54"/>
                    </a:lnTo>
                    <a:lnTo>
                      <a:pt x="132" y="66"/>
                    </a:lnTo>
                    <a:lnTo>
                      <a:pt x="144" y="48"/>
                    </a:lnTo>
                    <a:lnTo>
                      <a:pt x="108" y="24"/>
                    </a:lnTo>
                    <a:lnTo>
                      <a:pt x="90" y="30"/>
                    </a:lnTo>
                    <a:lnTo>
                      <a:pt x="96" y="42"/>
                    </a:lnTo>
                    <a:lnTo>
                      <a:pt x="78" y="48"/>
                    </a:lnTo>
                    <a:lnTo>
                      <a:pt x="90" y="0"/>
                    </a:lnTo>
                    <a:lnTo>
                      <a:pt x="18" y="42"/>
                    </a:lnTo>
                    <a:lnTo>
                      <a:pt x="0" y="96"/>
                    </a:lnTo>
                    <a:lnTo>
                      <a:pt x="30" y="120"/>
                    </a:lnTo>
                    <a:lnTo>
                      <a:pt x="54" y="114"/>
                    </a:lnTo>
                    <a:lnTo>
                      <a:pt x="60" y="120"/>
                    </a:lnTo>
                    <a:lnTo>
                      <a:pt x="48" y="120"/>
                    </a:lnTo>
                    <a:lnTo>
                      <a:pt x="12" y="144"/>
                    </a:lnTo>
                    <a:lnTo>
                      <a:pt x="36" y="162"/>
                    </a:lnTo>
                    <a:lnTo>
                      <a:pt x="96" y="162"/>
                    </a:lnTo>
                    <a:lnTo>
                      <a:pt x="132" y="181"/>
                    </a:lnTo>
                    <a:lnTo>
                      <a:pt x="126" y="187"/>
                    </a:lnTo>
                    <a:lnTo>
                      <a:pt x="84" y="174"/>
                    </a:lnTo>
                    <a:lnTo>
                      <a:pt x="30" y="199"/>
                    </a:lnTo>
                    <a:lnTo>
                      <a:pt x="36" y="217"/>
                    </a:lnTo>
                    <a:lnTo>
                      <a:pt x="60" y="241"/>
                    </a:lnTo>
                    <a:lnTo>
                      <a:pt x="90" y="235"/>
                    </a:lnTo>
                    <a:lnTo>
                      <a:pt x="108" y="271"/>
                    </a:lnTo>
                    <a:lnTo>
                      <a:pt x="186" y="265"/>
                    </a:lnTo>
                    <a:lnTo>
                      <a:pt x="234" y="229"/>
                    </a:lnTo>
                    <a:lnTo>
                      <a:pt x="234" y="241"/>
                    </a:lnTo>
                    <a:lnTo>
                      <a:pt x="282" y="265"/>
                    </a:lnTo>
                    <a:lnTo>
                      <a:pt x="324" y="247"/>
                    </a:lnTo>
                    <a:lnTo>
                      <a:pt x="306" y="229"/>
                    </a:lnTo>
                    <a:lnTo>
                      <a:pt x="288" y="235"/>
                    </a:lnTo>
                    <a:lnTo>
                      <a:pt x="306" y="205"/>
                    </a:lnTo>
                    <a:lnTo>
                      <a:pt x="336" y="217"/>
                    </a:lnTo>
                    <a:lnTo>
                      <a:pt x="336" y="199"/>
                    </a:lnTo>
                    <a:lnTo>
                      <a:pt x="288" y="168"/>
                    </a:lnTo>
                    <a:lnTo>
                      <a:pt x="264" y="13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6" name="Freeform 609"/>
              <p:cNvSpPr>
                <a:spLocks/>
              </p:cNvSpPr>
              <p:nvPr/>
            </p:nvSpPr>
            <p:spPr bwMode="auto">
              <a:xfrm>
                <a:off x="456" y="467"/>
                <a:ext cx="24" cy="36"/>
              </a:xfrm>
              <a:custGeom>
                <a:avLst/>
                <a:gdLst>
                  <a:gd name="T0" fmla="*/ 6 w 24"/>
                  <a:gd name="T1" fmla="*/ 24 h 36"/>
                  <a:gd name="T2" fmla="*/ 12 w 24"/>
                  <a:gd name="T3" fmla="*/ 36 h 36"/>
                  <a:gd name="T4" fmla="*/ 24 w 24"/>
                  <a:gd name="T5" fmla="*/ 30 h 36"/>
                  <a:gd name="T6" fmla="*/ 24 w 24"/>
                  <a:gd name="T7" fmla="*/ 18 h 36"/>
                  <a:gd name="T8" fmla="*/ 12 w 24"/>
                  <a:gd name="T9" fmla="*/ 12 h 36"/>
                  <a:gd name="T10" fmla="*/ 12 w 24"/>
                  <a:gd name="T11" fmla="*/ 0 h 36"/>
                  <a:gd name="T12" fmla="*/ 0 w 24"/>
                  <a:gd name="T13" fmla="*/ 12 h 36"/>
                  <a:gd name="T14" fmla="*/ 6 w 24"/>
                  <a:gd name="T15" fmla="*/ 24 h 36"/>
                  <a:gd name="T16" fmla="*/ 6 w 24"/>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6" y="24"/>
                    </a:moveTo>
                    <a:lnTo>
                      <a:pt x="12" y="36"/>
                    </a:lnTo>
                    <a:lnTo>
                      <a:pt x="24" y="30"/>
                    </a:lnTo>
                    <a:lnTo>
                      <a:pt x="24" y="18"/>
                    </a:lnTo>
                    <a:lnTo>
                      <a:pt x="12" y="12"/>
                    </a:lnTo>
                    <a:lnTo>
                      <a:pt x="12" y="0"/>
                    </a:lnTo>
                    <a:lnTo>
                      <a:pt x="0" y="12"/>
                    </a:lnTo>
                    <a:lnTo>
                      <a:pt x="6" y="24"/>
                    </a:lnTo>
                    <a:lnTo>
                      <a:pt x="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7" name="Freeform 610"/>
              <p:cNvSpPr>
                <a:spLocks/>
              </p:cNvSpPr>
              <p:nvPr/>
            </p:nvSpPr>
            <p:spPr bwMode="auto">
              <a:xfrm>
                <a:off x="312" y="515"/>
                <a:ext cx="138" cy="132"/>
              </a:xfrm>
              <a:custGeom>
                <a:avLst/>
                <a:gdLst>
                  <a:gd name="T0" fmla="*/ 6 w 138"/>
                  <a:gd name="T1" fmla="*/ 120 h 132"/>
                  <a:gd name="T2" fmla="*/ 30 w 138"/>
                  <a:gd name="T3" fmla="*/ 126 h 132"/>
                  <a:gd name="T4" fmla="*/ 36 w 138"/>
                  <a:gd name="T5" fmla="*/ 108 h 132"/>
                  <a:gd name="T6" fmla="*/ 48 w 138"/>
                  <a:gd name="T7" fmla="*/ 132 h 132"/>
                  <a:gd name="T8" fmla="*/ 60 w 138"/>
                  <a:gd name="T9" fmla="*/ 126 h 132"/>
                  <a:gd name="T10" fmla="*/ 60 w 138"/>
                  <a:gd name="T11" fmla="*/ 102 h 132"/>
                  <a:gd name="T12" fmla="*/ 66 w 138"/>
                  <a:gd name="T13" fmla="*/ 96 h 132"/>
                  <a:gd name="T14" fmla="*/ 72 w 138"/>
                  <a:gd name="T15" fmla="*/ 114 h 132"/>
                  <a:gd name="T16" fmla="*/ 78 w 138"/>
                  <a:gd name="T17" fmla="*/ 96 h 132"/>
                  <a:gd name="T18" fmla="*/ 72 w 138"/>
                  <a:gd name="T19" fmla="*/ 78 h 132"/>
                  <a:gd name="T20" fmla="*/ 78 w 138"/>
                  <a:gd name="T21" fmla="*/ 84 h 132"/>
                  <a:gd name="T22" fmla="*/ 84 w 138"/>
                  <a:gd name="T23" fmla="*/ 66 h 132"/>
                  <a:gd name="T24" fmla="*/ 96 w 138"/>
                  <a:gd name="T25" fmla="*/ 60 h 132"/>
                  <a:gd name="T26" fmla="*/ 84 w 138"/>
                  <a:gd name="T27" fmla="*/ 90 h 132"/>
                  <a:gd name="T28" fmla="*/ 102 w 138"/>
                  <a:gd name="T29" fmla="*/ 102 h 132"/>
                  <a:gd name="T30" fmla="*/ 108 w 138"/>
                  <a:gd name="T31" fmla="*/ 78 h 132"/>
                  <a:gd name="T32" fmla="*/ 126 w 138"/>
                  <a:gd name="T33" fmla="*/ 72 h 132"/>
                  <a:gd name="T34" fmla="*/ 120 w 138"/>
                  <a:gd name="T35" fmla="*/ 54 h 132"/>
                  <a:gd name="T36" fmla="*/ 132 w 138"/>
                  <a:gd name="T37" fmla="*/ 54 h 132"/>
                  <a:gd name="T38" fmla="*/ 120 w 138"/>
                  <a:gd name="T39" fmla="*/ 30 h 132"/>
                  <a:gd name="T40" fmla="*/ 138 w 138"/>
                  <a:gd name="T41" fmla="*/ 18 h 132"/>
                  <a:gd name="T42" fmla="*/ 114 w 138"/>
                  <a:gd name="T43" fmla="*/ 0 h 132"/>
                  <a:gd name="T44" fmla="*/ 102 w 138"/>
                  <a:gd name="T45" fmla="*/ 6 h 132"/>
                  <a:gd name="T46" fmla="*/ 114 w 138"/>
                  <a:gd name="T47" fmla="*/ 12 h 132"/>
                  <a:gd name="T48" fmla="*/ 102 w 138"/>
                  <a:gd name="T49" fmla="*/ 18 h 132"/>
                  <a:gd name="T50" fmla="*/ 96 w 138"/>
                  <a:gd name="T51" fmla="*/ 12 h 132"/>
                  <a:gd name="T52" fmla="*/ 72 w 138"/>
                  <a:gd name="T53" fmla="*/ 18 h 132"/>
                  <a:gd name="T54" fmla="*/ 30 w 138"/>
                  <a:gd name="T55" fmla="*/ 84 h 132"/>
                  <a:gd name="T56" fmla="*/ 18 w 138"/>
                  <a:gd name="T57" fmla="*/ 84 h 132"/>
                  <a:gd name="T58" fmla="*/ 0 w 138"/>
                  <a:gd name="T59" fmla="*/ 108 h 132"/>
                  <a:gd name="T60" fmla="*/ 6 w 138"/>
                  <a:gd name="T61" fmla="*/ 108 h 132"/>
                  <a:gd name="T62" fmla="*/ 6 w 138"/>
                  <a:gd name="T63"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32">
                    <a:moveTo>
                      <a:pt x="6" y="120"/>
                    </a:moveTo>
                    <a:lnTo>
                      <a:pt x="30" y="126"/>
                    </a:lnTo>
                    <a:lnTo>
                      <a:pt x="36" y="108"/>
                    </a:lnTo>
                    <a:lnTo>
                      <a:pt x="48" y="132"/>
                    </a:lnTo>
                    <a:lnTo>
                      <a:pt x="60" y="126"/>
                    </a:lnTo>
                    <a:lnTo>
                      <a:pt x="60" y="102"/>
                    </a:lnTo>
                    <a:lnTo>
                      <a:pt x="66" y="96"/>
                    </a:lnTo>
                    <a:lnTo>
                      <a:pt x="72" y="114"/>
                    </a:lnTo>
                    <a:lnTo>
                      <a:pt x="78" y="96"/>
                    </a:lnTo>
                    <a:lnTo>
                      <a:pt x="72" y="78"/>
                    </a:lnTo>
                    <a:lnTo>
                      <a:pt x="78" y="84"/>
                    </a:lnTo>
                    <a:lnTo>
                      <a:pt x="84" y="66"/>
                    </a:lnTo>
                    <a:lnTo>
                      <a:pt x="96" y="60"/>
                    </a:lnTo>
                    <a:lnTo>
                      <a:pt x="84" y="90"/>
                    </a:lnTo>
                    <a:lnTo>
                      <a:pt x="102" y="102"/>
                    </a:lnTo>
                    <a:lnTo>
                      <a:pt x="108" y="78"/>
                    </a:lnTo>
                    <a:lnTo>
                      <a:pt x="126" y="72"/>
                    </a:lnTo>
                    <a:lnTo>
                      <a:pt x="120" y="54"/>
                    </a:lnTo>
                    <a:lnTo>
                      <a:pt x="132" y="54"/>
                    </a:lnTo>
                    <a:lnTo>
                      <a:pt x="120" y="30"/>
                    </a:lnTo>
                    <a:lnTo>
                      <a:pt x="138" y="18"/>
                    </a:lnTo>
                    <a:lnTo>
                      <a:pt x="114" y="0"/>
                    </a:lnTo>
                    <a:lnTo>
                      <a:pt x="102" y="6"/>
                    </a:lnTo>
                    <a:lnTo>
                      <a:pt x="114" y="12"/>
                    </a:lnTo>
                    <a:lnTo>
                      <a:pt x="102" y="18"/>
                    </a:lnTo>
                    <a:lnTo>
                      <a:pt x="96" y="12"/>
                    </a:lnTo>
                    <a:lnTo>
                      <a:pt x="72" y="18"/>
                    </a:lnTo>
                    <a:lnTo>
                      <a:pt x="30" y="84"/>
                    </a:lnTo>
                    <a:lnTo>
                      <a:pt x="18" y="84"/>
                    </a:lnTo>
                    <a:lnTo>
                      <a:pt x="0" y="108"/>
                    </a:lnTo>
                    <a:lnTo>
                      <a:pt x="6" y="108"/>
                    </a:lnTo>
                    <a:lnTo>
                      <a:pt x="6"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8" name="Freeform 611"/>
              <p:cNvSpPr>
                <a:spLocks/>
              </p:cNvSpPr>
              <p:nvPr/>
            </p:nvSpPr>
            <p:spPr bwMode="auto">
              <a:xfrm>
                <a:off x="1104" y="1584"/>
                <a:ext cx="12" cy="24"/>
              </a:xfrm>
              <a:custGeom>
                <a:avLst/>
                <a:gdLst>
                  <a:gd name="T0" fmla="*/ 0 w 12"/>
                  <a:gd name="T1" fmla="*/ 12 h 24"/>
                  <a:gd name="T2" fmla="*/ 6 w 12"/>
                  <a:gd name="T3" fmla="*/ 24 h 24"/>
                  <a:gd name="T4" fmla="*/ 6 w 12"/>
                  <a:gd name="T5" fmla="*/ 18 h 24"/>
                  <a:gd name="T6" fmla="*/ 12 w 12"/>
                  <a:gd name="T7" fmla="*/ 6 h 24"/>
                  <a:gd name="T8" fmla="*/ 12 w 12"/>
                  <a:gd name="T9" fmla="*/ 0 h 24"/>
                  <a:gd name="T10" fmla="*/ 0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0" y="12"/>
                    </a:moveTo>
                    <a:lnTo>
                      <a:pt x="6" y="24"/>
                    </a:lnTo>
                    <a:lnTo>
                      <a:pt x="6" y="18"/>
                    </a:lnTo>
                    <a:lnTo>
                      <a:pt x="12" y="6"/>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9" name="Freeform 612"/>
              <p:cNvSpPr>
                <a:spLocks/>
              </p:cNvSpPr>
              <p:nvPr/>
            </p:nvSpPr>
            <p:spPr bwMode="auto">
              <a:xfrm>
                <a:off x="972" y="233"/>
                <a:ext cx="18" cy="6"/>
              </a:xfrm>
              <a:custGeom>
                <a:avLst/>
                <a:gdLst>
                  <a:gd name="T0" fmla="*/ 18 w 18"/>
                  <a:gd name="T1" fmla="*/ 0 h 6"/>
                  <a:gd name="T2" fmla="*/ 0 w 18"/>
                  <a:gd name="T3" fmla="*/ 0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0"/>
                    </a:lnTo>
                    <a:lnTo>
                      <a:pt x="0"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0" name="Freeform 613"/>
              <p:cNvSpPr>
                <a:spLocks/>
              </p:cNvSpPr>
              <p:nvPr/>
            </p:nvSpPr>
            <p:spPr bwMode="auto">
              <a:xfrm>
                <a:off x="1092" y="1032"/>
                <a:ext cx="18" cy="18"/>
              </a:xfrm>
              <a:custGeom>
                <a:avLst/>
                <a:gdLst>
                  <a:gd name="T0" fmla="*/ 18 w 18"/>
                  <a:gd name="T1" fmla="*/ 6 h 18"/>
                  <a:gd name="T2" fmla="*/ 0 w 18"/>
                  <a:gd name="T3" fmla="*/ 0 h 18"/>
                  <a:gd name="T4" fmla="*/ 6 w 18"/>
                  <a:gd name="T5" fmla="*/ 18 h 18"/>
                  <a:gd name="T6" fmla="*/ 6 w 18"/>
                  <a:gd name="T7" fmla="*/ 12 h 18"/>
                  <a:gd name="T8" fmla="*/ 12 w 18"/>
                  <a:gd name="T9" fmla="*/ 12 h 18"/>
                  <a:gd name="T10" fmla="*/ 18 w 18"/>
                  <a:gd name="T11" fmla="*/ 6 h 18"/>
                </a:gdLst>
                <a:ahLst/>
                <a:cxnLst>
                  <a:cxn ang="0">
                    <a:pos x="T0" y="T1"/>
                  </a:cxn>
                  <a:cxn ang="0">
                    <a:pos x="T2" y="T3"/>
                  </a:cxn>
                  <a:cxn ang="0">
                    <a:pos x="T4" y="T5"/>
                  </a:cxn>
                  <a:cxn ang="0">
                    <a:pos x="T6" y="T7"/>
                  </a:cxn>
                  <a:cxn ang="0">
                    <a:pos x="T8" y="T9"/>
                  </a:cxn>
                  <a:cxn ang="0">
                    <a:pos x="T10" y="T11"/>
                  </a:cxn>
                </a:cxnLst>
                <a:rect l="0" t="0" r="r" b="b"/>
                <a:pathLst>
                  <a:path w="18" h="18">
                    <a:moveTo>
                      <a:pt x="18" y="6"/>
                    </a:moveTo>
                    <a:lnTo>
                      <a:pt x="0" y="0"/>
                    </a:lnTo>
                    <a:lnTo>
                      <a:pt x="6" y="18"/>
                    </a:lnTo>
                    <a:lnTo>
                      <a:pt x="6" y="12"/>
                    </a:lnTo>
                    <a:lnTo>
                      <a:pt x="12" y="12"/>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1" name="Freeform 614"/>
              <p:cNvSpPr>
                <a:spLocks/>
              </p:cNvSpPr>
              <p:nvPr/>
            </p:nvSpPr>
            <p:spPr bwMode="auto">
              <a:xfrm>
                <a:off x="1098" y="1374"/>
                <a:ext cx="12" cy="36"/>
              </a:xfrm>
              <a:custGeom>
                <a:avLst/>
                <a:gdLst>
                  <a:gd name="T0" fmla="*/ 0 w 12"/>
                  <a:gd name="T1" fmla="*/ 0 h 36"/>
                  <a:gd name="T2" fmla="*/ 0 w 12"/>
                  <a:gd name="T3" fmla="*/ 18 h 36"/>
                  <a:gd name="T4" fmla="*/ 6 w 12"/>
                  <a:gd name="T5" fmla="*/ 36 h 36"/>
                  <a:gd name="T6" fmla="*/ 6 w 12"/>
                  <a:gd name="T7" fmla="*/ 24 h 36"/>
                  <a:gd name="T8" fmla="*/ 12 w 12"/>
                  <a:gd name="T9" fmla="*/ 0 h 36"/>
                  <a:gd name="T10" fmla="*/ 0 w 12"/>
                  <a:gd name="T11" fmla="*/ 0 h 36"/>
                </a:gdLst>
                <a:ahLst/>
                <a:cxnLst>
                  <a:cxn ang="0">
                    <a:pos x="T0" y="T1"/>
                  </a:cxn>
                  <a:cxn ang="0">
                    <a:pos x="T2" y="T3"/>
                  </a:cxn>
                  <a:cxn ang="0">
                    <a:pos x="T4" y="T5"/>
                  </a:cxn>
                  <a:cxn ang="0">
                    <a:pos x="T6" y="T7"/>
                  </a:cxn>
                  <a:cxn ang="0">
                    <a:pos x="T8" y="T9"/>
                  </a:cxn>
                  <a:cxn ang="0">
                    <a:pos x="T10" y="T11"/>
                  </a:cxn>
                </a:cxnLst>
                <a:rect l="0" t="0" r="r" b="b"/>
                <a:pathLst>
                  <a:path w="12" h="36">
                    <a:moveTo>
                      <a:pt x="0" y="0"/>
                    </a:moveTo>
                    <a:lnTo>
                      <a:pt x="0" y="18"/>
                    </a:lnTo>
                    <a:lnTo>
                      <a:pt x="6" y="36"/>
                    </a:lnTo>
                    <a:lnTo>
                      <a:pt x="6" y="24"/>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2" name="Freeform 615"/>
              <p:cNvSpPr>
                <a:spLocks/>
              </p:cNvSpPr>
              <p:nvPr/>
            </p:nvSpPr>
            <p:spPr bwMode="auto">
              <a:xfrm>
                <a:off x="972" y="1224"/>
                <a:ext cx="126" cy="120"/>
              </a:xfrm>
              <a:custGeom>
                <a:avLst/>
                <a:gdLst>
                  <a:gd name="T0" fmla="*/ 114 w 126"/>
                  <a:gd name="T1" fmla="*/ 78 h 120"/>
                  <a:gd name="T2" fmla="*/ 96 w 126"/>
                  <a:gd name="T3" fmla="*/ 84 h 120"/>
                  <a:gd name="T4" fmla="*/ 90 w 126"/>
                  <a:gd name="T5" fmla="*/ 54 h 120"/>
                  <a:gd name="T6" fmla="*/ 66 w 126"/>
                  <a:gd name="T7" fmla="*/ 42 h 120"/>
                  <a:gd name="T8" fmla="*/ 66 w 126"/>
                  <a:gd name="T9" fmla="*/ 36 h 120"/>
                  <a:gd name="T10" fmla="*/ 48 w 126"/>
                  <a:gd name="T11" fmla="*/ 30 h 120"/>
                  <a:gd name="T12" fmla="*/ 42 w 126"/>
                  <a:gd name="T13" fmla="*/ 18 h 120"/>
                  <a:gd name="T14" fmla="*/ 36 w 126"/>
                  <a:gd name="T15" fmla="*/ 24 h 120"/>
                  <a:gd name="T16" fmla="*/ 36 w 126"/>
                  <a:gd name="T17" fmla="*/ 18 h 120"/>
                  <a:gd name="T18" fmla="*/ 36 w 126"/>
                  <a:gd name="T19" fmla="*/ 12 h 120"/>
                  <a:gd name="T20" fmla="*/ 24 w 126"/>
                  <a:gd name="T21" fmla="*/ 0 h 120"/>
                  <a:gd name="T22" fmla="*/ 12 w 126"/>
                  <a:gd name="T23" fmla="*/ 18 h 120"/>
                  <a:gd name="T24" fmla="*/ 12 w 126"/>
                  <a:gd name="T25" fmla="*/ 54 h 120"/>
                  <a:gd name="T26" fmla="*/ 18 w 126"/>
                  <a:gd name="T27" fmla="*/ 72 h 120"/>
                  <a:gd name="T28" fmla="*/ 0 w 126"/>
                  <a:gd name="T29" fmla="*/ 90 h 120"/>
                  <a:gd name="T30" fmla="*/ 0 w 126"/>
                  <a:gd name="T31" fmla="*/ 102 h 120"/>
                  <a:gd name="T32" fmla="*/ 24 w 126"/>
                  <a:gd name="T33" fmla="*/ 90 h 120"/>
                  <a:gd name="T34" fmla="*/ 30 w 126"/>
                  <a:gd name="T35" fmla="*/ 120 h 120"/>
                  <a:gd name="T36" fmla="*/ 42 w 126"/>
                  <a:gd name="T37" fmla="*/ 114 h 120"/>
                  <a:gd name="T38" fmla="*/ 66 w 126"/>
                  <a:gd name="T39" fmla="*/ 90 h 120"/>
                  <a:gd name="T40" fmla="*/ 60 w 126"/>
                  <a:gd name="T41" fmla="*/ 78 h 120"/>
                  <a:gd name="T42" fmla="*/ 78 w 126"/>
                  <a:gd name="T43" fmla="*/ 72 h 120"/>
                  <a:gd name="T44" fmla="*/ 72 w 126"/>
                  <a:gd name="T45" fmla="*/ 84 h 120"/>
                  <a:gd name="T46" fmla="*/ 90 w 126"/>
                  <a:gd name="T47" fmla="*/ 90 h 120"/>
                  <a:gd name="T48" fmla="*/ 84 w 126"/>
                  <a:gd name="T49" fmla="*/ 96 h 120"/>
                  <a:gd name="T50" fmla="*/ 108 w 126"/>
                  <a:gd name="T51" fmla="*/ 102 h 120"/>
                  <a:gd name="T52" fmla="*/ 126 w 126"/>
                  <a:gd name="T53" fmla="*/ 90 h 120"/>
                  <a:gd name="T54" fmla="*/ 114 w 126"/>
                  <a:gd name="T55"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120">
                    <a:moveTo>
                      <a:pt x="114" y="78"/>
                    </a:moveTo>
                    <a:lnTo>
                      <a:pt x="96" y="84"/>
                    </a:lnTo>
                    <a:lnTo>
                      <a:pt x="90" y="54"/>
                    </a:lnTo>
                    <a:lnTo>
                      <a:pt x="66" y="42"/>
                    </a:lnTo>
                    <a:lnTo>
                      <a:pt x="66" y="36"/>
                    </a:lnTo>
                    <a:lnTo>
                      <a:pt x="48" y="30"/>
                    </a:lnTo>
                    <a:lnTo>
                      <a:pt x="42" y="18"/>
                    </a:lnTo>
                    <a:lnTo>
                      <a:pt x="36" y="24"/>
                    </a:lnTo>
                    <a:lnTo>
                      <a:pt x="36" y="18"/>
                    </a:lnTo>
                    <a:lnTo>
                      <a:pt x="36" y="12"/>
                    </a:lnTo>
                    <a:lnTo>
                      <a:pt x="24" y="0"/>
                    </a:lnTo>
                    <a:lnTo>
                      <a:pt x="12" y="18"/>
                    </a:lnTo>
                    <a:lnTo>
                      <a:pt x="12" y="54"/>
                    </a:lnTo>
                    <a:lnTo>
                      <a:pt x="18" y="72"/>
                    </a:lnTo>
                    <a:lnTo>
                      <a:pt x="0" y="90"/>
                    </a:lnTo>
                    <a:lnTo>
                      <a:pt x="0" y="102"/>
                    </a:lnTo>
                    <a:lnTo>
                      <a:pt x="24" y="90"/>
                    </a:lnTo>
                    <a:lnTo>
                      <a:pt x="30" y="120"/>
                    </a:lnTo>
                    <a:lnTo>
                      <a:pt x="42" y="114"/>
                    </a:lnTo>
                    <a:lnTo>
                      <a:pt x="66" y="90"/>
                    </a:lnTo>
                    <a:lnTo>
                      <a:pt x="60" y="78"/>
                    </a:lnTo>
                    <a:lnTo>
                      <a:pt x="78" y="72"/>
                    </a:lnTo>
                    <a:lnTo>
                      <a:pt x="72" y="84"/>
                    </a:lnTo>
                    <a:lnTo>
                      <a:pt x="90" y="90"/>
                    </a:lnTo>
                    <a:lnTo>
                      <a:pt x="84" y="96"/>
                    </a:lnTo>
                    <a:lnTo>
                      <a:pt x="108" y="102"/>
                    </a:lnTo>
                    <a:lnTo>
                      <a:pt x="126" y="90"/>
                    </a:lnTo>
                    <a:lnTo>
                      <a:pt x="114"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3" name="Freeform 616"/>
              <p:cNvSpPr>
                <a:spLocks/>
              </p:cNvSpPr>
              <p:nvPr/>
            </p:nvSpPr>
            <p:spPr bwMode="auto">
              <a:xfrm>
                <a:off x="1110" y="1056"/>
                <a:ext cx="24" cy="24"/>
              </a:xfrm>
              <a:custGeom>
                <a:avLst/>
                <a:gdLst>
                  <a:gd name="T0" fmla="*/ 0 w 4"/>
                  <a:gd name="T1" fmla="*/ 4 h 4"/>
                  <a:gd name="T2" fmla="*/ 2 w 4"/>
                  <a:gd name="T3" fmla="*/ 3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2" y="3"/>
                      <a:pt x="2" y="3"/>
                      <a:pt x="2" y="3"/>
                    </a:cubicBezTo>
                    <a:cubicBezTo>
                      <a:pt x="4" y="0"/>
                      <a:pt x="4" y="0"/>
                      <a:pt x="4" y="0"/>
                    </a:cubicBezTo>
                    <a:cubicBezTo>
                      <a:pt x="4" y="0"/>
                      <a:pt x="0" y="4"/>
                      <a:pt x="0" y="4"/>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4" name="Freeform 617"/>
              <p:cNvSpPr>
                <a:spLocks/>
              </p:cNvSpPr>
              <p:nvPr/>
            </p:nvSpPr>
            <p:spPr bwMode="auto">
              <a:xfrm>
                <a:off x="102" y="1572"/>
                <a:ext cx="12" cy="12"/>
              </a:xfrm>
              <a:custGeom>
                <a:avLst/>
                <a:gdLst>
                  <a:gd name="T0" fmla="*/ 0 w 12"/>
                  <a:gd name="T1" fmla="*/ 6 h 12"/>
                  <a:gd name="T2" fmla="*/ 6 w 12"/>
                  <a:gd name="T3" fmla="*/ 12 h 12"/>
                  <a:gd name="T4" fmla="*/ 12 w 12"/>
                  <a:gd name="T5" fmla="*/ 6 h 12"/>
                  <a:gd name="T6" fmla="*/ 6 w 12"/>
                  <a:gd name="T7" fmla="*/ 0 h 12"/>
                  <a:gd name="T8" fmla="*/ 0 w 12"/>
                  <a:gd name="T9" fmla="*/ 6 h 12"/>
                </a:gdLst>
                <a:ahLst/>
                <a:cxnLst>
                  <a:cxn ang="0">
                    <a:pos x="T0" y="T1"/>
                  </a:cxn>
                  <a:cxn ang="0">
                    <a:pos x="T2" y="T3"/>
                  </a:cxn>
                  <a:cxn ang="0">
                    <a:pos x="T4" y="T5"/>
                  </a:cxn>
                  <a:cxn ang="0">
                    <a:pos x="T6" y="T7"/>
                  </a:cxn>
                  <a:cxn ang="0">
                    <a:pos x="T8" y="T9"/>
                  </a:cxn>
                </a:cxnLst>
                <a:rect l="0" t="0" r="r" b="b"/>
                <a:pathLst>
                  <a:path w="12" h="12">
                    <a:moveTo>
                      <a:pt x="0" y="6"/>
                    </a:moveTo>
                    <a:lnTo>
                      <a:pt x="6" y="12"/>
                    </a:lnTo>
                    <a:lnTo>
                      <a:pt x="12" y="6"/>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5" name="Freeform 618"/>
              <p:cNvSpPr>
                <a:spLocks/>
              </p:cNvSpPr>
              <p:nvPr/>
            </p:nvSpPr>
            <p:spPr bwMode="auto">
              <a:xfrm>
                <a:off x="66" y="1524"/>
                <a:ext cx="24" cy="30"/>
              </a:xfrm>
              <a:custGeom>
                <a:avLst/>
                <a:gdLst>
                  <a:gd name="T0" fmla="*/ 24 w 24"/>
                  <a:gd name="T1" fmla="*/ 12 h 30"/>
                  <a:gd name="T2" fmla="*/ 18 w 24"/>
                  <a:gd name="T3" fmla="*/ 6 h 30"/>
                  <a:gd name="T4" fmla="*/ 6 w 24"/>
                  <a:gd name="T5" fmla="*/ 0 h 30"/>
                  <a:gd name="T6" fmla="*/ 0 w 24"/>
                  <a:gd name="T7" fmla="*/ 12 h 30"/>
                  <a:gd name="T8" fmla="*/ 6 w 24"/>
                  <a:gd name="T9" fmla="*/ 30 h 30"/>
                  <a:gd name="T10" fmla="*/ 12 w 24"/>
                  <a:gd name="T11" fmla="*/ 18 h 30"/>
                  <a:gd name="T12" fmla="*/ 24 w 24"/>
                  <a:gd name="T13" fmla="*/ 24 h 30"/>
                  <a:gd name="T14" fmla="*/ 24 w 24"/>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0">
                    <a:moveTo>
                      <a:pt x="24" y="12"/>
                    </a:moveTo>
                    <a:lnTo>
                      <a:pt x="18" y="6"/>
                    </a:lnTo>
                    <a:lnTo>
                      <a:pt x="6" y="0"/>
                    </a:lnTo>
                    <a:lnTo>
                      <a:pt x="0" y="12"/>
                    </a:lnTo>
                    <a:lnTo>
                      <a:pt x="6" y="30"/>
                    </a:lnTo>
                    <a:lnTo>
                      <a:pt x="12" y="18"/>
                    </a:lnTo>
                    <a:lnTo>
                      <a:pt x="24" y="24"/>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6" name="Freeform 619"/>
              <p:cNvSpPr>
                <a:spLocks/>
              </p:cNvSpPr>
              <p:nvPr/>
            </p:nvSpPr>
            <p:spPr bwMode="auto">
              <a:xfrm>
                <a:off x="114" y="1596"/>
                <a:ext cx="30" cy="48"/>
              </a:xfrm>
              <a:custGeom>
                <a:avLst/>
                <a:gdLst>
                  <a:gd name="T0" fmla="*/ 24 w 30"/>
                  <a:gd name="T1" fmla="*/ 36 h 48"/>
                  <a:gd name="T2" fmla="*/ 30 w 30"/>
                  <a:gd name="T3" fmla="*/ 48 h 48"/>
                  <a:gd name="T4" fmla="*/ 30 w 30"/>
                  <a:gd name="T5" fmla="*/ 42 h 48"/>
                  <a:gd name="T6" fmla="*/ 30 w 30"/>
                  <a:gd name="T7" fmla="*/ 36 h 48"/>
                  <a:gd name="T8" fmla="*/ 30 w 30"/>
                  <a:gd name="T9" fmla="*/ 36 h 48"/>
                  <a:gd name="T10" fmla="*/ 24 w 30"/>
                  <a:gd name="T11" fmla="*/ 24 h 48"/>
                  <a:gd name="T12" fmla="*/ 24 w 30"/>
                  <a:gd name="T13" fmla="*/ 12 h 48"/>
                  <a:gd name="T14" fmla="*/ 12 w 30"/>
                  <a:gd name="T15" fmla="*/ 6 h 48"/>
                  <a:gd name="T16" fmla="*/ 12 w 30"/>
                  <a:gd name="T17" fmla="*/ 0 h 48"/>
                  <a:gd name="T18" fmla="*/ 0 w 30"/>
                  <a:gd name="T19" fmla="*/ 0 h 48"/>
                  <a:gd name="T20" fmla="*/ 0 w 30"/>
                  <a:gd name="T21" fmla="*/ 6 h 48"/>
                  <a:gd name="T22" fmla="*/ 6 w 30"/>
                  <a:gd name="T23" fmla="*/ 6 h 48"/>
                  <a:gd name="T24" fmla="*/ 6 w 30"/>
                  <a:gd name="T25" fmla="*/ 18 h 48"/>
                  <a:gd name="T26" fmla="*/ 12 w 30"/>
                  <a:gd name="T27" fmla="*/ 18 h 48"/>
                  <a:gd name="T28" fmla="*/ 12 w 30"/>
                  <a:gd name="T29" fmla="*/ 30 h 48"/>
                  <a:gd name="T30" fmla="*/ 24 w 30"/>
                  <a:gd name="T31"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8">
                    <a:moveTo>
                      <a:pt x="24" y="36"/>
                    </a:moveTo>
                    <a:lnTo>
                      <a:pt x="30" y="48"/>
                    </a:lnTo>
                    <a:lnTo>
                      <a:pt x="30" y="42"/>
                    </a:lnTo>
                    <a:lnTo>
                      <a:pt x="30" y="36"/>
                    </a:lnTo>
                    <a:lnTo>
                      <a:pt x="30" y="36"/>
                    </a:lnTo>
                    <a:lnTo>
                      <a:pt x="24" y="24"/>
                    </a:lnTo>
                    <a:lnTo>
                      <a:pt x="24" y="12"/>
                    </a:lnTo>
                    <a:lnTo>
                      <a:pt x="12" y="6"/>
                    </a:lnTo>
                    <a:lnTo>
                      <a:pt x="12" y="0"/>
                    </a:lnTo>
                    <a:lnTo>
                      <a:pt x="0" y="0"/>
                    </a:lnTo>
                    <a:lnTo>
                      <a:pt x="0" y="6"/>
                    </a:lnTo>
                    <a:lnTo>
                      <a:pt x="6" y="6"/>
                    </a:lnTo>
                    <a:lnTo>
                      <a:pt x="6" y="18"/>
                    </a:lnTo>
                    <a:lnTo>
                      <a:pt x="12" y="18"/>
                    </a:lnTo>
                    <a:lnTo>
                      <a:pt x="12" y="30"/>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7" name="Freeform 620"/>
              <p:cNvSpPr>
                <a:spLocks/>
              </p:cNvSpPr>
              <p:nvPr/>
            </p:nvSpPr>
            <p:spPr bwMode="auto">
              <a:xfrm>
                <a:off x="90" y="1578"/>
                <a:ext cx="6" cy="18"/>
              </a:xfrm>
              <a:custGeom>
                <a:avLst/>
                <a:gdLst>
                  <a:gd name="T0" fmla="*/ 0 w 6"/>
                  <a:gd name="T1" fmla="*/ 6 h 18"/>
                  <a:gd name="T2" fmla="*/ 6 w 6"/>
                  <a:gd name="T3" fmla="*/ 18 h 18"/>
                  <a:gd name="T4" fmla="*/ 6 w 6"/>
                  <a:gd name="T5" fmla="*/ 0 h 18"/>
                  <a:gd name="T6" fmla="*/ 0 w 6"/>
                  <a:gd name="T7" fmla="*/ 6 h 18"/>
                </a:gdLst>
                <a:ahLst/>
                <a:cxnLst>
                  <a:cxn ang="0">
                    <a:pos x="T0" y="T1"/>
                  </a:cxn>
                  <a:cxn ang="0">
                    <a:pos x="T2" y="T3"/>
                  </a:cxn>
                  <a:cxn ang="0">
                    <a:pos x="T4" y="T5"/>
                  </a:cxn>
                  <a:cxn ang="0">
                    <a:pos x="T6" y="T7"/>
                  </a:cxn>
                </a:cxnLst>
                <a:rect l="0" t="0" r="r" b="b"/>
                <a:pathLst>
                  <a:path w="6" h="18">
                    <a:moveTo>
                      <a:pt x="0" y="6"/>
                    </a:moveTo>
                    <a:lnTo>
                      <a:pt x="6" y="18"/>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8" name="Freeform 621"/>
              <p:cNvSpPr>
                <a:spLocks/>
              </p:cNvSpPr>
              <p:nvPr/>
            </p:nvSpPr>
            <p:spPr bwMode="auto">
              <a:xfrm>
                <a:off x="150" y="1608"/>
                <a:ext cx="12" cy="24"/>
              </a:xfrm>
              <a:custGeom>
                <a:avLst/>
                <a:gdLst>
                  <a:gd name="T0" fmla="*/ 2 w 2"/>
                  <a:gd name="T1" fmla="*/ 0 h 4"/>
                  <a:gd name="T2" fmla="*/ 1 w 2"/>
                  <a:gd name="T3" fmla="*/ 0 h 4"/>
                  <a:gd name="T4" fmla="*/ 0 w 2"/>
                  <a:gd name="T5" fmla="*/ 3 h 4"/>
                  <a:gd name="T6" fmla="*/ 0 w 2"/>
                  <a:gd name="T7" fmla="*/ 3 h 4"/>
                  <a:gd name="T8" fmla="*/ 1 w 2"/>
                  <a:gd name="T9" fmla="*/ 1 h 4"/>
                  <a:gd name="T10" fmla="*/ 1 w 2"/>
                  <a:gd name="T11" fmla="*/ 3 h 4"/>
                  <a:gd name="T12" fmla="*/ 2 w 2"/>
                  <a:gd name="T13" fmla="*/ 4 h 4"/>
                  <a:gd name="T14" fmla="*/ 2 w 2"/>
                  <a:gd name="T15" fmla="*/ 3 h 4"/>
                  <a:gd name="T16" fmla="*/ 2 w 2"/>
                  <a:gd name="T17" fmla="*/ 1 h 4"/>
                  <a:gd name="T18" fmla="*/ 2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0"/>
                    </a:moveTo>
                    <a:cubicBezTo>
                      <a:pt x="1" y="0"/>
                      <a:pt x="1" y="0"/>
                      <a:pt x="1" y="0"/>
                    </a:cubicBezTo>
                    <a:cubicBezTo>
                      <a:pt x="0" y="3"/>
                      <a:pt x="0" y="3"/>
                      <a:pt x="0" y="3"/>
                    </a:cubicBezTo>
                    <a:cubicBezTo>
                      <a:pt x="0" y="3"/>
                      <a:pt x="0" y="3"/>
                      <a:pt x="0" y="3"/>
                    </a:cubicBezTo>
                    <a:cubicBezTo>
                      <a:pt x="1" y="1"/>
                      <a:pt x="1" y="1"/>
                      <a:pt x="1" y="1"/>
                    </a:cubicBezTo>
                    <a:cubicBezTo>
                      <a:pt x="1" y="3"/>
                      <a:pt x="1" y="3"/>
                      <a:pt x="1" y="3"/>
                    </a:cubicBezTo>
                    <a:cubicBezTo>
                      <a:pt x="2" y="4"/>
                      <a:pt x="2" y="4"/>
                      <a:pt x="2" y="4"/>
                    </a:cubicBezTo>
                    <a:cubicBezTo>
                      <a:pt x="2" y="3"/>
                      <a:pt x="2" y="3"/>
                      <a:pt x="2" y="3"/>
                    </a:cubicBezTo>
                    <a:cubicBezTo>
                      <a:pt x="2" y="1"/>
                      <a:pt x="2" y="1"/>
                      <a:pt x="2" y="1"/>
                    </a:cubicBezTo>
                    <a:lnTo>
                      <a:pt x="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79" name="Freeform 622"/>
              <p:cNvSpPr>
                <a:spLocks/>
              </p:cNvSpPr>
              <p:nvPr/>
            </p:nvSpPr>
            <p:spPr bwMode="auto">
              <a:xfrm>
                <a:off x="1212" y="2028"/>
                <a:ext cx="36" cy="12"/>
              </a:xfrm>
              <a:custGeom>
                <a:avLst/>
                <a:gdLst>
                  <a:gd name="T0" fmla="*/ 24 w 36"/>
                  <a:gd name="T1" fmla="*/ 6 h 12"/>
                  <a:gd name="T2" fmla="*/ 36 w 36"/>
                  <a:gd name="T3" fmla="*/ 0 h 12"/>
                  <a:gd name="T4" fmla="*/ 18 w 36"/>
                  <a:gd name="T5" fmla="*/ 0 h 12"/>
                  <a:gd name="T6" fmla="*/ 0 w 36"/>
                  <a:gd name="T7" fmla="*/ 6 h 12"/>
                  <a:gd name="T8" fmla="*/ 0 w 36"/>
                  <a:gd name="T9" fmla="*/ 12 h 12"/>
                  <a:gd name="T10" fmla="*/ 6 w 36"/>
                  <a:gd name="T11" fmla="*/ 6 h 12"/>
                  <a:gd name="T12" fmla="*/ 24 w 36"/>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24" y="6"/>
                    </a:moveTo>
                    <a:lnTo>
                      <a:pt x="36" y="0"/>
                    </a:lnTo>
                    <a:lnTo>
                      <a:pt x="18" y="0"/>
                    </a:lnTo>
                    <a:lnTo>
                      <a:pt x="0" y="6"/>
                    </a:lnTo>
                    <a:lnTo>
                      <a:pt x="0" y="12"/>
                    </a:lnTo>
                    <a:lnTo>
                      <a:pt x="6" y="6"/>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0" name="Freeform 623"/>
              <p:cNvSpPr>
                <a:spLocks/>
              </p:cNvSpPr>
              <p:nvPr/>
            </p:nvSpPr>
            <p:spPr bwMode="auto">
              <a:xfrm>
                <a:off x="30" y="1470"/>
                <a:ext cx="156" cy="168"/>
              </a:xfrm>
              <a:custGeom>
                <a:avLst/>
                <a:gdLst>
                  <a:gd name="T0" fmla="*/ 156 w 156"/>
                  <a:gd name="T1" fmla="*/ 132 h 168"/>
                  <a:gd name="T2" fmla="*/ 120 w 156"/>
                  <a:gd name="T3" fmla="*/ 114 h 168"/>
                  <a:gd name="T4" fmla="*/ 84 w 156"/>
                  <a:gd name="T5" fmla="*/ 42 h 168"/>
                  <a:gd name="T6" fmla="*/ 72 w 156"/>
                  <a:gd name="T7" fmla="*/ 36 h 168"/>
                  <a:gd name="T8" fmla="*/ 60 w 156"/>
                  <a:gd name="T9" fmla="*/ 18 h 168"/>
                  <a:gd name="T10" fmla="*/ 54 w 156"/>
                  <a:gd name="T11" fmla="*/ 0 h 168"/>
                  <a:gd name="T12" fmla="*/ 36 w 156"/>
                  <a:gd name="T13" fmla="*/ 6 h 168"/>
                  <a:gd name="T14" fmla="*/ 18 w 156"/>
                  <a:gd name="T15" fmla="*/ 30 h 168"/>
                  <a:gd name="T16" fmla="*/ 18 w 156"/>
                  <a:gd name="T17" fmla="*/ 30 h 168"/>
                  <a:gd name="T18" fmla="*/ 18 w 156"/>
                  <a:gd name="T19" fmla="*/ 30 h 168"/>
                  <a:gd name="T20" fmla="*/ 6 w 156"/>
                  <a:gd name="T21" fmla="*/ 18 h 168"/>
                  <a:gd name="T22" fmla="*/ 6 w 156"/>
                  <a:gd name="T23" fmla="*/ 18 h 168"/>
                  <a:gd name="T24" fmla="*/ 6 w 156"/>
                  <a:gd name="T25" fmla="*/ 18 h 168"/>
                  <a:gd name="T26" fmla="*/ 0 w 156"/>
                  <a:gd name="T27" fmla="*/ 30 h 168"/>
                  <a:gd name="T28" fmla="*/ 12 w 156"/>
                  <a:gd name="T29" fmla="*/ 42 h 168"/>
                  <a:gd name="T30" fmla="*/ 12 w 156"/>
                  <a:gd name="T31" fmla="*/ 42 h 168"/>
                  <a:gd name="T32" fmla="*/ 30 w 156"/>
                  <a:gd name="T33" fmla="*/ 54 h 168"/>
                  <a:gd name="T34" fmla="*/ 42 w 156"/>
                  <a:gd name="T35" fmla="*/ 48 h 168"/>
                  <a:gd name="T36" fmla="*/ 30 w 156"/>
                  <a:gd name="T37" fmla="*/ 36 h 168"/>
                  <a:gd name="T38" fmla="*/ 24 w 156"/>
                  <a:gd name="T39" fmla="*/ 30 h 168"/>
                  <a:gd name="T40" fmla="*/ 30 w 156"/>
                  <a:gd name="T41" fmla="*/ 30 h 168"/>
                  <a:gd name="T42" fmla="*/ 36 w 156"/>
                  <a:gd name="T43" fmla="*/ 36 h 168"/>
                  <a:gd name="T44" fmla="*/ 42 w 156"/>
                  <a:gd name="T45" fmla="*/ 30 h 168"/>
                  <a:gd name="T46" fmla="*/ 48 w 156"/>
                  <a:gd name="T47" fmla="*/ 54 h 168"/>
                  <a:gd name="T48" fmla="*/ 54 w 156"/>
                  <a:gd name="T49" fmla="*/ 48 h 168"/>
                  <a:gd name="T50" fmla="*/ 54 w 156"/>
                  <a:gd name="T51" fmla="*/ 54 h 168"/>
                  <a:gd name="T52" fmla="*/ 60 w 156"/>
                  <a:gd name="T53" fmla="*/ 48 h 168"/>
                  <a:gd name="T54" fmla="*/ 54 w 156"/>
                  <a:gd name="T55" fmla="*/ 24 h 168"/>
                  <a:gd name="T56" fmla="*/ 54 w 156"/>
                  <a:gd name="T57" fmla="*/ 18 h 168"/>
                  <a:gd name="T58" fmla="*/ 60 w 156"/>
                  <a:gd name="T59" fmla="*/ 48 h 168"/>
                  <a:gd name="T60" fmla="*/ 72 w 156"/>
                  <a:gd name="T61" fmla="*/ 54 h 168"/>
                  <a:gd name="T62" fmla="*/ 84 w 156"/>
                  <a:gd name="T63" fmla="*/ 66 h 168"/>
                  <a:gd name="T64" fmla="*/ 90 w 156"/>
                  <a:gd name="T65" fmla="*/ 66 h 168"/>
                  <a:gd name="T66" fmla="*/ 90 w 156"/>
                  <a:gd name="T67" fmla="*/ 78 h 168"/>
                  <a:gd name="T68" fmla="*/ 96 w 156"/>
                  <a:gd name="T69" fmla="*/ 84 h 168"/>
                  <a:gd name="T70" fmla="*/ 90 w 156"/>
                  <a:gd name="T71" fmla="*/ 84 h 168"/>
                  <a:gd name="T72" fmla="*/ 96 w 156"/>
                  <a:gd name="T73" fmla="*/ 90 h 168"/>
                  <a:gd name="T74" fmla="*/ 102 w 156"/>
                  <a:gd name="T75" fmla="*/ 102 h 168"/>
                  <a:gd name="T76" fmla="*/ 108 w 156"/>
                  <a:gd name="T77" fmla="*/ 108 h 168"/>
                  <a:gd name="T78" fmla="*/ 114 w 156"/>
                  <a:gd name="T79" fmla="*/ 114 h 168"/>
                  <a:gd name="T80" fmla="*/ 126 w 156"/>
                  <a:gd name="T81" fmla="*/ 126 h 168"/>
                  <a:gd name="T82" fmla="*/ 114 w 156"/>
                  <a:gd name="T83" fmla="*/ 132 h 168"/>
                  <a:gd name="T84" fmla="*/ 114 w 156"/>
                  <a:gd name="T85" fmla="*/ 144 h 168"/>
                  <a:gd name="T86" fmla="*/ 114 w 156"/>
                  <a:gd name="T87" fmla="*/ 150 h 168"/>
                  <a:gd name="T88" fmla="*/ 120 w 156"/>
                  <a:gd name="T89" fmla="*/ 132 h 168"/>
                  <a:gd name="T90" fmla="*/ 138 w 156"/>
                  <a:gd name="T91" fmla="*/ 132 h 168"/>
                  <a:gd name="T92" fmla="*/ 138 w 156"/>
                  <a:gd name="T93" fmla="*/ 156 h 168"/>
                  <a:gd name="T94" fmla="*/ 138 w 156"/>
                  <a:gd name="T95" fmla="*/ 168 h 168"/>
                  <a:gd name="T96" fmla="*/ 150 w 156"/>
                  <a:gd name="T97" fmla="*/ 162 h 168"/>
                  <a:gd name="T98" fmla="*/ 150 w 156"/>
                  <a:gd name="T99" fmla="*/ 168 h 168"/>
                  <a:gd name="T100" fmla="*/ 150 w 156"/>
                  <a:gd name="T101" fmla="*/ 162 h 168"/>
                  <a:gd name="T102" fmla="*/ 156 w 156"/>
                  <a:gd name="T103" fmla="*/ 162 h 168"/>
                  <a:gd name="T104" fmla="*/ 156 w 156"/>
                  <a:gd name="T105"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68">
                    <a:moveTo>
                      <a:pt x="156" y="132"/>
                    </a:moveTo>
                    <a:lnTo>
                      <a:pt x="120" y="114"/>
                    </a:lnTo>
                    <a:lnTo>
                      <a:pt x="84" y="42"/>
                    </a:lnTo>
                    <a:lnTo>
                      <a:pt x="72" y="36"/>
                    </a:lnTo>
                    <a:lnTo>
                      <a:pt x="60" y="18"/>
                    </a:lnTo>
                    <a:lnTo>
                      <a:pt x="54" y="0"/>
                    </a:lnTo>
                    <a:lnTo>
                      <a:pt x="36" y="6"/>
                    </a:lnTo>
                    <a:lnTo>
                      <a:pt x="18" y="30"/>
                    </a:lnTo>
                    <a:lnTo>
                      <a:pt x="18" y="30"/>
                    </a:lnTo>
                    <a:lnTo>
                      <a:pt x="18" y="30"/>
                    </a:lnTo>
                    <a:lnTo>
                      <a:pt x="6" y="18"/>
                    </a:lnTo>
                    <a:lnTo>
                      <a:pt x="6" y="18"/>
                    </a:lnTo>
                    <a:lnTo>
                      <a:pt x="6" y="18"/>
                    </a:lnTo>
                    <a:lnTo>
                      <a:pt x="0" y="30"/>
                    </a:lnTo>
                    <a:lnTo>
                      <a:pt x="12" y="42"/>
                    </a:lnTo>
                    <a:lnTo>
                      <a:pt x="12" y="42"/>
                    </a:lnTo>
                    <a:lnTo>
                      <a:pt x="30" y="54"/>
                    </a:lnTo>
                    <a:lnTo>
                      <a:pt x="42" y="48"/>
                    </a:lnTo>
                    <a:lnTo>
                      <a:pt x="30" y="36"/>
                    </a:lnTo>
                    <a:lnTo>
                      <a:pt x="24" y="30"/>
                    </a:lnTo>
                    <a:lnTo>
                      <a:pt x="30" y="30"/>
                    </a:lnTo>
                    <a:lnTo>
                      <a:pt x="36" y="36"/>
                    </a:lnTo>
                    <a:lnTo>
                      <a:pt x="42" y="30"/>
                    </a:lnTo>
                    <a:lnTo>
                      <a:pt x="48" y="54"/>
                    </a:lnTo>
                    <a:lnTo>
                      <a:pt x="54" y="48"/>
                    </a:lnTo>
                    <a:lnTo>
                      <a:pt x="54" y="54"/>
                    </a:lnTo>
                    <a:lnTo>
                      <a:pt x="60" y="48"/>
                    </a:lnTo>
                    <a:lnTo>
                      <a:pt x="54" y="24"/>
                    </a:lnTo>
                    <a:lnTo>
                      <a:pt x="54" y="18"/>
                    </a:lnTo>
                    <a:lnTo>
                      <a:pt x="60" y="48"/>
                    </a:lnTo>
                    <a:lnTo>
                      <a:pt x="72" y="54"/>
                    </a:lnTo>
                    <a:lnTo>
                      <a:pt x="84" y="66"/>
                    </a:lnTo>
                    <a:lnTo>
                      <a:pt x="90" y="66"/>
                    </a:lnTo>
                    <a:lnTo>
                      <a:pt x="90" y="78"/>
                    </a:lnTo>
                    <a:lnTo>
                      <a:pt x="96" y="84"/>
                    </a:lnTo>
                    <a:lnTo>
                      <a:pt x="90" y="84"/>
                    </a:lnTo>
                    <a:lnTo>
                      <a:pt x="96" y="90"/>
                    </a:lnTo>
                    <a:lnTo>
                      <a:pt x="102" y="102"/>
                    </a:lnTo>
                    <a:lnTo>
                      <a:pt x="108" y="108"/>
                    </a:lnTo>
                    <a:lnTo>
                      <a:pt x="114" y="114"/>
                    </a:lnTo>
                    <a:lnTo>
                      <a:pt x="126" y="126"/>
                    </a:lnTo>
                    <a:lnTo>
                      <a:pt x="114" y="132"/>
                    </a:lnTo>
                    <a:lnTo>
                      <a:pt x="114" y="144"/>
                    </a:lnTo>
                    <a:lnTo>
                      <a:pt x="114" y="150"/>
                    </a:lnTo>
                    <a:lnTo>
                      <a:pt x="120" y="132"/>
                    </a:lnTo>
                    <a:lnTo>
                      <a:pt x="138" y="132"/>
                    </a:lnTo>
                    <a:lnTo>
                      <a:pt x="138" y="156"/>
                    </a:lnTo>
                    <a:lnTo>
                      <a:pt x="138" y="168"/>
                    </a:lnTo>
                    <a:lnTo>
                      <a:pt x="150" y="162"/>
                    </a:lnTo>
                    <a:lnTo>
                      <a:pt x="150" y="168"/>
                    </a:lnTo>
                    <a:lnTo>
                      <a:pt x="150" y="162"/>
                    </a:lnTo>
                    <a:lnTo>
                      <a:pt x="156" y="162"/>
                    </a:lnTo>
                    <a:lnTo>
                      <a:pt x="156" y="13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1" name="Freeform 624"/>
              <p:cNvSpPr>
                <a:spLocks/>
              </p:cNvSpPr>
              <p:nvPr/>
            </p:nvSpPr>
            <p:spPr bwMode="auto">
              <a:xfrm>
                <a:off x="126" y="1590"/>
                <a:ext cx="6" cy="6"/>
              </a:xfrm>
              <a:custGeom>
                <a:avLst/>
                <a:gdLst>
                  <a:gd name="T0" fmla="*/ 6 w 6"/>
                  <a:gd name="T1" fmla="*/ 0 h 6"/>
                  <a:gd name="T2" fmla="*/ 6 w 6"/>
                  <a:gd name="T3" fmla="*/ 0 h 6"/>
                  <a:gd name="T4" fmla="*/ 0 w 6"/>
                  <a:gd name="T5" fmla="*/ 0 h 6"/>
                  <a:gd name="T6" fmla="*/ 6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6" y="0"/>
                    </a:lnTo>
                    <a:lnTo>
                      <a:pt x="0" y="0"/>
                    </a:lnTo>
                    <a:lnTo>
                      <a:pt x="6"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2" name="Freeform 625"/>
              <p:cNvSpPr>
                <a:spLocks/>
              </p:cNvSpPr>
              <p:nvPr/>
            </p:nvSpPr>
            <p:spPr bwMode="auto">
              <a:xfrm>
                <a:off x="108" y="1566"/>
                <a:ext cx="18" cy="24"/>
              </a:xfrm>
              <a:custGeom>
                <a:avLst/>
                <a:gdLst>
                  <a:gd name="T0" fmla="*/ 6 w 18"/>
                  <a:gd name="T1" fmla="*/ 12 h 24"/>
                  <a:gd name="T2" fmla="*/ 12 w 18"/>
                  <a:gd name="T3" fmla="*/ 24 h 24"/>
                  <a:gd name="T4" fmla="*/ 18 w 18"/>
                  <a:gd name="T5" fmla="*/ 18 h 24"/>
                  <a:gd name="T6" fmla="*/ 12 w 18"/>
                  <a:gd name="T7" fmla="*/ 6 h 24"/>
                  <a:gd name="T8" fmla="*/ 18 w 18"/>
                  <a:gd name="T9" fmla="*/ 12 h 24"/>
                  <a:gd name="T10" fmla="*/ 18 w 18"/>
                  <a:gd name="T11" fmla="*/ 0 h 24"/>
                  <a:gd name="T12" fmla="*/ 0 w 18"/>
                  <a:gd name="T13" fmla="*/ 0 h 24"/>
                  <a:gd name="T14" fmla="*/ 6 w 18"/>
                  <a:gd name="T15" fmla="*/ 1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6" y="12"/>
                    </a:moveTo>
                    <a:lnTo>
                      <a:pt x="12" y="24"/>
                    </a:lnTo>
                    <a:lnTo>
                      <a:pt x="18" y="18"/>
                    </a:lnTo>
                    <a:lnTo>
                      <a:pt x="12" y="6"/>
                    </a:lnTo>
                    <a:lnTo>
                      <a:pt x="18" y="12"/>
                    </a:lnTo>
                    <a:lnTo>
                      <a:pt x="18" y="0"/>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3" name="Freeform 626"/>
              <p:cNvSpPr>
                <a:spLocks noEditPoints="1"/>
              </p:cNvSpPr>
              <p:nvPr/>
            </p:nvSpPr>
            <p:spPr bwMode="auto">
              <a:xfrm>
                <a:off x="282" y="1806"/>
                <a:ext cx="1062" cy="570"/>
              </a:xfrm>
              <a:custGeom>
                <a:avLst/>
                <a:gdLst>
                  <a:gd name="T0" fmla="*/ 1002 w 1062"/>
                  <a:gd name="T1" fmla="*/ 72 h 570"/>
                  <a:gd name="T2" fmla="*/ 888 w 1062"/>
                  <a:gd name="T3" fmla="*/ 138 h 570"/>
                  <a:gd name="T4" fmla="*/ 834 w 1062"/>
                  <a:gd name="T5" fmla="*/ 174 h 570"/>
                  <a:gd name="T6" fmla="*/ 762 w 1062"/>
                  <a:gd name="T7" fmla="*/ 210 h 570"/>
                  <a:gd name="T8" fmla="*/ 768 w 1062"/>
                  <a:gd name="T9" fmla="*/ 180 h 570"/>
                  <a:gd name="T10" fmla="*/ 744 w 1062"/>
                  <a:gd name="T11" fmla="*/ 156 h 570"/>
                  <a:gd name="T12" fmla="*/ 726 w 1062"/>
                  <a:gd name="T13" fmla="*/ 102 h 570"/>
                  <a:gd name="T14" fmla="*/ 702 w 1062"/>
                  <a:gd name="T15" fmla="*/ 144 h 570"/>
                  <a:gd name="T16" fmla="*/ 678 w 1062"/>
                  <a:gd name="T17" fmla="*/ 174 h 570"/>
                  <a:gd name="T18" fmla="*/ 696 w 1062"/>
                  <a:gd name="T19" fmla="*/ 96 h 570"/>
                  <a:gd name="T20" fmla="*/ 726 w 1062"/>
                  <a:gd name="T21" fmla="*/ 84 h 570"/>
                  <a:gd name="T22" fmla="*/ 648 w 1062"/>
                  <a:gd name="T23" fmla="*/ 66 h 570"/>
                  <a:gd name="T24" fmla="*/ 642 w 1062"/>
                  <a:gd name="T25" fmla="*/ 42 h 570"/>
                  <a:gd name="T26" fmla="*/ 582 w 1062"/>
                  <a:gd name="T27" fmla="*/ 18 h 570"/>
                  <a:gd name="T28" fmla="*/ 552 w 1062"/>
                  <a:gd name="T29" fmla="*/ 18 h 570"/>
                  <a:gd name="T30" fmla="*/ 36 w 1062"/>
                  <a:gd name="T31" fmla="*/ 12 h 570"/>
                  <a:gd name="T32" fmla="*/ 36 w 1062"/>
                  <a:gd name="T33" fmla="*/ 36 h 570"/>
                  <a:gd name="T34" fmla="*/ 18 w 1062"/>
                  <a:gd name="T35" fmla="*/ 84 h 570"/>
                  <a:gd name="T36" fmla="*/ 12 w 1062"/>
                  <a:gd name="T37" fmla="*/ 210 h 570"/>
                  <a:gd name="T38" fmla="*/ 36 w 1062"/>
                  <a:gd name="T39" fmla="*/ 294 h 570"/>
                  <a:gd name="T40" fmla="*/ 36 w 1062"/>
                  <a:gd name="T41" fmla="*/ 300 h 570"/>
                  <a:gd name="T42" fmla="*/ 72 w 1062"/>
                  <a:gd name="T43" fmla="*/ 372 h 570"/>
                  <a:gd name="T44" fmla="*/ 120 w 1062"/>
                  <a:gd name="T45" fmla="*/ 390 h 570"/>
                  <a:gd name="T46" fmla="*/ 300 w 1062"/>
                  <a:gd name="T47" fmla="*/ 444 h 570"/>
                  <a:gd name="T48" fmla="*/ 390 w 1062"/>
                  <a:gd name="T49" fmla="*/ 492 h 570"/>
                  <a:gd name="T50" fmla="*/ 450 w 1062"/>
                  <a:gd name="T51" fmla="*/ 516 h 570"/>
                  <a:gd name="T52" fmla="*/ 510 w 1062"/>
                  <a:gd name="T53" fmla="*/ 510 h 570"/>
                  <a:gd name="T54" fmla="*/ 540 w 1062"/>
                  <a:gd name="T55" fmla="*/ 492 h 570"/>
                  <a:gd name="T56" fmla="*/ 594 w 1062"/>
                  <a:gd name="T57" fmla="*/ 474 h 570"/>
                  <a:gd name="T58" fmla="*/ 642 w 1062"/>
                  <a:gd name="T59" fmla="*/ 486 h 570"/>
                  <a:gd name="T60" fmla="*/ 648 w 1062"/>
                  <a:gd name="T61" fmla="*/ 462 h 570"/>
                  <a:gd name="T62" fmla="*/ 684 w 1062"/>
                  <a:gd name="T63" fmla="*/ 462 h 570"/>
                  <a:gd name="T64" fmla="*/ 726 w 1062"/>
                  <a:gd name="T65" fmla="*/ 474 h 570"/>
                  <a:gd name="T66" fmla="*/ 768 w 1062"/>
                  <a:gd name="T67" fmla="*/ 492 h 570"/>
                  <a:gd name="T68" fmla="*/ 774 w 1062"/>
                  <a:gd name="T69" fmla="*/ 534 h 570"/>
                  <a:gd name="T70" fmla="*/ 792 w 1062"/>
                  <a:gd name="T71" fmla="*/ 570 h 570"/>
                  <a:gd name="T72" fmla="*/ 816 w 1062"/>
                  <a:gd name="T73" fmla="*/ 552 h 570"/>
                  <a:gd name="T74" fmla="*/ 804 w 1062"/>
                  <a:gd name="T75" fmla="*/ 504 h 570"/>
                  <a:gd name="T76" fmla="*/ 792 w 1062"/>
                  <a:gd name="T77" fmla="*/ 456 h 570"/>
                  <a:gd name="T78" fmla="*/ 804 w 1062"/>
                  <a:gd name="T79" fmla="*/ 426 h 570"/>
                  <a:gd name="T80" fmla="*/ 828 w 1062"/>
                  <a:gd name="T81" fmla="*/ 408 h 570"/>
                  <a:gd name="T82" fmla="*/ 858 w 1062"/>
                  <a:gd name="T83" fmla="*/ 378 h 570"/>
                  <a:gd name="T84" fmla="*/ 882 w 1062"/>
                  <a:gd name="T85" fmla="*/ 366 h 570"/>
                  <a:gd name="T86" fmla="*/ 882 w 1062"/>
                  <a:gd name="T87" fmla="*/ 354 h 570"/>
                  <a:gd name="T88" fmla="*/ 888 w 1062"/>
                  <a:gd name="T89" fmla="*/ 342 h 570"/>
                  <a:gd name="T90" fmla="*/ 894 w 1062"/>
                  <a:gd name="T91" fmla="*/ 330 h 570"/>
                  <a:gd name="T92" fmla="*/ 888 w 1062"/>
                  <a:gd name="T93" fmla="*/ 306 h 570"/>
                  <a:gd name="T94" fmla="*/ 870 w 1062"/>
                  <a:gd name="T95" fmla="*/ 282 h 570"/>
                  <a:gd name="T96" fmla="*/ 894 w 1062"/>
                  <a:gd name="T97" fmla="*/ 258 h 570"/>
                  <a:gd name="T98" fmla="*/ 888 w 1062"/>
                  <a:gd name="T99" fmla="*/ 288 h 570"/>
                  <a:gd name="T100" fmla="*/ 894 w 1062"/>
                  <a:gd name="T101" fmla="*/ 306 h 570"/>
                  <a:gd name="T102" fmla="*/ 912 w 1062"/>
                  <a:gd name="T103" fmla="*/ 264 h 570"/>
                  <a:gd name="T104" fmla="*/ 930 w 1062"/>
                  <a:gd name="T105" fmla="*/ 240 h 570"/>
                  <a:gd name="T106" fmla="*/ 954 w 1062"/>
                  <a:gd name="T107" fmla="*/ 216 h 570"/>
                  <a:gd name="T108" fmla="*/ 990 w 1062"/>
                  <a:gd name="T109" fmla="*/ 210 h 570"/>
                  <a:gd name="T110" fmla="*/ 990 w 1062"/>
                  <a:gd name="T111" fmla="*/ 198 h 570"/>
                  <a:gd name="T112" fmla="*/ 1002 w 1062"/>
                  <a:gd name="T113" fmla="*/ 150 h 570"/>
                  <a:gd name="T114" fmla="*/ 1062 w 1062"/>
                  <a:gd name="T115" fmla="*/ 126 h 570"/>
                  <a:gd name="T116" fmla="*/ 1044 w 1062"/>
                  <a:gd name="T117" fmla="*/ 72 h 570"/>
                  <a:gd name="T118" fmla="*/ 228 w 1062"/>
                  <a:gd name="T119" fmla="*/ 21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2" h="570">
                    <a:moveTo>
                      <a:pt x="1044" y="72"/>
                    </a:moveTo>
                    <a:lnTo>
                      <a:pt x="1032" y="60"/>
                    </a:lnTo>
                    <a:lnTo>
                      <a:pt x="1020" y="60"/>
                    </a:lnTo>
                    <a:lnTo>
                      <a:pt x="1014" y="54"/>
                    </a:lnTo>
                    <a:lnTo>
                      <a:pt x="1002" y="72"/>
                    </a:lnTo>
                    <a:lnTo>
                      <a:pt x="996" y="90"/>
                    </a:lnTo>
                    <a:lnTo>
                      <a:pt x="996" y="102"/>
                    </a:lnTo>
                    <a:lnTo>
                      <a:pt x="972" y="120"/>
                    </a:lnTo>
                    <a:lnTo>
                      <a:pt x="906" y="120"/>
                    </a:lnTo>
                    <a:lnTo>
                      <a:pt x="888" y="138"/>
                    </a:lnTo>
                    <a:lnTo>
                      <a:pt x="888" y="162"/>
                    </a:lnTo>
                    <a:lnTo>
                      <a:pt x="864" y="168"/>
                    </a:lnTo>
                    <a:lnTo>
                      <a:pt x="852" y="162"/>
                    </a:lnTo>
                    <a:lnTo>
                      <a:pt x="834" y="168"/>
                    </a:lnTo>
                    <a:lnTo>
                      <a:pt x="834" y="174"/>
                    </a:lnTo>
                    <a:lnTo>
                      <a:pt x="840" y="174"/>
                    </a:lnTo>
                    <a:lnTo>
                      <a:pt x="810" y="198"/>
                    </a:lnTo>
                    <a:lnTo>
                      <a:pt x="804" y="198"/>
                    </a:lnTo>
                    <a:lnTo>
                      <a:pt x="780" y="210"/>
                    </a:lnTo>
                    <a:lnTo>
                      <a:pt x="762" y="210"/>
                    </a:lnTo>
                    <a:lnTo>
                      <a:pt x="756" y="204"/>
                    </a:lnTo>
                    <a:lnTo>
                      <a:pt x="762" y="198"/>
                    </a:lnTo>
                    <a:lnTo>
                      <a:pt x="762" y="198"/>
                    </a:lnTo>
                    <a:lnTo>
                      <a:pt x="762" y="186"/>
                    </a:lnTo>
                    <a:lnTo>
                      <a:pt x="768" y="180"/>
                    </a:lnTo>
                    <a:lnTo>
                      <a:pt x="774" y="168"/>
                    </a:lnTo>
                    <a:lnTo>
                      <a:pt x="774" y="168"/>
                    </a:lnTo>
                    <a:lnTo>
                      <a:pt x="762" y="144"/>
                    </a:lnTo>
                    <a:lnTo>
                      <a:pt x="756" y="150"/>
                    </a:lnTo>
                    <a:lnTo>
                      <a:pt x="744" y="156"/>
                    </a:lnTo>
                    <a:lnTo>
                      <a:pt x="750" y="144"/>
                    </a:lnTo>
                    <a:lnTo>
                      <a:pt x="756" y="132"/>
                    </a:lnTo>
                    <a:lnTo>
                      <a:pt x="750" y="120"/>
                    </a:lnTo>
                    <a:lnTo>
                      <a:pt x="756" y="114"/>
                    </a:lnTo>
                    <a:lnTo>
                      <a:pt x="726" y="102"/>
                    </a:lnTo>
                    <a:lnTo>
                      <a:pt x="726" y="114"/>
                    </a:lnTo>
                    <a:lnTo>
                      <a:pt x="720" y="114"/>
                    </a:lnTo>
                    <a:lnTo>
                      <a:pt x="714" y="126"/>
                    </a:lnTo>
                    <a:lnTo>
                      <a:pt x="714" y="120"/>
                    </a:lnTo>
                    <a:lnTo>
                      <a:pt x="702" y="144"/>
                    </a:lnTo>
                    <a:lnTo>
                      <a:pt x="702" y="168"/>
                    </a:lnTo>
                    <a:lnTo>
                      <a:pt x="690" y="204"/>
                    </a:lnTo>
                    <a:lnTo>
                      <a:pt x="678" y="204"/>
                    </a:lnTo>
                    <a:lnTo>
                      <a:pt x="672" y="186"/>
                    </a:lnTo>
                    <a:lnTo>
                      <a:pt x="678" y="174"/>
                    </a:lnTo>
                    <a:lnTo>
                      <a:pt x="672" y="168"/>
                    </a:lnTo>
                    <a:lnTo>
                      <a:pt x="690" y="114"/>
                    </a:lnTo>
                    <a:lnTo>
                      <a:pt x="672" y="126"/>
                    </a:lnTo>
                    <a:lnTo>
                      <a:pt x="684" y="102"/>
                    </a:lnTo>
                    <a:lnTo>
                      <a:pt x="696" y="96"/>
                    </a:lnTo>
                    <a:lnTo>
                      <a:pt x="696" y="102"/>
                    </a:lnTo>
                    <a:lnTo>
                      <a:pt x="726" y="90"/>
                    </a:lnTo>
                    <a:lnTo>
                      <a:pt x="744" y="96"/>
                    </a:lnTo>
                    <a:lnTo>
                      <a:pt x="738" y="78"/>
                    </a:lnTo>
                    <a:lnTo>
                      <a:pt x="726" y="84"/>
                    </a:lnTo>
                    <a:lnTo>
                      <a:pt x="726" y="72"/>
                    </a:lnTo>
                    <a:lnTo>
                      <a:pt x="678" y="84"/>
                    </a:lnTo>
                    <a:lnTo>
                      <a:pt x="660" y="72"/>
                    </a:lnTo>
                    <a:lnTo>
                      <a:pt x="672" y="54"/>
                    </a:lnTo>
                    <a:lnTo>
                      <a:pt x="648" y="66"/>
                    </a:lnTo>
                    <a:lnTo>
                      <a:pt x="630" y="78"/>
                    </a:lnTo>
                    <a:lnTo>
                      <a:pt x="618" y="66"/>
                    </a:lnTo>
                    <a:lnTo>
                      <a:pt x="600" y="78"/>
                    </a:lnTo>
                    <a:lnTo>
                      <a:pt x="594" y="72"/>
                    </a:lnTo>
                    <a:lnTo>
                      <a:pt x="642" y="42"/>
                    </a:lnTo>
                    <a:lnTo>
                      <a:pt x="636" y="36"/>
                    </a:lnTo>
                    <a:lnTo>
                      <a:pt x="624" y="36"/>
                    </a:lnTo>
                    <a:lnTo>
                      <a:pt x="612" y="36"/>
                    </a:lnTo>
                    <a:lnTo>
                      <a:pt x="612" y="36"/>
                    </a:lnTo>
                    <a:lnTo>
                      <a:pt x="582" y="18"/>
                    </a:lnTo>
                    <a:lnTo>
                      <a:pt x="570" y="24"/>
                    </a:lnTo>
                    <a:lnTo>
                      <a:pt x="558" y="18"/>
                    </a:lnTo>
                    <a:lnTo>
                      <a:pt x="552" y="18"/>
                    </a:lnTo>
                    <a:lnTo>
                      <a:pt x="552" y="18"/>
                    </a:lnTo>
                    <a:lnTo>
                      <a:pt x="552" y="18"/>
                    </a:lnTo>
                    <a:lnTo>
                      <a:pt x="546" y="6"/>
                    </a:lnTo>
                    <a:lnTo>
                      <a:pt x="546" y="0"/>
                    </a:lnTo>
                    <a:lnTo>
                      <a:pt x="540" y="0"/>
                    </a:lnTo>
                    <a:lnTo>
                      <a:pt x="540" y="12"/>
                    </a:lnTo>
                    <a:lnTo>
                      <a:pt x="36" y="12"/>
                    </a:lnTo>
                    <a:lnTo>
                      <a:pt x="42" y="24"/>
                    </a:lnTo>
                    <a:lnTo>
                      <a:pt x="36" y="30"/>
                    </a:lnTo>
                    <a:lnTo>
                      <a:pt x="42" y="42"/>
                    </a:lnTo>
                    <a:lnTo>
                      <a:pt x="30" y="54"/>
                    </a:lnTo>
                    <a:lnTo>
                      <a:pt x="36" y="36"/>
                    </a:lnTo>
                    <a:lnTo>
                      <a:pt x="0" y="30"/>
                    </a:lnTo>
                    <a:lnTo>
                      <a:pt x="0" y="36"/>
                    </a:lnTo>
                    <a:lnTo>
                      <a:pt x="18" y="72"/>
                    </a:lnTo>
                    <a:lnTo>
                      <a:pt x="12" y="84"/>
                    </a:lnTo>
                    <a:lnTo>
                      <a:pt x="18" y="84"/>
                    </a:lnTo>
                    <a:lnTo>
                      <a:pt x="12" y="90"/>
                    </a:lnTo>
                    <a:lnTo>
                      <a:pt x="6" y="150"/>
                    </a:lnTo>
                    <a:lnTo>
                      <a:pt x="6" y="156"/>
                    </a:lnTo>
                    <a:lnTo>
                      <a:pt x="0" y="174"/>
                    </a:lnTo>
                    <a:lnTo>
                      <a:pt x="12" y="210"/>
                    </a:lnTo>
                    <a:lnTo>
                      <a:pt x="12" y="222"/>
                    </a:lnTo>
                    <a:lnTo>
                      <a:pt x="6" y="234"/>
                    </a:lnTo>
                    <a:lnTo>
                      <a:pt x="18" y="252"/>
                    </a:lnTo>
                    <a:lnTo>
                      <a:pt x="12" y="264"/>
                    </a:lnTo>
                    <a:lnTo>
                      <a:pt x="36" y="294"/>
                    </a:lnTo>
                    <a:lnTo>
                      <a:pt x="42" y="288"/>
                    </a:lnTo>
                    <a:lnTo>
                      <a:pt x="54" y="288"/>
                    </a:lnTo>
                    <a:lnTo>
                      <a:pt x="42" y="294"/>
                    </a:lnTo>
                    <a:lnTo>
                      <a:pt x="42" y="300"/>
                    </a:lnTo>
                    <a:lnTo>
                      <a:pt x="36" y="300"/>
                    </a:lnTo>
                    <a:lnTo>
                      <a:pt x="42" y="318"/>
                    </a:lnTo>
                    <a:lnTo>
                      <a:pt x="54" y="318"/>
                    </a:lnTo>
                    <a:lnTo>
                      <a:pt x="48" y="330"/>
                    </a:lnTo>
                    <a:lnTo>
                      <a:pt x="72" y="360"/>
                    </a:lnTo>
                    <a:lnTo>
                      <a:pt x="72" y="372"/>
                    </a:lnTo>
                    <a:lnTo>
                      <a:pt x="96" y="378"/>
                    </a:lnTo>
                    <a:lnTo>
                      <a:pt x="108" y="384"/>
                    </a:lnTo>
                    <a:lnTo>
                      <a:pt x="108" y="384"/>
                    </a:lnTo>
                    <a:lnTo>
                      <a:pt x="114" y="390"/>
                    </a:lnTo>
                    <a:lnTo>
                      <a:pt x="120" y="390"/>
                    </a:lnTo>
                    <a:lnTo>
                      <a:pt x="138" y="408"/>
                    </a:lnTo>
                    <a:lnTo>
                      <a:pt x="138" y="414"/>
                    </a:lnTo>
                    <a:lnTo>
                      <a:pt x="174" y="414"/>
                    </a:lnTo>
                    <a:lnTo>
                      <a:pt x="252" y="444"/>
                    </a:lnTo>
                    <a:lnTo>
                      <a:pt x="300" y="444"/>
                    </a:lnTo>
                    <a:lnTo>
                      <a:pt x="300" y="432"/>
                    </a:lnTo>
                    <a:lnTo>
                      <a:pt x="330" y="432"/>
                    </a:lnTo>
                    <a:lnTo>
                      <a:pt x="360" y="456"/>
                    </a:lnTo>
                    <a:lnTo>
                      <a:pt x="366" y="474"/>
                    </a:lnTo>
                    <a:lnTo>
                      <a:pt x="390" y="492"/>
                    </a:lnTo>
                    <a:lnTo>
                      <a:pt x="402" y="474"/>
                    </a:lnTo>
                    <a:lnTo>
                      <a:pt x="426" y="474"/>
                    </a:lnTo>
                    <a:lnTo>
                      <a:pt x="426" y="474"/>
                    </a:lnTo>
                    <a:lnTo>
                      <a:pt x="426" y="474"/>
                    </a:lnTo>
                    <a:lnTo>
                      <a:pt x="450" y="516"/>
                    </a:lnTo>
                    <a:lnTo>
                      <a:pt x="462" y="522"/>
                    </a:lnTo>
                    <a:lnTo>
                      <a:pt x="468" y="546"/>
                    </a:lnTo>
                    <a:lnTo>
                      <a:pt x="504" y="558"/>
                    </a:lnTo>
                    <a:lnTo>
                      <a:pt x="498" y="534"/>
                    </a:lnTo>
                    <a:lnTo>
                      <a:pt x="510" y="510"/>
                    </a:lnTo>
                    <a:lnTo>
                      <a:pt x="516" y="504"/>
                    </a:lnTo>
                    <a:lnTo>
                      <a:pt x="516" y="498"/>
                    </a:lnTo>
                    <a:lnTo>
                      <a:pt x="522" y="498"/>
                    </a:lnTo>
                    <a:lnTo>
                      <a:pt x="522" y="504"/>
                    </a:lnTo>
                    <a:lnTo>
                      <a:pt x="540" y="492"/>
                    </a:lnTo>
                    <a:lnTo>
                      <a:pt x="546" y="474"/>
                    </a:lnTo>
                    <a:lnTo>
                      <a:pt x="546" y="480"/>
                    </a:lnTo>
                    <a:lnTo>
                      <a:pt x="570" y="474"/>
                    </a:lnTo>
                    <a:lnTo>
                      <a:pt x="588" y="480"/>
                    </a:lnTo>
                    <a:lnTo>
                      <a:pt x="594" y="474"/>
                    </a:lnTo>
                    <a:lnTo>
                      <a:pt x="606" y="474"/>
                    </a:lnTo>
                    <a:lnTo>
                      <a:pt x="612" y="486"/>
                    </a:lnTo>
                    <a:lnTo>
                      <a:pt x="630" y="486"/>
                    </a:lnTo>
                    <a:lnTo>
                      <a:pt x="630" y="480"/>
                    </a:lnTo>
                    <a:lnTo>
                      <a:pt x="642" y="486"/>
                    </a:lnTo>
                    <a:lnTo>
                      <a:pt x="642" y="480"/>
                    </a:lnTo>
                    <a:lnTo>
                      <a:pt x="648" y="468"/>
                    </a:lnTo>
                    <a:lnTo>
                      <a:pt x="636" y="468"/>
                    </a:lnTo>
                    <a:lnTo>
                      <a:pt x="630" y="468"/>
                    </a:lnTo>
                    <a:lnTo>
                      <a:pt x="648" y="462"/>
                    </a:lnTo>
                    <a:lnTo>
                      <a:pt x="666" y="462"/>
                    </a:lnTo>
                    <a:lnTo>
                      <a:pt x="672" y="456"/>
                    </a:lnTo>
                    <a:lnTo>
                      <a:pt x="672" y="462"/>
                    </a:lnTo>
                    <a:lnTo>
                      <a:pt x="690" y="456"/>
                    </a:lnTo>
                    <a:lnTo>
                      <a:pt x="684" y="462"/>
                    </a:lnTo>
                    <a:lnTo>
                      <a:pt x="696" y="462"/>
                    </a:lnTo>
                    <a:lnTo>
                      <a:pt x="702" y="462"/>
                    </a:lnTo>
                    <a:lnTo>
                      <a:pt x="714" y="468"/>
                    </a:lnTo>
                    <a:lnTo>
                      <a:pt x="720" y="474"/>
                    </a:lnTo>
                    <a:lnTo>
                      <a:pt x="726" y="474"/>
                    </a:lnTo>
                    <a:lnTo>
                      <a:pt x="744" y="468"/>
                    </a:lnTo>
                    <a:lnTo>
                      <a:pt x="756" y="474"/>
                    </a:lnTo>
                    <a:lnTo>
                      <a:pt x="756" y="480"/>
                    </a:lnTo>
                    <a:lnTo>
                      <a:pt x="762" y="486"/>
                    </a:lnTo>
                    <a:lnTo>
                      <a:pt x="768" y="492"/>
                    </a:lnTo>
                    <a:lnTo>
                      <a:pt x="768" y="504"/>
                    </a:lnTo>
                    <a:lnTo>
                      <a:pt x="768" y="516"/>
                    </a:lnTo>
                    <a:lnTo>
                      <a:pt x="774" y="510"/>
                    </a:lnTo>
                    <a:lnTo>
                      <a:pt x="768" y="522"/>
                    </a:lnTo>
                    <a:lnTo>
                      <a:pt x="774" y="534"/>
                    </a:lnTo>
                    <a:lnTo>
                      <a:pt x="780" y="534"/>
                    </a:lnTo>
                    <a:lnTo>
                      <a:pt x="786" y="558"/>
                    </a:lnTo>
                    <a:lnTo>
                      <a:pt x="792" y="558"/>
                    </a:lnTo>
                    <a:lnTo>
                      <a:pt x="792" y="564"/>
                    </a:lnTo>
                    <a:lnTo>
                      <a:pt x="792" y="570"/>
                    </a:lnTo>
                    <a:lnTo>
                      <a:pt x="792" y="570"/>
                    </a:lnTo>
                    <a:lnTo>
                      <a:pt x="798" y="570"/>
                    </a:lnTo>
                    <a:lnTo>
                      <a:pt x="810" y="570"/>
                    </a:lnTo>
                    <a:lnTo>
                      <a:pt x="810" y="558"/>
                    </a:lnTo>
                    <a:lnTo>
                      <a:pt x="816" y="552"/>
                    </a:lnTo>
                    <a:lnTo>
                      <a:pt x="816" y="534"/>
                    </a:lnTo>
                    <a:lnTo>
                      <a:pt x="810" y="522"/>
                    </a:lnTo>
                    <a:lnTo>
                      <a:pt x="804" y="510"/>
                    </a:lnTo>
                    <a:lnTo>
                      <a:pt x="804" y="510"/>
                    </a:lnTo>
                    <a:lnTo>
                      <a:pt x="804" y="504"/>
                    </a:lnTo>
                    <a:lnTo>
                      <a:pt x="804" y="498"/>
                    </a:lnTo>
                    <a:lnTo>
                      <a:pt x="798" y="486"/>
                    </a:lnTo>
                    <a:lnTo>
                      <a:pt x="792" y="474"/>
                    </a:lnTo>
                    <a:lnTo>
                      <a:pt x="786" y="462"/>
                    </a:lnTo>
                    <a:lnTo>
                      <a:pt x="792" y="456"/>
                    </a:lnTo>
                    <a:lnTo>
                      <a:pt x="792" y="450"/>
                    </a:lnTo>
                    <a:lnTo>
                      <a:pt x="792" y="444"/>
                    </a:lnTo>
                    <a:lnTo>
                      <a:pt x="792" y="444"/>
                    </a:lnTo>
                    <a:lnTo>
                      <a:pt x="798" y="426"/>
                    </a:lnTo>
                    <a:lnTo>
                      <a:pt x="804" y="426"/>
                    </a:lnTo>
                    <a:lnTo>
                      <a:pt x="804" y="420"/>
                    </a:lnTo>
                    <a:lnTo>
                      <a:pt x="804" y="414"/>
                    </a:lnTo>
                    <a:lnTo>
                      <a:pt x="804" y="414"/>
                    </a:lnTo>
                    <a:lnTo>
                      <a:pt x="816" y="414"/>
                    </a:lnTo>
                    <a:lnTo>
                      <a:pt x="828" y="408"/>
                    </a:lnTo>
                    <a:lnTo>
                      <a:pt x="834" y="402"/>
                    </a:lnTo>
                    <a:lnTo>
                      <a:pt x="834" y="396"/>
                    </a:lnTo>
                    <a:lnTo>
                      <a:pt x="846" y="390"/>
                    </a:lnTo>
                    <a:lnTo>
                      <a:pt x="858" y="384"/>
                    </a:lnTo>
                    <a:lnTo>
                      <a:pt x="858" y="378"/>
                    </a:lnTo>
                    <a:lnTo>
                      <a:pt x="870" y="372"/>
                    </a:lnTo>
                    <a:lnTo>
                      <a:pt x="876" y="372"/>
                    </a:lnTo>
                    <a:lnTo>
                      <a:pt x="882" y="366"/>
                    </a:lnTo>
                    <a:lnTo>
                      <a:pt x="882" y="366"/>
                    </a:lnTo>
                    <a:lnTo>
                      <a:pt x="882" y="366"/>
                    </a:lnTo>
                    <a:lnTo>
                      <a:pt x="876" y="366"/>
                    </a:lnTo>
                    <a:lnTo>
                      <a:pt x="876" y="360"/>
                    </a:lnTo>
                    <a:lnTo>
                      <a:pt x="882" y="354"/>
                    </a:lnTo>
                    <a:lnTo>
                      <a:pt x="876" y="354"/>
                    </a:lnTo>
                    <a:lnTo>
                      <a:pt x="882" y="354"/>
                    </a:lnTo>
                    <a:lnTo>
                      <a:pt x="888" y="354"/>
                    </a:lnTo>
                    <a:lnTo>
                      <a:pt x="894" y="348"/>
                    </a:lnTo>
                    <a:lnTo>
                      <a:pt x="894" y="342"/>
                    </a:lnTo>
                    <a:lnTo>
                      <a:pt x="894" y="348"/>
                    </a:lnTo>
                    <a:lnTo>
                      <a:pt x="888" y="342"/>
                    </a:lnTo>
                    <a:lnTo>
                      <a:pt x="882" y="342"/>
                    </a:lnTo>
                    <a:lnTo>
                      <a:pt x="882" y="336"/>
                    </a:lnTo>
                    <a:lnTo>
                      <a:pt x="882" y="342"/>
                    </a:lnTo>
                    <a:lnTo>
                      <a:pt x="894" y="336"/>
                    </a:lnTo>
                    <a:lnTo>
                      <a:pt x="894" y="330"/>
                    </a:lnTo>
                    <a:lnTo>
                      <a:pt x="894" y="324"/>
                    </a:lnTo>
                    <a:lnTo>
                      <a:pt x="894" y="318"/>
                    </a:lnTo>
                    <a:lnTo>
                      <a:pt x="882" y="318"/>
                    </a:lnTo>
                    <a:lnTo>
                      <a:pt x="882" y="318"/>
                    </a:lnTo>
                    <a:lnTo>
                      <a:pt x="888" y="306"/>
                    </a:lnTo>
                    <a:lnTo>
                      <a:pt x="882" y="306"/>
                    </a:lnTo>
                    <a:lnTo>
                      <a:pt x="888" y="294"/>
                    </a:lnTo>
                    <a:lnTo>
                      <a:pt x="870" y="282"/>
                    </a:lnTo>
                    <a:lnTo>
                      <a:pt x="870" y="276"/>
                    </a:lnTo>
                    <a:lnTo>
                      <a:pt x="870" y="282"/>
                    </a:lnTo>
                    <a:lnTo>
                      <a:pt x="882" y="288"/>
                    </a:lnTo>
                    <a:lnTo>
                      <a:pt x="882" y="264"/>
                    </a:lnTo>
                    <a:lnTo>
                      <a:pt x="888" y="258"/>
                    </a:lnTo>
                    <a:lnTo>
                      <a:pt x="888" y="258"/>
                    </a:lnTo>
                    <a:lnTo>
                      <a:pt x="894" y="258"/>
                    </a:lnTo>
                    <a:lnTo>
                      <a:pt x="888" y="264"/>
                    </a:lnTo>
                    <a:lnTo>
                      <a:pt x="888" y="270"/>
                    </a:lnTo>
                    <a:lnTo>
                      <a:pt x="888" y="270"/>
                    </a:lnTo>
                    <a:lnTo>
                      <a:pt x="888" y="276"/>
                    </a:lnTo>
                    <a:lnTo>
                      <a:pt x="888" y="288"/>
                    </a:lnTo>
                    <a:lnTo>
                      <a:pt x="900" y="294"/>
                    </a:lnTo>
                    <a:lnTo>
                      <a:pt x="894" y="300"/>
                    </a:lnTo>
                    <a:lnTo>
                      <a:pt x="894" y="312"/>
                    </a:lnTo>
                    <a:lnTo>
                      <a:pt x="894" y="312"/>
                    </a:lnTo>
                    <a:lnTo>
                      <a:pt x="894" y="306"/>
                    </a:lnTo>
                    <a:lnTo>
                      <a:pt x="906" y="294"/>
                    </a:lnTo>
                    <a:lnTo>
                      <a:pt x="912" y="282"/>
                    </a:lnTo>
                    <a:lnTo>
                      <a:pt x="900" y="258"/>
                    </a:lnTo>
                    <a:lnTo>
                      <a:pt x="900" y="258"/>
                    </a:lnTo>
                    <a:lnTo>
                      <a:pt x="912" y="264"/>
                    </a:lnTo>
                    <a:lnTo>
                      <a:pt x="912" y="270"/>
                    </a:lnTo>
                    <a:lnTo>
                      <a:pt x="924" y="252"/>
                    </a:lnTo>
                    <a:lnTo>
                      <a:pt x="924" y="246"/>
                    </a:lnTo>
                    <a:lnTo>
                      <a:pt x="930" y="246"/>
                    </a:lnTo>
                    <a:lnTo>
                      <a:pt x="930" y="240"/>
                    </a:lnTo>
                    <a:lnTo>
                      <a:pt x="924" y="234"/>
                    </a:lnTo>
                    <a:lnTo>
                      <a:pt x="930" y="222"/>
                    </a:lnTo>
                    <a:lnTo>
                      <a:pt x="948" y="216"/>
                    </a:lnTo>
                    <a:lnTo>
                      <a:pt x="948" y="216"/>
                    </a:lnTo>
                    <a:lnTo>
                      <a:pt x="954" y="216"/>
                    </a:lnTo>
                    <a:lnTo>
                      <a:pt x="978" y="210"/>
                    </a:lnTo>
                    <a:lnTo>
                      <a:pt x="978" y="204"/>
                    </a:lnTo>
                    <a:lnTo>
                      <a:pt x="984" y="210"/>
                    </a:lnTo>
                    <a:lnTo>
                      <a:pt x="990" y="204"/>
                    </a:lnTo>
                    <a:lnTo>
                      <a:pt x="990" y="210"/>
                    </a:lnTo>
                    <a:lnTo>
                      <a:pt x="996" y="210"/>
                    </a:lnTo>
                    <a:lnTo>
                      <a:pt x="1002" y="204"/>
                    </a:lnTo>
                    <a:lnTo>
                      <a:pt x="1002" y="198"/>
                    </a:lnTo>
                    <a:lnTo>
                      <a:pt x="996" y="204"/>
                    </a:lnTo>
                    <a:lnTo>
                      <a:pt x="990" y="198"/>
                    </a:lnTo>
                    <a:lnTo>
                      <a:pt x="984" y="186"/>
                    </a:lnTo>
                    <a:lnTo>
                      <a:pt x="990" y="180"/>
                    </a:lnTo>
                    <a:lnTo>
                      <a:pt x="984" y="168"/>
                    </a:lnTo>
                    <a:lnTo>
                      <a:pt x="990" y="168"/>
                    </a:lnTo>
                    <a:lnTo>
                      <a:pt x="1002" y="150"/>
                    </a:lnTo>
                    <a:lnTo>
                      <a:pt x="1008" y="156"/>
                    </a:lnTo>
                    <a:lnTo>
                      <a:pt x="1020" y="144"/>
                    </a:lnTo>
                    <a:lnTo>
                      <a:pt x="1026" y="132"/>
                    </a:lnTo>
                    <a:lnTo>
                      <a:pt x="1032" y="138"/>
                    </a:lnTo>
                    <a:lnTo>
                      <a:pt x="1062" y="126"/>
                    </a:lnTo>
                    <a:lnTo>
                      <a:pt x="1056" y="120"/>
                    </a:lnTo>
                    <a:lnTo>
                      <a:pt x="1056" y="114"/>
                    </a:lnTo>
                    <a:lnTo>
                      <a:pt x="1050" y="114"/>
                    </a:lnTo>
                    <a:lnTo>
                      <a:pt x="1044" y="108"/>
                    </a:lnTo>
                    <a:lnTo>
                      <a:pt x="1044" y="72"/>
                    </a:lnTo>
                    <a:close/>
                    <a:moveTo>
                      <a:pt x="228" y="234"/>
                    </a:moveTo>
                    <a:lnTo>
                      <a:pt x="210" y="204"/>
                    </a:lnTo>
                    <a:lnTo>
                      <a:pt x="222" y="210"/>
                    </a:lnTo>
                    <a:lnTo>
                      <a:pt x="234" y="204"/>
                    </a:lnTo>
                    <a:lnTo>
                      <a:pt x="228" y="216"/>
                    </a:lnTo>
                    <a:lnTo>
                      <a:pt x="234" y="222"/>
                    </a:lnTo>
                    <a:lnTo>
                      <a:pt x="228" y="23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4" name="Freeform 627"/>
              <p:cNvSpPr>
                <a:spLocks/>
              </p:cNvSpPr>
              <p:nvPr/>
            </p:nvSpPr>
            <p:spPr bwMode="auto">
              <a:xfrm>
                <a:off x="102" y="1584"/>
                <a:ext cx="6" cy="12"/>
              </a:xfrm>
              <a:custGeom>
                <a:avLst/>
                <a:gdLst>
                  <a:gd name="T0" fmla="*/ 6 w 6"/>
                  <a:gd name="T1" fmla="*/ 12 h 12"/>
                  <a:gd name="T2" fmla="*/ 6 w 6"/>
                  <a:gd name="T3" fmla="*/ 0 h 12"/>
                  <a:gd name="T4" fmla="*/ 0 w 6"/>
                  <a:gd name="T5" fmla="*/ 6 h 12"/>
                  <a:gd name="T6" fmla="*/ 6 w 6"/>
                  <a:gd name="T7" fmla="*/ 12 h 12"/>
                </a:gdLst>
                <a:ahLst/>
                <a:cxnLst>
                  <a:cxn ang="0">
                    <a:pos x="T0" y="T1"/>
                  </a:cxn>
                  <a:cxn ang="0">
                    <a:pos x="T2" y="T3"/>
                  </a:cxn>
                  <a:cxn ang="0">
                    <a:pos x="T4" y="T5"/>
                  </a:cxn>
                  <a:cxn ang="0">
                    <a:pos x="T6" y="T7"/>
                  </a:cxn>
                </a:cxnLst>
                <a:rect l="0" t="0" r="r" b="b"/>
                <a:pathLst>
                  <a:path w="6" h="12">
                    <a:moveTo>
                      <a:pt x="6" y="12"/>
                    </a:moveTo>
                    <a:lnTo>
                      <a:pt x="6" y="0"/>
                    </a:lnTo>
                    <a:lnTo>
                      <a:pt x="0" y="6"/>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5" name="Freeform 628"/>
              <p:cNvSpPr>
                <a:spLocks/>
              </p:cNvSpPr>
              <p:nvPr/>
            </p:nvSpPr>
            <p:spPr bwMode="auto">
              <a:xfrm>
                <a:off x="96" y="1530"/>
                <a:ext cx="18" cy="36"/>
              </a:xfrm>
              <a:custGeom>
                <a:avLst/>
                <a:gdLst>
                  <a:gd name="T0" fmla="*/ 12 w 18"/>
                  <a:gd name="T1" fmla="*/ 12 h 36"/>
                  <a:gd name="T2" fmla="*/ 12 w 18"/>
                  <a:gd name="T3" fmla="*/ 0 h 36"/>
                  <a:gd name="T4" fmla="*/ 0 w 18"/>
                  <a:gd name="T5" fmla="*/ 0 h 36"/>
                  <a:gd name="T6" fmla="*/ 0 w 18"/>
                  <a:gd name="T7" fmla="*/ 6 h 36"/>
                  <a:gd name="T8" fmla="*/ 6 w 18"/>
                  <a:gd name="T9" fmla="*/ 24 h 36"/>
                  <a:gd name="T10" fmla="*/ 0 w 18"/>
                  <a:gd name="T11" fmla="*/ 36 h 36"/>
                  <a:gd name="T12" fmla="*/ 6 w 18"/>
                  <a:gd name="T13" fmla="*/ 36 h 36"/>
                  <a:gd name="T14" fmla="*/ 18 w 18"/>
                  <a:gd name="T15" fmla="*/ 24 h 36"/>
                  <a:gd name="T16" fmla="*/ 12 w 18"/>
                  <a:gd name="T1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6">
                    <a:moveTo>
                      <a:pt x="12" y="12"/>
                    </a:moveTo>
                    <a:lnTo>
                      <a:pt x="12" y="0"/>
                    </a:lnTo>
                    <a:lnTo>
                      <a:pt x="0" y="0"/>
                    </a:lnTo>
                    <a:lnTo>
                      <a:pt x="0" y="6"/>
                    </a:lnTo>
                    <a:lnTo>
                      <a:pt x="6" y="24"/>
                    </a:lnTo>
                    <a:lnTo>
                      <a:pt x="0" y="36"/>
                    </a:lnTo>
                    <a:lnTo>
                      <a:pt x="6" y="36"/>
                    </a:lnTo>
                    <a:lnTo>
                      <a:pt x="18" y="24"/>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6" name="Freeform 629"/>
              <p:cNvSpPr>
                <a:spLocks/>
              </p:cNvSpPr>
              <p:nvPr/>
            </p:nvSpPr>
            <p:spPr bwMode="auto">
              <a:xfrm>
                <a:off x="84" y="1554"/>
                <a:ext cx="12" cy="24"/>
              </a:xfrm>
              <a:custGeom>
                <a:avLst/>
                <a:gdLst>
                  <a:gd name="T0" fmla="*/ 6 w 12"/>
                  <a:gd name="T1" fmla="*/ 6 h 24"/>
                  <a:gd name="T2" fmla="*/ 0 w 12"/>
                  <a:gd name="T3" fmla="*/ 0 h 24"/>
                  <a:gd name="T4" fmla="*/ 0 w 12"/>
                  <a:gd name="T5" fmla="*/ 6 h 24"/>
                  <a:gd name="T6" fmla="*/ 6 w 12"/>
                  <a:gd name="T7" fmla="*/ 12 h 24"/>
                  <a:gd name="T8" fmla="*/ 6 w 12"/>
                  <a:gd name="T9" fmla="*/ 24 h 24"/>
                  <a:gd name="T10" fmla="*/ 12 w 12"/>
                  <a:gd name="T11" fmla="*/ 12 h 24"/>
                  <a:gd name="T12" fmla="*/ 6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6"/>
                    </a:moveTo>
                    <a:lnTo>
                      <a:pt x="0" y="0"/>
                    </a:lnTo>
                    <a:lnTo>
                      <a:pt x="0" y="6"/>
                    </a:lnTo>
                    <a:lnTo>
                      <a:pt x="6" y="12"/>
                    </a:lnTo>
                    <a:lnTo>
                      <a:pt x="6" y="24"/>
                    </a:lnTo>
                    <a:lnTo>
                      <a:pt x="12" y="12"/>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7" name="Freeform 630"/>
              <p:cNvSpPr>
                <a:spLocks/>
              </p:cNvSpPr>
              <p:nvPr/>
            </p:nvSpPr>
            <p:spPr bwMode="auto">
              <a:xfrm>
                <a:off x="0" y="1452"/>
                <a:ext cx="36" cy="42"/>
              </a:xfrm>
              <a:custGeom>
                <a:avLst/>
                <a:gdLst>
                  <a:gd name="T0" fmla="*/ 18 w 36"/>
                  <a:gd name="T1" fmla="*/ 18 h 42"/>
                  <a:gd name="T2" fmla="*/ 12 w 36"/>
                  <a:gd name="T3" fmla="*/ 30 h 42"/>
                  <a:gd name="T4" fmla="*/ 12 w 36"/>
                  <a:gd name="T5" fmla="*/ 12 h 42"/>
                  <a:gd name="T6" fmla="*/ 6 w 36"/>
                  <a:gd name="T7" fmla="*/ 24 h 42"/>
                  <a:gd name="T8" fmla="*/ 0 w 36"/>
                  <a:gd name="T9" fmla="*/ 30 h 42"/>
                  <a:gd name="T10" fmla="*/ 24 w 36"/>
                  <a:gd name="T11" fmla="*/ 42 h 42"/>
                  <a:gd name="T12" fmla="*/ 30 w 36"/>
                  <a:gd name="T13" fmla="*/ 30 h 42"/>
                  <a:gd name="T14" fmla="*/ 36 w 36"/>
                  <a:gd name="T15" fmla="*/ 30 h 42"/>
                  <a:gd name="T16" fmla="*/ 30 w 36"/>
                  <a:gd name="T17" fmla="*/ 24 h 42"/>
                  <a:gd name="T18" fmla="*/ 18 w 36"/>
                  <a:gd name="T19" fmla="*/ 0 h 42"/>
                  <a:gd name="T20" fmla="*/ 0 w 36"/>
                  <a:gd name="T21" fmla="*/ 6 h 42"/>
                  <a:gd name="T22" fmla="*/ 0 w 36"/>
                  <a:gd name="T23" fmla="*/ 6 h 42"/>
                  <a:gd name="T24" fmla="*/ 0 w 36"/>
                  <a:gd name="T25" fmla="*/ 12 h 42"/>
                  <a:gd name="T26" fmla="*/ 6 w 36"/>
                  <a:gd name="T27" fmla="*/ 12 h 42"/>
                  <a:gd name="T28" fmla="*/ 18 w 36"/>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42">
                    <a:moveTo>
                      <a:pt x="18" y="18"/>
                    </a:moveTo>
                    <a:lnTo>
                      <a:pt x="12" y="30"/>
                    </a:lnTo>
                    <a:lnTo>
                      <a:pt x="12" y="12"/>
                    </a:lnTo>
                    <a:lnTo>
                      <a:pt x="6" y="24"/>
                    </a:lnTo>
                    <a:lnTo>
                      <a:pt x="0" y="30"/>
                    </a:lnTo>
                    <a:lnTo>
                      <a:pt x="24" y="42"/>
                    </a:lnTo>
                    <a:lnTo>
                      <a:pt x="30" y="30"/>
                    </a:lnTo>
                    <a:lnTo>
                      <a:pt x="36" y="30"/>
                    </a:lnTo>
                    <a:lnTo>
                      <a:pt x="30" y="24"/>
                    </a:lnTo>
                    <a:lnTo>
                      <a:pt x="18" y="0"/>
                    </a:lnTo>
                    <a:lnTo>
                      <a:pt x="0" y="6"/>
                    </a:lnTo>
                    <a:lnTo>
                      <a:pt x="0" y="6"/>
                    </a:lnTo>
                    <a:lnTo>
                      <a:pt x="0" y="12"/>
                    </a:lnTo>
                    <a:lnTo>
                      <a:pt x="6" y="12"/>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8" name="Freeform 631"/>
              <p:cNvSpPr>
                <a:spLocks/>
              </p:cNvSpPr>
              <p:nvPr/>
            </p:nvSpPr>
            <p:spPr bwMode="auto">
              <a:xfrm>
                <a:off x="828" y="1812"/>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89" name="Freeform 632"/>
              <p:cNvSpPr>
                <a:spLocks/>
              </p:cNvSpPr>
              <p:nvPr/>
            </p:nvSpPr>
            <p:spPr bwMode="auto">
              <a:xfrm>
                <a:off x="90" y="1488"/>
                <a:ext cx="24" cy="24"/>
              </a:xfrm>
              <a:custGeom>
                <a:avLst/>
                <a:gdLst>
                  <a:gd name="T0" fmla="*/ 24 w 24"/>
                  <a:gd name="T1" fmla="*/ 24 h 24"/>
                  <a:gd name="T2" fmla="*/ 12 w 24"/>
                  <a:gd name="T3" fmla="*/ 18 h 24"/>
                  <a:gd name="T4" fmla="*/ 0 w 24"/>
                  <a:gd name="T5" fmla="*/ 0 h 24"/>
                  <a:gd name="T6" fmla="*/ 12 w 24"/>
                  <a:gd name="T7" fmla="*/ 18 h 24"/>
                  <a:gd name="T8" fmla="*/ 24 w 24"/>
                  <a:gd name="T9" fmla="*/ 24 h 24"/>
                </a:gdLst>
                <a:ahLst/>
                <a:cxnLst>
                  <a:cxn ang="0">
                    <a:pos x="T0" y="T1"/>
                  </a:cxn>
                  <a:cxn ang="0">
                    <a:pos x="T2" y="T3"/>
                  </a:cxn>
                  <a:cxn ang="0">
                    <a:pos x="T4" y="T5"/>
                  </a:cxn>
                  <a:cxn ang="0">
                    <a:pos x="T6" y="T7"/>
                  </a:cxn>
                  <a:cxn ang="0">
                    <a:pos x="T8" y="T9"/>
                  </a:cxn>
                </a:cxnLst>
                <a:rect l="0" t="0" r="r" b="b"/>
                <a:pathLst>
                  <a:path w="24" h="24">
                    <a:moveTo>
                      <a:pt x="24" y="24"/>
                    </a:moveTo>
                    <a:lnTo>
                      <a:pt x="12" y="18"/>
                    </a:lnTo>
                    <a:lnTo>
                      <a:pt x="0" y="0"/>
                    </a:lnTo>
                    <a:lnTo>
                      <a:pt x="12" y="18"/>
                    </a:lnTo>
                    <a:lnTo>
                      <a:pt x="24"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0" name="Freeform 633"/>
              <p:cNvSpPr>
                <a:spLocks/>
              </p:cNvSpPr>
              <p:nvPr/>
            </p:nvSpPr>
            <p:spPr bwMode="auto">
              <a:xfrm>
                <a:off x="36" y="1488"/>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1" name="Freeform 634"/>
              <p:cNvSpPr>
                <a:spLocks/>
              </p:cNvSpPr>
              <p:nvPr/>
            </p:nvSpPr>
            <p:spPr bwMode="auto">
              <a:xfrm>
                <a:off x="114" y="1512"/>
                <a:ext cx="72" cy="90"/>
              </a:xfrm>
              <a:custGeom>
                <a:avLst/>
                <a:gdLst>
                  <a:gd name="T0" fmla="*/ 72 w 72"/>
                  <a:gd name="T1" fmla="*/ 90 h 90"/>
                  <a:gd name="T2" fmla="*/ 36 w 72"/>
                  <a:gd name="T3" fmla="*/ 72 h 90"/>
                  <a:gd name="T4" fmla="*/ 0 w 72"/>
                  <a:gd name="T5" fmla="*/ 0 h 90"/>
                  <a:gd name="T6" fmla="*/ 36 w 72"/>
                  <a:gd name="T7" fmla="*/ 72 h 90"/>
                  <a:gd name="T8" fmla="*/ 72 w 72"/>
                  <a:gd name="T9" fmla="*/ 90 h 90"/>
                </a:gdLst>
                <a:ahLst/>
                <a:cxnLst>
                  <a:cxn ang="0">
                    <a:pos x="T0" y="T1"/>
                  </a:cxn>
                  <a:cxn ang="0">
                    <a:pos x="T2" y="T3"/>
                  </a:cxn>
                  <a:cxn ang="0">
                    <a:pos x="T4" y="T5"/>
                  </a:cxn>
                  <a:cxn ang="0">
                    <a:pos x="T6" y="T7"/>
                  </a:cxn>
                  <a:cxn ang="0">
                    <a:pos x="T8" y="T9"/>
                  </a:cxn>
                </a:cxnLst>
                <a:rect l="0" t="0" r="r" b="b"/>
                <a:pathLst>
                  <a:path w="72" h="90">
                    <a:moveTo>
                      <a:pt x="72" y="90"/>
                    </a:moveTo>
                    <a:lnTo>
                      <a:pt x="36" y="72"/>
                    </a:lnTo>
                    <a:lnTo>
                      <a:pt x="0" y="0"/>
                    </a:lnTo>
                    <a:lnTo>
                      <a:pt x="36" y="72"/>
                    </a:lnTo>
                    <a:lnTo>
                      <a:pt x="72"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2" name="Freeform 635"/>
              <p:cNvSpPr>
                <a:spLocks/>
              </p:cNvSpPr>
              <p:nvPr/>
            </p:nvSpPr>
            <p:spPr bwMode="auto">
              <a:xfrm>
                <a:off x="318" y="1818"/>
                <a:ext cx="504" cy="0"/>
              </a:xfrm>
              <a:custGeom>
                <a:avLst/>
                <a:gdLst>
                  <a:gd name="T0" fmla="*/ 0 w 504"/>
                  <a:gd name="T1" fmla="*/ 0 w 504"/>
                  <a:gd name="T2" fmla="*/ 504 w 504"/>
                  <a:gd name="T3" fmla="*/ 0 w 504"/>
                </a:gdLst>
                <a:ahLst/>
                <a:cxnLst>
                  <a:cxn ang="0">
                    <a:pos x="T0" y="0"/>
                  </a:cxn>
                  <a:cxn ang="0">
                    <a:pos x="T1" y="0"/>
                  </a:cxn>
                  <a:cxn ang="0">
                    <a:pos x="T2" y="0"/>
                  </a:cxn>
                  <a:cxn ang="0">
                    <a:pos x="T3" y="0"/>
                  </a:cxn>
                </a:cxnLst>
                <a:rect l="0" t="0" r="r" b="b"/>
                <a:pathLst>
                  <a:path w="504">
                    <a:moveTo>
                      <a:pt x="0" y="0"/>
                    </a:moveTo>
                    <a:lnTo>
                      <a:pt x="0" y="0"/>
                    </a:lnTo>
                    <a:lnTo>
                      <a:pt x="50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3" name="Freeform 636"/>
              <p:cNvSpPr>
                <a:spLocks/>
              </p:cNvSpPr>
              <p:nvPr/>
            </p:nvSpPr>
            <p:spPr bwMode="auto">
              <a:xfrm>
                <a:off x="180" y="1602"/>
                <a:ext cx="6" cy="30"/>
              </a:xfrm>
              <a:custGeom>
                <a:avLst/>
                <a:gdLst>
                  <a:gd name="T0" fmla="*/ 6 w 6"/>
                  <a:gd name="T1" fmla="*/ 0 h 30"/>
                  <a:gd name="T2" fmla="*/ 6 w 6"/>
                  <a:gd name="T3" fmla="*/ 30 h 30"/>
                  <a:gd name="T4" fmla="*/ 0 w 6"/>
                  <a:gd name="T5" fmla="*/ 30 h 30"/>
                  <a:gd name="T6" fmla="*/ 6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lnTo>
                      <a:pt x="6" y="30"/>
                    </a:lnTo>
                    <a:lnTo>
                      <a:pt x="0" y="30"/>
                    </a:lnTo>
                    <a:lnTo>
                      <a:pt x="6" y="3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4" name="Freeform 637"/>
              <p:cNvSpPr>
                <a:spLocks/>
              </p:cNvSpPr>
              <p:nvPr/>
            </p:nvSpPr>
            <p:spPr bwMode="auto">
              <a:xfrm>
                <a:off x="1044" y="1992"/>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5" name="Freeform 638"/>
              <p:cNvSpPr>
                <a:spLocks/>
              </p:cNvSpPr>
              <p:nvPr/>
            </p:nvSpPr>
            <p:spPr bwMode="auto">
              <a:xfrm>
                <a:off x="1326" y="1878"/>
                <a:ext cx="6" cy="42"/>
              </a:xfrm>
              <a:custGeom>
                <a:avLst/>
                <a:gdLst>
                  <a:gd name="T0" fmla="*/ 0 w 6"/>
                  <a:gd name="T1" fmla="*/ 0 h 42"/>
                  <a:gd name="T2" fmla="*/ 0 w 6"/>
                  <a:gd name="T3" fmla="*/ 0 h 42"/>
                  <a:gd name="T4" fmla="*/ 0 w 6"/>
                  <a:gd name="T5" fmla="*/ 36 h 42"/>
                  <a:gd name="T6" fmla="*/ 6 w 6"/>
                  <a:gd name="T7" fmla="*/ 42 h 42"/>
                  <a:gd name="T8" fmla="*/ 0 w 6"/>
                  <a:gd name="T9" fmla="*/ 36 h 42"/>
                  <a:gd name="T10" fmla="*/ 0 w 6"/>
                  <a:gd name="T11" fmla="*/ 0 h 42"/>
                </a:gdLst>
                <a:ahLst/>
                <a:cxnLst>
                  <a:cxn ang="0">
                    <a:pos x="T0" y="T1"/>
                  </a:cxn>
                  <a:cxn ang="0">
                    <a:pos x="T2" y="T3"/>
                  </a:cxn>
                  <a:cxn ang="0">
                    <a:pos x="T4" y="T5"/>
                  </a:cxn>
                  <a:cxn ang="0">
                    <a:pos x="T6" y="T7"/>
                  </a:cxn>
                  <a:cxn ang="0">
                    <a:pos x="T8" y="T9"/>
                  </a:cxn>
                  <a:cxn ang="0">
                    <a:pos x="T10" y="T11"/>
                  </a:cxn>
                </a:cxnLst>
                <a:rect l="0" t="0" r="r" b="b"/>
                <a:pathLst>
                  <a:path w="6" h="42">
                    <a:moveTo>
                      <a:pt x="0" y="0"/>
                    </a:moveTo>
                    <a:lnTo>
                      <a:pt x="0" y="0"/>
                    </a:lnTo>
                    <a:lnTo>
                      <a:pt x="0" y="36"/>
                    </a:lnTo>
                    <a:lnTo>
                      <a:pt x="6" y="42"/>
                    </a:lnTo>
                    <a:lnTo>
                      <a:pt x="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6" name="Freeform 639"/>
              <p:cNvSpPr>
                <a:spLocks/>
              </p:cNvSpPr>
              <p:nvPr/>
            </p:nvSpPr>
            <p:spPr bwMode="auto">
              <a:xfrm>
                <a:off x="894" y="1842"/>
                <a:ext cx="24" cy="0"/>
              </a:xfrm>
              <a:custGeom>
                <a:avLst/>
                <a:gdLst>
                  <a:gd name="T0" fmla="*/ 24 w 24"/>
                  <a:gd name="T1" fmla="*/ 6 w 24"/>
                  <a:gd name="T2" fmla="*/ 0 w 24"/>
                  <a:gd name="T3" fmla="*/ 12 w 24"/>
                  <a:gd name="T4" fmla="*/ 24 w 24"/>
                </a:gdLst>
                <a:ahLst/>
                <a:cxnLst>
                  <a:cxn ang="0">
                    <a:pos x="T0" y="0"/>
                  </a:cxn>
                  <a:cxn ang="0">
                    <a:pos x="T1" y="0"/>
                  </a:cxn>
                  <a:cxn ang="0">
                    <a:pos x="T2" y="0"/>
                  </a:cxn>
                  <a:cxn ang="0">
                    <a:pos x="T3" y="0"/>
                  </a:cxn>
                  <a:cxn ang="0">
                    <a:pos x="T4" y="0"/>
                  </a:cxn>
                </a:cxnLst>
                <a:rect l="0" t="0" r="r" b="b"/>
                <a:pathLst>
                  <a:path w="24">
                    <a:moveTo>
                      <a:pt x="24" y="0"/>
                    </a:moveTo>
                    <a:lnTo>
                      <a:pt x="6" y="0"/>
                    </a:lnTo>
                    <a:lnTo>
                      <a:pt x="0" y="0"/>
                    </a:lnTo>
                    <a:lnTo>
                      <a:pt x="12"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7" name="Freeform 640"/>
              <p:cNvSpPr>
                <a:spLocks/>
              </p:cNvSpPr>
              <p:nvPr/>
            </p:nvSpPr>
            <p:spPr bwMode="auto">
              <a:xfrm>
                <a:off x="1284" y="1860"/>
                <a:ext cx="12" cy="18"/>
              </a:xfrm>
              <a:custGeom>
                <a:avLst/>
                <a:gdLst>
                  <a:gd name="T0" fmla="*/ 12 w 12"/>
                  <a:gd name="T1" fmla="*/ 0 h 18"/>
                  <a:gd name="T2" fmla="*/ 0 w 12"/>
                  <a:gd name="T3" fmla="*/ 18 h 18"/>
                  <a:gd name="T4" fmla="*/ 12 w 12"/>
                  <a:gd name="T5" fmla="*/ 0 h 18"/>
                  <a:gd name="T6" fmla="*/ 12 w 12"/>
                  <a:gd name="T7" fmla="*/ 0 h 18"/>
                </a:gdLst>
                <a:ahLst/>
                <a:cxnLst>
                  <a:cxn ang="0">
                    <a:pos x="T0" y="T1"/>
                  </a:cxn>
                  <a:cxn ang="0">
                    <a:pos x="T2" y="T3"/>
                  </a:cxn>
                  <a:cxn ang="0">
                    <a:pos x="T4" y="T5"/>
                  </a:cxn>
                  <a:cxn ang="0">
                    <a:pos x="T6" y="T7"/>
                  </a:cxn>
                </a:cxnLst>
                <a:rect l="0" t="0" r="r" b="b"/>
                <a:pathLst>
                  <a:path w="12" h="18">
                    <a:moveTo>
                      <a:pt x="12" y="0"/>
                    </a:moveTo>
                    <a:lnTo>
                      <a:pt x="0" y="18"/>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98" name="Rectangle 641"/>
              <p:cNvSpPr>
                <a:spLocks noChangeArrowheads="1"/>
              </p:cNvSpPr>
              <p:nvPr/>
            </p:nvSpPr>
            <p:spPr bwMode="auto">
              <a:xfrm>
                <a:off x="504" y="2298"/>
                <a:ext cx="6"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99" name="Freeform 642"/>
              <p:cNvSpPr>
                <a:spLocks/>
              </p:cNvSpPr>
              <p:nvPr/>
            </p:nvSpPr>
            <p:spPr bwMode="auto">
              <a:xfrm>
                <a:off x="420" y="2220"/>
                <a:ext cx="552" cy="360"/>
              </a:xfrm>
              <a:custGeom>
                <a:avLst/>
                <a:gdLst>
                  <a:gd name="T0" fmla="*/ 52 w 92"/>
                  <a:gd name="T1" fmla="*/ 17 h 60"/>
                  <a:gd name="T2" fmla="*/ 52 w 92"/>
                  <a:gd name="T3" fmla="*/ 17 h 60"/>
                  <a:gd name="T4" fmla="*/ 44 w 92"/>
                  <a:gd name="T5" fmla="*/ 10 h 60"/>
                  <a:gd name="T6" fmla="*/ 38 w 92"/>
                  <a:gd name="T7" fmla="*/ 10 h 60"/>
                  <a:gd name="T8" fmla="*/ 32 w 92"/>
                  <a:gd name="T9" fmla="*/ 3 h 60"/>
                  <a:gd name="T10" fmla="*/ 27 w 92"/>
                  <a:gd name="T11" fmla="*/ 5 h 60"/>
                  <a:gd name="T12" fmla="*/ 19 w 92"/>
                  <a:gd name="T13" fmla="*/ 5 h 60"/>
                  <a:gd name="T14" fmla="*/ 6 w 92"/>
                  <a:gd name="T15" fmla="*/ 0 h 60"/>
                  <a:gd name="T16" fmla="*/ 0 w 92"/>
                  <a:gd name="T17" fmla="*/ 1 h 60"/>
                  <a:gd name="T18" fmla="*/ 5 w 92"/>
                  <a:gd name="T19" fmla="*/ 10 h 60"/>
                  <a:gd name="T20" fmla="*/ 10 w 92"/>
                  <a:gd name="T21" fmla="*/ 15 h 60"/>
                  <a:gd name="T22" fmla="*/ 7 w 92"/>
                  <a:gd name="T23" fmla="*/ 17 h 60"/>
                  <a:gd name="T24" fmla="*/ 12 w 92"/>
                  <a:gd name="T25" fmla="*/ 20 h 60"/>
                  <a:gd name="T26" fmla="*/ 15 w 92"/>
                  <a:gd name="T27" fmla="*/ 23 h 60"/>
                  <a:gd name="T28" fmla="*/ 15 w 92"/>
                  <a:gd name="T29" fmla="*/ 28 h 60"/>
                  <a:gd name="T30" fmla="*/ 21 w 92"/>
                  <a:gd name="T31" fmla="*/ 32 h 60"/>
                  <a:gd name="T32" fmla="*/ 23 w 92"/>
                  <a:gd name="T33" fmla="*/ 33 h 60"/>
                  <a:gd name="T34" fmla="*/ 21 w 92"/>
                  <a:gd name="T35" fmla="*/ 29 h 60"/>
                  <a:gd name="T36" fmla="*/ 19 w 92"/>
                  <a:gd name="T37" fmla="*/ 28 h 60"/>
                  <a:gd name="T38" fmla="*/ 18 w 92"/>
                  <a:gd name="T39" fmla="*/ 23 h 60"/>
                  <a:gd name="T40" fmla="*/ 16 w 92"/>
                  <a:gd name="T41" fmla="*/ 21 h 60"/>
                  <a:gd name="T42" fmla="*/ 13 w 92"/>
                  <a:gd name="T43" fmla="*/ 15 h 60"/>
                  <a:gd name="T44" fmla="*/ 8 w 92"/>
                  <a:gd name="T45" fmla="*/ 6 h 60"/>
                  <a:gd name="T46" fmla="*/ 7 w 92"/>
                  <a:gd name="T47" fmla="*/ 3 h 60"/>
                  <a:gd name="T48" fmla="*/ 15 w 92"/>
                  <a:gd name="T49" fmla="*/ 12 h 60"/>
                  <a:gd name="T50" fmla="*/ 20 w 92"/>
                  <a:gd name="T51" fmla="*/ 17 h 60"/>
                  <a:gd name="T52" fmla="*/ 25 w 92"/>
                  <a:gd name="T53" fmla="*/ 23 h 60"/>
                  <a:gd name="T54" fmla="*/ 25 w 92"/>
                  <a:gd name="T55" fmla="*/ 24 h 60"/>
                  <a:gd name="T56" fmla="*/ 28 w 92"/>
                  <a:gd name="T57" fmla="*/ 27 h 60"/>
                  <a:gd name="T58" fmla="*/ 35 w 92"/>
                  <a:gd name="T59" fmla="*/ 34 h 60"/>
                  <a:gd name="T60" fmla="*/ 36 w 92"/>
                  <a:gd name="T61" fmla="*/ 41 h 60"/>
                  <a:gd name="T62" fmla="*/ 36 w 92"/>
                  <a:gd name="T63" fmla="*/ 42 h 60"/>
                  <a:gd name="T64" fmla="*/ 41 w 92"/>
                  <a:gd name="T65" fmla="*/ 47 h 60"/>
                  <a:gd name="T66" fmla="*/ 47 w 92"/>
                  <a:gd name="T67" fmla="*/ 50 h 60"/>
                  <a:gd name="T68" fmla="*/ 60 w 92"/>
                  <a:gd name="T69" fmla="*/ 57 h 60"/>
                  <a:gd name="T70" fmla="*/ 67 w 92"/>
                  <a:gd name="T71" fmla="*/ 55 h 60"/>
                  <a:gd name="T72" fmla="*/ 76 w 92"/>
                  <a:gd name="T73" fmla="*/ 60 h 60"/>
                  <a:gd name="T74" fmla="*/ 81 w 92"/>
                  <a:gd name="T75" fmla="*/ 55 h 60"/>
                  <a:gd name="T76" fmla="*/ 80 w 92"/>
                  <a:gd name="T77" fmla="*/ 52 h 60"/>
                  <a:gd name="T78" fmla="*/ 85 w 92"/>
                  <a:gd name="T79" fmla="*/ 50 h 60"/>
                  <a:gd name="T80" fmla="*/ 86 w 92"/>
                  <a:gd name="T81" fmla="*/ 50 h 60"/>
                  <a:gd name="T82" fmla="*/ 87 w 92"/>
                  <a:gd name="T83" fmla="*/ 48 h 60"/>
                  <a:gd name="T84" fmla="*/ 88 w 92"/>
                  <a:gd name="T85" fmla="*/ 49 h 60"/>
                  <a:gd name="T86" fmla="*/ 89 w 92"/>
                  <a:gd name="T87" fmla="*/ 49 h 60"/>
                  <a:gd name="T88" fmla="*/ 90 w 92"/>
                  <a:gd name="T89" fmla="*/ 44 h 60"/>
                  <a:gd name="T90" fmla="*/ 92 w 92"/>
                  <a:gd name="T91" fmla="*/ 40 h 60"/>
                  <a:gd name="T92" fmla="*/ 88 w 92"/>
                  <a:gd name="T93" fmla="*/ 38 h 60"/>
                  <a:gd name="T94" fmla="*/ 82 w 92"/>
                  <a:gd name="T95" fmla="*/ 39 h 60"/>
                  <a:gd name="T96" fmla="*/ 80 w 92"/>
                  <a:gd name="T97" fmla="*/ 46 h 60"/>
                  <a:gd name="T98" fmla="*/ 78 w 92"/>
                  <a:gd name="T99" fmla="*/ 48 h 60"/>
                  <a:gd name="T100" fmla="*/ 76 w 92"/>
                  <a:gd name="T101" fmla="*/ 47 h 60"/>
                  <a:gd name="T102" fmla="*/ 67 w 92"/>
                  <a:gd name="T103" fmla="*/ 48 h 60"/>
                  <a:gd name="T104" fmla="*/ 62 w 92"/>
                  <a:gd name="T105" fmla="*/ 43 h 60"/>
                  <a:gd name="T106" fmla="*/ 61 w 92"/>
                  <a:gd name="T107" fmla="*/ 39 h 60"/>
                  <a:gd name="T108" fmla="*/ 60 w 92"/>
                  <a:gd name="T109" fmla="*/ 34 h 60"/>
                  <a:gd name="T110" fmla="*/ 59 w 92"/>
                  <a:gd name="T111" fmla="*/ 30 h 60"/>
                  <a:gd name="T112" fmla="*/ 60 w 92"/>
                  <a:gd name="T113" fmla="*/ 26 h 60"/>
                  <a:gd name="T114" fmla="*/ 61 w 92"/>
                  <a:gd name="T115" fmla="*/ 25 h 60"/>
                  <a:gd name="T116" fmla="*/ 55 w 92"/>
                  <a:gd name="T1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 h="60">
                    <a:moveTo>
                      <a:pt x="54" y="18"/>
                    </a:moveTo>
                    <a:cubicBezTo>
                      <a:pt x="52" y="17"/>
                      <a:pt x="52" y="17"/>
                      <a:pt x="52" y="17"/>
                    </a:cubicBezTo>
                    <a:cubicBezTo>
                      <a:pt x="52" y="17"/>
                      <a:pt x="52" y="17"/>
                      <a:pt x="52" y="17"/>
                    </a:cubicBezTo>
                    <a:cubicBezTo>
                      <a:pt x="52" y="17"/>
                      <a:pt x="52" y="17"/>
                      <a:pt x="52" y="17"/>
                    </a:cubicBezTo>
                    <a:cubicBezTo>
                      <a:pt x="48" y="10"/>
                      <a:pt x="48" y="10"/>
                      <a:pt x="48" y="10"/>
                    </a:cubicBezTo>
                    <a:cubicBezTo>
                      <a:pt x="44" y="10"/>
                      <a:pt x="44" y="10"/>
                      <a:pt x="44" y="10"/>
                    </a:cubicBezTo>
                    <a:cubicBezTo>
                      <a:pt x="42" y="13"/>
                      <a:pt x="42" y="13"/>
                      <a:pt x="42" y="13"/>
                    </a:cubicBezTo>
                    <a:cubicBezTo>
                      <a:pt x="38" y="10"/>
                      <a:pt x="38" y="10"/>
                      <a:pt x="38" y="10"/>
                    </a:cubicBezTo>
                    <a:cubicBezTo>
                      <a:pt x="37" y="7"/>
                      <a:pt x="37" y="7"/>
                      <a:pt x="37" y="7"/>
                    </a:cubicBezTo>
                    <a:cubicBezTo>
                      <a:pt x="32" y="3"/>
                      <a:pt x="32" y="3"/>
                      <a:pt x="32" y="3"/>
                    </a:cubicBezTo>
                    <a:cubicBezTo>
                      <a:pt x="27" y="3"/>
                      <a:pt x="27" y="3"/>
                      <a:pt x="27" y="3"/>
                    </a:cubicBezTo>
                    <a:cubicBezTo>
                      <a:pt x="27" y="5"/>
                      <a:pt x="27" y="5"/>
                      <a:pt x="27" y="5"/>
                    </a:cubicBezTo>
                    <a:cubicBezTo>
                      <a:pt x="27" y="5"/>
                      <a:pt x="27" y="5"/>
                      <a:pt x="27" y="5"/>
                    </a:cubicBezTo>
                    <a:cubicBezTo>
                      <a:pt x="19" y="5"/>
                      <a:pt x="19" y="5"/>
                      <a:pt x="19" y="5"/>
                    </a:cubicBezTo>
                    <a:cubicBezTo>
                      <a:pt x="19" y="5"/>
                      <a:pt x="19" y="5"/>
                      <a:pt x="19" y="5"/>
                    </a:cubicBezTo>
                    <a:cubicBezTo>
                      <a:pt x="6" y="0"/>
                      <a:pt x="6" y="0"/>
                      <a:pt x="6" y="0"/>
                    </a:cubicBezTo>
                    <a:cubicBezTo>
                      <a:pt x="0" y="0"/>
                      <a:pt x="0" y="0"/>
                      <a:pt x="0" y="0"/>
                    </a:cubicBezTo>
                    <a:cubicBezTo>
                      <a:pt x="0" y="1"/>
                      <a:pt x="0" y="1"/>
                      <a:pt x="0" y="1"/>
                    </a:cubicBezTo>
                    <a:cubicBezTo>
                      <a:pt x="4" y="8"/>
                      <a:pt x="4" y="8"/>
                      <a:pt x="4" y="8"/>
                    </a:cubicBezTo>
                    <a:cubicBezTo>
                      <a:pt x="5" y="10"/>
                      <a:pt x="5" y="10"/>
                      <a:pt x="5" y="10"/>
                    </a:cubicBezTo>
                    <a:cubicBezTo>
                      <a:pt x="7" y="12"/>
                      <a:pt x="7" y="12"/>
                      <a:pt x="7" y="12"/>
                    </a:cubicBezTo>
                    <a:cubicBezTo>
                      <a:pt x="10" y="15"/>
                      <a:pt x="10" y="15"/>
                      <a:pt x="10" y="15"/>
                    </a:cubicBezTo>
                    <a:cubicBezTo>
                      <a:pt x="9" y="17"/>
                      <a:pt x="9" y="17"/>
                      <a:pt x="9" y="17"/>
                    </a:cubicBezTo>
                    <a:cubicBezTo>
                      <a:pt x="7" y="17"/>
                      <a:pt x="7" y="17"/>
                      <a:pt x="7" y="17"/>
                    </a:cubicBezTo>
                    <a:cubicBezTo>
                      <a:pt x="12" y="21"/>
                      <a:pt x="12" y="21"/>
                      <a:pt x="12" y="21"/>
                    </a:cubicBezTo>
                    <a:cubicBezTo>
                      <a:pt x="12" y="20"/>
                      <a:pt x="12" y="20"/>
                      <a:pt x="12" y="20"/>
                    </a:cubicBezTo>
                    <a:cubicBezTo>
                      <a:pt x="14" y="23"/>
                      <a:pt x="14" y="23"/>
                      <a:pt x="14" y="23"/>
                    </a:cubicBezTo>
                    <a:cubicBezTo>
                      <a:pt x="15" y="23"/>
                      <a:pt x="15" y="23"/>
                      <a:pt x="15" y="23"/>
                    </a:cubicBezTo>
                    <a:cubicBezTo>
                      <a:pt x="16" y="25"/>
                      <a:pt x="16" y="25"/>
                      <a:pt x="16" y="25"/>
                    </a:cubicBezTo>
                    <a:cubicBezTo>
                      <a:pt x="15" y="28"/>
                      <a:pt x="15" y="28"/>
                      <a:pt x="15" y="28"/>
                    </a:cubicBezTo>
                    <a:cubicBezTo>
                      <a:pt x="16" y="28"/>
                      <a:pt x="16" y="28"/>
                      <a:pt x="16" y="28"/>
                    </a:cubicBezTo>
                    <a:cubicBezTo>
                      <a:pt x="21" y="32"/>
                      <a:pt x="21" y="32"/>
                      <a:pt x="21" y="32"/>
                    </a:cubicBezTo>
                    <a:cubicBezTo>
                      <a:pt x="22" y="34"/>
                      <a:pt x="22" y="34"/>
                      <a:pt x="22" y="34"/>
                    </a:cubicBezTo>
                    <a:cubicBezTo>
                      <a:pt x="23" y="33"/>
                      <a:pt x="23" y="33"/>
                      <a:pt x="23" y="33"/>
                    </a:cubicBezTo>
                    <a:cubicBezTo>
                      <a:pt x="23" y="32"/>
                      <a:pt x="23" y="32"/>
                      <a:pt x="23" y="32"/>
                    </a:cubicBezTo>
                    <a:cubicBezTo>
                      <a:pt x="21" y="29"/>
                      <a:pt x="21" y="29"/>
                      <a:pt x="21" y="29"/>
                    </a:cubicBezTo>
                    <a:cubicBezTo>
                      <a:pt x="21" y="29"/>
                      <a:pt x="21" y="29"/>
                      <a:pt x="21" y="29"/>
                    </a:cubicBezTo>
                    <a:cubicBezTo>
                      <a:pt x="19" y="28"/>
                      <a:pt x="19" y="28"/>
                      <a:pt x="19" y="28"/>
                    </a:cubicBezTo>
                    <a:cubicBezTo>
                      <a:pt x="20" y="27"/>
                      <a:pt x="20" y="27"/>
                      <a:pt x="20" y="27"/>
                    </a:cubicBezTo>
                    <a:cubicBezTo>
                      <a:pt x="18" y="23"/>
                      <a:pt x="18" y="23"/>
                      <a:pt x="18" y="23"/>
                    </a:cubicBezTo>
                    <a:cubicBezTo>
                      <a:pt x="17" y="21"/>
                      <a:pt x="17" y="21"/>
                      <a:pt x="17" y="21"/>
                    </a:cubicBezTo>
                    <a:cubicBezTo>
                      <a:pt x="16" y="21"/>
                      <a:pt x="16" y="21"/>
                      <a:pt x="16" y="21"/>
                    </a:cubicBezTo>
                    <a:cubicBezTo>
                      <a:pt x="14" y="17"/>
                      <a:pt x="14" y="17"/>
                      <a:pt x="14" y="17"/>
                    </a:cubicBezTo>
                    <a:cubicBezTo>
                      <a:pt x="13" y="15"/>
                      <a:pt x="13" y="15"/>
                      <a:pt x="13" y="15"/>
                    </a:cubicBezTo>
                    <a:cubicBezTo>
                      <a:pt x="8" y="10"/>
                      <a:pt x="8" y="10"/>
                      <a:pt x="8" y="10"/>
                    </a:cubicBezTo>
                    <a:cubicBezTo>
                      <a:pt x="8" y="6"/>
                      <a:pt x="8" y="6"/>
                      <a:pt x="8" y="6"/>
                    </a:cubicBezTo>
                    <a:cubicBezTo>
                      <a:pt x="7" y="6"/>
                      <a:pt x="7" y="6"/>
                      <a:pt x="7" y="6"/>
                    </a:cubicBezTo>
                    <a:cubicBezTo>
                      <a:pt x="7" y="3"/>
                      <a:pt x="7" y="3"/>
                      <a:pt x="7" y="3"/>
                    </a:cubicBezTo>
                    <a:cubicBezTo>
                      <a:pt x="12" y="5"/>
                      <a:pt x="12" y="5"/>
                      <a:pt x="12" y="5"/>
                    </a:cubicBezTo>
                    <a:cubicBezTo>
                      <a:pt x="15" y="12"/>
                      <a:pt x="15" y="12"/>
                      <a:pt x="15" y="12"/>
                    </a:cubicBezTo>
                    <a:cubicBezTo>
                      <a:pt x="18" y="16"/>
                      <a:pt x="18" y="16"/>
                      <a:pt x="18" y="16"/>
                    </a:cubicBezTo>
                    <a:cubicBezTo>
                      <a:pt x="20" y="17"/>
                      <a:pt x="20" y="17"/>
                      <a:pt x="20" y="17"/>
                    </a:cubicBezTo>
                    <a:cubicBezTo>
                      <a:pt x="20" y="19"/>
                      <a:pt x="20" y="19"/>
                      <a:pt x="20" y="19"/>
                    </a:cubicBezTo>
                    <a:cubicBezTo>
                      <a:pt x="25" y="23"/>
                      <a:pt x="25" y="23"/>
                      <a:pt x="25" y="23"/>
                    </a:cubicBezTo>
                    <a:cubicBezTo>
                      <a:pt x="24" y="24"/>
                      <a:pt x="24" y="24"/>
                      <a:pt x="24" y="24"/>
                    </a:cubicBezTo>
                    <a:cubicBezTo>
                      <a:pt x="25" y="24"/>
                      <a:pt x="25" y="24"/>
                      <a:pt x="25" y="24"/>
                    </a:cubicBezTo>
                    <a:cubicBezTo>
                      <a:pt x="27" y="26"/>
                      <a:pt x="27" y="26"/>
                      <a:pt x="27" y="26"/>
                    </a:cubicBezTo>
                    <a:cubicBezTo>
                      <a:pt x="28" y="27"/>
                      <a:pt x="28" y="27"/>
                      <a:pt x="28" y="27"/>
                    </a:cubicBezTo>
                    <a:cubicBezTo>
                      <a:pt x="28" y="28"/>
                      <a:pt x="28" y="28"/>
                      <a:pt x="28" y="28"/>
                    </a:cubicBezTo>
                    <a:cubicBezTo>
                      <a:pt x="35" y="34"/>
                      <a:pt x="35" y="34"/>
                      <a:pt x="35" y="34"/>
                    </a:cubicBezTo>
                    <a:cubicBezTo>
                      <a:pt x="37" y="40"/>
                      <a:pt x="37" y="40"/>
                      <a:pt x="37" y="40"/>
                    </a:cubicBezTo>
                    <a:cubicBezTo>
                      <a:pt x="36" y="41"/>
                      <a:pt x="36" y="41"/>
                      <a:pt x="36" y="41"/>
                    </a:cubicBezTo>
                    <a:cubicBezTo>
                      <a:pt x="37" y="41"/>
                      <a:pt x="37" y="41"/>
                      <a:pt x="37" y="41"/>
                    </a:cubicBezTo>
                    <a:cubicBezTo>
                      <a:pt x="36" y="42"/>
                      <a:pt x="36" y="42"/>
                      <a:pt x="36" y="42"/>
                    </a:cubicBezTo>
                    <a:cubicBezTo>
                      <a:pt x="36" y="44"/>
                      <a:pt x="36" y="44"/>
                      <a:pt x="36" y="44"/>
                    </a:cubicBezTo>
                    <a:cubicBezTo>
                      <a:pt x="41" y="47"/>
                      <a:pt x="41" y="47"/>
                      <a:pt x="41" y="47"/>
                    </a:cubicBezTo>
                    <a:cubicBezTo>
                      <a:pt x="42" y="49"/>
                      <a:pt x="42" y="49"/>
                      <a:pt x="42" y="49"/>
                    </a:cubicBezTo>
                    <a:cubicBezTo>
                      <a:pt x="47" y="50"/>
                      <a:pt x="47" y="50"/>
                      <a:pt x="47" y="50"/>
                    </a:cubicBezTo>
                    <a:cubicBezTo>
                      <a:pt x="49" y="52"/>
                      <a:pt x="49" y="52"/>
                      <a:pt x="49" y="52"/>
                    </a:cubicBezTo>
                    <a:cubicBezTo>
                      <a:pt x="60" y="57"/>
                      <a:pt x="60" y="57"/>
                      <a:pt x="60" y="57"/>
                    </a:cubicBezTo>
                    <a:cubicBezTo>
                      <a:pt x="64" y="57"/>
                      <a:pt x="64" y="57"/>
                      <a:pt x="64" y="57"/>
                    </a:cubicBezTo>
                    <a:cubicBezTo>
                      <a:pt x="67" y="55"/>
                      <a:pt x="67" y="55"/>
                      <a:pt x="67" y="55"/>
                    </a:cubicBezTo>
                    <a:cubicBezTo>
                      <a:pt x="72" y="57"/>
                      <a:pt x="72" y="57"/>
                      <a:pt x="72" y="57"/>
                    </a:cubicBezTo>
                    <a:cubicBezTo>
                      <a:pt x="76" y="60"/>
                      <a:pt x="76" y="60"/>
                      <a:pt x="76" y="60"/>
                    </a:cubicBezTo>
                    <a:cubicBezTo>
                      <a:pt x="78" y="56"/>
                      <a:pt x="78" y="56"/>
                      <a:pt x="78" y="56"/>
                    </a:cubicBezTo>
                    <a:cubicBezTo>
                      <a:pt x="81" y="55"/>
                      <a:pt x="81" y="55"/>
                      <a:pt x="81" y="55"/>
                    </a:cubicBezTo>
                    <a:cubicBezTo>
                      <a:pt x="78" y="52"/>
                      <a:pt x="78" y="52"/>
                      <a:pt x="78" y="52"/>
                    </a:cubicBezTo>
                    <a:cubicBezTo>
                      <a:pt x="80" y="52"/>
                      <a:pt x="80" y="52"/>
                      <a:pt x="80" y="52"/>
                    </a:cubicBezTo>
                    <a:cubicBezTo>
                      <a:pt x="80" y="50"/>
                      <a:pt x="80" y="50"/>
                      <a:pt x="80" y="50"/>
                    </a:cubicBezTo>
                    <a:cubicBezTo>
                      <a:pt x="85" y="50"/>
                      <a:pt x="85" y="50"/>
                      <a:pt x="85" y="50"/>
                    </a:cubicBezTo>
                    <a:cubicBezTo>
                      <a:pt x="85" y="50"/>
                      <a:pt x="85" y="50"/>
                      <a:pt x="85" y="50"/>
                    </a:cubicBezTo>
                    <a:cubicBezTo>
                      <a:pt x="86" y="50"/>
                      <a:pt x="86" y="50"/>
                      <a:pt x="86" y="50"/>
                    </a:cubicBezTo>
                    <a:cubicBezTo>
                      <a:pt x="87" y="48"/>
                      <a:pt x="87" y="48"/>
                      <a:pt x="87" y="48"/>
                    </a:cubicBezTo>
                    <a:cubicBezTo>
                      <a:pt x="87" y="48"/>
                      <a:pt x="87" y="48"/>
                      <a:pt x="87" y="48"/>
                    </a:cubicBezTo>
                    <a:cubicBezTo>
                      <a:pt x="87" y="48"/>
                      <a:pt x="87" y="48"/>
                      <a:pt x="87" y="48"/>
                    </a:cubicBezTo>
                    <a:cubicBezTo>
                      <a:pt x="88" y="49"/>
                      <a:pt x="88" y="49"/>
                      <a:pt x="88" y="49"/>
                    </a:cubicBezTo>
                    <a:cubicBezTo>
                      <a:pt x="88" y="47"/>
                      <a:pt x="88" y="47"/>
                      <a:pt x="88" y="47"/>
                    </a:cubicBezTo>
                    <a:cubicBezTo>
                      <a:pt x="89" y="49"/>
                      <a:pt x="89" y="49"/>
                      <a:pt x="89" y="49"/>
                    </a:cubicBezTo>
                    <a:cubicBezTo>
                      <a:pt x="90" y="46"/>
                      <a:pt x="90" y="46"/>
                      <a:pt x="90" y="46"/>
                    </a:cubicBezTo>
                    <a:cubicBezTo>
                      <a:pt x="90" y="44"/>
                      <a:pt x="90" y="44"/>
                      <a:pt x="90" y="44"/>
                    </a:cubicBezTo>
                    <a:cubicBezTo>
                      <a:pt x="90" y="42"/>
                      <a:pt x="90" y="42"/>
                      <a:pt x="90" y="42"/>
                    </a:cubicBezTo>
                    <a:cubicBezTo>
                      <a:pt x="92" y="40"/>
                      <a:pt x="92" y="40"/>
                      <a:pt x="92" y="40"/>
                    </a:cubicBezTo>
                    <a:cubicBezTo>
                      <a:pt x="92" y="38"/>
                      <a:pt x="92" y="38"/>
                      <a:pt x="92" y="38"/>
                    </a:cubicBezTo>
                    <a:cubicBezTo>
                      <a:pt x="88" y="38"/>
                      <a:pt x="88" y="38"/>
                      <a:pt x="88" y="38"/>
                    </a:cubicBezTo>
                    <a:cubicBezTo>
                      <a:pt x="86" y="39"/>
                      <a:pt x="86" y="39"/>
                      <a:pt x="86" y="39"/>
                    </a:cubicBezTo>
                    <a:cubicBezTo>
                      <a:pt x="82" y="39"/>
                      <a:pt x="82" y="39"/>
                      <a:pt x="82" y="39"/>
                    </a:cubicBezTo>
                    <a:cubicBezTo>
                      <a:pt x="81" y="40"/>
                      <a:pt x="81" y="40"/>
                      <a:pt x="81" y="40"/>
                    </a:cubicBezTo>
                    <a:cubicBezTo>
                      <a:pt x="80" y="46"/>
                      <a:pt x="80" y="46"/>
                      <a:pt x="80" y="46"/>
                    </a:cubicBezTo>
                    <a:cubicBezTo>
                      <a:pt x="78" y="47"/>
                      <a:pt x="78" y="47"/>
                      <a:pt x="78" y="47"/>
                    </a:cubicBezTo>
                    <a:cubicBezTo>
                      <a:pt x="78" y="48"/>
                      <a:pt x="78" y="48"/>
                      <a:pt x="78" y="48"/>
                    </a:cubicBezTo>
                    <a:cubicBezTo>
                      <a:pt x="77" y="48"/>
                      <a:pt x="77" y="48"/>
                      <a:pt x="77" y="48"/>
                    </a:cubicBezTo>
                    <a:cubicBezTo>
                      <a:pt x="76" y="47"/>
                      <a:pt x="76" y="47"/>
                      <a:pt x="76" y="47"/>
                    </a:cubicBezTo>
                    <a:cubicBezTo>
                      <a:pt x="69" y="49"/>
                      <a:pt x="69" y="49"/>
                      <a:pt x="69" y="49"/>
                    </a:cubicBezTo>
                    <a:cubicBezTo>
                      <a:pt x="67" y="48"/>
                      <a:pt x="67" y="48"/>
                      <a:pt x="67" y="48"/>
                    </a:cubicBezTo>
                    <a:cubicBezTo>
                      <a:pt x="65" y="47"/>
                      <a:pt x="65" y="47"/>
                      <a:pt x="65" y="47"/>
                    </a:cubicBezTo>
                    <a:cubicBezTo>
                      <a:pt x="62" y="43"/>
                      <a:pt x="62" y="43"/>
                      <a:pt x="62" y="43"/>
                    </a:cubicBezTo>
                    <a:cubicBezTo>
                      <a:pt x="60" y="40"/>
                      <a:pt x="60" y="40"/>
                      <a:pt x="60" y="40"/>
                    </a:cubicBezTo>
                    <a:cubicBezTo>
                      <a:pt x="61" y="39"/>
                      <a:pt x="61" y="39"/>
                      <a:pt x="61" y="39"/>
                    </a:cubicBezTo>
                    <a:cubicBezTo>
                      <a:pt x="59" y="36"/>
                      <a:pt x="59" y="36"/>
                      <a:pt x="59" y="36"/>
                    </a:cubicBezTo>
                    <a:cubicBezTo>
                      <a:pt x="60" y="34"/>
                      <a:pt x="60" y="34"/>
                      <a:pt x="60" y="34"/>
                    </a:cubicBezTo>
                    <a:cubicBezTo>
                      <a:pt x="59" y="31"/>
                      <a:pt x="59" y="31"/>
                      <a:pt x="59" y="31"/>
                    </a:cubicBezTo>
                    <a:cubicBezTo>
                      <a:pt x="59" y="30"/>
                      <a:pt x="59" y="30"/>
                      <a:pt x="59" y="30"/>
                    </a:cubicBezTo>
                    <a:cubicBezTo>
                      <a:pt x="59" y="28"/>
                      <a:pt x="59" y="28"/>
                      <a:pt x="59" y="28"/>
                    </a:cubicBezTo>
                    <a:cubicBezTo>
                      <a:pt x="60" y="26"/>
                      <a:pt x="60" y="26"/>
                      <a:pt x="60" y="26"/>
                    </a:cubicBezTo>
                    <a:cubicBezTo>
                      <a:pt x="60" y="26"/>
                      <a:pt x="60" y="27"/>
                      <a:pt x="60" y="27"/>
                    </a:cubicBezTo>
                    <a:cubicBezTo>
                      <a:pt x="60" y="27"/>
                      <a:pt x="61" y="25"/>
                      <a:pt x="61" y="25"/>
                    </a:cubicBezTo>
                    <a:cubicBezTo>
                      <a:pt x="61" y="24"/>
                      <a:pt x="61" y="24"/>
                      <a:pt x="61" y="24"/>
                    </a:cubicBezTo>
                    <a:cubicBezTo>
                      <a:pt x="55" y="22"/>
                      <a:pt x="55" y="22"/>
                      <a:pt x="55" y="22"/>
                    </a:cubicBezTo>
                    <a:lnTo>
                      <a:pt x="5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0" name="Freeform 643"/>
              <p:cNvSpPr>
                <a:spLocks/>
              </p:cNvSpPr>
              <p:nvPr/>
            </p:nvSpPr>
            <p:spPr bwMode="auto">
              <a:xfrm>
                <a:off x="732" y="2322"/>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1" name="Freeform 644"/>
              <p:cNvSpPr>
                <a:spLocks/>
              </p:cNvSpPr>
              <p:nvPr/>
            </p:nvSpPr>
            <p:spPr bwMode="auto">
              <a:xfrm>
                <a:off x="684" y="228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2" name="Freeform 645"/>
              <p:cNvSpPr>
                <a:spLocks/>
              </p:cNvSpPr>
              <p:nvPr/>
            </p:nvSpPr>
            <p:spPr bwMode="auto">
              <a:xfrm>
                <a:off x="582" y="2238"/>
                <a:ext cx="60" cy="24"/>
              </a:xfrm>
              <a:custGeom>
                <a:avLst/>
                <a:gdLst>
                  <a:gd name="T0" fmla="*/ 60 w 60"/>
                  <a:gd name="T1" fmla="*/ 24 h 24"/>
                  <a:gd name="T2" fmla="*/ 30 w 60"/>
                  <a:gd name="T3" fmla="*/ 0 h 24"/>
                  <a:gd name="T4" fmla="*/ 0 w 60"/>
                  <a:gd name="T5" fmla="*/ 0 h 24"/>
                  <a:gd name="T6" fmla="*/ 30 w 60"/>
                  <a:gd name="T7" fmla="*/ 0 h 24"/>
                  <a:gd name="T8" fmla="*/ 60 w 60"/>
                  <a:gd name="T9" fmla="*/ 24 h 24"/>
                </a:gdLst>
                <a:ahLst/>
                <a:cxnLst>
                  <a:cxn ang="0">
                    <a:pos x="T0" y="T1"/>
                  </a:cxn>
                  <a:cxn ang="0">
                    <a:pos x="T2" y="T3"/>
                  </a:cxn>
                  <a:cxn ang="0">
                    <a:pos x="T4" y="T5"/>
                  </a:cxn>
                  <a:cxn ang="0">
                    <a:pos x="T6" y="T7"/>
                  </a:cxn>
                  <a:cxn ang="0">
                    <a:pos x="T8" y="T9"/>
                  </a:cxn>
                </a:cxnLst>
                <a:rect l="0" t="0" r="r" b="b"/>
                <a:pathLst>
                  <a:path w="60" h="24">
                    <a:moveTo>
                      <a:pt x="60" y="24"/>
                    </a:moveTo>
                    <a:lnTo>
                      <a:pt x="30" y="0"/>
                    </a:lnTo>
                    <a:lnTo>
                      <a:pt x="0" y="0"/>
                    </a:lnTo>
                    <a:lnTo>
                      <a:pt x="30" y="0"/>
                    </a:lnTo>
                    <a:lnTo>
                      <a:pt x="6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3" name="Freeform 646"/>
              <p:cNvSpPr>
                <a:spLocks/>
              </p:cNvSpPr>
              <p:nvPr/>
            </p:nvSpPr>
            <p:spPr bwMode="auto">
              <a:xfrm>
                <a:off x="930" y="2508"/>
                <a:ext cx="18" cy="48"/>
              </a:xfrm>
              <a:custGeom>
                <a:avLst/>
                <a:gdLst>
                  <a:gd name="T0" fmla="*/ 6 w 18"/>
                  <a:gd name="T1" fmla="*/ 12 h 48"/>
                  <a:gd name="T2" fmla="*/ 0 w 18"/>
                  <a:gd name="T3" fmla="*/ 12 h 48"/>
                  <a:gd name="T4" fmla="*/ 0 w 18"/>
                  <a:gd name="T5" fmla="*/ 12 h 48"/>
                  <a:gd name="T6" fmla="*/ 0 w 18"/>
                  <a:gd name="T7" fmla="*/ 48 h 48"/>
                  <a:gd name="T8" fmla="*/ 6 w 18"/>
                  <a:gd name="T9" fmla="*/ 48 h 48"/>
                  <a:gd name="T10" fmla="*/ 6 w 18"/>
                  <a:gd name="T11" fmla="*/ 48 h 48"/>
                  <a:gd name="T12" fmla="*/ 12 w 18"/>
                  <a:gd name="T13" fmla="*/ 36 h 48"/>
                  <a:gd name="T14" fmla="*/ 18 w 18"/>
                  <a:gd name="T15" fmla="*/ 6 h 48"/>
                  <a:gd name="T16" fmla="*/ 18 w 18"/>
                  <a:gd name="T17" fmla="*/ 6 h 48"/>
                  <a:gd name="T18" fmla="*/ 12 w 18"/>
                  <a:gd name="T19" fmla="*/ 0 h 48"/>
                  <a:gd name="T20" fmla="*/ 6 w 18"/>
                  <a:gd name="T2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8">
                    <a:moveTo>
                      <a:pt x="6" y="12"/>
                    </a:moveTo>
                    <a:lnTo>
                      <a:pt x="0" y="12"/>
                    </a:lnTo>
                    <a:lnTo>
                      <a:pt x="0" y="12"/>
                    </a:lnTo>
                    <a:lnTo>
                      <a:pt x="0" y="48"/>
                    </a:lnTo>
                    <a:lnTo>
                      <a:pt x="6" y="48"/>
                    </a:lnTo>
                    <a:lnTo>
                      <a:pt x="6" y="48"/>
                    </a:lnTo>
                    <a:lnTo>
                      <a:pt x="12" y="36"/>
                    </a:lnTo>
                    <a:lnTo>
                      <a:pt x="18" y="6"/>
                    </a:lnTo>
                    <a:lnTo>
                      <a:pt x="18" y="6"/>
                    </a:lnTo>
                    <a:lnTo>
                      <a:pt x="12"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4" name="Rectangle 647"/>
              <p:cNvSpPr>
                <a:spLocks noChangeArrowheads="1"/>
              </p:cNvSpPr>
              <p:nvPr/>
            </p:nvSpPr>
            <p:spPr bwMode="auto">
              <a:xfrm>
                <a:off x="930" y="2520"/>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05" name="Freeform 648"/>
              <p:cNvSpPr>
                <a:spLocks/>
              </p:cNvSpPr>
              <p:nvPr/>
            </p:nvSpPr>
            <p:spPr bwMode="auto">
              <a:xfrm>
                <a:off x="936" y="250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6" name="Freeform 649"/>
              <p:cNvSpPr>
                <a:spLocks/>
              </p:cNvSpPr>
              <p:nvPr/>
            </p:nvSpPr>
            <p:spPr bwMode="auto">
              <a:xfrm>
                <a:off x="876" y="2520"/>
                <a:ext cx="72" cy="78"/>
              </a:xfrm>
              <a:custGeom>
                <a:avLst/>
                <a:gdLst>
                  <a:gd name="T0" fmla="*/ 54 w 72"/>
                  <a:gd name="T1" fmla="*/ 36 h 78"/>
                  <a:gd name="T2" fmla="*/ 54 w 72"/>
                  <a:gd name="T3" fmla="*/ 0 h 78"/>
                  <a:gd name="T4" fmla="*/ 24 w 72"/>
                  <a:gd name="T5" fmla="*/ 0 h 78"/>
                  <a:gd name="T6" fmla="*/ 24 w 72"/>
                  <a:gd name="T7" fmla="*/ 12 h 78"/>
                  <a:gd name="T8" fmla="*/ 12 w 72"/>
                  <a:gd name="T9" fmla="*/ 12 h 78"/>
                  <a:gd name="T10" fmla="*/ 30 w 72"/>
                  <a:gd name="T11" fmla="*/ 30 h 78"/>
                  <a:gd name="T12" fmla="*/ 12 w 72"/>
                  <a:gd name="T13" fmla="*/ 36 h 78"/>
                  <a:gd name="T14" fmla="*/ 0 w 72"/>
                  <a:gd name="T15" fmla="*/ 60 h 78"/>
                  <a:gd name="T16" fmla="*/ 12 w 72"/>
                  <a:gd name="T17" fmla="*/ 78 h 78"/>
                  <a:gd name="T18" fmla="*/ 36 w 72"/>
                  <a:gd name="T19" fmla="*/ 78 h 78"/>
                  <a:gd name="T20" fmla="*/ 36 w 72"/>
                  <a:gd name="T21" fmla="*/ 78 h 78"/>
                  <a:gd name="T22" fmla="*/ 48 w 72"/>
                  <a:gd name="T23" fmla="*/ 66 h 78"/>
                  <a:gd name="T24" fmla="*/ 54 w 72"/>
                  <a:gd name="T25" fmla="*/ 66 h 78"/>
                  <a:gd name="T26" fmla="*/ 54 w 72"/>
                  <a:gd name="T27" fmla="*/ 54 h 78"/>
                  <a:gd name="T28" fmla="*/ 72 w 72"/>
                  <a:gd name="T29" fmla="*/ 42 h 78"/>
                  <a:gd name="T30" fmla="*/ 60 w 72"/>
                  <a:gd name="T31" fmla="*/ 42 h 78"/>
                  <a:gd name="T32" fmla="*/ 60 w 72"/>
                  <a:gd name="T33" fmla="*/ 36 h 78"/>
                  <a:gd name="T34" fmla="*/ 60 w 72"/>
                  <a:gd name="T35" fmla="*/ 36 h 78"/>
                  <a:gd name="T36" fmla="*/ 60 w 72"/>
                  <a:gd name="T37" fmla="*/ 36 h 78"/>
                  <a:gd name="T38" fmla="*/ 54 w 72"/>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8">
                    <a:moveTo>
                      <a:pt x="54" y="36"/>
                    </a:moveTo>
                    <a:lnTo>
                      <a:pt x="54" y="0"/>
                    </a:lnTo>
                    <a:lnTo>
                      <a:pt x="24" y="0"/>
                    </a:lnTo>
                    <a:lnTo>
                      <a:pt x="24" y="12"/>
                    </a:lnTo>
                    <a:lnTo>
                      <a:pt x="12" y="12"/>
                    </a:lnTo>
                    <a:lnTo>
                      <a:pt x="30" y="30"/>
                    </a:lnTo>
                    <a:lnTo>
                      <a:pt x="12" y="36"/>
                    </a:lnTo>
                    <a:lnTo>
                      <a:pt x="0" y="60"/>
                    </a:lnTo>
                    <a:lnTo>
                      <a:pt x="12" y="78"/>
                    </a:lnTo>
                    <a:lnTo>
                      <a:pt x="36" y="78"/>
                    </a:lnTo>
                    <a:lnTo>
                      <a:pt x="36" y="78"/>
                    </a:lnTo>
                    <a:lnTo>
                      <a:pt x="48" y="66"/>
                    </a:lnTo>
                    <a:lnTo>
                      <a:pt x="54" y="66"/>
                    </a:lnTo>
                    <a:lnTo>
                      <a:pt x="54" y="54"/>
                    </a:lnTo>
                    <a:lnTo>
                      <a:pt x="72" y="42"/>
                    </a:lnTo>
                    <a:lnTo>
                      <a:pt x="60" y="42"/>
                    </a:lnTo>
                    <a:lnTo>
                      <a:pt x="60" y="36"/>
                    </a:lnTo>
                    <a:lnTo>
                      <a:pt x="60" y="36"/>
                    </a:lnTo>
                    <a:lnTo>
                      <a:pt x="60" y="36"/>
                    </a:lnTo>
                    <a:lnTo>
                      <a:pt x="5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7" name="Freeform 650"/>
              <p:cNvSpPr>
                <a:spLocks/>
              </p:cNvSpPr>
              <p:nvPr/>
            </p:nvSpPr>
            <p:spPr bwMode="auto">
              <a:xfrm>
                <a:off x="930" y="2556"/>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8" name="Freeform 651"/>
              <p:cNvSpPr>
                <a:spLocks/>
              </p:cNvSpPr>
              <p:nvPr/>
            </p:nvSpPr>
            <p:spPr bwMode="auto">
              <a:xfrm>
                <a:off x="930" y="2556"/>
                <a:ext cx="108" cy="54"/>
              </a:xfrm>
              <a:custGeom>
                <a:avLst/>
                <a:gdLst>
                  <a:gd name="T0" fmla="*/ 0 w 108"/>
                  <a:gd name="T1" fmla="*/ 18 h 54"/>
                  <a:gd name="T2" fmla="*/ 0 w 108"/>
                  <a:gd name="T3" fmla="*/ 30 h 54"/>
                  <a:gd name="T4" fmla="*/ 12 w 108"/>
                  <a:gd name="T5" fmla="*/ 42 h 54"/>
                  <a:gd name="T6" fmla="*/ 18 w 108"/>
                  <a:gd name="T7" fmla="*/ 42 h 54"/>
                  <a:gd name="T8" fmla="*/ 24 w 108"/>
                  <a:gd name="T9" fmla="*/ 42 h 54"/>
                  <a:gd name="T10" fmla="*/ 24 w 108"/>
                  <a:gd name="T11" fmla="*/ 42 h 54"/>
                  <a:gd name="T12" fmla="*/ 24 w 108"/>
                  <a:gd name="T13" fmla="*/ 42 h 54"/>
                  <a:gd name="T14" fmla="*/ 24 w 108"/>
                  <a:gd name="T15" fmla="*/ 54 h 54"/>
                  <a:gd name="T16" fmla="*/ 30 w 108"/>
                  <a:gd name="T17" fmla="*/ 48 h 54"/>
                  <a:gd name="T18" fmla="*/ 36 w 108"/>
                  <a:gd name="T19" fmla="*/ 54 h 54"/>
                  <a:gd name="T20" fmla="*/ 36 w 108"/>
                  <a:gd name="T21" fmla="*/ 54 h 54"/>
                  <a:gd name="T22" fmla="*/ 42 w 108"/>
                  <a:gd name="T23" fmla="*/ 54 h 54"/>
                  <a:gd name="T24" fmla="*/ 48 w 108"/>
                  <a:gd name="T25" fmla="*/ 42 h 54"/>
                  <a:gd name="T26" fmla="*/ 78 w 108"/>
                  <a:gd name="T27" fmla="*/ 36 h 54"/>
                  <a:gd name="T28" fmla="*/ 78 w 108"/>
                  <a:gd name="T29" fmla="*/ 24 h 54"/>
                  <a:gd name="T30" fmla="*/ 90 w 108"/>
                  <a:gd name="T31" fmla="*/ 24 h 54"/>
                  <a:gd name="T32" fmla="*/ 108 w 108"/>
                  <a:gd name="T33" fmla="*/ 18 h 54"/>
                  <a:gd name="T34" fmla="*/ 108 w 108"/>
                  <a:gd name="T35" fmla="*/ 18 h 54"/>
                  <a:gd name="T36" fmla="*/ 90 w 108"/>
                  <a:gd name="T37" fmla="*/ 6 h 54"/>
                  <a:gd name="T38" fmla="*/ 60 w 108"/>
                  <a:gd name="T39" fmla="*/ 0 h 54"/>
                  <a:gd name="T40" fmla="*/ 36 w 108"/>
                  <a:gd name="T41" fmla="*/ 6 h 54"/>
                  <a:gd name="T42" fmla="*/ 24 w 108"/>
                  <a:gd name="T43" fmla="*/ 6 h 54"/>
                  <a:gd name="T44" fmla="*/ 18 w 108"/>
                  <a:gd name="T45" fmla="*/ 6 h 54"/>
                  <a:gd name="T46" fmla="*/ 18 w 108"/>
                  <a:gd name="T47" fmla="*/ 6 h 54"/>
                  <a:gd name="T48" fmla="*/ 18 w 108"/>
                  <a:gd name="T49" fmla="*/ 6 h 54"/>
                  <a:gd name="T50" fmla="*/ 0 w 108"/>
                  <a:gd name="T51"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54">
                    <a:moveTo>
                      <a:pt x="0" y="18"/>
                    </a:moveTo>
                    <a:lnTo>
                      <a:pt x="0" y="30"/>
                    </a:lnTo>
                    <a:lnTo>
                      <a:pt x="12" y="42"/>
                    </a:lnTo>
                    <a:lnTo>
                      <a:pt x="18" y="42"/>
                    </a:lnTo>
                    <a:lnTo>
                      <a:pt x="24" y="42"/>
                    </a:lnTo>
                    <a:lnTo>
                      <a:pt x="24" y="42"/>
                    </a:lnTo>
                    <a:lnTo>
                      <a:pt x="24" y="42"/>
                    </a:lnTo>
                    <a:lnTo>
                      <a:pt x="24" y="54"/>
                    </a:lnTo>
                    <a:lnTo>
                      <a:pt x="30" y="48"/>
                    </a:lnTo>
                    <a:lnTo>
                      <a:pt x="36" y="54"/>
                    </a:lnTo>
                    <a:lnTo>
                      <a:pt x="36" y="54"/>
                    </a:lnTo>
                    <a:lnTo>
                      <a:pt x="42" y="54"/>
                    </a:lnTo>
                    <a:lnTo>
                      <a:pt x="48" y="42"/>
                    </a:lnTo>
                    <a:lnTo>
                      <a:pt x="78" y="36"/>
                    </a:lnTo>
                    <a:lnTo>
                      <a:pt x="78" y="24"/>
                    </a:lnTo>
                    <a:lnTo>
                      <a:pt x="90" y="24"/>
                    </a:lnTo>
                    <a:lnTo>
                      <a:pt x="108" y="18"/>
                    </a:lnTo>
                    <a:lnTo>
                      <a:pt x="108" y="18"/>
                    </a:lnTo>
                    <a:lnTo>
                      <a:pt x="90" y="6"/>
                    </a:lnTo>
                    <a:lnTo>
                      <a:pt x="60" y="0"/>
                    </a:lnTo>
                    <a:lnTo>
                      <a:pt x="36" y="6"/>
                    </a:lnTo>
                    <a:lnTo>
                      <a:pt x="24" y="6"/>
                    </a:lnTo>
                    <a:lnTo>
                      <a:pt x="18" y="6"/>
                    </a:lnTo>
                    <a:lnTo>
                      <a:pt x="18" y="6"/>
                    </a:lnTo>
                    <a:lnTo>
                      <a:pt x="18" y="6"/>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09" name="Freeform 652"/>
              <p:cNvSpPr>
                <a:spLocks/>
              </p:cNvSpPr>
              <p:nvPr/>
            </p:nvSpPr>
            <p:spPr bwMode="auto">
              <a:xfrm>
                <a:off x="930" y="2562"/>
                <a:ext cx="18" cy="12"/>
              </a:xfrm>
              <a:custGeom>
                <a:avLst/>
                <a:gdLst>
                  <a:gd name="T0" fmla="*/ 18 w 18"/>
                  <a:gd name="T1" fmla="*/ 0 h 12"/>
                  <a:gd name="T2" fmla="*/ 18 w 18"/>
                  <a:gd name="T3" fmla="*/ 0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18" y="0"/>
                    </a:lnTo>
                    <a:lnTo>
                      <a:pt x="0"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0" name="Freeform 653"/>
              <p:cNvSpPr>
                <a:spLocks/>
              </p:cNvSpPr>
              <p:nvPr/>
            </p:nvSpPr>
            <p:spPr bwMode="auto">
              <a:xfrm>
                <a:off x="960" y="2574"/>
                <a:ext cx="78" cy="84"/>
              </a:xfrm>
              <a:custGeom>
                <a:avLst/>
                <a:gdLst>
                  <a:gd name="T0" fmla="*/ 8 w 13"/>
                  <a:gd name="T1" fmla="*/ 3 h 14"/>
                  <a:gd name="T2" fmla="*/ 3 w 13"/>
                  <a:gd name="T3" fmla="*/ 4 h 14"/>
                  <a:gd name="T4" fmla="*/ 2 w 13"/>
                  <a:gd name="T5" fmla="*/ 6 h 14"/>
                  <a:gd name="T6" fmla="*/ 2 w 13"/>
                  <a:gd name="T7" fmla="*/ 6 h 14"/>
                  <a:gd name="T8" fmla="*/ 2 w 13"/>
                  <a:gd name="T9" fmla="*/ 6 h 14"/>
                  <a:gd name="T10" fmla="*/ 1 w 13"/>
                  <a:gd name="T11" fmla="*/ 6 h 14"/>
                  <a:gd name="T12" fmla="*/ 1 w 13"/>
                  <a:gd name="T13" fmla="*/ 6 h 14"/>
                  <a:gd name="T14" fmla="*/ 1 w 13"/>
                  <a:gd name="T15" fmla="*/ 7 h 14"/>
                  <a:gd name="T16" fmla="*/ 0 w 13"/>
                  <a:gd name="T17" fmla="*/ 7 h 14"/>
                  <a:gd name="T18" fmla="*/ 5 w 13"/>
                  <a:gd name="T19" fmla="*/ 13 h 14"/>
                  <a:gd name="T20" fmla="*/ 6 w 13"/>
                  <a:gd name="T21" fmla="*/ 12 h 14"/>
                  <a:gd name="T22" fmla="*/ 8 w 13"/>
                  <a:gd name="T23" fmla="*/ 13 h 14"/>
                  <a:gd name="T24" fmla="*/ 9 w 13"/>
                  <a:gd name="T25" fmla="*/ 13 h 14"/>
                  <a:gd name="T26" fmla="*/ 10 w 13"/>
                  <a:gd name="T27" fmla="*/ 14 h 14"/>
                  <a:gd name="T28" fmla="*/ 10 w 13"/>
                  <a:gd name="T29" fmla="*/ 14 h 14"/>
                  <a:gd name="T30" fmla="*/ 12 w 13"/>
                  <a:gd name="T31" fmla="*/ 13 h 14"/>
                  <a:gd name="T32" fmla="*/ 11 w 13"/>
                  <a:gd name="T33" fmla="*/ 12 h 14"/>
                  <a:gd name="T34" fmla="*/ 12 w 13"/>
                  <a:gd name="T35" fmla="*/ 11 h 14"/>
                  <a:gd name="T36" fmla="*/ 12 w 13"/>
                  <a:gd name="T37" fmla="*/ 5 h 14"/>
                  <a:gd name="T38" fmla="*/ 13 w 13"/>
                  <a:gd name="T39" fmla="*/ 3 h 14"/>
                  <a:gd name="T40" fmla="*/ 13 w 13"/>
                  <a:gd name="T41" fmla="*/ 0 h 14"/>
                  <a:gd name="T42" fmla="*/ 10 w 13"/>
                  <a:gd name="T43" fmla="*/ 1 h 14"/>
                  <a:gd name="T44" fmla="*/ 8 w 13"/>
                  <a:gd name="T45" fmla="*/ 1 h 14"/>
                  <a:gd name="T46" fmla="*/ 8 w 13"/>
                  <a:gd name="T4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14">
                    <a:moveTo>
                      <a:pt x="8" y="3"/>
                    </a:moveTo>
                    <a:cubicBezTo>
                      <a:pt x="3" y="4"/>
                      <a:pt x="3" y="4"/>
                      <a:pt x="3" y="4"/>
                    </a:cubicBezTo>
                    <a:cubicBezTo>
                      <a:pt x="2" y="6"/>
                      <a:pt x="2" y="6"/>
                      <a:pt x="2" y="6"/>
                    </a:cubicBezTo>
                    <a:cubicBezTo>
                      <a:pt x="2" y="6"/>
                      <a:pt x="2" y="6"/>
                      <a:pt x="2" y="6"/>
                    </a:cubicBezTo>
                    <a:cubicBezTo>
                      <a:pt x="2" y="6"/>
                      <a:pt x="2" y="6"/>
                      <a:pt x="2" y="6"/>
                    </a:cubicBezTo>
                    <a:cubicBezTo>
                      <a:pt x="1" y="6"/>
                      <a:pt x="1" y="6"/>
                      <a:pt x="1" y="6"/>
                    </a:cubicBezTo>
                    <a:cubicBezTo>
                      <a:pt x="1" y="6"/>
                      <a:pt x="1" y="6"/>
                      <a:pt x="1" y="6"/>
                    </a:cubicBezTo>
                    <a:cubicBezTo>
                      <a:pt x="1" y="7"/>
                      <a:pt x="1" y="7"/>
                      <a:pt x="1" y="7"/>
                    </a:cubicBezTo>
                    <a:cubicBezTo>
                      <a:pt x="0" y="7"/>
                      <a:pt x="0" y="7"/>
                      <a:pt x="0" y="7"/>
                    </a:cubicBezTo>
                    <a:cubicBezTo>
                      <a:pt x="5" y="13"/>
                      <a:pt x="5" y="13"/>
                      <a:pt x="5" y="13"/>
                    </a:cubicBezTo>
                    <a:cubicBezTo>
                      <a:pt x="6" y="12"/>
                      <a:pt x="6" y="12"/>
                      <a:pt x="6" y="12"/>
                    </a:cubicBezTo>
                    <a:cubicBezTo>
                      <a:pt x="8" y="13"/>
                      <a:pt x="8" y="13"/>
                      <a:pt x="8" y="13"/>
                    </a:cubicBezTo>
                    <a:cubicBezTo>
                      <a:pt x="9" y="13"/>
                      <a:pt x="9" y="13"/>
                      <a:pt x="9" y="13"/>
                    </a:cubicBezTo>
                    <a:cubicBezTo>
                      <a:pt x="9" y="13"/>
                      <a:pt x="9" y="13"/>
                      <a:pt x="10" y="14"/>
                    </a:cubicBezTo>
                    <a:cubicBezTo>
                      <a:pt x="10" y="14"/>
                      <a:pt x="10" y="14"/>
                      <a:pt x="10" y="14"/>
                    </a:cubicBezTo>
                    <a:cubicBezTo>
                      <a:pt x="10" y="14"/>
                      <a:pt x="11" y="13"/>
                      <a:pt x="12" y="13"/>
                    </a:cubicBezTo>
                    <a:cubicBezTo>
                      <a:pt x="11" y="12"/>
                      <a:pt x="11" y="12"/>
                      <a:pt x="11" y="12"/>
                    </a:cubicBezTo>
                    <a:cubicBezTo>
                      <a:pt x="12" y="11"/>
                      <a:pt x="12" y="11"/>
                      <a:pt x="12" y="11"/>
                    </a:cubicBezTo>
                    <a:cubicBezTo>
                      <a:pt x="12" y="5"/>
                      <a:pt x="12" y="5"/>
                      <a:pt x="12" y="5"/>
                    </a:cubicBezTo>
                    <a:cubicBezTo>
                      <a:pt x="13" y="3"/>
                      <a:pt x="13" y="3"/>
                      <a:pt x="13" y="3"/>
                    </a:cubicBezTo>
                    <a:cubicBezTo>
                      <a:pt x="13" y="0"/>
                      <a:pt x="13" y="0"/>
                      <a:pt x="13" y="0"/>
                    </a:cubicBezTo>
                    <a:cubicBezTo>
                      <a:pt x="10" y="1"/>
                      <a:pt x="10" y="1"/>
                      <a:pt x="10" y="1"/>
                    </a:cubicBezTo>
                    <a:cubicBezTo>
                      <a:pt x="8" y="1"/>
                      <a:pt x="8" y="1"/>
                      <a:pt x="8" y="1"/>
                    </a:cubicBezTo>
                    <a:lnTo>
                      <a:pt x="8" y="3"/>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1" name="Freeform 654"/>
              <p:cNvSpPr>
                <a:spLocks/>
              </p:cNvSpPr>
              <p:nvPr/>
            </p:nvSpPr>
            <p:spPr bwMode="auto">
              <a:xfrm>
                <a:off x="966" y="261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2" name="Freeform 655"/>
              <p:cNvSpPr>
                <a:spLocks/>
              </p:cNvSpPr>
              <p:nvPr/>
            </p:nvSpPr>
            <p:spPr bwMode="auto">
              <a:xfrm>
                <a:off x="912" y="2586"/>
                <a:ext cx="42" cy="24"/>
              </a:xfrm>
              <a:custGeom>
                <a:avLst/>
                <a:gdLst>
                  <a:gd name="T0" fmla="*/ 36 w 42"/>
                  <a:gd name="T1" fmla="*/ 12 h 24"/>
                  <a:gd name="T2" fmla="*/ 30 w 42"/>
                  <a:gd name="T3" fmla="*/ 12 h 24"/>
                  <a:gd name="T4" fmla="*/ 18 w 42"/>
                  <a:gd name="T5" fmla="*/ 0 h 24"/>
                  <a:gd name="T6" fmla="*/ 12 w 42"/>
                  <a:gd name="T7" fmla="*/ 0 h 24"/>
                  <a:gd name="T8" fmla="*/ 0 w 42"/>
                  <a:gd name="T9" fmla="*/ 12 h 24"/>
                  <a:gd name="T10" fmla="*/ 6 w 42"/>
                  <a:gd name="T11" fmla="*/ 18 h 24"/>
                  <a:gd name="T12" fmla="*/ 18 w 42"/>
                  <a:gd name="T13" fmla="*/ 18 h 24"/>
                  <a:gd name="T14" fmla="*/ 30 w 42"/>
                  <a:gd name="T15" fmla="*/ 24 h 24"/>
                  <a:gd name="T16" fmla="*/ 42 w 42"/>
                  <a:gd name="T17" fmla="*/ 24 h 24"/>
                  <a:gd name="T18" fmla="*/ 42 w 42"/>
                  <a:gd name="T19" fmla="*/ 12 h 24"/>
                  <a:gd name="T20" fmla="*/ 36 w 42"/>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4">
                    <a:moveTo>
                      <a:pt x="36" y="12"/>
                    </a:moveTo>
                    <a:lnTo>
                      <a:pt x="30" y="12"/>
                    </a:lnTo>
                    <a:lnTo>
                      <a:pt x="18" y="0"/>
                    </a:lnTo>
                    <a:lnTo>
                      <a:pt x="12" y="0"/>
                    </a:lnTo>
                    <a:lnTo>
                      <a:pt x="0" y="12"/>
                    </a:lnTo>
                    <a:lnTo>
                      <a:pt x="6" y="18"/>
                    </a:lnTo>
                    <a:lnTo>
                      <a:pt x="18" y="18"/>
                    </a:lnTo>
                    <a:lnTo>
                      <a:pt x="30" y="24"/>
                    </a:lnTo>
                    <a:lnTo>
                      <a:pt x="42" y="24"/>
                    </a:lnTo>
                    <a:lnTo>
                      <a:pt x="42" y="12"/>
                    </a:lnTo>
                    <a:lnTo>
                      <a:pt x="3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3" name="Freeform 656"/>
              <p:cNvSpPr>
                <a:spLocks/>
              </p:cNvSpPr>
              <p:nvPr/>
            </p:nvSpPr>
            <p:spPr bwMode="auto">
              <a:xfrm>
                <a:off x="924" y="2586"/>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4" name="Freeform 657"/>
              <p:cNvSpPr>
                <a:spLocks/>
              </p:cNvSpPr>
              <p:nvPr/>
            </p:nvSpPr>
            <p:spPr bwMode="auto">
              <a:xfrm>
                <a:off x="954" y="2598"/>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5" name="Freeform 658"/>
              <p:cNvSpPr>
                <a:spLocks/>
              </p:cNvSpPr>
              <p:nvPr/>
            </p:nvSpPr>
            <p:spPr bwMode="auto">
              <a:xfrm>
                <a:off x="930" y="2586"/>
                <a:ext cx="18" cy="12"/>
              </a:xfrm>
              <a:custGeom>
                <a:avLst/>
                <a:gdLst>
                  <a:gd name="T0" fmla="*/ 12 w 18"/>
                  <a:gd name="T1" fmla="*/ 12 h 12"/>
                  <a:gd name="T2" fmla="*/ 18 w 18"/>
                  <a:gd name="T3" fmla="*/ 12 h 12"/>
                  <a:gd name="T4" fmla="*/ 12 w 18"/>
                  <a:gd name="T5" fmla="*/ 12 h 12"/>
                  <a:gd name="T6" fmla="*/ 0 w 18"/>
                  <a:gd name="T7" fmla="*/ 0 h 12"/>
                  <a:gd name="T8" fmla="*/ 0 w 18"/>
                  <a:gd name="T9" fmla="*/ 0 h 12"/>
                  <a:gd name="T10" fmla="*/ 12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12" y="12"/>
                    </a:moveTo>
                    <a:lnTo>
                      <a:pt x="18" y="12"/>
                    </a:lnTo>
                    <a:lnTo>
                      <a:pt x="12" y="12"/>
                    </a:lnTo>
                    <a:lnTo>
                      <a:pt x="0" y="0"/>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6" name="Freeform 659"/>
              <p:cNvSpPr>
                <a:spLocks/>
              </p:cNvSpPr>
              <p:nvPr/>
            </p:nvSpPr>
            <p:spPr bwMode="auto">
              <a:xfrm>
                <a:off x="990" y="2646"/>
                <a:ext cx="60" cy="54"/>
              </a:xfrm>
              <a:custGeom>
                <a:avLst/>
                <a:gdLst>
                  <a:gd name="T0" fmla="*/ 5 w 10"/>
                  <a:gd name="T1" fmla="*/ 2 h 9"/>
                  <a:gd name="T2" fmla="*/ 4 w 10"/>
                  <a:gd name="T3" fmla="*/ 1 h 9"/>
                  <a:gd name="T4" fmla="*/ 3 w 10"/>
                  <a:gd name="T5" fmla="*/ 1 h 9"/>
                  <a:gd name="T6" fmla="*/ 1 w 10"/>
                  <a:gd name="T7" fmla="*/ 0 h 9"/>
                  <a:gd name="T8" fmla="*/ 0 w 10"/>
                  <a:gd name="T9" fmla="*/ 1 h 9"/>
                  <a:gd name="T10" fmla="*/ 0 w 10"/>
                  <a:gd name="T11" fmla="*/ 1 h 9"/>
                  <a:gd name="T12" fmla="*/ 0 w 10"/>
                  <a:gd name="T13" fmla="*/ 4 h 9"/>
                  <a:gd name="T14" fmla="*/ 2 w 10"/>
                  <a:gd name="T15" fmla="*/ 5 h 9"/>
                  <a:gd name="T16" fmla="*/ 3 w 10"/>
                  <a:gd name="T17" fmla="*/ 4 h 9"/>
                  <a:gd name="T18" fmla="*/ 6 w 10"/>
                  <a:gd name="T19" fmla="*/ 7 h 9"/>
                  <a:gd name="T20" fmla="*/ 7 w 10"/>
                  <a:gd name="T21" fmla="*/ 9 h 9"/>
                  <a:gd name="T22" fmla="*/ 9 w 10"/>
                  <a:gd name="T23" fmla="*/ 9 h 9"/>
                  <a:gd name="T24" fmla="*/ 10 w 10"/>
                  <a:gd name="T25" fmla="*/ 8 h 9"/>
                  <a:gd name="T26" fmla="*/ 9 w 10"/>
                  <a:gd name="T27" fmla="*/ 6 h 9"/>
                  <a:gd name="T28" fmla="*/ 10 w 10"/>
                  <a:gd name="T29" fmla="*/ 5 h 9"/>
                  <a:gd name="T30" fmla="*/ 8 w 10"/>
                  <a:gd name="T31" fmla="*/ 4 h 9"/>
                  <a:gd name="T32" fmla="*/ 7 w 10"/>
                  <a:gd name="T33" fmla="*/ 1 h 9"/>
                  <a:gd name="T34" fmla="*/ 5 w 10"/>
                  <a:gd name="T35" fmla="*/ 2 h 9"/>
                  <a:gd name="T36" fmla="*/ 5 w 10"/>
                  <a:gd name="T37" fmla="*/ 2 h 9"/>
                  <a:gd name="T38" fmla="*/ 5 w 10"/>
                  <a:gd name="T39" fmla="*/ 2 h 9"/>
                  <a:gd name="T40" fmla="*/ 5 w 10"/>
                  <a:gd name="T4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9">
                    <a:moveTo>
                      <a:pt x="5" y="2"/>
                    </a:moveTo>
                    <a:cubicBezTo>
                      <a:pt x="4" y="1"/>
                      <a:pt x="4" y="1"/>
                      <a:pt x="4" y="1"/>
                    </a:cubicBezTo>
                    <a:cubicBezTo>
                      <a:pt x="3" y="1"/>
                      <a:pt x="3" y="1"/>
                      <a:pt x="3" y="1"/>
                    </a:cubicBezTo>
                    <a:cubicBezTo>
                      <a:pt x="1" y="0"/>
                      <a:pt x="1" y="0"/>
                      <a:pt x="1" y="0"/>
                    </a:cubicBezTo>
                    <a:cubicBezTo>
                      <a:pt x="0" y="1"/>
                      <a:pt x="0" y="1"/>
                      <a:pt x="0" y="1"/>
                    </a:cubicBezTo>
                    <a:cubicBezTo>
                      <a:pt x="0" y="1"/>
                      <a:pt x="0" y="1"/>
                      <a:pt x="0" y="1"/>
                    </a:cubicBezTo>
                    <a:cubicBezTo>
                      <a:pt x="0" y="4"/>
                      <a:pt x="0" y="4"/>
                      <a:pt x="0" y="4"/>
                    </a:cubicBezTo>
                    <a:cubicBezTo>
                      <a:pt x="2" y="5"/>
                      <a:pt x="2" y="5"/>
                      <a:pt x="2" y="5"/>
                    </a:cubicBezTo>
                    <a:cubicBezTo>
                      <a:pt x="3" y="4"/>
                      <a:pt x="3" y="4"/>
                      <a:pt x="3" y="4"/>
                    </a:cubicBezTo>
                    <a:cubicBezTo>
                      <a:pt x="6" y="7"/>
                      <a:pt x="6" y="7"/>
                      <a:pt x="6" y="7"/>
                    </a:cubicBezTo>
                    <a:cubicBezTo>
                      <a:pt x="7" y="9"/>
                      <a:pt x="7" y="9"/>
                      <a:pt x="7" y="9"/>
                    </a:cubicBezTo>
                    <a:cubicBezTo>
                      <a:pt x="9" y="9"/>
                      <a:pt x="9" y="9"/>
                      <a:pt x="9" y="9"/>
                    </a:cubicBezTo>
                    <a:cubicBezTo>
                      <a:pt x="10" y="8"/>
                      <a:pt x="10" y="8"/>
                      <a:pt x="10" y="8"/>
                    </a:cubicBezTo>
                    <a:cubicBezTo>
                      <a:pt x="9" y="6"/>
                      <a:pt x="9" y="6"/>
                      <a:pt x="9" y="6"/>
                    </a:cubicBezTo>
                    <a:cubicBezTo>
                      <a:pt x="10" y="5"/>
                      <a:pt x="10" y="5"/>
                      <a:pt x="10" y="5"/>
                    </a:cubicBezTo>
                    <a:cubicBezTo>
                      <a:pt x="8" y="4"/>
                      <a:pt x="8" y="4"/>
                      <a:pt x="8" y="4"/>
                    </a:cubicBezTo>
                    <a:cubicBezTo>
                      <a:pt x="7" y="1"/>
                      <a:pt x="7" y="1"/>
                      <a:pt x="7" y="1"/>
                    </a:cubicBezTo>
                    <a:cubicBezTo>
                      <a:pt x="6" y="1"/>
                      <a:pt x="5" y="2"/>
                      <a:pt x="5" y="2"/>
                    </a:cubicBezTo>
                    <a:cubicBezTo>
                      <a:pt x="5" y="2"/>
                      <a:pt x="5" y="2"/>
                      <a:pt x="5" y="2"/>
                    </a:cubicBezTo>
                    <a:cubicBezTo>
                      <a:pt x="5" y="2"/>
                      <a:pt x="5" y="2"/>
                      <a:pt x="5" y="2"/>
                    </a:cubicBezTo>
                    <a:cubicBezTo>
                      <a:pt x="5" y="2"/>
                      <a:pt x="5" y="2"/>
                      <a:pt x="5" y="2"/>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7" name="Freeform 660"/>
              <p:cNvSpPr>
                <a:spLocks/>
              </p:cNvSpPr>
              <p:nvPr/>
            </p:nvSpPr>
            <p:spPr bwMode="auto">
              <a:xfrm>
                <a:off x="996" y="2646"/>
                <a:ext cx="18" cy="6"/>
              </a:xfrm>
              <a:custGeom>
                <a:avLst/>
                <a:gdLst>
                  <a:gd name="T0" fmla="*/ 18 w 18"/>
                  <a:gd name="T1" fmla="*/ 6 h 6"/>
                  <a:gd name="T2" fmla="*/ 12 w 18"/>
                  <a:gd name="T3" fmla="*/ 6 h 6"/>
                  <a:gd name="T4" fmla="*/ 0 w 18"/>
                  <a:gd name="T5" fmla="*/ 0 h 6"/>
                  <a:gd name="T6" fmla="*/ 12 w 18"/>
                  <a:gd name="T7" fmla="*/ 6 h 6"/>
                  <a:gd name="T8" fmla="*/ 18 w 18"/>
                  <a:gd name="T9" fmla="*/ 6 h 6"/>
                </a:gdLst>
                <a:ahLst/>
                <a:cxnLst>
                  <a:cxn ang="0">
                    <a:pos x="T0" y="T1"/>
                  </a:cxn>
                  <a:cxn ang="0">
                    <a:pos x="T2" y="T3"/>
                  </a:cxn>
                  <a:cxn ang="0">
                    <a:pos x="T4" y="T5"/>
                  </a:cxn>
                  <a:cxn ang="0">
                    <a:pos x="T6" y="T7"/>
                  </a:cxn>
                  <a:cxn ang="0">
                    <a:pos x="T8" y="T9"/>
                  </a:cxn>
                </a:cxnLst>
                <a:rect l="0" t="0" r="r" b="b"/>
                <a:pathLst>
                  <a:path w="18" h="6">
                    <a:moveTo>
                      <a:pt x="18" y="6"/>
                    </a:moveTo>
                    <a:lnTo>
                      <a:pt x="12" y="6"/>
                    </a:lnTo>
                    <a:lnTo>
                      <a:pt x="0" y="0"/>
                    </a:lnTo>
                    <a:lnTo>
                      <a:pt x="12" y="6"/>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8" name="Freeform 661"/>
              <p:cNvSpPr>
                <a:spLocks/>
              </p:cNvSpPr>
              <p:nvPr/>
            </p:nvSpPr>
            <p:spPr bwMode="auto">
              <a:xfrm>
                <a:off x="1020" y="26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19" name="Freeform 662"/>
              <p:cNvSpPr>
                <a:spLocks/>
              </p:cNvSpPr>
              <p:nvPr/>
            </p:nvSpPr>
            <p:spPr bwMode="auto">
              <a:xfrm>
                <a:off x="1044" y="2676"/>
                <a:ext cx="102" cy="48"/>
              </a:xfrm>
              <a:custGeom>
                <a:avLst/>
                <a:gdLst>
                  <a:gd name="T0" fmla="*/ 6 w 102"/>
                  <a:gd name="T1" fmla="*/ 18 h 48"/>
                  <a:gd name="T2" fmla="*/ 0 w 102"/>
                  <a:gd name="T3" fmla="*/ 24 h 48"/>
                  <a:gd name="T4" fmla="*/ 24 w 102"/>
                  <a:gd name="T5" fmla="*/ 30 h 48"/>
                  <a:gd name="T6" fmla="*/ 30 w 102"/>
                  <a:gd name="T7" fmla="*/ 42 h 48"/>
                  <a:gd name="T8" fmla="*/ 36 w 102"/>
                  <a:gd name="T9" fmla="*/ 36 h 48"/>
                  <a:gd name="T10" fmla="*/ 42 w 102"/>
                  <a:gd name="T11" fmla="*/ 48 h 48"/>
                  <a:gd name="T12" fmla="*/ 48 w 102"/>
                  <a:gd name="T13" fmla="*/ 42 h 48"/>
                  <a:gd name="T14" fmla="*/ 42 w 102"/>
                  <a:gd name="T15" fmla="*/ 30 h 48"/>
                  <a:gd name="T16" fmla="*/ 66 w 102"/>
                  <a:gd name="T17" fmla="*/ 18 h 48"/>
                  <a:gd name="T18" fmla="*/ 90 w 102"/>
                  <a:gd name="T19" fmla="*/ 24 h 48"/>
                  <a:gd name="T20" fmla="*/ 84 w 102"/>
                  <a:gd name="T21" fmla="*/ 30 h 48"/>
                  <a:gd name="T22" fmla="*/ 96 w 102"/>
                  <a:gd name="T23" fmla="*/ 48 h 48"/>
                  <a:gd name="T24" fmla="*/ 102 w 102"/>
                  <a:gd name="T25" fmla="*/ 36 h 48"/>
                  <a:gd name="T26" fmla="*/ 102 w 102"/>
                  <a:gd name="T27" fmla="*/ 24 h 48"/>
                  <a:gd name="T28" fmla="*/ 102 w 102"/>
                  <a:gd name="T29" fmla="*/ 24 h 48"/>
                  <a:gd name="T30" fmla="*/ 102 w 102"/>
                  <a:gd name="T31" fmla="*/ 24 h 48"/>
                  <a:gd name="T32" fmla="*/ 84 w 102"/>
                  <a:gd name="T33" fmla="*/ 6 h 48"/>
                  <a:gd name="T34" fmla="*/ 72 w 102"/>
                  <a:gd name="T35" fmla="*/ 6 h 48"/>
                  <a:gd name="T36" fmla="*/ 66 w 102"/>
                  <a:gd name="T37" fmla="*/ 0 h 48"/>
                  <a:gd name="T38" fmla="*/ 60 w 102"/>
                  <a:gd name="T39" fmla="*/ 0 h 48"/>
                  <a:gd name="T40" fmla="*/ 30 w 102"/>
                  <a:gd name="T41" fmla="*/ 18 h 48"/>
                  <a:gd name="T42" fmla="*/ 18 w 102"/>
                  <a:gd name="T43" fmla="*/ 12 h 48"/>
                  <a:gd name="T44" fmla="*/ 12 w 102"/>
                  <a:gd name="T45" fmla="*/ 6 h 48"/>
                  <a:gd name="T46" fmla="*/ 6 w 102"/>
                  <a:gd name="T47" fmla="*/ 0 h 48"/>
                  <a:gd name="T48" fmla="*/ 0 w 102"/>
                  <a:gd name="T49" fmla="*/ 6 h 48"/>
                  <a:gd name="T50" fmla="*/ 6 w 102"/>
                  <a:gd name="T5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48">
                    <a:moveTo>
                      <a:pt x="6" y="18"/>
                    </a:moveTo>
                    <a:lnTo>
                      <a:pt x="0" y="24"/>
                    </a:lnTo>
                    <a:lnTo>
                      <a:pt x="24" y="30"/>
                    </a:lnTo>
                    <a:lnTo>
                      <a:pt x="30" y="42"/>
                    </a:lnTo>
                    <a:lnTo>
                      <a:pt x="36" y="36"/>
                    </a:lnTo>
                    <a:lnTo>
                      <a:pt x="42" y="48"/>
                    </a:lnTo>
                    <a:lnTo>
                      <a:pt x="48" y="42"/>
                    </a:lnTo>
                    <a:lnTo>
                      <a:pt x="42" y="30"/>
                    </a:lnTo>
                    <a:lnTo>
                      <a:pt x="66" y="18"/>
                    </a:lnTo>
                    <a:lnTo>
                      <a:pt x="90" y="24"/>
                    </a:lnTo>
                    <a:lnTo>
                      <a:pt x="84" y="30"/>
                    </a:lnTo>
                    <a:lnTo>
                      <a:pt x="96" y="48"/>
                    </a:lnTo>
                    <a:lnTo>
                      <a:pt x="102" y="36"/>
                    </a:lnTo>
                    <a:lnTo>
                      <a:pt x="102" y="24"/>
                    </a:lnTo>
                    <a:lnTo>
                      <a:pt x="102" y="24"/>
                    </a:lnTo>
                    <a:lnTo>
                      <a:pt x="102" y="24"/>
                    </a:lnTo>
                    <a:lnTo>
                      <a:pt x="84" y="6"/>
                    </a:lnTo>
                    <a:lnTo>
                      <a:pt x="72" y="6"/>
                    </a:lnTo>
                    <a:lnTo>
                      <a:pt x="66" y="0"/>
                    </a:lnTo>
                    <a:lnTo>
                      <a:pt x="60" y="0"/>
                    </a:lnTo>
                    <a:lnTo>
                      <a:pt x="30" y="18"/>
                    </a:lnTo>
                    <a:lnTo>
                      <a:pt x="18" y="12"/>
                    </a:lnTo>
                    <a:lnTo>
                      <a:pt x="12" y="6"/>
                    </a:lnTo>
                    <a:lnTo>
                      <a:pt x="6"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20" name="Freeform 663"/>
              <p:cNvSpPr>
                <a:spLocks/>
              </p:cNvSpPr>
              <p:nvPr/>
            </p:nvSpPr>
            <p:spPr bwMode="auto">
              <a:xfrm>
                <a:off x="1044" y="2676"/>
                <a:ext cx="6" cy="18"/>
              </a:xfrm>
              <a:custGeom>
                <a:avLst/>
                <a:gdLst>
                  <a:gd name="T0" fmla="*/ 6 w 6"/>
                  <a:gd name="T1" fmla="*/ 18 h 18"/>
                  <a:gd name="T2" fmla="*/ 0 w 6"/>
                  <a:gd name="T3" fmla="*/ 6 h 18"/>
                  <a:gd name="T4" fmla="*/ 6 w 6"/>
                  <a:gd name="T5" fmla="*/ 0 h 18"/>
                  <a:gd name="T6" fmla="*/ 0 w 6"/>
                  <a:gd name="T7" fmla="*/ 6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6"/>
                    </a:lnTo>
                    <a:lnTo>
                      <a:pt x="6" y="0"/>
                    </a:lnTo>
                    <a:lnTo>
                      <a:pt x="0" y="6"/>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21" name="Freeform 664"/>
              <p:cNvSpPr>
                <a:spLocks/>
              </p:cNvSpPr>
              <p:nvPr/>
            </p:nvSpPr>
            <p:spPr bwMode="auto">
              <a:xfrm>
                <a:off x="3690" y="2124"/>
                <a:ext cx="300" cy="282"/>
              </a:xfrm>
              <a:custGeom>
                <a:avLst/>
                <a:gdLst>
                  <a:gd name="T0" fmla="*/ 180 w 300"/>
                  <a:gd name="T1" fmla="*/ 270 h 282"/>
                  <a:gd name="T2" fmla="*/ 150 w 300"/>
                  <a:gd name="T3" fmla="*/ 216 h 282"/>
                  <a:gd name="T4" fmla="*/ 150 w 300"/>
                  <a:gd name="T5" fmla="*/ 216 h 282"/>
                  <a:gd name="T6" fmla="*/ 150 w 300"/>
                  <a:gd name="T7" fmla="*/ 216 h 282"/>
                  <a:gd name="T8" fmla="*/ 168 w 300"/>
                  <a:gd name="T9" fmla="*/ 192 h 282"/>
                  <a:gd name="T10" fmla="*/ 192 w 300"/>
                  <a:gd name="T11" fmla="*/ 198 h 282"/>
                  <a:gd name="T12" fmla="*/ 252 w 300"/>
                  <a:gd name="T13" fmla="*/ 126 h 282"/>
                  <a:gd name="T14" fmla="*/ 258 w 300"/>
                  <a:gd name="T15" fmla="*/ 102 h 282"/>
                  <a:gd name="T16" fmla="*/ 234 w 300"/>
                  <a:gd name="T17" fmla="*/ 84 h 282"/>
                  <a:gd name="T18" fmla="*/ 234 w 300"/>
                  <a:gd name="T19" fmla="*/ 48 h 282"/>
                  <a:gd name="T20" fmla="*/ 258 w 300"/>
                  <a:gd name="T21" fmla="*/ 54 h 282"/>
                  <a:gd name="T22" fmla="*/ 300 w 300"/>
                  <a:gd name="T23" fmla="*/ 30 h 282"/>
                  <a:gd name="T24" fmla="*/ 300 w 300"/>
                  <a:gd name="T25" fmla="*/ 30 h 282"/>
                  <a:gd name="T26" fmla="*/ 300 w 300"/>
                  <a:gd name="T27" fmla="*/ 30 h 282"/>
                  <a:gd name="T28" fmla="*/ 300 w 300"/>
                  <a:gd name="T29" fmla="*/ 30 h 282"/>
                  <a:gd name="T30" fmla="*/ 270 w 300"/>
                  <a:gd name="T31" fmla="*/ 24 h 282"/>
                  <a:gd name="T32" fmla="*/ 270 w 300"/>
                  <a:gd name="T33" fmla="*/ 6 h 282"/>
                  <a:gd name="T34" fmla="*/ 246 w 300"/>
                  <a:gd name="T35" fmla="*/ 0 h 282"/>
                  <a:gd name="T36" fmla="*/ 246 w 300"/>
                  <a:gd name="T37" fmla="*/ 0 h 282"/>
                  <a:gd name="T38" fmla="*/ 246 w 300"/>
                  <a:gd name="T39" fmla="*/ 0 h 282"/>
                  <a:gd name="T40" fmla="*/ 246 w 300"/>
                  <a:gd name="T41" fmla="*/ 0 h 282"/>
                  <a:gd name="T42" fmla="*/ 216 w 300"/>
                  <a:gd name="T43" fmla="*/ 0 h 282"/>
                  <a:gd name="T44" fmla="*/ 186 w 300"/>
                  <a:gd name="T45" fmla="*/ 18 h 282"/>
                  <a:gd name="T46" fmla="*/ 192 w 300"/>
                  <a:gd name="T47" fmla="*/ 42 h 282"/>
                  <a:gd name="T48" fmla="*/ 192 w 300"/>
                  <a:gd name="T49" fmla="*/ 42 h 282"/>
                  <a:gd name="T50" fmla="*/ 192 w 300"/>
                  <a:gd name="T51" fmla="*/ 42 h 282"/>
                  <a:gd name="T52" fmla="*/ 150 w 300"/>
                  <a:gd name="T53" fmla="*/ 96 h 282"/>
                  <a:gd name="T54" fmla="*/ 144 w 300"/>
                  <a:gd name="T55" fmla="*/ 108 h 282"/>
                  <a:gd name="T56" fmla="*/ 144 w 300"/>
                  <a:gd name="T57" fmla="*/ 120 h 282"/>
                  <a:gd name="T58" fmla="*/ 120 w 300"/>
                  <a:gd name="T59" fmla="*/ 126 h 282"/>
                  <a:gd name="T60" fmla="*/ 102 w 300"/>
                  <a:gd name="T61" fmla="*/ 132 h 282"/>
                  <a:gd name="T62" fmla="*/ 96 w 300"/>
                  <a:gd name="T63" fmla="*/ 156 h 282"/>
                  <a:gd name="T64" fmla="*/ 18 w 300"/>
                  <a:gd name="T65" fmla="*/ 162 h 282"/>
                  <a:gd name="T66" fmla="*/ 0 w 300"/>
                  <a:gd name="T67" fmla="*/ 156 h 282"/>
                  <a:gd name="T68" fmla="*/ 0 w 300"/>
                  <a:gd name="T69" fmla="*/ 156 h 282"/>
                  <a:gd name="T70" fmla="*/ 6 w 300"/>
                  <a:gd name="T71" fmla="*/ 168 h 282"/>
                  <a:gd name="T72" fmla="*/ 6 w 300"/>
                  <a:gd name="T73" fmla="*/ 180 h 282"/>
                  <a:gd name="T74" fmla="*/ 18 w 300"/>
                  <a:gd name="T75" fmla="*/ 186 h 282"/>
                  <a:gd name="T76" fmla="*/ 30 w 300"/>
                  <a:gd name="T77" fmla="*/ 192 h 282"/>
                  <a:gd name="T78" fmla="*/ 30 w 300"/>
                  <a:gd name="T79" fmla="*/ 210 h 282"/>
                  <a:gd name="T80" fmla="*/ 36 w 300"/>
                  <a:gd name="T81" fmla="*/ 210 h 282"/>
                  <a:gd name="T82" fmla="*/ 42 w 300"/>
                  <a:gd name="T83" fmla="*/ 216 h 282"/>
                  <a:gd name="T84" fmla="*/ 42 w 300"/>
                  <a:gd name="T85" fmla="*/ 216 h 282"/>
                  <a:gd name="T86" fmla="*/ 42 w 300"/>
                  <a:gd name="T87" fmla="*/ 216 h 282"/>
                  <a:gd name="T88" fmla="*/ 12 w 300"/>
                  <a:gd name="T89" fmla="*/ 234 h 282"/>
                  <a:gd name="T90" fmla="*/ 6 w 300"/>
                  <a:gd name="T91" fmla="*/ 258 h 282"/>
                  <a:gd name="T92" fmla="*/ 12 w 300"/>
                  <a:gd name="T93" fmla="*/ 258 h 282"/>
                  <a:gd name="T94" fmla="*/ 90 w 300"/>
                  <a:gd name="T95" fmla="*/ 246 h 282"/>
                  <a:gd name="T96" fmla="*/ 102 w 300"/>
                  <a:gd name="T97" fmla="*/ 252 h 282"/>
                  <a:gd name="T98" fmla="*/ 102 w 300"/>
                  <a:gd name="T99" fmla="*/ 264 h 282"/>
                  <a:gd name="T100" fmla="*/ 108 w 300"/>
                  <a:gd name="T101" fmla="*/ 264 h 282"/>
                  <a:gd name="T102" fmla="*/ 114 w 300"/>
                  <a:gd name="T103" fmla="*/ 282 h 282"/>
                  <a:gd name="T104" fmla="*/ 126 w 300"/>
                  <a:gd name="T105" fmla="*/ 282 h 282"/>
                  <a:gd name="T106" fmla="*/ 138 w 300"/>
                  <a:gd name="T107" fmla="*/ 270 h 282"/>
                  <a:gd name="T108" fmla="*/ 180 w 300"/>
                  <a:gd name="T109" fmla="*/ 27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 h="282">
                    <a:moveTo>
                      <a:pt x="180" y="270"/>
                    </a:moveTo>
                    <a:lnTo>
                      <a:pt x="150" y="216"/>
                    </a:lnTo>
                    <a:lnTo>
                      <a:pt x="150" y="216"/>
                    </a:lnTo>
                    <a:lnTo>
                      <a:pt x="150" y="216"/>
                    </a:lnTo>
                    <a:lnTo>
                      <a:pt x="168" y="192"/>
                    </a:lnTo>
                    <a:lnTo>
                      <a:pt x="192" y="198"/>
                    </a:lnTo>
                    <a:lnTo>
                      <a:pt x="252" y="126"/>
                    </a:lnTo>
                    <a:lnTo>
                      <a:pt x="258" y="102"/>
                    </a:lnTo>
                    <a:lnTo>
                      <a:pt x="234" y="84"/>
                    </a:lnTo>
                    <a:lnTo>
                      <a:pt x="234" y="48"/>
                    </a:lnTo>
                    <a:lnTo>
                      <a:pt x="258" y="54"/>
                    </a:lnTo>
                    <a:lnTo>
                      <a:pt x="300" y="30"/>
                    </a:lnTo>
                    <a:lnTo>
                      <a:pt x="300" y="30"/>
                    </a:lnTo>
                    <a:lnTo>
                      <a:pt x="300" y="30"/>
                    </a:lnTo>
                    <a:lnTo>
                      <a:pt x="300" y="30"/>
                    </a:lnTo>
                    <a:lnTo>
                      <a:pt x="270" y="24"/>
                    </a:lnTo>
                    <a:lnTo>
                      <a:pt x="270" y="6"/>
                    </a:lnTo>
                    <a:lnTo>
                      <a:pt x="246" y="0"/>
                    </a:lnTo>
                    <a:lnTo>
                      <a:pt x="246" y="0"/>
                    </a:lnTo>
                    <a:lnTo>
                      <a:pt x="246" y="0"/>
                    </a:lnTo>
                    <a:lnTo>
                      <a:pt x="246" y="0"/>
                    </a:lnTo>
                    <a:lnTo>
                      <a:pt x="216" y="0"/>
                    </a:lnTo>
                    <a:lnTo>
                      <a:pt x="186" y="18"/>
                    </a:lnTo>
                    <a:lnTo>
                      <a:pt x="192" y="42"/>
                    </a:lnTo>
                    <a:lnTo>
                      <a:pt x="192" y="42"/>
                    </a:lnTo>
                    <a:lnTo>
                      <a:pt x="192" y="42"/>
                    </a:lnTo>
                    <a:lnTo>
                      <a:pt x="150" y="96"/>
                    </a:lnTo>
                    <a:lnTo>
                      <a:pt x="144" y="108"/>
                    </a:lnTo>
                    <a:lnTo>
                      <a:pt x="144" y="120"/>
                    </a:lnTo>
                    <a:lnTo>
                      <a:pt x="120" y="126"/>
                    </a:lnTo>
                    <a:lnTo>
                      <a:pt x="102" y="132"/>
                    </a:lnTo>
                    <a:lnTo>
                      <a:pt x="96" y="156"/>
                    </a:lnTo>
                    <a:lnTo>
                      <a:pt x="18" y="162"/>
                    </a:lnTo>
                    <a:lnTo>
                      <a:pt x="0" y="156"/>
                    </a:lnTo>
                    <a:lnTo>
                      <a:pt x="0" y="156"/>
                    </a:lnTo>
                    <a:lnTo>
                      <a:pt x="6" y="168"/>
                    </a:lnTo>
                    <a:lnTo>
                      <a:pt x="6" y="180"/>
                    </a:lnTo>
                    <a:lnTo>
                      <a:pt x="18" y="186"/>
                    </a:lnTo>
                    <a:lnTo>
                      <a:pt x="30" y="192"/>
                    </a:lnTo>
                    <a:lnTo>
                      <a:pt x="30" y="210"/>
                    </a:lnTo>
                    <a:lnTo>
                      <a:pt x="36" y="210"/>
                    </a:lnTo>
                    <a:lnTo>
                      <a:pt x="42" y="216"/>
                    </a:lnTo>
                    <a:lnTo>
                      <a:pt x="42" y="216"/>
                    </a:lnTo>
                    <a:lnTo>
                      <a:pt x="42" y="216"/>
                    </a:lnTo>
                    <a:lnTo>
                      <a:pt x="12" y="234"/>
                    </a:lnTo>
                    <a:lnTo>
                      <a:pt x="6" y="258"/>
                    </a:lnTo>
                    <a:lnTo>
                      <a:pt x="12" y="258"/>
                    </a:lnTo>
                    <a:lnTo>
                      <a:pt x="90" y="246"/>
                    </a:lnTo>
                    <a:lnTo>
                      <a:pt x="102" y="252"/>
                    </a:lnTo>
                    <a:lnTo>
                      <a:pt x="102" y="264"/>
                    </a:lnTo>
                    <a:lnTo>
                      <a:pt x="108" y="264"/>
                    </a:lnTo>
                    <a:lnTo>
                      <a:pt x="114" y="282"/>
                    </a:lnTo>
                    <a:lnTo>
                      <a:pt x="126" y="282"/>
                    </a:lnTo>
                    <a:lnTo>
                      <a:pt x="138" y="270"/>
                    </a:lnTo>
                    <a:lnTo>
                      <a:pt x="180" y="27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22" name="Freeform 665"/>
              <p:cNvSpPr>
                <a:spLocks/>
              </p:cNvSpPr>
              <p:nvPr/>
            </p:nvSpPr>
            <p:spPr bwMode="auto">
              <a:xfrm>
                <a:off x="3960" y="2130"/>
                <a:ext cx="30" cy="24"/>
              </a:xfrm>
              <a:custGeom>
                <a:avLst/>
                <a:gdLst>
                  <a:gd name="T0" fmla="*/ 30 w 30"/>
                  <a:gd name="T1" fmla="*/ 24 h 24"/>
                  <a:gd name="T2" fmla="*/ 30 w 30"/>
                  <a:gd name="T3" fmla="*/ 24 h 24"/>
                  <a:gd name="T4" fmla="*/ 30 w 30"/>
                  <a:gd name="T5" fmla="*/ 24 h 24"/>
                  <a:gd name="T6" fmla="*/ 30 w 30"/>
                  <a:gd name="T7" fmla="*/ 24 h 24"/>
                  <a:gd name="T8" fmla="*/ 30 w 30"/>
                  <a:gd name="T9" fmla="*/ 24 h 24"/>
                  <a:gd name="T10" fmla="*/ 0 w 30"/>
                  <a:gd name="T11" fmla="*/ 18 h 24"/>
                  <a:gd name="T12" fmla="*/ 0 w 30"/>
                  <a:gd name="T13" fmla="*/ 0 h 24"/>
                  <a:gd name="T14" fmla="*/ 0 w 30"/>
                  <a:gd name="T15" fmla="*/ 0 h 24"/>
                  <a:gd name="T16" fmla="*/ 0 w 30"/>
                  <a:gd name="T17" fmla="*/ 18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lnTo>
                      <a:pt x="30" y="24"/>
                    </a:lnTo>
                    <a:lnTo>
                      <a:pt x="30" y="24"/>
                    </a:lnTo>
                    <a:lnTo>
                      <a:pt x="30" y="24"/>
                    </a:lnTo>
                    <a:lnTo>
                      <a:pt x="30" y="24"/>
                    </a:lnTo>
                    <a:lnTo>
                      <a:pt x="0" y="18"/>
                    </a:lnTo>
                    <a:lnTo>
                      <a:pt x="0" y="0"/>
                    </a:lnTo>
                    <a:lnTo>
                      <a:pt x="0" y="0"/>
                    </a:lnTo>
                    <a:lnTo>
                      <a:pt x="0" y="18"/>
                    </a:lnTo>
                    <a:lnTo>
                      <a:pt x="3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23" name="Freeform 666"/>
              <p:cNvSpPr>
                <a:spLocks/>
              </p:cNvSpPr>
              <p:nvPr/>
            </p:nvSpPr>
            <p:spPr bwMode="auto">
              <a:xfrm>
                <a:off x="3840" y="2316"/>
                <a:ext cx="18" cy="24"/>
              </a:xfrm>
              <a:custGeom>
                <a:avLst/>
                <a:gdLst>
                  <a:gd name="T0" fmla="*/ 0 w 18"/>
                  <a:gd name="T1" fmla="*/ 24 h 24"/>
                  <a:gd name="T2" fmla="*/ 18 w 18"/>
                  <a:gd name="T3" fmla="*/ 0 h 24"/>
                  <a:gd name="T4" fmla="*/ 0 w 18"/>
                  <a:gd name="T5" fmla="*/ 24 h 24"/>
                  <a:gd name="T6" fmla="*/ 0 w 18"/>
                  <a:gd name="T7" fmla="*/ 24 h 24"/>
                </a:gdLst>
                <a:ahLst/>
                <a:cxnLst>
                  <a:cxn ang="0">
                    <a:pos x="T0" y="T1"/>
                  </a:cxn>
                  <a:cxn ang="0">
                    <a:pos x="T2" y="T3"/>
                  </a:cxn>
                  <a:cxn ang="0">
                    <a:pos x="T4" y="T5"/>
                  </a:cxn>
                  <a:cxn ang="0">
                    <a:pos x="T6" y="T7"/>
                  </a:cxn>
                </a:cxnLst>
                <a:rect l="0" t="0" r="r" b="b"/>
                <a:pathLst>
                  <a:path w="18" h="24">
                    <a:moveTo>
                      <a:pt x="0" y="24"/>
                    </a:moveTo>
                    <a:lnTo>
                      <a:pt x="18"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24" name="Freeform 667"/>
              <p:cNvSpPr>
                <a:spLocks/>
              </p:cNvSpPr>
              <p:nvPr/>
            </p:nvSpPr>
            <p:spPr bwMode="auto">
              <a:xfrm>
                <a:off x="3882" y="2226"/>
                <a:ext cx="66" cy="96"/>
              </a:xfrm>
              <a:custGeom>
                <a:avLst/>
                <a:gdLst>
                  <a:gd name="T0" fmla="*/ 0 w 66"/>
                  <a:gd name="T1" fmla="*/ 96 h 96"/>
                  <a:gd name="T2" fmla="*/ 60 w 66"/>
                  <a:gd name="T3" fmla="*/ 24 h 96"/>
                  <a:gd name="T4" fmla="*/ 66 w 66"/>
                  <a:gd name="T5" fmla="*/ 0 h 96"/>
                  <a:gd name="T6" fmla="*/ 60 w 66"/>
                  <a:gd name="T7" fmla="*/ 24 h 96"/>
                  <a:gd name="T8" fmla="*/ 0 w 66"/>
                  <a:gd name="T9" fmla="*/ 96 h 96"/>
                </a:gdLst>
                <a:ahLst/>
                <a:cxnLst>
                  <a:cxn ang="0">
                    <a:pos x="T0" y="T1"/>
                  </a:cxn>
                  <a:cxn ang="0">
                    <a:pos x="T2" y="T3"/>
                  </a:cxn>
                  <a:cxn ang="0">
                    <a:pos x="T4" y="T5"/>
                  </a:cxn>
                  <a:cxn ang="0">
                    <a:pos x="T6" y="T7"/>
                  </a:cxn>
                  <a:cxn ang="0">
                    <a:pos x="T8" y="T9"/>
                  </a:cxn>
                </a:cxnLst>
                <a:rect l="0" t="0" r="r" b="b"/>
                <a:pathLst>
                  <a:path w="66" h="96">
                    <a:moveTo>
                      <a:pt x="0" y="96"/>
                    </a:moveTo>
                    <a:lnTo>
                      <a:pt x="60" y="24"/>
                    </a:lnTo>
                    <a:lnTo>
                      <a:pt x="66" y="0"/>
                    </a:lnTo>
                    <a:lnTo>
                      <a:pt x="60" y="24"/>
                    </a:lnTo>
                    <a:lnTo>
                      <a:pt x="0"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25" name="Rectangle 668"/>
              <p:cNvSpPr>
                <a:spLocks noChangeArrowheads="1"/>
              </p:cNvSpPr>
              <p:nvPr/>
            </p:nvSpPr>
            <p:spPr bwMode="auto">
              <a:xfrm>
                <a:off x="3990" y="21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26" name="Rectangle 669"/>
              <p:cNvSpPr>
                <a:spLocks noChangeArrowheads="1"/>
              </p:cNvSpPr>
              <p:nvPr/>
            </p:nvSpPr>
            <p:spPr bwMode="auto">
              <a:xfrm>
                <a:off x="3990" y="21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27" name="Rectangle 670"/>
              <p:cNvSpPr>
                <a:spLocks noChangeArrowheads="1"/>
              </p:cNvSpPr>
              <p:nvPr/>
            </p:nvSpPr>
            <p:spPr bwMode="auto">
              <a:xfrm>
                <a:off x="3936" y="21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28" name="Freeform 671"/>
              <p:cNvSpPr>
                <a:spLocks/>
              </p:cNvSpPr>
              <p:nvPr/>
            </p:nvSpPr>
            <p:spPr bwMode="auto">
              <a:xfrm>
                <a:off x="3678" y="2088"/>
                <a:ext cx="270" cy="198"/>
              </a:xfrm>
              <a:custGeom>
                <a:avLst/>
                <a:gdLst>
                  <a:gd name="T0" fmla="*/ 264 w 270"/>
                  <a:gd name="T1" fmla="*/ 30 h 198"/>
                  <a:gd name="T2" fmla="*/ 240 w 270"/>
                  <a:gd name="T3" fmla="*/ 24 h 198"/>
                  <a:gd name="T4" fmla="*/ 204 w 270"/>
                  <a:gd name="T5" fmla="*/ 42 h 198"/>
                  <a:gd name="T6" fmla="*/ 192 w 270"/>
                  <a:gd name="T7" fmla="*/ 0 h 198"/>
                  <a:gd name="T8" fmla="*/ 180 w 270"/>
                  <a:gd name="T9" fmla="*/ 18 h 198"/>
                  <a:gd name="T10" fmla="*/ 138 w 270"/>
                  <a:gd name="T11" fmla="*/ 36 h 198"/>
                  <a:gd name="T12" fmla="*/ 138 w 270"/>
                  <a:gd name="T13" fmla="*/ 36 h 198"/>
                  <a:gd name="T14" fmla="*/ 138 w 270"/>
                  <a:gd name="T15" fmla="*/ 36 h 198"/>
                  <a:gd name="T16" fmla="*/ 138 w 270"/>
                  <a:gd name="T17" fmla="*/ 30 h 198"/>
                  <a:gd name="T18" fmla="*/ 132 w 270"/>
                  <a:gd name="T19" fmla="*/ 30 h 198"/>
                  <a:gd name="T20" fmla="*/ 126 w 270"/>
                  <a:gd name="T21" fmla="*/ 30 h 198"/>
                  <a:gd name="T22" fmla="*/ 96 w 270"/>
                  <a:gd name="T23" fmla="*/ 24 h 198"/>
                  <a:gd name="T24" fmla="*/ 84 w 270"/>
                  <a:gd name="T25" fmla="*/ 30 h 198"/>
                  <a:gd name="T26" fmla="*/ 72 w 270"/>
                  <a:gd name="T27" fmla="*/ 48 h 198"/>
                  <a:gd name="T28" fmla="*/ 48 w 270"/>
                  <a:gd name="T29" fmla="*/ 60 h 198"/>
                  <a:gd name="T30" fmla="*/ 42 w 270"/>
                  <a:gd name="T31" fmla="*/ 78 h 198"/>
                  <a:gd name="T32" fmla="*/ 42 w 270"/>
                  <a:gd name="T33" fmla="*/ 78 h 198"/>
                  <a:gd name="T34" fmla="*/ 42 w 270"/>
                  <a:gd name="T35" fmla="*/ 78 h 198"/>
                  <a:gd name="T36" fmla="*/ 12 w 270"/>
                  <a:gd name="T37" fmla="*/ 66 h 198"/>
                  <a:gd name="T38" fmla="*/ 0 w 270"/>
                  <a:gd name="T39" fmla="*/ 102 h 198"/>
                  <a:gd name="T40" fmla="*/ 6 w 270"/>
                  <a:gd name="T41" fmla="*/ 150 h 198"/>
                  <a:gd name="T42" fmla="*/ 18 w 270"/>
                  <a:gd name="T43" fmla="*/ 156 h 198"/>
                  <a:gd name="T44" fmla="*/ 24 w 270"/>
                  <a:gd name="T45" fmla="*/ 168 h 198"/>
                  <a:gd name="T46" fmla="*/ 6 w 270"/>
                  <a:gd name="T47" fmla="*/ 186 h 198"/>
                  <a:gd name="T48" fmla="*/ 12 w 270"/>
                  <a:gd name="T49" fmla="*/ 192 h 198"/>
                  <a:gd name="T50" fmla="*/ 12 w 270"/>
                  <a:gd name="T51" fmla="*/ 192 h 198"/>
                  <a:gd name="T52" fmla="*/ 12 w 270"/>
                  <a:gd name="T53" fmla="*/ 192 h 198"/>
                  <a:gd name="T54" fmla="*/ 12 w 270"/>
                  <a:gd name="T55" fmla="*/ 192 h 198"/>
                  <a:gd name="T56" fmla="*/ 30 w 270"/>
                  <a:gd name="T57" fmla="*/ 198 h 198"/>
                  <a:gd name="T58" fmla="*/ 108 w 270"/>
                  <a:gd name="T59" fmla="*/ 192 h 198"/>
                  <a:gd name="T60" fmla="*/ 114 w 270"/>
                  <a:gd name="T61" fmla="*/ 168 h 198"/>
                  <a:gd name="T62" fmla="*/ 132 w 270"/>
                  <a:gd name="T63" fmla="*/ 162 h 198"/>
                  <a:gd name="T64" fmla="*/ 156 w 270"/>
                  <a:gd name="T65" fmla="*/ 156 h 198"/>
                  <a:gd name="T66" fmla="*/ 156 w 270"/>
                  <a:gd name="T67" fmla="*/ 144 h 198"/>
                  <a:gd name="T68" fmla="*/ 162 w 270"/>
                  <a:gd name="T69" fmla="*/ 132 h 198"/>
                  <a:gd name="T70" fmla="*/ 204 w 270"/>
                  <a:gd name="T71" fmla="*/ 78 h 198"/>
                  <a:gd name="T72" fmla="*/ 198 w 270"/>
                  <a:gd name="T73" fmla="*/ 54 h 198"/>
                  <a:gd name="T74" fmla="*/ 228 w 270"/>
                  <a:gd name="T75" fmla="*/ 36 h 198"/>
                  <a:gd name="T76" fmla="*/ 258 w 270"/>
                  <a:gd name="T77" fmla="*/ 36 h 198"/>
                  <a:gd name="T78" fmla="*/ 258 w 270"/>
                  <a:gd name="T79" fmla="*/ 36 h 198"/>
                  <a:gd name="T80" fmla="*/ 264 w 270"/>
                  <a:gd name="T81" fmla="*/ 30 h 198"/>
                  <a:gd name="T82" fmla="*/ 270 w 270"/>
                  <a:gd name="T83" fmla="*/ 30 h 198"/>
                  <a:gd name="T84" fmla="*/ 264 w 270"/>
                  <a:gd name="T85" fmla="*/ 30 h 198"/>
                  <a:gd name="T86" fmla="*/ 264 w 270"/>
                  <a:gd name="T87" fmla="*/ 30 h 198"/>
                  <a:gd name="T88" fmla="*/ 264 w 270"/>
                  <a:gd name="T89" fmla="*/ 30 h 198"/>
                  <a:gd name="T90" fmla="*/ 264 w 270"/>
                  <a:gd name="T91"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0" h="198">
                    <a:moveTo>
                      <a:pt x="264" y="30"/>
                    </a:moveTo>
                    <a:lnTo>
                      <a:pt x="240" y="24"/>
                    </a:lnTo>
                    <a:lnTo>
                      <a:pt x="204" y="42"/>
                    </a:lnTo>
                    <a:lnTo>
                      <a:pt x="192" y="0"/>
                    </a:lnTo>
                    <a:lnTo>
                      <a:pt x="180" y="18"/>
                    </a:lnTo>
                    <a:lnTo>
                      <a:pt x="138" y="36"/>
                    </a:lnTo>
                    <a:lnTo>
                      <a:pt x="138" y="36"/>
                    </a:lnTo>
                    <a:lnTo>
                      <a:pt x="138" y="36"/>
                    </a:lnTo>
                    <a:lnTo>
                      <a:pt x="138" y="30"/>
                    </a:lnTo>
                    <a:lnTo>
                      <a:pt x="132" y="30"/>
                    </a:lnTo>
                    <a:lnTo>
                      <a:pt x="126" y="30"/>
                    </a:lnTo>
                    <a:lnTo>
                      <a:pt x="96" y="24"/>
                    </a:lnTo>
                    <a:lnTo>
                      <a:pt x="84" y="30"/>
                    </a:lnTo>
                    <a:lnTo>
                      <a:pt x="72" y="48"/>
                    </a:lnTo>
                    <a:lnTo>
                      <a:pt x="48" y="60"/>
                    </a:lnTo>
                    <a:lnTo>
                      <a:pt x="42" y="78"/>
                    </a:lnTo>
                    <a:lnTo>
                      <a:pt x="42" y="78"/>
                    </a:lnTo>
                    <a:lnTo>
                      <a:pt x="42" y="78"/>
                    </a:lnTo>
                    <a:lnTo>
                      <a:pt x="12" y="66"/>
                    </a:lnTo>
                    <a:lnTo>
                      <a:pt x="0" y="102"/>
                    </a:lnTo>
                    <a:lnTo>
                      <a:pt x="6" y="150"/>
                    </a:lnTo>
                    <a:lnTo>
                      <a:pt x="18" y="156"/>
                    </a:lnTo>
                    <a:lnTo>
                      <a:pt x="24" y="168"/>
                    </a:lnTo>
                    <a:lnTo>
                      <a:pt x="6" y="186"/>
                    </a:lnTo>
                    <a:lnTo>
                      <a:pt x="12" y="192"/>
                    </a:lnTo>
                    <a:lnTo>
                      <a:pt x="12" y="192"/>
                    </a:lnTo>
                    <a:lnTo>
                      <a:pt x="12" y="192"/>
                    </a:lnTo>
                    <a:lnTo>
                      <a:pt x="12" y="192"/>
                    </a:lnTo>
                    <a:lnTo>
                      <a:pt x="30" y="198"/>
                    </a:lnTo>
                    <a:lnTo>
                      <a:pt x="108" y="192"/>
                    </a:lnTo>
                    <a:lnTo>
                      <a:pt x="114" y="168"/>
                    </a:lnTo>
                    <a:lnTo>
                      <a:pt x="132" y="162"/>
                    </a:lnTo>
                    <a:lnTo>
                      <a:pt x="156" y="156"/>
                    </a:lnTo>
                    <a:lnTo>
                      <a:pt x="156" y="144"/>
                    </a:lnTo>
                    <a:lnTo>
                      <a:pt x="162" y="132"/>
                    </a:lnTo>
                    <a:lnTo>
                      <a:pt x="204" y="78"/>
                    </a:lnTo>
                    <a:lnTo>
                      <a:pt x="198" y="54"/>
                    </a:lnTo>
                    <a:lnTo>
                      <a:pt x="228" y="36"/>
                    </a:lnTo>
                    <a:lnTo>
                      <a:pt x="258" y="36"/>
                    </a:lnTo>
                    <a:lnTo>
                      <a:pt x="258" y="36"/>
                    </a:lnTo>
                    <a:lnTo>
                      <a:pt x="264" y="30"/>
                    </a:lnTo>
                    <a:lnTo>
                      <a:pt x="270" y="30"/>
                    </a:lnTo>
                    <a:lnTo>
                      <a:pt x="264" y="30"/>
                    </a:lnTo>
                    <a:lnTo>
                      <a:pt x="264" y="30"/>
                    </a:lnTo>
                    <a:lnTo>
                      <a:pt x="264" y="30"/>
                    </a:lnTo>
                    <a:lnTo>
                      <a:pt x="26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29" name="Freeform 672"/>
              <p:cNvSpPr>
                <a:spLocks/>
              </p:cNvSpPr>
              <p:nvPr/>
            </p:nvSpPr>
            <p:spPr bwMode="auto">
              <a:xfrm>
                <a:off x="3936" y="211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0" name="Rectangle 673"/>
              <p:cNvSpPr>
                <a:spLocks noChangeArrowheads="1"/>
              </p:cNvSpPr>
              <p:nvPr/>
            </p:nvSpPr>
            <p:spPr bwMode="auto">
              <a:xfrm>
                <a:off x="3942" y="211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31" name="Freeform 674"/>
              <p:cNvSpPr>
                <a:spLocks/>
              </p:cNvSpPr>
              <p:nvPr/>
            </p:nvSpPr>
            <p:spPr bwMode="auto">
              <a:xfrm>
                <a:off x="3816" y="2106"/>
                <a:ext cx="42" cy="18"/>
              </a:xfrm>
              <a:custGeom>
                <a:avLst/>
                <a:gdLst>
                  <a:gd name="T0" fmla="*/ 42 w 42"/>
                  <a:gd name="T1" fmla="*/ 0 h 18"/>
                  <a:gd name="T2" fmla="*/ 0 w 42"/>
                  <a:gd name="T3" fmla="*/ 18 h 18"/>
                  <a:gd name="T4" fmla="*/ 0 w 42"/>
                  <a:gd name="T5" fmla="*/ 18 h 18"/>
                  <a:gd name="T6" fmla="*/ 42 w 42"/>
                  <a:gd name="T7" fmla="*/ 0 h 18"/>
                </a:gdLst>
                <a:ahLst/>
                <a:cxnLst>
                  <a:cxn ang="0">
                    <a:pos x="T0" y="T1"/>
                  </a:cxn>
                  <a:cxn ang="0">
                    <a:pos x="T2" y="T3"/>
                  </a:cxn>
                  <a:cxn ang="0">
                    <a:pos x="T4" y="T5"/>
                  </a:cxn>
                  <a:cxn ang="0">
                    <a:pos x="T6" y="T7"/>
                  </a:cxn>
                </a:cxnLst>
                <a:rect l="0" t="0" r="r" b="b"/>
                <a:pathLst>
                  <a:path w="42" h="18">
                    <a:moveTo>
                      <a:pt x="42" y="0"/>
                    </a:moveTo>
                    <a:lnTo>
                      <a:pt x="0" y="18"/>
                    </a:lnTo>
                    <a:lnTo>
                      <a:pt x="0" y="18"/>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2" name="Freeform 675"/>
              <p:cNvSpPr>
                <a:spLocks/>
              </p:cNvSpPr>
              <p:nvPr/>
            </p:nvSpPr>
            <p:spPr bwMode="auto">
              <a:xfrm>
                <a:off x="3870" y="2088"/>
                <a:ext cx="48" cy="42"/>
              </a:xfrm>
              <a:custGeom>
                <a:avLst/>
                <a:gdLst>
                  <a:gd name="T0" fmla="*/ 48 w 48"/>
                  <a:gd name="T1" fmla="*/ 24 h 42"/>
                  <a:gd name="T2" fmla="*/ 12 w 48"/>
                  <a:gd name="T3" fmla="*/ 42 h 42"/>
                  <a:gd name="T4" fmla="*/ 0 w 48"/>
                  <a:gd name="T5" fmla="*/ 0 h 42"/>
                  <a:gd name="T6" fmla="*/ 12 w 48"/>
                  <a:gd name="T7" fmla="*/ 42 h 42"/>
                  <a:gd name="T8" fmla="*/ 48 w 48"/>
                  <a:gd name="T9" fmla="*/ 24 h 42"/>
                </a:gdLst>
                <a:ahLst/>
                <a:cxnLst>
                  <a:cxn ang="0">
                    <a:pos x="T0" y="T1"/>
                  </a:cxn>
                  <a:cxn ang="0">
                    <a:pos x="T2" y="T3"/>
                  </a:cxn>
                  <a:cxn ang="0">
                    <a:pos x="T4" y="T5"/>
                  </a:cxn>
                  <a:cxn ang="0">
                    <a:pos x="T6" y="T7"/>
                  </a:cxn>
                  <a:cxn ang="0">
                    <a:pos x="T8" y="T9"/>
                  </a:cxn>
                </a:cxnLst>
                <a:rect l="0" t="0" r="r" b="b"/>
                <a:pathLst>
                  <a:path w="48" h="42">
                    <a:moveTo>
                      <a:pt x="48" y="24"/>
                    </a:moveTo>
                    <a:lnTo>
                      <a:pt x="12" y="42"/>
                    </a:lnTo>
                    <a:lnTo>
                      <a:pt x="0" y="0"/>
                    </a:lnTo>
                    <a:lnTo>
                      <a:pt x="12" y="42"/>
                    </a:lnTo>
                    <a:lnTo>
                      <a:pt x="4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3" name="Rectangle 676"/>
              <p:cNvSpPr>
                <a:spLocks noChangeArrowheads="1"/>
              </p:cNvSpPr>
              <p:nvPr/>
            </p:nvSpPr>
            <p:spPr bwMode="auto">
              <a:xfrm>
                <a:off x="3810" y="211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34" name="Freeform 677"/>
              <p:cNvSpPr>
                <a:spLocks/>
              </p:cNvSpPr>
              <p:nvPr/>
            </p:nvSpPr>
            <p:spPr bwMode="auto">
              <a:xfrm>
                <a:off x="3918" y="2112"/>
                <a:ext cx="24" cy="6"/>
              </a:xfrm>
              <a:custGeom>
                <a:avLst/>
                <a:gdLst>
                  <a:gd name="T0" fmla="*/ 24 w 24"/>
                  <a:gd name="T1" fmla="*/ 6 h 6"/>
                  <a:gd name="T2" fmla="*/ 0 w 24"/>
                  <a:gd name="T3" fmla="*/ 0 h 6"/>
                  <a:gd name="T4" fmla="*/ 24 w 24"/>
                  <a:gd name="T5" fmla="*/ 6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24" y="6"/>
                    </a:lnTo>
                    <a:lnTo>
                      <a:pt x="2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5" name="Freeform 678"/>
              <p:cNvSpPr>
                <a:spLocks/>
              </p:cNvSpPr>
              <p:nvPr/>
            </p:nvSpPr>
            <p:spPr bwMode="auto">
              <a:xfrm>
                <a:off x="3804" y="2118"/>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6" name="Freeform 679"/>
              <p:cNvSpPr>
                <a:spLocks/>
              </p:cNvSpPr>
              <p:nvPr/>
            </p:nvSpPr>
            <p:spPr bwMode="auto">
              <a:xfrm>
                <a:off x="3690" y="2154"/>
                <a:ext cx="30" cy="12"/>
              </a:xfrm>
              <a:custGeom>
                <a:avLst/>
                <a:gdLst>
                  <a:gd name="T0" fmla="*/ 30 w 30"/>
                  <a:gd name="T1" fmla="*/ 12 h 12"/>
                  <a:gd name="T2" fmla="*/ 30 w 30"/>
                  <a:gd name="T3" fmla="*/ 12 h 12"/>
                  <a:gd name="T4" fmla="*/ 0 w 30"/>
                  <a:gd name="T5" fmla="*/ 0 h 12"/>
                  <a:gd name="T6" fmla="*/ 0 w 30"/>
                  <a:gd name="T7" fmla="*/ 0 h 12"/>
                  <a:gd name="T8" fmla="*/ 30 w 30"/>
                  <a:gd name="T9" fmla="*/ 12 h 12"/>
                </a:gdLst>
                <a:ahLst/>
                <a:cxnLst>
                  <a:cxn ang="0">
                    <a:pos x="T0" y="T1"/>
                  </a:cxn>
                  <a:cxn ang="0">
                    <a:pos x="T2" y="T3"/>
                  </a:cxn>
                  <a:cxn ang="0">
                    <a:pos x="T4" y="T5"/>
                  </a:cxn>
                  <a:cxn ang="0">
                    <a:pos x="T6" y="T7"/>
                  </a:cxn>
                  <a:cxn ang="0">
                    <a:pos x="T8" y="T9"/>
                  </a:cxn>
                </a:cxnLst>
                <a:rect l="0" t="0" r="r" b="b"/>
                <a:pathLst>
                  <a:path w="30" h="12">
                    <a:moveTo>
                      <a:pt x="30" y="12"/>
                    </a:moveTo>
                    <a:lnTo>
                      <a:pt x="30" y="12"/>
                    </a:lnTo>
                    <a:lnTo>
                      <a:pt x="0" y="0"/>
                    </a:lnTo>
                    <a:lnTo>
                      <a:pt x="0"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7" name="Rectangle 680"/>
              <p:cNvSpPr>
                <a:spLocks noChangeArrowheads="1"/>
              </p:cNvSpPr>
              <p:nvPr/>
            </p:nvSpPr>
            <p:spPr bwMode="auto">
              <a:xfrm>
                <a:off x="3690" y="228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38" name="Freeform 681"/>
              <p:cNvSpPr>
                <a:spLocks/>
              </p:cNvSpPr>
              <p:nvPr/>
            </p:nvSpPr>
            <p:spPr bwMode="auto">
              <a:xfrm>
                <a:off x="3786" y="2250"/>
                <a:ext cx="24" cy="30"/>
              </a:xfrm>
              <a:custGeom>
                <a:avLst/>
                <a:gdLst>
                  <a:gd name="T0" fmla="*/ 0 w 24"/>
                  <a:gd name="T1" fmla="*/ 30 h 30"/>
                  <a:gd name="T2" fmla="*/ 6 w 24"/>
                  <a:gd name="T3" fmla="*/ 6 h 30"/>
                  <a:gd name="T4" fmla="*/ 24 w 24"/>
                  <a:gd name="T5" fmla="*/ 0 h 30"/>
                  <a:gd name="T6" fmla="*/ 6 w 24"/>
                  <a:gd name="T7" fmla="*/ 6 h 30"/>
                  <a:gd name="T8" fmla="*/ 0 w 24"/>
                  <a:gd name="T9" fmla="*/ 30 h 30"/>
                </a:gdLst>
                <a:ahLst/>
                <a:cxnLst>
                  <a:cxn ang="0">
                    <a:pos x="T0" y="T1"/>
                  </a:cxn>
                  <a:cxn ang="0">
                    <a:pos x="T2" y="T3"/>
                  </a:cxn>
                  <a:cxn ang="0">
                    <a:pos x="T4" y="T5"/>
                  </a:cxn>
                  <a:cxn ang="0">
                    <a:pos x="T6" y="T7"/>
                  </a:cxn>
                  <a:cxn ang="0">
                    <a:pos x="T8" y="T9"/>
                  </a:cxn>
                </a:cxnLst>
                <a:rect l="0" t="0" r="r" b="b"/>
                <a:pathLst>
                  <a:path w="24" h="30">
                    <a:moveTo>
                      <a:pt x="0" y="30"/>
                    </a:moveTo>
                    <a:lnTo>
                      <a:pt x="6" y="6"/>
                    </a:lnTo>
                    <a:lnTo>
                      <a:pt x="24" y="0"/>
                    </a:lnTo>
                    <a:lnTo>
                      <a:pt x="6"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39" name="Freeform 682"/>
              <p:cNvSpPr>
                <a:spLocks/>
              </p:cNvSpPr>
              <p:nvPr/>
            </p:nvSpPr>
            <p:spPr bwMode="auto">
              <a:xfrm>
                <a:off x="3834" y="2166"/>
                <a:ext cx="48" cy="66"/>
              </a:xfrm>
              <a:custGeom>
                <a:avLst/>
                <a:gdLst>
                  <a:gd name="T0" fmla="*/ 0 w 48"/>
                  <a:gd name="T1" fmla="*/ 66 h 66"/>
                  <a:gd name="T2" fmla="*/ 6 w 48"/>
                  <a:gd name="T3" fmla="*/ 54 h 66"/>
                  <a:gd name="T4" fmla="*/ 48 w 48"/>
                  <a:gd name="T5" fmla="*/ 0 h 66"/>
                  <a:gd name="T6" fmla="*/ 48 w 48"/>
                  <a:gd name="T7" fmla="*/ 0 h 66"/>
                  <a:gd name="T8" fmla="*/ 6 w 48"/>
                  <a:gd name="T9" fmla="*/ 54 h 66"/>
                  <a:gd name="T10" fmla="*/ 0 w 48"/>
                  <a:gd name="T11" fmla="*/ 66 h 66"/>
                </a:gdLst>
                <a:ahLst/>
                <a:cxnLst>
                  <a:cxn ang="0">
                    <a:pos x="T0" y="T1"/>
                  </a:cxn>
                  <a:cxn ang="0">
                    <a:pos x="T2" y="T3"/>
                  </a:cxn>
                  <a:cxn ang="0">
                    <a:pos x="T4" y="T5"/>
                  </a:cxn>
                  <a:cxn ang="0">
                    <a:pos x="T6" y="T7"/>
                  </a:cxn>
                  <a:cxn ang="0">
                    <a:pos x="T8" y="T9"/>
                  </a:cxn>
                  <a:cxn ang="0">
                    <a:pos x="T10" y="T11"/>
                  </a:cxn>
                </a:cxnLst>
                <a:rect l="0" t="0" r="r" b="b"/>
                <a:pathLst>
                  <a:path w="48" h="66">
                    <a:moveTo>
                      <a:pt x="0" y="66"/>
                    </a:moveTo>
                    <a:lnTo>
                      <a:pt x="6" y="54"/>
                    </a:lnTo>
                    <a:lnTo>
                      <a:pt x="48" y="0"/>
                    </a:lnTo>
                    <a:lnTo>
                      <a:pt x="48" y="0"/>
                    </a:lnTo>
                    <a:lnTo>
                      <a:pt x="6" y="54"/>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0" name="Rectangle 683"/>
              <p:cNvSpPr>
                <a:spLocks noChangeArrowheads="1"/>
              </p:cNvSpPr>
              <p:nvPr/>
            </p:nvSpPr>
            <p:spPr bwMode="auto">
              <a:xfrm>
                <a:off x="3936" y="21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41" name="Freeform 684"/>
              <p:cNvSpPr>
                <a:spLocks/>
              </p:cNvSpPr>
              <p:nvPr/>
            </p:nvSpPr>
            <p:spPr bwMode="auto">
              <a:xfrm>
                <a:off x="3378" y="2058"/>
                <a:ext cx="354" cy="324"/>
              </a:xfrm>
              <a:custGeom>
                <a:avLst/>
                <a:gdLst>
                  <a:gd name="T0" fmla="*/ 342 w 354"/>
                  <a:gd name="T1" fmla="*/ 258 h 324"/>
                  <a:gd name="T2" fmla="*/ 318 w 354"/>
                  <a:gd name="T3" fmla="*/ 246 h 324"/>
                  <a:gd name="T4" fmla="*/ 312 w 354"/>
                  <a:gd name="T5" fmla="*/ 222 h 324"/>
                  <a:gd name="T6" fmla="*/ 306 w 354"/>
                  <a:gd name="T7" fmla="*/ 216 h 324"/>
                  <a:gd name="T8" fmla="*/ 318 w 354"/>
                  <a:gd name="T9" fmla="*/ 186 h 324"/>
                  <a:gd name="T10" fmla="*/ 300 w 354"/>
                  <a:gd name="T11" fmla="*/ 132 h 324"/>
                  <a:gd name="T12" fmla="*/ 318 w 354"/>
                  <a:gd name="T13" fmla="*/ 72 h 324"/>
                  <a:gd name="T14" fmla="*/ 180 w 354"/>
                  <a:gd name="T15" fmla="*/ 54 h 324"/>
                  <a:gd name="T16" fmla="*/ 138 w 354"/>
                  <a:gd name="T17" fmla="*/ 72 h 324"/>
                  <a:gd name="T18" fmla="*/ 108 w 354"/>
                  <a:gd name="T19" fmla="*/ 54 h 324"/>
                  <a:gd name="T20" fmla="*/ 90 w 354"/>
                  <a:gd name="T21" fmla="*/ 30 h 324"/>
                  <a:gd name="T22" fmla="*/ 72 w 354"/>
                  <a:gd name="T23" fmla="*/ 6 h 324"/>
                  <a:gd name="T24" fmla="*/ 42 w 354"/>
                  <a:gd name="T25" fmla="*/ 18 h 324"/>
                  <a:gd name="T26" fmla="*/ 6 w 354"/>
                  <a:gd name="T27" fmla="*/ 0 h 324"/>
                  <a:gd name="T28" fmla="*/ 6 w 354"/>
                  <a:gd name="T29" fmla="*/ 0 h 324"/>
                  <a:gd name="T30" fmla="*/ 6 w 354"/>
                  <a:gd name="T31" fmla="*/ 48 h 324"/>
                  <a:gd name="T32" fmla="*/ 12 w 354"/>
                  <a:gd name="T33" fmla="*/ 60 h 324"/>
                  <a:gd name="T34" fmla="*/ 18 w 354"/>
                  <a:gd name="T35" fmla="*/ 84 h 324"/>
                  <a:gd name="T36" fmla="*/ 36 w 354"/>
                  <a:gd name="T37" fmla="*/ 108 h 324"/>
                  <a:gd name="T38" fmla="*/ 48 w 354"/>
                  <a:gd name="T39" fmla="*/ 162 h 324"/>
                  <a:gd name="T40" fmla="*/ 60 w 354"/>
                  <a:gd name="T41" fmla="*/ 174 h 324"/>
                  <a:gd name="T42" fmla="*/ 66 w 354"/>
                  <a:gd name="T43" fmla="*/ 186 h 324"/>
                  <a:gd name="T44" fmla="*/ 66 w 354"/>
                  <a:gd name="T45" fmla="*/ 192 h 324"/>
                  <a:gd name="T46" fmla="*/ 72 w 354"/>
                  <a:gd name="T47" fmla="*/ 204 h 324"/>
                  <a:gd name="T48" fmla="*/ 78 w 354"/>
                  <a:gd name="T49" fmla="*/ 216 h 324"/>
                  <a:gd name="T50" fmla="*/ 90 w 354"/>
                  <a:gd name="T51" fmla="*/ 210 h 324"/>
                  <a:gd name="T52" fmla="*/ 108 w 354"/>
                  <a:gd name="T53" fmla="*/ 216 h 324"/>
                  <a:gd name="T54" fmla="*/ 150 w 354"/>
                  <a:gd name="T55" fmla="*/ 270 h 324"/>
                  <a:gd name="T56" fmla="*/ 192 w 354"/>
                  <a:gd name="T57" fmla="*/ 294 h 324"/>
                  <a:gd name="T58" fmla="*/ 234 w 354"/>
                  <a:gd name="T59" fmla="*/ 288 h 324"/>
                  <a:gd name="T60" fmla="*/ 318 w 354"/>
                  <a:gd name="T61" fmla="*/ 324 h 324"/>
                  <a:gd name="T62" fmla="*/ 354 w 354"/>
                  <a:gd name="T63" fmla="*/ 282 h 324"/>
                  <a:gd name="T64" fmla="*/ 342 w 354"/>
                  <a:gd name="T65" fmla="*/ 2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324">
                    <a:moveTo>
                      <a:pt x="342" y="276"/>
                    </a:moveTo>
                    <a:lnTo>
                      <a:pt x="342" y="258"/>
                    </a:lnTo>
                    <a:lnTo>
                      <a:pt x="330" y="252"/>
                    </a:lnTo>
                    <a:lnTo>
                      <a:pt x="318" y="246"/>
                    </a:lnTo>
                    <a:lnTo>
                      <a:pt x="318" y="234"/>
                    </a:lnTo>
                    <a:lnTo>
                      <a:pt x="312" y="222"/>
                    </a:lnTo>
                    <a:lnTo>
                      <a:pt x="312" y="222"/>
                    </a:lnTo>
                    <a:lnTo>
                      <a:pt x="306" y="216"/>
                    </a:lnTo>
                    <a:lnTo>
                      <a:pt x="324" y="198"/>
                    </a:lnTo>
                    <a:lnTo>
                      <a:pt x="318" y="186"/>
                    </a:lnTo>
                    <a:lnTo>
                      <a:pt x="306" y="180"/>
                    </a:lnTo>
                    <a:lnTo>
                      <a:pt x="300" y="132"/>
                    </a:lnTo>
                    <a:lnTo>
                      <a:pt x="312" y="96"/>
                    </a:lnTo>
                    <a:lnTo>
                      <a:pt x="318" y="72"/>
                    </a:lnTo>
                    <a:lnTo>
                      <a:pt x="234" y="30"/>
                    </a:lnTo>
                    <a:lnTo>
                      <a:pt x="180" y="54"/>
                    </a:lnTo>
                    <a:lnTo>
                      <a:pt x="180" y="66"/>
                    </a:lnTo>
                    <a:lnTo>
                      <a:pt x="138" y="72"/>
                    </a:lnTo>
                    <a:lnTo>
                      <a:pt x="114" y="66"/>
                    </a:lnTo>
                    <a:lnTo>
                      <a:pt x="108" y="54"/>
                    </a:lnTo>
                    <a:lnTo>
                      <a:pt x="90" y="54"/>
                    </a:lnTo>
                    <a:lnTo>
                      <a:pt x="90" y="30"/>
                    </a:lnTo>
                    <a:lnTo>
                      <a:pt x="72" y="24"/>
                    </a:lnTo>
                    <a:lnTo>
                      <a:pt x="72" y="6"/>
                    </a:lnTo>
                    <a:lnTo>
                      <a:pt x="48" y="18"/>
                    </a:lnTo>
                    <a:lnTo>
                      <a:pt x="42" y="18"/>
                    </a:lnTo>
                    <a:lnTo>
                      <a:pt x="18" y="18"/>
                    </a:lnTo>
                    <a:lnTo>
                      <a:pt x="6" y="0"/>
                    </a:lnTo>
                    <a:lnTo>
                      <a:pt x="6" y="0"/>
                    </a:lnTo>
                    <a:lnTo>
                      <a:pt x="6" y="0"/>
                    </a:lnTo>
                    <a:lnTo>
                      <a:pt x="0" y="12"/>
                    </a:lnTo>
                    <a:lnTo>
                      <a:pt x="6" y="48"/>
                    </a:lnTo>
                    <a:lnTo>
                      <a:pt x="6" y="54"/>
                    </a:lnTo>
                    <a:lnTo>
                      <a:pt x="12" y="60"/>
                    </a:lnTo>
                    <a:lnTo>
                      <a:pt x="12" y="60"/>
                    </a:lnTo>
                    <a:lnTo>
                      <a:pt x="18" y="84"/>
                    </a:lnTo>
                    <a:lnTo>
                      <a:pt x="36" y="90"/>
                    </a:lnTo>
                    <a:lnTo>
                      <a:pt x="36" y="108"/>
                    </a:lnTo>
                    <a:lnTo>
                      <a:pt x="24" y="138"/>
                    </a:lnTo>
                    <a:lnTo>
                      <a:pt x="48" y="162"/>
                    </a:lnTo>
                    <a:lnTo>
                      <a:pt x="54" y="162"/>
                    </a:lnTo>
                    <a:lnTo>
                      <a:pt x="60" y="174"/>
                    </a:lnTo>
                    <a:lnTo>
                      <a:pt x="66" y="186"/>
                    </a:lnTo>
                    <a:lnTo>
                      <a:pt x="66" y="186"/>
                    </a:lnTo>
                    <a:lnTo>
                      <a:pt x="66" y="186"/>
                    </a:lnTo>
                    <a:lnTo>
                      <a:pt x="66" y="192"/>
                    </a:lnTo>
                    <a:lnTo>
                      <a:pt x="66" y="198"/>
                    </a:lnTo>
                    <a:lnTo>
                      <a:pt x="72" y="204"/>
                    </a:lnTo>
                    <a:lnTo>
                      <a:pt x="78" y="216"/>
                    </a:lnTo>
                    <a:lnTo>
                      <a:pt x="78" y="216"/>
                    </a:lnTo>
                    <a:lnTo>
                      <a:pt x="78" y="216"/>
                    </a:lnTo>
                    <a:lnTo>
                      <a:pt x="90" y="210"/>
                    </a:lnTo>
                    <a:lnTo>
                      <a:pt x="96" y="222"/>
                    </a:lnTo>
                    <a:lnTo>
                      <a:pt x="108" y="216"/>
                    </a:lnTo>
                    <a:lnTo>
                      <a:pt x="132" y="264"/>
                    </a:lnTo>
                    <a:lnTo>
                      <a:pt x="150" y="270"/>
                    </a:lnTo>
                    <a:lnTo>
                      <a:pt x="156" y="282"/>
                    </a:lnTo>
                    <a:lnTo>
                      <a:pt x="192" y="294"/>
                    </a:lnTo>
                    <a:lnTo>
                      <a:pt x="222" y="276"/>
                    </a:lnTo>
                    <a:lnTo>
                      <a:pt x="234" y="288"/>
                    </a:lnTo>
                    <a:lnTo>
                      <a:pt x="240" y="312"/>
                    </a:lnTo>
                    <a:lnTo>
                      <a:pt x="318" y="324"/>
                    </a:lnTo>
                    <a:lnTo>
                      <a:pt x="324" y="300"/>
                    </a:lnTo>
                    <a:lnTo>
                      <a:pt x="354" y="282"/>
                    </a:lnTo>
                    <a:lnTo>
                      <a:pt x="348" y="276"/>
                    </a:lnTo>
                    <a:lnTo>
                      <a:pt x="342" y="27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2" name="Freeform 685"/>
              <p:cNvSpPr>
                <a:spLocks/>
              </p:cNvSpPr>
              <p:nvPr/>
            </p:nvSpPr>
            <p:spPr bwMode="auto">
              <a:xfrm>
                <a:off x="3690" y="2130"/>
                <a:ext cx="6" cy="24"/>
              </a:xfrm>
              <a:custGeom>
                <a:avLst/>
                <a:gdLst>
                  <a:gd name="T0" fmla="*/ 6 w 6"/>
                  <a:gd name="T1" fmla="*/ 0 h 24"/>
                  <a:gd name="T2" fmla="*/ 0 w 6"/>
                  <a:gd name="T3" fmla="*/ 24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3" name="Freeform 686"/>
              <p:cNvSpPr>
                <a:spLocks/>
              </p:cNvSpPr>
              <p:nvPr/>
            </p:nvSpPr>
            <p:spPr bwMode="auto">
              <a:xfrm>
                <a:off x="3558" y="2088"/>
                <a:ext cx="54" cy="24"/>
              </a:xfrm>
              <a:custGeom>
                <a:avLst/>
                <a:gdLst>
                  <a:gd name="T0" fmla="*/ 54 w 54"/>
                  <a:gd name="T1" fmla="*/ 0 h 24"/>
                  <a:gd name="T2" fmla="*/ 0 w 54"/>
                  <a:gd name="T3" fmla="*/ 24 h 24"/>
                  <a:gd name="T4" fmla="*/ 54 w 54"/>
                  <a:gd name="T5" fmla="*/ 0 h 24"/>
                  <a:gd name="T6" fmla="*/ 54 w 54"/>
                  <a:gd name="T7" fmla="*/ 0 h 24"/>
                </a:gdLst>
                <a:ahLst/>
                <a:cxnLst>
                  <a:cxn ang="0">
                    <a:pos x="T0" y="T1"/>
                  </a:cxn>
                  <a:cxn ang="0">
                    <a:pos x="T2" y="T3"/>
                  </a:cxn>
                  <a:cxn ang="0">
                    <a:pos x="T4" y="T5"/>
                  </a:cxn>
                  <a:cxn ang="0">
                    <a:pos x="T6" y="T7"/>
                  </a:cxn>
                </a:cxnLst>
                <a:rect l="0" t="0" r="r" b="b"/>
                <a:pathLst>
                  <a:path w="54" h="24">
                    <a:moveTo>
                      <a:pt x="54" y="0"/>
                    </a:moveTo>
                    <a:lnTo>
                      <a:pt x="0" y="24"/>
                    </a:lnTo>
                    <a:lnTo>
                      <a:pt x="54"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4" name="Freeform 687"/>
              <p:cNvSpPr>
                <a:spLocks/>
              </p:cNvSpPr>
              <p:nvPr/>
            </p:nvSpPr>
            <p:spPr bwMode="auto">
              <a:xfrm>
                <a:off x="3426" y="2064"/>
                <a:ext cx="24" cy="12"/>
              </a:xfrm>
              <a:custGeom>
                <a:avLst/>
                <a:gdLst>
                  <a:gd name="T0" fmla="*/ 24 w 24"/>
                  <a:gd name="T1" fmla="*/ 0 h 12"/>
                  <a:gd name="T2" fmla="*/ 0 w 24"/>
                  <a:gd name="T3" fmla="*/ 12 h 12"/>
                  <a:gd name="T4" fmla="*/ 24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lnTo>
                      <a:pt x="0" y="12"/>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5" name="Freeform 688"/>
              <p:cNvSpPr>
                <a:spLocks/>
              </p:cNvSpPr>
              <p:nvPr/>
            </p:nvSpPr>
            <p:spPr bwMode="auto">
              <a:xfrm>
                <a:off x="3384" y="2058"/>
                <a:ext cx="12" cy="18"/>
              </a:xfrm>
              <a:custGeom>
                <a:avLst/>
                <a:gdLst>
                  <a:gd name="T0" fmla="*/ 0 w 12"/>
                  <a:gd name="T1" fmla="*/ 0 h 18"/>
                  <a:gd name="T2" fmla="*/ 12 w 12"/>
                  <a:gd name="T3" fmla="*/ 18 h 18"/>
                  <a:gd name="T4" fmla="*/ 0 w 12"/>
                  <a:gd name="T5" fmla="*/ 0 h 18"/>
                  <a:gd name="T6" fmla="*/ 0 w 12"/>
                  <a:gd name="T7" fmla="*/ 0 h 18"/>
                </a:gdLst>
                <a:ahLst/>
                <a:cxnLst>
                  <a:cxn ang="0">
                    <a:pos x="T0" y="T1"/>
                  </a:cxn>
                  <a:cxn ang="0">
                    <a:pos x="T2" y="T3"/>
                  </a:cxn>
                  <a:cxn ang="0">
                    <a:pos x="T4" y="T5"/>
                  </a:cxn>
                  <a:cxn ang="0">
                    <a:pos x="T6" y="T7"/>
                  </a:cxn>
                </a:cxnLst>
                <a:rect l="0" t="0" r="r" b="b"/>
                <a:pathLst>
                  <a:path w="12" h="18">
                    <a:moveTo>
                      <a:pt x="0" y="0"/>
                    </a:moveTo>
                    <a:lnTo>
                      <a:pt x="12" y="18"/>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6" name="Freeform 689"/>
              <p:cNvSpPr>
                <a:spLocks/>
              </p:cNvSpPr>
              <p:nvPr/>
            </p:nvSpPr>
            <p:spPr bwMode="auto">
              <a:xfrm>
                <a:off x="3378" y="2070"/>
                <a:ext cx="6" cy="42"/>
              </a:xfrm>
              <a:custGeom>
                <a:avLst/>
                <a:gdLst>
                  <a:gd name="T0" fmla="*/ 6 w 6"/>
                  <a:gd name="T1" fmla="*/ 42 h 42"/>
                  <a:gd name="T2" fmla="*/ 6 w 6"/>
                  <a:gd name="T3" fmla="*/ 36 h 42"/>
                  <a:gd name="T4" fmla="*/ 0 w 6"/>
                  <a:gd name="T5" fmla="*/ 0 h 42"/>
                  <a:gd name="T6" fmla="*/ 6 w 6"/>
                  <a:gd name="T7" fmla="*/ 36 h 42"/>
                  <a:gd name="T8" fmla="*/ 6 w 6"/>
                  <a:gd name="T9" fmla="*/ 42 h 42"/>
                </a:gdLst>
                <a:ahLst/>
                <a:cxnLst>
                  <a:cxn ang="0">
                    <a:pos x="T0" y="T1"/>
                  </a:cxn>
                  <a:cxn ang="0">
                    <a:pos x="T2" y="T3"/>
                  </a:cxn>
                  <a:cxn ang="0">
                    <a:pos x="T4" y="T5"/>
                  </a:cxn>
                  <a:cxn ang="0">
                    <a:pos x="T6" y="T7"/>
                  </a:cxn>
                  <a:cxn ang="0">
                    <a:pos x="T8" y="T9"/>
                  </a:cxn>
                </a:cxnLst>
                <a:rect l="0" t="0" r="r" b="b"/>
                <a:pathLst>
                  <a:path w="6" h="42">
                    <a:moveTo>
                      <a:pt x="6" y="42"/>
                    </a:moveTo>
                    <a:lnTo>
                      <a:pt x="6" y="36"/>
                    </a:lnTo>
                    <a:lnTo>
                      <a:pt x="0" y="0"/>
                    </a:lnTo>
                    <a:lnTo>
                      <a:pt x="6" y="36"/>
                    </a:lnTo>
                    <a:lnTo>
                      <a:pt x="6"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7" name="Freeform 690"/>
              <p:cNvSpPr>
                <a:spLocks/>
              </p:cNvSpPr>
              <p:nvPr/>
            </p:nvSpPr>
            <p:spPr bwMode="auto">
              <a:xfrm>
                <a:off x="3726" y="2334"/>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8" name="Freeform 691"/>
              <p:cNvSpPr>
                <a:spLocks/>
              </p:cNvSpPr>
              <p:nvPr/>
            </p:nvSpPr>
            <p:spPr bwMode="auto">
              <a:xfrm>
                <a:off x="3696" y="2292"/>
                <a:ext cx="12" cy="18"/>
              </a:xfrm>
              <a:custGeom>
                <a:avLst/>
                <a:gdLst>
                  <a:gd name="T0" fmla="*/ 12 w 12"/>
                  <a:gd name="T1" fmla="*/ 18 h 18"/>
                  <a:gd name="T2" fmla="*/ 0 w 12"/>
                  <a:gd name="T3" fmla="*/ 12 h 18"/>
                  <a:gd name="T4" fmla="*/ 0 w 12"/>
                  <a:gd name="T5" fmla="*/ 0 h 18"/>
                  <a:gd name="T6" fmla="*/ 0 w 12"/>
                  <a:gd name="T7" fmla="*/ 12 h 18"/>
                  <a:gd name="T8" fmla="*/ 12 w 12"/>
                  <a:gd name="T9" fmla="*/ 18 h 18"/>
                </a:gdLst>
                <a:ahLst/>
                <a:cxnLst>
                  <a:cxn ang="0">
                    <a:pos x="T0" y="T1"/>
                  </a:cxn>
                  <a:cxn ang="0">
                    <a:pos x="T2" y="T3"/>
                  </a:cxn>
                  <a:cxn ang="0">
                    <a:pos x="T4" y="T5"/>
                  </a:cxn>
                  <a:cxn ang="0">
                    <a:pos x="T6" y="T7"/>
                  </a:cxn>
                  <a:cxn ang="0">
                    <a:pos x="T8" y="T9"/>
                  </a:cxn>
                </a:cxnLst>
                <a:rect l="0" t="0" r="r" b="b"/>
                <a:pathLst>
                  <a:path w="12" h="18">
                    <a:moveTo>
                      <a:pt x="12" y="18"/>
                    </a:moveTo>
                    <a:lnTo>
                      <a:pt x="0" y="12"/>
                    </a:lnTo>
                    <a:lnTo>
                      <a:pt x="0" y="0"/>
                    </a:lnTo>
                    <a:lnTo>
                      <a:pt x="0" y="12"/>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49" name="Freeform 692"/>
              <p:cNvSpPr>
                <a:spLocks/>
              </p:cNvSpPr>
              <p:nvPr/>
            </p:nvSpPr>
            <p:spPr bwMode="auto">
              <a:xfrm>
                <a:off x="3678" y="2154"/>
                <a:ext cx="12" cy="36"/>
              </a:xfrm>
              <a:custGeom>
                <a:avLst/>
                <a:gdLst>
                  <a:gd name="T0" fmla="*/ 12 w 12"/>
                  <a:gd name="T1" fmla="*/ 0 h 36"/>
                  <a:gd name="T2" fmla="*/ 0 w 12"/>
                  <a:gd name="T3" fmla="*/ 36 h 36"/>
                  <a:gd name="T4" fmla="*/ 12 w 12"/>
                  <a:gd name="T5" fmla="*/ 0 h 36"/>
                  <a:gd name="T6" fmla="*/ 12 w 12"/>
                  <a:gd name="T7" fmla="*/ 0 h 36"/>
                </a:gdLst>
                <a:ahLst/>
                <a:cxnLst>
                  <a:cxn ang="0">
                    <a:pos x="T0" y="T1"/>
                  </a:cxn>
                  <a:cxn ang="0">
                    <a:pos x="T2" y="T3"/>
                  </a:cxn>
                  <a:cxn ang="0">
                    <a:pos x="T4" y="T5"/>
                  </a:cxn>
                  <a:cxn ang="0">
                    <a:pos x="T6" y="T7"/>
                  </a:cxn>
                </a:cxnLst>
                <a:rect l="0" t="0" r="r" b="b"/>
                <a:pathLst>
                  <a:path w="12" h="36">
                    <a:moveTo>
                      <a:pt x="12" y="0"/>
                    </a:moveTo>
                    <a:lnTo>
                      <a:pt x="0" y="3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0" name="Freeform 693"/>
              <p:cNvSpPr>
                <a:spLocks/>
              </p:cNvSpPr>
              <p:nvPr/>
            </p:nvSpPr>
            <p:spPr bwMode="auto">
              <a:xfrm>
                <a:off x="3684" y="2274"/>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1" name="Rectangle 694"/>
              <p:cNvSpPr>
                <a:spLocks noChangeArrowheads="1"/>
              </p:cNvSpPr>
              <p:nvPr/>
            </p:nvSpPr>
            <p:spPr bwMode="auto">
              <a:xfrm>
                <a:off x="3690" y="215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52" name="Freeform 695"/>
              <p:cNvSpPr>
                <a:spLocks/>
              </p:cNvSpPr>
              <p:nvPr/>
            </p:nvSpPr>
            <p:spPr bwMode="auto">
              <a:xfrm>
                <a:off x="3420" y="2274"/>
                <a:ext cx="36" cy="36"/>
              </a:xfrm>
              <a:custGeom>
                <a:avLst/>
                <a:gdLst>
                  <a:gd name="T0" fmla="*/ 6 w 36"/>
                  <a:gd name="T1" fmla="*/ 18 h 36"/>
                  <a:gd name="T2" fmla="*/ 24 w 36"/>
                  <a:gd name="T3" fmla="*/ 36 h 36"/>
                  <a:gd name="T4" fmla="*/ 36 w 36"/>
                  <a:gd name="T5" fmla="*/ 36 h 36"/>
                  <a:gd name="T6" fmla="*/ 30 w 36"/>
                  <a:gd name="T7" fmla="*/ 24 h 36"/>
                  <a:gd name="T8" fmla="*/ 24 w 36"/>
                  <a:gd name="T9" fmla="*/ 18 h 36"/>
                  <a:gd name="T10" fmla="*/ 30 w 36"/>
                  <a:gd name="T11" fmla="*/ 12 h 36"/>
                  <a:gd name="T12" fmla="*/ 30 w 36"/>
                  <a:gd name="T13" fmla="*/ 6 h 36"/>
                  <a:gd name="T14" fmla="*/ 24 w 36"/>
                  <a:gd name="T15" fmla="*/ 0 h 36"/>
                  <a:gd name="T16" fmla="*/ 12 w 36"/>
                  <a:gd name="T17" fmla="*/ 0 h 36"/>
                  <a:gd name="T18" fmla="*/ 0 w 36"/>
                  <a:gd name="T19" fmla="*/ 18 h 36"/>
                  <a:gd name="T20" fmla="*/ 6 w 36"/>
                  <a:gd name="T21"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6" y="18"/>
                    </a:moveTo>
                    <a:lnTo>
                      <a:pt x="24" y="36"/>
                    </a:lnTo>
                    <a:lnTo>
                      <a:pt x="36" y="36"/>
                    </a:lnTo>
                    <a:lnTo>
                      <a:pt x="30" y="24"/>
                    </a:lnTo>
                    <a:lnTo>
                      <a:pt x="24" y="18"/>
                    </a:lnTo>
                    <a:lnTo>
                      <a:pt x="30" y="12"/>
                    </a:lnTo>
                    <a:lnTo>
                      <a:pt x="30" y="6"/>
                    </a:lnTo>
                    <a:lnTo>
                      <a:pt x="24" y="0"/>
                    </a:lnTo>
                    <a:lnTo>
                      <a:pt x="12" y="0"/>
                    </a:lnTo>
                    <a:lnTo>
                      <a:pt x="0"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3" name="Freeform 696"/>
              <p:cNvSpPr>
                <a:spLocks/>
              </p:cNvSpPr>
              <p:nvPr/>
            </p:nvSpPr>
            <p:spPr bwMode="auto">
              <a:xfrm>
                <a:off x="3282" y="2112"/>
                <a:ext cx="174" cy="186"/>
              </a:xfrm>
              <a:custGeom>
                <a:avLst/>
                <a:gdLst>
                  <a:gd name="T0" fmla="*/ 162 w 174"/>
                  <a:gd name="T1" fmla="*/ 144 h 186"/>
                  <a:gd name="T2" fmla="*/ 162 w 174"/>
                  <a:gd name="T3" fmla="*/ 144 h 186"/>
                  <a:gd name="T4" fmla="*/ 162 w 174"/>
                  <a:gd name="T5" fmla="*/ 144 h 186"/>
                  <a:gd name="T6" fmla="*/ 162 w 174"/>
                  <a:gd name="T7" fmla="*/ 138 h 186"/>
                  <a:gd name="T8" fmla="*/ 162 w 174"/>
                  <a:gd name="T9" fmla="*/ 132 h 186"/>
                  <a:gd name="T10" fmla="*/ 156 w 174"/>
                  <a:gd name="T11" fmla="*/ 120 h 186"/>
                  <a:gd name="T12" fmla="*/ 150 w 174"/>
                  <a:gd name="T13" fmla="*/ 108 h 186"/>
                  <a:gd name="T14" fmla="*/ 144 w 174"/>
                  <a:gd name="T15" fmla="*/ 108 h 186"/>
                  <a:gd name="T16" fmla="*/ 120 w 174"/>
                  <a:gd name="T17" fmla="*/ 84 h 186"/>
                  <a:gd name="T18" fmla="*/ 132 w 174"/>
                  <a:gd name="T19" fmla="*/ 54 h 186"/>
                  <a:gd name="T20" fmla="*/ 132 w 174"/>
                  <a:gd name="T21" fmla="*/ 36 h 186"/>
                  <a:gd name="T22" fmla="*/ 114 w 174"/>
                  <a:gd name="T23" fmla="*/ 30 h 186"/>
                  <a:gd name="T24" fmla="*/ 108 w 174"/>
                  <a:gd name="T25" fmla="*/ 6 h 186"/>
                  <a:gd name="T26" fmla="*/ 108 w 174"/>
                  <a:gd name="T27" fmla="*/ 6 h 186"/>
                  <a:gd name="T28" fmla="*/ 108 w 174"/>
                  <a:gd name="T29" fmla="*/ 6 h 186"/>
                  <a:gd name="T30" fmla="*/ 96 w 174"/>
                  <a:gd name="T31" fmla="*/ 0 h 186"/>
                  <a:gd name="T32" fmla="*/ 84 w 174"/>
                  <a:gd name="T33" fmla="*/ 6 h 186"/>
                  <a:gd name="T34" fmla="*/ 78 w 174"/>
                  <a:gd name="T35" fmla="*/ 0 h 186"/>
                  <a:gd name="T36" fmla="*/ 66 w 174"/>
                  <a:gd name="T37" fmla="*/ 6 h 186"/>
                  <a:gd name="T38" fmla="*/ 66 w 174"/>
                  <a:gd name="T39" fmla="*/ 6 h 186"/>
                  <a:gd name="T40" fmla="*/ 66 w 174"/>
                  <a:gd name="T41" fmla="*/ 6 h 186"/>
                  <a:gd name="T42" fmla="*/ 66 w 174"/>
                  <a:gd name="T43" fmla="*/ 6 h 186"/>
                  <a:gd name="T44" fmla="*/ 60 w 174"/>
                  <a:gd name="T45" fmla="*/ 6 h 186"/>
                  <a:gd name="T46" fmla="*/ 54 w 174"/>
                  <a:gd name="T47" fmla="*/ 18 h 186"/>
                  <a:gd name="T48" fmla="*/ 42 w 174"/>
                  <a:gd name="T49" fmla="*/ 24 h 186"/>
                  <a:gd name="T50" fmla="*/ 42 w 174"/>
                  <a:gd name="T51" fmla="*/ 66 h 186"/>
                  <a:gd name="T52" fmla="*/ 0 w 174"/>
                  <a:gd name="T53" fmla="*/ 90 h 186"/>
                  <a:gd name="T54" fmla="*/ 0 w 174"/>
                  <a:gd name="T55" fmla="*/ 90 h 186"/>
                  <a:gd name="T56" fmla="*/ 0 w 174"/>
                  <a:gd name="T57" fmla="*/ 90 h 186"/>
                  <a:gd name="T58" fmla="*/ 6 w 174"/>
                  <a:gd name="T59" fmla="*/ 120 h 186"/>
                  <a:gd name="T60" fmla="*/ 6 w 174"/>
                  <a:gd name="T61" fmla="*/ 114 h 186"/>
                  <a:gd name="T62" fmla="*/ 36 w 174"/>
                  <a:gd name="T63" fmla="*/ 126 h 186"/>
                  <a:gd name="T64" fmla="*/ 36 w 174"/>
                  <a:gd name="T65" fmla="*/ 126 h 186"/>
                  <a:gd name="T66" fmla="*/ 36 w 174"/>
                  <a:gd name="T67" fmla="*/ 126 h 186"/>
                  <a:gd name="T68" fmla="*/ 48 w 174"/>
                  <a:gd name="T69" fmla="*/ 138 h 186"/>
                  <a:gd name="T70" fmla="*/ 54 w 174"/>
                  <a:gd name="T71" fmla="*/ 144 h 186"/>
                  <a:gd name="T72" fmla="*/ 72 w 174"/>
                  <a:gd name="T73" fmla="*/ 150 h 186"/>
                  <a:gd name="T74" fmla="*/ 72 w 174"/>
                  <a:gd name="T75" fmla="*/ 150 h 186"/>
                  <a:gd name="T76" fmla="*/ 78 w 174"/>
                  <a:gd name="T77" fmla="*/ 162 h 186"/>
                  <a:gd name="T78" fmla="*/ 84 w 174"/>
                  <a:gd name="T79" fmla="*/ 156 h 186"/>
                  <a:gd name="T80" fmla="*/ 84 w 174"/>
                  <a:gd name="T81" fmla="*/ 156 h 186"/>
                  <a:gd name="T82" fmla="*/ 84 w 174"/>
                  <a:gd name="T83" fmla="*/ 156 h 186"/>
                  <a:gd name="T84" fmla="*/ 84 w 174"/>
                  <a:gd name="T85" fmla="*/ 156 h 186"/>
                  <a:gd name="T86" fmla="*/ 84 w 174"/>
                  <a:gd name="T87" fmla="*/ 162 h 186"/>
                  <a:gd name="T88" fmla="*/ 84 w 174"/>
                  <a:gd name="T89" fmla="*/ 174 h 186"/>
                  <a:gd name="T90" fmla="*/ 108 w 174"/>
                  <a:gd name="T91" fmla="*/ 186 h 186"/>
                  <a:gd name="T92" fmla="*/ 138 w 174"/>
                  <a:gd name="T93" fmla="*/ 180 h 186"/>
                  <a:gd name="T94" fmla="*/ 150 w 174"/>
                  <a:gd name="T95" fmla="*/ 162 h 186"/>
                  <a:gd name="T96" fmla="*/ 162 w 174"/>
                  <a:gd name="T97" fmla="*/ 162 h 186"/>
                  <a:gd name="T98" fmla="*/ 168 w 174"/>
                  <a:gd name="T99" fmla="*/ 168 h 186"/>
                  <a:gd name="T100" fmla="*/ 168 w 174"/>
                  <a:gd name="T101" fmla="*/ 162 h 186"/>
                  <a:gd name="T102" fmla="*/ 174 w 174"/>
                  <a:gd name="T103" fmla="*/ 168 h 186"/>
                  <a:gd name="T104" fmla="*/ 174 w 174"/>
                  <a:gd name="T105" fmla="*/ 162 h 186"/>
                  <a:gd name="T106" fmla="*/ 168 w 174"/>
                  <a:gd name="T107" fmla="*/ 150 h 186"/>
                  <a:gd name="T108" fmla="*/ 162 w 174"/>
                  <a:gd name="T109" fmla="*/ 14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 h="186">
                    <a:moveTo>
                      <a:pt x="162" y="144"/>
                    </a:moveTo>
                    <a:lnTo>
                      <a:pt x="162" y="144"/>
                    </a:lnTo>
                    <a:lnTo>
                      <a:pt x="162" y="144"/>
                    </a:lnTo>
                    <a:lnTo>
                      <a:pt x="162" y="138"/>
                    </a:lnTo>
                    <a:lnTo>
                      <a:pt x="162" y="132"/>
                    </a:lnTo>
                    <a:lnTo>
                      <a:pt x="156" y="120"/>
                    </a:lnTo>
                    <a:lnTo>
                      <a:pt x="150" y="108"/>
                    </a:lnTo>
                    <a:lnTo>
                      <a:pt x="144" y="108"/>
                    </a:lnTo>
                    <a:lnTo>
                      <a:pt x="120" y="84"/>
                    </a:lnTo>
                    <a:lnTo>
                      <a:pt x="132" y="54"/>
                    </a:lnTo>
                    <a:lnTo>
                      <a:pt x="132" y="36"/>
                    </a:lnTo>
                    <a:lnTo>
                      <a:pt x="114" y="30"/>
                    </a:lnTo>
                    <a:lnTo>
                      <a:pt x="108" y="6"/>
                    </a:lnTo>
                    <a:lnTo>
                      <a:pt x="108" y="6"/>
                    </a:lnTo>
                    <a:lnTo>
                      <a:pt x="108" y="6"/>
                    </a:lnTo>
                    <a:lnTo>
                      <a:pt x="96" y="0"/>
                    </a:lnTo>
                    <a:lnTo>
                      <a:pt x="84" y="6"/>
                    </a:lnTo>
                    <a:lnTo>
                      <a:pt x="78" y="0"/>
                    </a:lnTo>
                    <a:lnTo>
                      <a:pt x="66" y="6"/>
                    </a:lnTo>
                    <a:lnTo>
                      <a:pt x="66" y="6"/>
                    </a:lnTo>
                    <a:lnTo>
                      <a:pt x="66" y="6"/>
                    </a:lnTo>
                    <a:lnTo>
                      <a:pt x="66" y="6"/>
                    </a:lnTo>
                    <a:lnTo>
                      <a:pt x="60" y="6"/>
                    </a:lnTo>
                    <a:lnTo>
                      <a:pt x="54" y="18"/>
                    </a:lnTo>
                    <a:lnTo>
                      <a:pt x="42" y="24"/>
                    </a:lnTo>
                    <a:lnTo>
                      <a:pt x="42" y="66"/>
                    </a:lnTo>
                    <a:lnTo>
                      <a:pt x="0" y="90"/>
                    </a:lnTo>
                    <a:lnTo>
                      <a:pt x="0" y="90"/>
                    </a:lnTo>
                    <a:lnTo>
                      <a:pt x="0" y="90"/>
                    </a:lnTo>
                    <a:lnTo>
                      <a:pt x="6" y="120"/>
                    </a:lnTo>
                    <a:lnTo>
                      <a:pt x="6" y="114"/>
                    </a:lnTo>
                    <a:lnTo>
                      <a:pt x="36" y="126"/>
                    </a:lnTo>
                    <a:lnTo>
                      <a:pt x="36" y="126"/>
                    </a:lnTo>
                    <a:lnTo>
                      <a:pt x="36" y="126"/>
                    </a:lnTo>
                    <a:lnTo>
                      <a:pt x="48" y="138"/>
                    </a:lnTo>
                    <a:lnTo>
                      <a:pt x="54" y="144"/>
                    </a:lnTo>
                    <a:lnTo>
                      <a:pt x="72" y="150"/>
                    </a:lnTo>
                    <a:lnTo>
                      <a:pt x="72" y="150"/>
                    </a:lnTo>
                    <a:lnTo>
                      <a:pt x="78" y="162"/>
                    </a:lnTo>
                    <a:lnTo>
                      <a:pt x="84" y="156"/>
                    </a:lnTo>
                    <a:lnTo>
                      <a:pt x="84" y="156"/>
                    </a:lnTo>
                    <a:lnTo>
                      <a:pt x="84" y="156"/>
                    </a:lnTo>
                    <a:lnTo>
                      <a:pt x="84" y="156"/>
                    </a:lnTo>
                    <a:lnTo>
                      <a:pt x="84" y="162"/>
                    </a:lnTo>
                    <a:lnTo>
                      <a:pt x="84" y="174"/>
                    </a:lnTo>
                    <a:lnTo>
                      <a:pt x="108" y="186"/>
                    </a:lnTo>
                    <a:lnTo>
                      <a:pt x="138" y="180"/>
                    </a:lnTo>
                    <a:lnTo>
                      <a:pt x="150" y="162"/>
                    </a:lnTo>
                    <a:lnTo>
                      <a:pt x="162" y="162"/>
                    </a:lnTo>
                    <a:lnTo>
                      <a:pt x="168" y="168"/>
                    </a:lnTo>
                    <a:lnTo>
                      <a:pt x="168" y="162"/>
                    </a:lnTo>
                    <a:lnTo>
                      <a:pt x="174" y="168"/>
                    </a:lnTo>
                    <a:lnTo>
                      <a:pt x="174" y="162"/>
                    </a:lnTo>
                    <a:lnTo>
                      <a:pt x="168" y="150"/>
                    </a:lnTo>
                    <a:lnTo>
                      <a:pt x="162" y="14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4" name="Freeform 697"/>
              <p:cNvSpPr>
                <a:spLocks/>
              </p:cNvSpPr>
              <p:nvPr/>
            </p:nvSpPr>
            <p:spPr bwMode="auto">
              <a:xfrm>
                <a:off x="3378" y="2112"/>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5" name="Rectangle 698"/>
              <p:cNvSpPr>
                <a:spLocks noChangeArrowheads="1"/>
              </p:cNvSpPr>
              <p:nvPr/>
            </p:nvSpPr>
            <p:spPr bwMode="auto">
              <a:xfrm>
                <a:off x="3348" y="21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56" name="Freeform 699"/>
              <p:cNvSpPr>
                <a:spLocks/>
              </p:cNvSpPr>
              <p:nvPr/>
            </p:nvSpPr>
            <p:spPr bwMode="auto">
              <a:xfrm>
                <a:off x="3360" y="2112"/>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7" name="Freeform 700"/>
              <p:cNvSpPr>
                <a:spLocks/>
              </p:cNvSpPr>
              <p:nvPr/>
            </p:nvSpPr>
            <p:spPr bwMode="auto">
              <a:xfrm>
                <a:off x="3450" y="2262"/>
                <a:ext cx="6" cy="12"/>
              </a:xfrm>
              <a:custGeom>
                <a:avLst/>
                <a:gdLst>
                  <a:gd name="T0" fmla="*/ 0 w 6"/>
                  <a:gd name="T1" fmla="*/ 0 h 12"/>
                  <a:gd name="T2" fmla="*/ 6 w 6"/>
                  <a:gd name="T3" fmla="*/ 12 h 12"/>
                  <a:gd name="T4" fmla="*/ 6 w 6"/>
                  <a:gd name="T5" fmla="*/ 12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6"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8" name="Freeform 701"/>
              <p:cNvSpPr>
                <a:spLocks/>
              </p:cNvSpPr>
              <p:nvPr/>
            </p:nvSpPr>
            <p:spPr bwMode="auto">
              <a:xfrm>
                <a:off x="3444" y="225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59" name="Freeform 702"/>
              <p:cNvSpPr>
                <a:spLocks/>
              </p:cNvSpPr>
              <p:nvPr/>
            </p:nvSpPr>
            <p:spPr bwMode="auto">
              <a:xfrm>
                <a:off x="3438" y="2232"/>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0" name="Freeform 703"/>
              <p:cNvSpPr>
                <a:spLocks/>
              </p:cNvSpPr>
              <p:nvPr/>
            </p:nvSpPr>
            <p:spPr bwMode="auto">
              <a:xfrm>
                <a:off x="3216" y="2118"/>
                <a:ext cx="126" cy="108"/>
              </a:xfrm>
              <a:custGeom>
                <a:avLst/>
                <a:gdLst>
                  <a:gd name="T0" fmla="*/ 18 w 126"/>
                  <a:gd name="T1" fmla="*/ 54 h 108"/>
                  <a:gd name="T2" fmla="*/ 24 w 126"/>
                  <a:gd name="T3" fmla="*/ 60 h 108"/>
                  <a:gd name="T4" fmla="*/ 24 w 126"/>
                  <a:gd name="T5" fmla="*/ 60 h 108"/>
                  <a:gd name="T6" fmla="*/ 24 w 126"/>
                  <a:gd name="T7" fmla="*/ 60 h 108"/>
                  <a:gd name="T8" fmla="*/ 12 w 126"/>
                  <a:gd name="T9" fmla="*/ 84 h 108"/>
                  <a:gd name="T10" fmla="*/ 6 w 126"/>
                  <a:gd name="T11" fmla="*/ 90 h 108"/>
                  <a:gd name="T12" fmla="*/ 0 w 126"/>
                  <a:gd name="T13" fmla="*/ 102 h 108"/>
                  <a:gd name="T14" fmla="*/ 6 w 126"/>
                  <a:gd name="T15" fmla="*/ 102 h 108"/>
                  <a:gd name="T16" fmla="*/ 6 w 126"/>
                  <a:gd name="T17" fmla="*/ 102 h 108"/>
                  <a:gd name="T18" fmla="*/ 6 w 126"/>
                  <a:gd name="T19" fmla="*/ 102 h 108"/>
                  <a:gd name="T20" fmla="*/ 18 w 126"/>
                  <a:gd name="T21" fmla="*/ 108 h 108"/>
                  <a:gd name="T22" fmla="*/ 18 w 126"/>
                  <a:gd name="T23" fmla="*/ 108 h 108"/>
                  <a:gd name="T24" fmla="*/ 66 w 126"/>
                  <a:gd name="T25" fmla="*/ 84 h 108"/>
                  <a:gd name="T26" fmla="*/ 66 w 126"/>
                  <a:gd name="T27" fmla="*/ 84 h 108"/>
                  <a:gd name="T28" fmla="*/ 108 w 126"/>
                  <a:gd name="T29" fmla="*/ 60 h 108"/>
                  <a:gd name="T30" fmla="*/ 108 w 126"/>
                  <a:gd name="T31" fmla="*/ 18 h 108"/>
                  <a:gd name="T32" fmla="*/ 120 w 126"/>
                  <a:gd name="T33" fmla="*/ 12 h 108"/>
                  <a:gd name="T34" fmla="*/ 126 w 126"/>
                  <a:gd name="T35" fmla="*/ 0 h 108"/>
                  <a:gd name="T36" fmla="*/ 126 w 126"/>
                  <a:gd name="T37" fmla="*/ 0 h 108"/>
                  <a:gd name="T38" fmla="*/ 126 w 126"/>
                  <a:gd name="T39" fmla="*/ 0 h 108"/>
                  <a:gd name="T40" fmla="*/ 126 w 126"/>
                  <a:gd name="T41" fmla="*/ 0 h 108"/>
                  <a:gd name="T42" fmla="*/ 126 w 126"/>
                  <a:gd name="T43" fmla="*/ 0 h 108"/>
                  <a:gd name="T44" fmla="*/ 102 w 126"/>
                  <a:gd name="T45" fmla="*/ 0 h 108"/>
                  <a:gd name="T46" fmla="*/ 72 w 126"/>
                  <a:gd name="T47" fmla="*/ 12 h 108"/>
                  <a:gd name="T48" fmla="*/ 54 w 126"/>
                  <a:gd name="T49" fmla="*/ 6 h 108"/>
                  <a:gd name="T50" fmla="*/ 42 w 126"/>
                  <a:gd name="T51" fmla="*/ 12 h 108"/>
                  <a:gd name="T52" fmla="*/ 24 w 126"/>
                  <a:gd name="T53" fmla="*/ 6 h 108"/>
                  <a:gd name="T54" fmla="*/ 24 w 126"/>
                  <a:gd name="T55" fmla="*/ 18 h 108"/>
                  <a:gd name="T56" fmla="*/ 18 w 126"/>
                  <a:gd name="T57" fmla="*/ 30 h 108"/>
                  <a:gd name="T58" fmla="*/ 12 w 126"/>
                  <a:gd name="T59" fmla="*/ 24 h 108"/>
                  <a:gd name="T60" fmla="*/ 12 w 126"/>
                  <a:gd name="T61" fmla="*/ 54 h 108"/>
                  <a:gd name="T62" fmla="*/ 12 w 126"/>
                  <a:gd name="T63" fmla="*/ 54 h 108"/>
                  <a:gd name="T64" fmla="*/ 12 w 126"/>
                  <a:gd name="T65" fmla="*/ 54 h 108"/>
                  <a:gd name="T66" fmla="*/ 18 w 126"/>
                  <a:gd name="T67"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8">
                    <a:moveTo>
                      <a:pt x="18" y="54"/>
                    </a:moveTo>
                    <a:lnTo>
                      <a:pt x="24" y="60"/>
                    </a:lnTo>
                    <a:lnTo>
                      <a:pt x="24" y="60"/>
                    </a:lnTo>
                    <a:lnTo>
                      <a:pt x="24" y="60"/>
                    </a:lnTo>
                    <a:lnTo>
                      <a:pt x="12" y="84"/>
                    </a:lnTo>
                    <a:lnTo>
                      <a:pt x="6" y="90"/>
                    </a:lnTo>
                    <a:lnTo>
                      <a:pt x="0" y="102"/>
                    </a:lnTo>
                    <a:lnTo>
                      <a:pt x="6" y="102"/>
                    </a:lnTo>
                    <a:lnTo>
                      <a:pt x="6" y="102"/>
                    </a:lnTo>
                    <a:lnTo>
                      <a:pt x="6" y="102"/>
                    </a:lnTo>
                    <a:lnTo>
                      <a:pt x="18" y="108"/>
                    </a:lnTo>
                    <a:lnTo>
                      <a:pt x="18" y="108"/>
                    </a:lnTo>
                    <a:lnTo>
                      <a:pt x="66" y="84"/>
                    </a:lnTo>
                    <a:lnTo>
                      <a:pt x="66" y="84"/>
                    </a:lnTo>
                    <a:lnTo>
                      <a:pt x="108" y="60"/>
                    </a:lnTo>
                    <a:lnTo>
                      <a:pt x="108" y="18"/>
                    </a:lnTo>
                    <a:lnTo>
                      <a:pt x="120" y="12"/>
                    </a:lnTo>
                    <a:lnTo>
                      <a:pt x="126" y="0"/>
                    </a:lnTo>
                    <a:lnTo>
                      <a:pt x="126" y="0"/>
                    </a:lnTo>
                    <a:lnTo>
                      <a:pt x="126" y="0"/>
                    </a:lnTo>
                    <a:lnTo>
                      <a:pt x="126" y="0"/>
                    </a:lnTo>
                    <a:lnTo>
                      <a:pt x="126" y="0"/>
                    </a:lnTo>
                    <a:lnTo>
                      <a:pt x="102" y="0"/>
                    </a:lnTo>
                    <a:lnTo>
                      <a:pt x="72" y="12"/>
                    </a:lnTo>
                    <a:lnTo>
                      <a:pt x="54" y="6"/>
                    </a:lnTo>
                    <a:lnTo>
                      <a:pt x="42" y="12"/>
                    </a:lnTo>
                    <a:lnTo>
                      <a:pt x="24" y="6"/>
                    </a:lnTo>
                    <a:lnTo>
                      <a:pt x="24" y="18"/>
                    </a:lnTo>
                    <a:lnTo>
                      <a:pt x="18" y="30"/>
                    </a:lnTo>
                    <a:lnTo>
                      <a:pt x="12" y="24"/>
                    </a:lnTo>
                    <a:lnTo>
                      <a:pt x="12" y="54"/>
                    </a:lnTo>
                    <a:lnTo>
                      <a:pt x="12" y="54"/>
                    </a:lnTo>
                    <a:lnTo>
                      <a:pt x="12" y="54"/>
                    </a:lnTo>
                    <a:lnTo>
                      <a:pt x="1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1" name="Rectangle 704"/>
              <p:cNvSpPr>
                <a:spLocks noChangeArrowheads="1"/>
              </p:cNvSpPr>
              <p:nvPr/>
            </p:nvSpPr>
            <p:spPr bwMode="auto">
              <a:xfrm>
                <a:off x="3342" y="211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62" name="Freeform 705"/>
              <p:cNvSpPr>
                <a:spLocks/>
              </p:cNvSpPr>
              <p:nvPr/>
            </p:nvSpPr>
            <p:spPr bwMode="auto">
              <a:xfrm>
                <a:off x="3240" y="2124"/>
                <a:ext cx="48" cy="6"/>
              </a:xfrm>
              <a:custGeom>
                <a:avLst/>
                <a:gdLst>
                  <a:gd name="T0" fmla="*/ 18 w 48"/>
                  <a:gd name="T1" fmla="*/ 6 h 6"/>
                  <a:gd name="T2" fmla="*/ 0 w 48"/>
                  <a:gd name="T3" fmla="*/ 0 h 6"/>
                  <a:gd name="T4" fmla="*/ 0 w 48"/>
                  <a:gd name="T5" fmla="*/ 0 h 6"/>
                  <a:gd name="T6" fmla="*/ 18 w 48"/>
                  <a:gd name="T7" fmla="*/ 6 h 6"/>
                  <a:gd name="T8" fmla="*/ 30 w 48"/>
                  <a:gd name="T9" fmla="*/ 0 h 6"/>
                  <a:gd name="T10" fmla="*/ 48 w 48"/>
                  <a:gd name="T11" fmla="*/ 6 h 6"/>
                  <a:gd name="T12" fmla="*/ 30 w 48"/>
                  <a:gd name="T13" fmla="*/ 0 h 6"/>
                  <a:gd name="T14" fmla="*/ 18 w 48"/>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
                    <a:moveTo>
                      <a:pt x="18" y="6"/>
                    </a:moveTo>
                    <a:lnTo>
                      <a:pt x="0" y="0"/>
                    </a:lnTo>
                    <a:lnTo>
                      <a:pt x="0" y="0"/>
                    </a:lnTo>
                    <a:lnTo>
                      <a:pt x="18" y="6"/>
                    </a:lnTo>
                    <a:lnTo>
                      <a:pt x="30" y="0"/>
                    </a:lnTo>
                    <a:lnTo>
                      <a:pt x="48" y="6"/>
                    </a:lnTo>
                    <a:lnTo>
                      <a:pt x="30"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3" name="Freeform 706"/>
              <p:cNvSpPr>
                <a:spLocks/>
              </p:cNvSpPr>
              <p:nvPr/>
            </p:nvSpPr>
            <p:spPr bwMode="auto">
              <a:xfrm>
                <a:off x="3288" y="2118"/>
                <a:ext cx="54" cy="12"/>
              </a:xfrm>
              <a:custGeom>
                <a:avLst/>
                <a:gdLst>
                  <a:gd name="T0" fmla="*/ 0 w 54"/>
                  <a:gd name="T1" fmla="*/ 12 h 12"/>
                  <a:gd name="T2" fmla="*/ 30 w 54"/>
                  <a:gd name="T3" fmla="*/ 0 h 12"/>
                  <a:gd name="T4" fmla="*/ 54 w 54"/>
                  <a:gd name="T5" fmla="*/ 0 h 12"/>
                  <a:gd name="T6" fmla="*/ 30 w 54"/>
                  <a:gd name="T7" fmla="*/ 0 h 12"/>
                  <a:gd name="T8" fmla="*/ 0 w 54"/>
                  <a:gd name="T9" fmla="*/ 12 h 12"/>
                </a:gdLst>
                <a:ahLst/>
                <a:cxnLst>
                  <a:cxn ang="0">
                    <a:pos x="T0" y="T1"/>
                  </a:cxn>
                  <a:cxn ang="0">
                    <a:pos x="T2" y="T3"/>
                  </a:cxn>
                  <a:cxn ang="0">
                    <a:pos x="T4" y="T5"/>
                  </a:cxn>
                  <a:cxn ang="0">
                    <a:pos x="T6" y="T7"/>
                  </a:cxn>
                  <a:cxn ang="0">
                    <a:pos x="T8" y="T9"/>
                  </a:cxn>
                </a:cxnLst>
                <a:rect l="0" t="0" r="r" b="b"/>
                <a:pathLst>
                  <a:path w="54" h="12">
                    <a:moveTo>
                      <a:pt x="0" y="12"/>
                    </a:moveTo>
                    <a:lnTo>
                      <a:pt x="30" y="0"/>
                    </a:lnTo>
                    <a:lnTo>
                      <a:pt x="54" y="0"/>
                    </a:lnTo>
                    <a:lnTo>
                      <a:pt x="3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4" name="Rectangle 707"/>
              <p:cNvSpPr>
                <a:spLocks noChangeArrowheads="1"/>
              </p:cNvSpPr>
              <p:nvPr/>
            </p:nvSpPr>
            <p:spPr bwMode="auto">
              <a:xfrm>
                <a:off x="3282" y="22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65" name="Freeform 708"/>
              <p:cNvSpPr>
                <a:spLocks/>
              </p:cNvSpPr>
              <p:nvPr/>
            </p:nvSpPr>
            <p:spPr bwMode="auto">
              <a:xfrm>
                <a:off x="3282" y="2136"/>
                <a:ext cx="42" cy="66"/>
              </a:xfrm>
              <a:custGeom>
                <a:avLst/>
                <a:gdLst>
                  <a:gd name="T0" fmla="*/ 0 w 42"/>
                  <a:gd name="T1" fmla="*/ 66 h 66"/>
                  <a:gd name="T2" fmla="*/ 42 w 42"/>
                  <a:gd name="T3" fmla="*/ 42 h 66"/>
                  <a:gd name="T4" fmla="*/ 42 w 42"/>
                  <a:gd name="T5" fmla="*/ 0 h 66"/>
                  <a:gd name="T6" fmla="*/ 42 w 42"/>
                  <a:gd name="T7" fmla="*/ 42 h 66"/>
                  <a:gd name="T8" fmla="*/ 0 w 42"/>
                  <a:gd name="T9" fmla="*/ 66 h 66"/>
                </a:gdLst>
                <a:ahLst/>
                <a:cxnLst>
                  <a:cxn ang="0">
                    <a:pos x="T0" y="T1"/>
                  </a:cxn>
                  <a:cxn ang="0">
                    <a:pos x="T2" y="T3"/>
                  </a:cxn>
                  <a:cxn ang="0">
                    <a:pos x="T4" y="T5"/>
                  </a:cxn>
                  <a:cxn ang="0">
                    <a:pos x="T6" y="T7"/>
                  </a:cxn>
                  <a:cxn ang="0">
                    <a:pos x="T8" y="T9"/>
                  </a:cxn>
                </a:cxnLst>
                <a:rect l="0" t="0" r="r" b="b"/>
                <a:pathLst>
                  <a:path w="42" h="66">
                    <a:moveTo>
                      <a:pt x="0" y="66"/>
                    </a:moveTo>
                    <a:lnTo>
                      <a:pt x="42" y="42"/>
                    </a:lnTo>
                    <a:lnTo>
                      <a:pt x="42" y="0"/>
                    </a:lnTo>
                    <a:lnTo>
                      <a:pt x="42" y="42"/>
                    </a:lnTo>
                    <a:lnTo>
                      <a:pt x="0"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6" name="Freeform 709"/>
              <p:cNvSpPr>
                <a:spLocks/>
              </p:cNvSpPr>
              <p:nvPr/>
            </p:nvSpPr>
            <p:spPr bwMode="auto">
              <a:xfrm>
                <a:off x="3324" y="2118"/>
                <a:ext cx="18" cy="18"/>
              </a:xfrm>
              <a:custGeom>
                <a:avLst/>
                <a:gdLst>
                  <a:gd name="T0" fmla="*/ 12 w 18"/>
                  <a:gd name="T1" fmla="*/ 12 h 18"/>
                  <a:gd name="T2" fmla="*/ 0 w 18"/>
                  <a:gd name="T3" fmla="*/ 18 h 18"/>
                  <a:gd name="T4" fmla="*/ 12 w 18"/>
                  <a:gd name="T5" fmla="*/ 12 h 18"/>
                  <a:gd name="T6" fmla="*/ 18 w 18"/>
                  <a:gd name="T7" fmla="*/ 0 h 18"/>
                  <a:gd name="T8" fmla="*/ 18 w 18"/>
                  <a:gd name="T9" fmla="*/ 0 h 18"/>
                  <a:gd name="T10" fmla="*/ 12 w 18"/>
                  <a:gd name="T11" fmla="*/ 12 h 18"/>
                </a:gdLst>
                <a:ahLst/>
                <a:cxnLst>
                  <a:cxn ang="0">
                    <a:pos x="T0" y="T1"/>
                  </a:cxn>
                  <a:cxn ang="0">
                    <a:pos x="T2" y="T3"/>
                  </a:cxn>
                  <a:cxn ang="0">
                    <a:pos x="T4" y="T5"/>
                  </a:cxn>
                  <a:cxn ang="0">
                    <a:pos x="T6" y="T7"/>
                  </a:cxn>
                  <a:cxn ang="0">
                    <a:pos x="T8" y="T9"/>
                  </a:cxn>
                  <a:cxn ang="0">
                    <a:pos x="T10" y="T11"/>
                  </a:cxn>
                </a:cxnLst>
                <a:rect l="0" t="0" r="r" b="b"/>
                <a:pathLst>
                  <a:path w="18" h="18">
                    <a:moveTo>
                      <a:pt x="12" y="12"/>
                    </a:moveTo>
                    <a:lnTo>
                      <a:pt x="0" y="18"/>
                    </a:lnTo>
                    <a:lnTo>
                      <a:pt x="12" y="12"/>
                    </a:lnTo>
                    <a:lnTo>
                      <a:pt x="18" y="0"/>
                    </a:lnTo>
                    <a:lnTo>
                      <a:pt x="18"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7" name="Freeform 710"/>
              <p:cNvSpPr>
                <a:spLocks/>
              </p:cNvSpPr>
              <p:nvPr/>
            </p:nvSpPr>
            <p:spPr bwMode="auto">
              <a:xfrm>
                <a:off x="3204" y="2202"/>
                <a:ext cx="84" cy="96"/>
              </a:xfrm>
              <a:custGeom>
                <a:avLst/>
                <a:gdLst>
                  <a:gd name="T0" fmla="*/ 42 w 84"/>
                  <a:gd name="T1" fmla="*/ 78 h 96"/>
                  <a:gd name="T2" fmla="*/ 48 w 84"/>
                  <a:gd name="T3" fmla="*/ 78 h 96"/>
                  <a:gd name="T4" fmla="*/ 60 w 84"/>
                  <a:gd name="T5" fmla="*/ 60 h 96"/>
                  <a:gd name="T6" fmla="*/ 42 w 84"/>
                  <a:gd name="T7" fmla="*/ 42 h 96"/>
                  <a:gd name="T8" fmla="*/ 42 w 84"/>
                  <a:gd name="T9" fmla="*/ 42 h 96"/>
                  <a:gd name="T10" fmla="*/ 42 w 84"/>
                  <a:gd name="T11" fmla="*/ 42 h 96"/>
                  <a:gd name="T12" fmla="*/ 78 w 84"/>
                  <a:gd name="T13" fmla="*/ 36 h 96"/>
                  <a:gd name="T14" fmla="*/ 84 w 84"/>
                  <a:gd name="T15" fmla="*/ 30 h 96"/>
                  <a:gd name="T16" fmla="*/ 78 w 84"/>
                  <a:gd name="T17" fmla="*/ 0 h 96"/>
                  <a:gd name="T18" fmla="*/ 78 w 84"/>
                  <a:gd name="T19" fmla="*/ 0 h 96"/>
                  <a:gd name="T20" fmla="*/ 78 w 84"/>
                  <a:gd name="T21" fmla="*/ 0 h 96"/>
                  <a:gd name="T22" fmla="*/ 30 w 84"/>
                  <a:gd name="T23" fmla="*/ 24 h 96"/>
                  <a:gd name="T24" fmla="*/ 30 w 84"/>
                  <a:gd name="T25" fmla="*/ 24 h 96"/>
                  <a:gd name="T26" fmla="*/ 30 w 84"/>
                  <a:gd name="T27" fmla="*/ 24 h 96"/>
                  <a:gd name="T28" fmla="*/ 30 w 84"/>
                  <a:gd name="T29" fmla="*/ 24 h 96"/>
                  <a:gd name="T30" fmla="*/ 18 w 84"/>
                  <a:gd name="T31" fmla="*/ 18 h 96"/>
                  <a:gd name="T32" fmla="*/ 12 w 84"/>
                  <a:gd name="T33" fmla="*/ 18 h 96"/>
                  <a:gd name="T34" fmla="*/ 12 w 84"/>
                  <a:gd name="T35" fmla="*/ 18 h 96"/>
                  <a:gd name="T36" fmla="*/ 12 w 84"/>
                  <a:gd name="T37" fmla="*/ 54 h 96"/>
                  <a:gd name="T38" fmla="*/ 12 w 84"/>
                  <a:gd name="T39" fmla="*/ 54 h 96"/>
                  <a:gd name="T40" fmla="*/ 6 w 84"/>
                  <a:gd name="T41" fmla="*/ 60 h 96"/>
                  <a:gd name="T42" fmla="*/ 6 w 84"/>
                  <a:gd name="T43" fmla="*/ 84 h 96"/>
                  <a:gd name="T44" fmla="*/ 0 w 84"/>
                  <a:gd name="T45" fmla="*/ 90 h 96"/>
                  <a:gd name="T46" fmla="*/ 0 w 84"/>
                  <a:gd name="T47" fmla="*/ 90 h 96"/>
                  <a:gd name="T48" fmla="*/ 0 w 84"/>
                  <a:gd name="T49" fmla="*/ 90 h 96"/>
                  <a:gd name="T50" fmla="*/ 24 w 84"/>
                  <a:gd name="T51" fmla="*/ 96 h 96"/>
                  <a:gd name="T52" fmla="*/ 36 w 84"/>
                  <a:gd name="T53" fmla="*/ 78 h 96"/>
                  <a:gd name="T54" fmla="*/ 42 w 84"/>
                  <a:gd name="T5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78"/>
                    </a:moveTo>
                    <a:lnTo>
                      <a:pt x="48" y="78"/>
                    </a:lnTo>
                    <a:lnTo>
                      <a:pt x="60" y="60"/>
                    </a:lnTo>
                    <a:lnTo>
                      <a:pt x="42" y="42"/>
                    </a:lnTo>
                    <a:lnTo>
                      <a:pt x="42" y="42"/>
                    </a:lnTo>
                    <a:lnTo>
                      <a:pt x="42" y="42"/>
                    </a:lnTo>
                    <a:lnTo>
                      <a:pt x="78" y="36"/>
                    </a:lnTo>
                    <a:lnTo>
                      <a:pt x="84" y="30"/>
                    </a:lnTo>
                    <a:lnTo>
                      <a:pt x="78" y="0"/>
                    </a:lnTo>
                    <a:lnTo>
                      <a:pt x="78" y="0"/>
                    </a:lnTo>
                    <a:lnTo>
                      <a:pt x="78" y="0"/>
                    </a:lnTo>
                    <a:lnTo>
                      <a:pt x="30" y="24"/>
                    </a:lnTo>
                    <a:lnTo>
                      <a:pt x="30" y="24"/>
                    </a:lnTo>
                    <a:lnTo>
                      <a:pt x="30" y="24"/>
                    </a:lnTo>
                    <a:lnTo>
                      <a:pt x="30" y="24"/>
                    </a:lnTo>
                    <a:lnTo>
                      <a:pt x="18" y="18"/>
                    </a:lnTo>
                    <a:lnTo>
                      <a:pt x="12" y="18"/>
                    </a:lnTo>
                    <a:lnTo>
                      <a:pt x="12" y="18"/>
                    </a:lnTo>
                    <a:lnTo>
                      <a:pt x="12" y="54"/>
                    </a:lnTo>
                    <a:lnTo>
                      <a:pt x="12" y="54"/>
                    </a:lnTo>
                    <a:lnTo>
                      <a:pt x="6" y="60"/>
                    </a:lnTo>
                    <a:lnTo>
                      <a:pt x="6" y="84"/>
                    </a:lnTo>
                    <a:lnTo>
                      <a:pt x="0" y="90"/>
                    </a:lnTo>
                    <a:lnTo>
                      <a:pt x="0" y="90"/>
                    </a:lnTo>
                    <a:lnTo>
                      <a:pt x="0" y="90"/>
                    </a:lnTo>
                    <a:lnTo>
                      <a:pt x="24" y="96"/>
                    </a:lnTo>
                    <a:lnTo>
                      <a:pt x="36" y="78"/>
                    </a:lnTo>
                    <a:lnTo>
                      <a:pt x="42"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68" name="Rectangle 711"/>
              <p:cNvSpPr>
                <a:spLocks noChangeArrowheads="1"/>
              </p:cNvSpPr>
              <p:nvPr/>
            </p:nvSpPr>
            <p:spPr bwMode="auto">
              <a:xfrm>
                <a:off x="3282" y="22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69" name="Freeform 712"/>
              <p:cNvSpPr>
                <a:spLocks/>
              </p:cNvSpPr>
              <p:nvPr/>
            </p:nvSpPr>
            <p:spPr bwMode="auto">
              <a:xfrm>
                <a:off x="3234" y="2202"/>
                <a:ext cx="48" cy="24"/>
              </a:xfrm>
              <a:custGeom>
                <a:avLst/>
                <a:gdLst>
                  <a:gd name="T0" fmla="*/ 48 w 48"/>
                  <a:gd name="T1" fmla="*/ 0 h 24"/>
                  <a:gd name="T2" fmla="*/ 0 w 48"/>
                  <a:gd name="T3" fmla="*/ 24 h 24"/>
                  <a:gd name="T4" fmla="*/ 0 w 48"/>
                  <a:gd name="T5" fmla="*/ 24 h 24"/>
                  <a:gd name="T6" fmla="*/ 48 w 48"/>
                  <a:gd name="T7" fmla="*/ 0 h 24"/>
                  <a:gd name="T8" fmla="*/ 48 w 48"/>
                  <a:gd name="T9" fmla="*/ 0 h 24"/>
                  <a:gd name="T10" fmla="*/ 48 w 48"/>
                  <a:gd name="T11" fmla="*/ 0 h 24"/>
                  <a:gd name="T12" fmla="*/ 48 w 4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48" y="0"/>
                    </a:moveTo>
                    <a:lnTo>
                      <a:pt x="0" y="24"/>
                    </a:lnTo>
                    <a:lnTo>
                      <a:pt x="0" y="24"/>
                    </a:lnTo>
                    <a:lnTo>
                      <a:pt x="48" y="0"/>
                    </a:lnTo>
                    <a:lnTo>
                      <a:pt x="48" y="0"/>
                    </a:lnTo>
                    <a:lnTo>
                      <a:pt x="48"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0" name="Freeform 713"/>
              <p:cNvSpPr>
                <a:spLocks/>
              </p:cNvSpPr>
              <p:nvPr/>
            </p:nvSpPr>
            <p:spPr bwMode="auto">
              <a:xfrm>
                <a:off x="3222" y="2220"/>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1" name="Rectangle 714"/>
              <p:cNvSpPr>
                <a:spLocks noChangeArrowheads="1"/>
              </p:cNvSpPr>
              <p:nvPr/>
            </p:nvSpPr>
            <p:spPr bwMode="auto">
              <a:xfrm>
                <a:off x="3282" y="22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72" name="Freeform 715"/>
              <p:cNvSpPr>
                <a:spLocks/>
              </p:cNvSpPr>
              <p:nvPr/>
            </p:nvSpPr>
            <p:spPr bwMode="auto">
              <a:xfrm>
                <a:off x="3192" y="2172"/>
                <a:ext cx="48" cy="120"/>
              </a:xfrm>
              <a:custGeom>
                <a:avLst/>
                <a:gdLst>
                  <a:gd name="T0" fmla="*/ 18 w 48"/>
                  <a:gd name="T1" fmla="*/ 114 h 120"/>
                  <a:gd name="T2" fmla="*/ 18 w 48"/>
                  <a:gd name="T3" fmla="*/ 90 h 120"/>
                  <a:gd name="T4" fmla="*/ 24 w 48"/>
                  <a:gd name="T5" fmla="*/ 84 h 120"/>
                  <a:gd name="T6" fmla="*/ 24 w 48"/>
                  <a:gd name="T7" fmla="*/ 84 h 120"/>
                  <a:gd name="T8" fmla="*/ 24 w 48"/>
                  <a:gd name="T9" fmla="*/ 48 h 120"/>
                  <a:gd name="T10" fmla="*/ 24 w 48"/>
                  <a:gd name="T11" fmla="*/ 48 h 120"/>
                  <a:gd name="T12" fmla="*/ 24 w 48"/>
                  <a:gd name="T13" fmla="*/ 48 h 120"/>
                  <a:gd name="T14" fmla="*/ 24 w 48"/>
                  <a:gd name="T15" fmla="*/ 48 h 120"/>
                  <a:gd name="T16" fmla="*/ 24 w 48"/>
                  <a:gd name="T17" fmla="*/ 48 h 120"/>
                  <a:gd name="T18" fmla="*/ 30 w 48"/>
                  <a:gd name="T19" fmla="*/ 36 h 120"/>
                  <a:gd name="T20" fmla="*/ 36 w 48"/>
                  <a:gd name="T21" fmla="*/ 30 h 120"/>
                  <a:gd name="T22" fmla="*/ 48 w 48"/>
                  <a:gd name="T23" fmla="*/ 6 h 120"/>
                  <a:gd name="T24" fmla="*/ 42 w 48"/>
                  <a:gd name="T25" fmla="*/ 0 h 120"/>
                  <a:gd name="T26" fmla="*/ 36 w 48"/>
                  <a:gd name="T27" fmla="*/ 0 h 120"/>
                  <a:gd name="T28" fmla="*/ 36 w 48"/>
                  <a:gd name="T29" fmla="*/ 6 h 120"/>
                  <a:gd name="T30" fmla="*/ 18 w 48"/>
                  <a:gd name="T31" fmla="*/ 36 h 120"/>
                  <a:gd name="T32" fmla="*/ 6 w 48"/>
                  <a:gd name="T33" fmla="*/ 72 h 120"/>
                  <a:gd name="T34" fmla="*/ 0 w 48"/>
                  <a:gd name="T35" fmla="*/ 78 h 120"/>
                  <a:gd name="T36" fmla="*/ 12 w 48"/>
                  <a:gd name="T37" fmla="*/ 120 h 120"/>
                  <a:gd name="T38" fmla="*/ 12 w 48"/>
                  <a:gd name="T39" fmla="*/ 120 h 120"/>
                  <a:gd name="T40" fmla="*/ 12 w 48"/>
                  <a:gd name="T41" fmla="*/ 120 h 120"/>
                  <a:gd name="T42" fmla="*/ 18 w 48"/>
                  <a:gd name="T43"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120">
                    <a:moveTo>
                      <a:pt x="18" y="114"/>
                    </a:moveTo>
                    <a:lnTo>
                      <a:pt x="18" y="90"/>
                    </a:lnTo>
                    <a:lnTo>
                      <a:pt x="24" y="84"/>
                    </a:lnTo>
                    <a:lnTo>
                      <a:pt x="24" y="84"/>
                    </a:lnTo>
                    <a:lnTo>
                      <a:pt x="24" y="48"/>
                    </a:lnTo>
                    <a:lnTo>
                      <a:pt x="24" y="48"/>
                    </a:lnTo>
                    <a:lnTo>
                      <a:pt x="24" y="48"/>
                    </a:lnTo>
                    <a:lnTo>
                      <a:pt x="24" y="48"/>
                    </a:lnTo>
                    <a:lnTo>
                      <a:pt x="24" y="48"/>
                    </a:lnTo>
                    <a:lnTo>
                      <a:pt x="30" y="36"/>
                    </a:lnTo>
                    <a:lnTo>
                      <a:pt x="36" y="30"/>
                    </a:lnTo>
                    <a:lnTo>
                      <a:pt x="48" y="6"/>
                    </a:lnTo>
                    <a:lnTo>
                      <a:pt x="42" y="0"/>
                    </a:lnTo>
                    <a:lnTo>
                      <a:pt x="36" y="0"/>
                    </a:lnTo>
                    <a:lnTo>
                      <a:pt x="36" y="6"/>
                    </a:lnTo>
                    <a:lnTo>
                      <a:pt x="18" y="36"/>
                    </a:lnTo>
                    <a:lnTo>
                      <a:pt x="6" y="72"/>
                    </a:lnTo>
                    <a:lnTo>
                      <a:pt x="0" y="78"/>
                    </a:lnTo>
                    <a:lnTo>
                      <a:pt x="12" y="120"/>
                    </a:lnTo>
                    <a:lnTo>
                      <a:pt x="12" y="120"/>
                    </a:lnTo>
                    <a:lnTo>
                      <a:pt x="12" y="120"/>
                    </a:lnTo>
                    <a:lnTo>
                      <a:pt x="18"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3" name="Freeform 716"/>
              <p:cNvSpPr>
                <a:spLocks/>
              </p:cNvSpPr>
              <p:nvPr/>
            </p:nvSpPr>
            <p:spPr bwMode="auto">
              <a:xfrm>
                <a:off x="3228" y="2178"/>
                <a:ext cx="12" cy="24"/>
              </a:xfrm>
              <a:custGeom>
                <a:avLst/>
                <a:gdLst>
                  <a:gd name="T0" fmla="*/ 12 w 12"/>
                  <a:gd name="T1" fmla="*/ 0 h 24"/>
                  <a:gd name="T2" fmla="*/ 0 w 12"/>
                  <a:gd name="T3" fmla="*/ 24 h 24"/>
                  <a:gd name="T4" fmla="*/ 12 w 12"/>
                  <a:gd name="T5" fmla="*/ 0 h 24"/>
                  <a:gd name="T6" fmla="*/ 12 w 12"/>
                  <a:gd name="T7" fmla="*/ 0 h 24"/>
                </a:gdLst>
                <a:ahLst/>
                <a:cxnLst>
                  <a:cxn ang="0">
                    <a:pos x="T0" y="T1"/>
                  </a:cxn>
                  <a:cxn ang="0">
                    <a:pos x="T2" y="T3"/>
                  </a:cxn>
                  <a:cxn ang="0">
                    <a:pos x="T4" y="T5"/>
                  </a:cxn>
                  <a:cxn ang="0">
                    <a:pos x="T6" y="T7"/>
                  </a:cxn>
                </a:cxnLst>
                <a:rect l="0" t="0" r="r" b="b"/>
                <a:pathLst>
                  <a:path w="12" h="24">
                    <a:moveTo>
                      <a:pt x="12" y="0"/>
                    </a:moveTo>
                    <a:lnTo>
                      <a:pt x="0" y="24"/>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4" name="Freeform 717"/>
              <p:cNvSpPr>
                <a:spLocks/>
              </p:cNvSpPr>
              <p:nvPr/>
            </p:nvSpPr>
            <p:spPr bwMode="auto">
              <a:xfrm>
                <a:off x="3228" y="2172"/>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5" name="Freeform 718"/>
              <p:cNvSpPr>
                <a:spLocks/>
              </p:cNvSpPr>
              <p:nvPr/>
            </p:nvSpPr>
            <p:spPr bwMode="auto">
              <a:xfrm>
                <a:off x="3216" y="2208"/>
                <a:ext cx="6" cy="12"/>
              </a:xfrm>
              <a:custGeom>
                <a:avLst/>
                <a:gdLst>
                  <a:gd name="T0" fmla="*/ 0 w 6"/>
                  <a:gd name="T1" fmla="*/ 12 h 12"/>
                  <a:gd name="T2" fmla="*/ 0 w 6"/>
                  <a:gd name="T3" fmla="*/ 12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0" y="12"/>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6" name="Freeform 719"/>
              <p:cNvSpPr>
                <a:spLocks/>
              </p:cNvSpPr>
              <p:nvPr/>
            </p:nvSpPr>
            <p:spPr bwMode="auto">
              <a:xfrm>
                <a:off x="3204" y="2286"/>
                <a:ext cx="6" cy="6"/>
              </a:xfrm>
              <a:custGeom>
                <a:avLst/>
                <a:gdLst>
                  <a:gd name="T0" fmla="*/ 6 w 6"/>
                  <a:gd name="T1" fmla="*/ 0 h 6"/>
                  <a:gd name="T2" fmla="*/ 0 w 6"/>
                  <a:gd name="T3" fmla="*/ 6 h 6"/>
                  <a:gd name="T4" fmla="*/ 0 w 6"/>
                  <a:gd name="T5" fmla="*/ 6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6"/>
                    </a:lnTo>
                    <a:lnTo>
                      <a:pt x="0" y="6"/>
                    </a:lnTo>
                    <a:lnTo>
                      <a:pt x="0" y="6"/>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7" name="Freeform 720"/>
              <p:cNvSpPr>
                <a:spLocks/>
              </p:cNvSpPr>
              <p:nvPr/>
            </p:nvSpPr>
            <p:spPr bwMode="auto">
              <a:xfrm>
                <a:off x="3210" y="2256"/>
                <a:ext cx="6" cy="30"/>
              </a:xfrm>
              <a:custGeom>
                <a:avLst/>
                <a:gdLst>
                  <a:gd name="T0" fmla="*/ 0 w 6"/>
                  <a:gd name="T1" fmla="*/ 30 h 30"/>
                  <a:gd name="T2" fmla="*/ 0 w 6"/>
                  <a:gd name="T3" fmla="*/ 6 h 30"/>
                  <a:gd name="T4" fmla="*/ 6 w 6"/>
                  <a:gd name="T5" fmla="*/ 0 h 30"/>
                  <a:gd name="T6" fmla="*/ 0 w 6"/>
                  <a:gd name="T7" fmla="*/ 6 h 30"/>
                  <a:gd name="T8" fmla="*/ 0 w 6"/>
                  <a:gd name="T9" fmla="*/ 30 h 30"/>
                </a:gdLst>
                <a:ahLst/>
                <a:cxnLst>
                  <a:cxn ang="0">
                    <a:pos x="T0" y="T1"/>
                  </a:cxn>
                  <a:cxn ang="0">
                    <a:pos x="T2" y="T3"/>
                  </a:cxn>
                  <a:cxn ang="0">
                    <a:pos x="T4" y="T5"/>
                  </a:cxn>
                  <a:cxn ang="0">
                    <a:pos x="T6" y="T7"/>
                  </a:cxn>
                  <a:cxn ang="0">
                    <a:pos x="T8" y="T9"/>
                  </a:cxn>
                </a:cxnLst>
                <a:rect l="0" t="0" r="r" b="b"/>
                <a:pathLst>
                  <a:path w="6" h="30">
                    <a:moveTo>
                      <a:pt x="0" y="30"/>
                    </a:moveTo>
                    <a:lnTo>
                      <a:pt x="0" y="6"/>
                    </a:lnTo>
                    <a:lnTo>
                      <a:pt x="6" y="0"/>
                    </a:lnTo>
                    <a:lnTo>
                      <a:pt x="0" y="6"/>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78" name="Rectangle 721"/>
              <p:cNvSpPr>
                <a:spLocks noChangeArrowheads="1"/>
              </p:cNvSpPr>
              <p:nvPr/>
            </p:nvSpPr>
            <p:spPr bwMode="auto">
              <a:xfrm>
                <a:off x="3216" y="222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79" name="Freeform 722"/>
              <p:cNvSpPr>
                <a:spLocks/>
              </p:cNvSpPr>
              <p:nvPr/>
            </p:nvSpPr>
            <p:spPr bwMode="auto">
              <a:xfrm>
                <a:off x="3198" y="2226"/>
                <a:ext cx="390" cy="330"/>
              </a:xfrm>
              <a:custGeom>
                <a:avLst/>
                <a:gdLst>
                  <a:gd name="T0" fmla="*/ 222 w 390"/>
                  <a:gd name="T1" fmla="*/ 66 h 330"/>
                  <a:gd name="T2" fmla="*/ 168 w 390"/>
                  <a:gd name="T3" fmla="*/ 60 h 330"/>
                  <a:gd name="T4" fmla="*/ 168 w 390"/>
                  <a:gd name="T5" fmla="*/ 42 h 330"/>
                  <a:gd name="T6" fmla="*/ 162 w 390"/>
                  <a:gd name="T7" fmla="*/ 48 h 330"/>
                  <a:gd name="T8" fmla="*/ 156 w 390"/>
                  <a:gd name="T9" fmla="*/ 36 h 330"/>
                  <a:gd name="T10" fmla="*/ 132 w 390"/>
                  <a:gd name="T11" fmla="*/ 24 h 330"/>
                  <a:gd name="T12" fmla="*/ 90 w 390"/>
                  <a:gd name="T13" fmla="*/ 0 h 330"/>
                  <a:gd name="T14" fmla="*/ 48 w 390"/>
                  <a:gd name="T15" fmla="*/ 18 h 330"/>
                  <a:gd name="T16" fmla="*/ 54 w 390"/>
                  <a:gd name="T17" fmla="*/ 54 h 330"/>
                  <a:gd name="T18" fmla="*/ 42 w 390"/>
                  <a:gd name="T19" fmla="*/ 54 h 330"/>
                  <a:gd name="T20" fmla="*/ 6 w 390"/>
                  <a:gd name="T21" fmla="*/ 66 h 330"/>
                  <a:gd name="T22" fmla="*/ 0 w 390"/>
                  <a:gd name="T23" fmla="*/ 90 h 330"/>
                  <a:gd name="T24" fmla="*/ 48 w 390"/>
                  <a:gd name="T25" fmla="*/ 144 h 330"/>
                  <a:gd name="T26" fmla="*/ 60 w 390"/>
                  <a:gd name="T27" fmla="*/ 168 h 330"/>
                  <a:gd name="T28" fmla="*/ 84 w 390"/>
                  <a:gd name="T29" fmla="*/ 210 h 330"/>
                  <a:gd name="T30" fmla="*/ 96 w 390"/>
                  <a:gd name="T31" fmla="*/ 246 h 330"/>
                  <a:gd name="T32" fmla="*/ 126 w 390"/>
                  <a:gd name="T33" fmla="*/ 270 h 330"/>
                  <a:gd name="T34" fmla="*/ 132 w 390"/>
                  <a:gd name="T35" fmla="*/ 300 h 330"/>
                  <a:gd name="T36" fmla="*/ 150 w 390"/>
                  <a:gd name="T37" fmla="*/ 330 h 330"/>
                  <a:gd name="T38" fmla="*/ 222 w 390"/>
                  <a:gd name="T39" fmla="*/ 306 h 330"/>
                  <a:gd name="T40" fmla="*/ 258 w 390"/>
                  <a:gd name="T41" fmla="*/ 288 h 330"/>
                  <a:gd name="T42" fmla="*/ 324 w 390"/>
                  <a:gd name="T43" fmla="*/ 276 h 330"/>
                  <a:gd name="T44" fmla="*/ 390 w 390"/>
                  <a:gd name="T45" fmla="*/ 216 h 330"/>
                  <a:gd name="T46" fmla="*/ 384 w 390"/>
                  <a:gd name="T47" fmla="*/ 204 h 330"/>
                  <a:gd name="T48" fmla="*/ 336 w 390"/>
                  <a:gd name="T49" fmla="*/ 198 h 330"/>
                  <a:gd name="T50" fmla="*/ 318 w 390"/>
                  <a:gd name="T51" fmla="*/ 174 h 330"/>
                  <a:gd name="T52" fmla="*/ 318 w 390"/>
                  <a:gd name="T53" fmla="*/ 174 h 330"/>
                  <a:gd name="T54" fmla="*/ 312 w 390"/>
                  <a:gd name="T55" fmla="*/ 162 h 330"/>
                  <a:gd name="T56" fmla="*/ 306 w 390"/>
                  <a:gd name="T57" fmla="*/ 162 h 330"/>
                  <a:gd name="T58" fmla="*/ 300 w 390"/>
                  <a:gd name="T59" fmla="*/ 162 h 330"/>
                  <a:gd name="T60" fmla="*/ 288 w 390"/>
                  <a:gd name="T61" fmla="*/ 144 h 330"/>
                  <a:gd name="T62" fmla="*/ 258 w 390"/>
                  <a:gd name="T63" fmla="*/ 90 h 330"/>
                  <a:gd name="T64" fmla="*/ 246 w 390"/>
                  <a:gd name="T65" fmla="*/ 84 h 330"/>
                  <a:gd name="T66" fmla="*/ 222 w 390"/>
                  <a:gd name="T67" fmla="*/ 6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0" h="330">
                    <a:moveTo>
                      <a:pt x="222" y="66"/>
                    </a:moveTo>
                    <a:lnTo>
                      <a:pt x="222" y="66"/>
                    </a:lnTo>
                    <a:lnTo>
                      <a:pt x="192" y="72"/>
                    </a:lnTo>
                    <a:lnTo>
                      <a:pt x="168" y="60"/>
                    </a:lnTo>
                    <a:lnTo>
                      <a:pt x="168" y="48"/>
                    </a:lnTo>
                    <a:lnTo>
                      <a:pt x="168" y="42"/>
                    </a:lnTo>
                    <a:lnTo>
                      <a:pt x="168" y="42"/>
                    </a:lnTo>
                    <a:lnTo>
                      <a:pt x="162" y="48"/>
                    </a:lnTo>
                    <a:lnTo>
                      <a:pt x="156" y="36"/>
                    </a:lnTo>
                    <a:lnTo>
                      <a:pt x="156" y="36"/>
                    </a:lnTo>
                    <a:lnTo>
                      <a:pt x="138" y="30"/>
                    </a:lnTo>
                    <a:lnTo>
                      <a:pt x="132" y="24"/>
                    </a:lnTo>
                    <a:lnTo>
                      <a:pt x="120" y="12"/>
                    </a:lnTo>
                    <a:lnTo>
                      <a:pt x="90" y="0"/>
                    </a:lnTo>
                    <a:lnTo>
                      <a:pt x="84" y="12"/>
                    </a:lnTo>
                    <a:lnTo>
                      <a:pt x="48" y="18"/>
                    </a:lnTo>
                    <a:lnTo>
                      <a:pt x="66" y="36"/>
                    </a:lnTo>
                    <a:lnTo>
                      <a:pt x="54" y="54"/>
                    </a:lnTo>
                    <a:lnTo>
                      <a:pt x="48" y="54"/>
                    </a:lnTo>
                    <a:lnTo>
                      <a:pt x="42" y="54"/>
                    </a:lnTo>
                    <a:lnTo>
                      <a:pt x="30" y="72"/>
                    </a:lnTo>
                    <a:lnTo>
                      <a:pt x="6" y="66"/>
                    </a:lnTo>
                    <a:lnTo>
                      <a:pt x="6" y="84"/>
                    </a:lnTo>
                    <a:lnTo>
                      <a:pt x="0" y="90"/>
                    </a:lnTo>
                    <a:lnTo>
                      <a:pt x="12" y="90"/>
                    </a:lnTo>
                    <a:lnTo>
                      <a:pt x="48" y="144"/>
                    </a:lnTo>
                    <a:lnTo>
                      <a:pt x="54" y="168"/>
                    </a:lnTo>
                    <a:lnTo>
                      <a:pt x="60" y="168"/>
                    </a:lnTo>
                    <a:lnTo>
                      <a:pt x="78" y="180"/>
                    </a:lnTo>
                    <a:lnTo>
                      <a:pt x="84" y="210"/>
                    </a:lnTo>
                    <a:lnTo>
                      <a:pt x="90" y="240"/>
                    </a:lnTo>
                    <a:lnTo>
                      <a:pt x="96" y="246"/>
                    </a:lnTo>
                    <a:lnTo>
                      <a:pt x="102" y="252"/>
                    </a:lnTo>
                    <a:lnTo>
                      <a:pt x="126" y="270"/>
                    </a:lnTo>
                    <a:lnTo>
                      <a:pt x="120" y="282"/>
                    </a:lnTo>
                    <a:lnTo>
                      <a:pt x="132" y="300"/>
                    </a:lnTo>
                    <a:lnTo>
                      <a:pt x="144" y="306"/>
                    </a:lnTo>
                    <a:lnTo>
                      <a:pt x="150" y="330"/>
                    </a:lnTo>
                    <a:lnTo>
                      <a:pt x="180" y="306"/>
                    </a:lnTo>
                    <a:lnTo>
                      <a:pt x="222" y="306"/>
                    </a:lnTo>
                    <a:lnTo>
                      <a:pt x="234" y="318"/>
                    </a:lnTo>
                    <a:lnTo>
                      <a:pt x="258" y="288"/>
                    </a:lnTo>
                    <a:lnTo>
                      <a:pt x="306" y="276"/>
                    </a:lnTo>
                    <a:lnTo>
                      <a:pt x="324" y="276"/>
                    </a:lnTo>
                    <a:lnTo>
                      <a:pt x="378" y="258"/>
                    </a:lnTo>
                    <a:lnTo>
                      <a:pt x="390" y="216"/>
                    </a:lnTo>
                    <a:lnTo>
                      <a:pt x="384" y="204"/>
                    </a:lnTo>
                    <a:lnTo>
                      <a:pt x="384" y="204"/>
                    </a:lnTo>
                    <a:lnTo>
                      <a:pt x="360" y="198"/>
                    </a:lnTo>
                    <a:lnTo>
                      <a:pt x="336" y="198"/>
                    </a:lnTo>
                    <a:lnTo>
                      <a:pt x="330" y="186"/>
                    </a:lnTo>
                    <a:lnTo>
                      <a:pt x="318" y="174"/>
                    </a:lnTo>
                    <a:lnTo>
                      <a:pt x="318" y="174"/>
                    </a:lnTo>
                    <a:lnTo>
                      <a:pt x="318" y="174"/>
                    </a:lnTo>
                    <a:lnTo>
                      <a:pt x="312" y="168"/>
                    </a:lnTo>
                    <a:lnTo>
                      <a:pt x="312" y="162"/>
                    </a:lnTo>
                    <a:lnTo>
                      <a:pt x="306" y="162"/>
                    </a:lnTo>
                    <a:lnTo>
                      <a:pt x="306" y="162"/>
                    </a:lnTo>
                    <a:lnTo>
                      <a:pt x="300" y="162"/>
                    </a:lnTo>
                    <a:lnTo>
                      <a:pt x="300" y="162"/>
                    </a:lnTo>
                    <a:lnTo>
                      <a:pt x="294" y="144"/>
                    </a:lnTo>
                    <a:lnTo>
                      <a:pt x="288" y="144"/>
                    </a:lnTo>
                    <a:lnTo>
                      <a:pt x="288" y="120"/>
                    </a:lnTo>
                    <a:lnTo>
                      <a:pt x="258" y="90"/>
                    </a:lnTo>
                    <a:lnTo>
                      <a:pt x="258" y="84"/>
                    </a:lnTo>
                    <a:lnTo>
                      <a:pt x="246" y="84"/>
                    </a:lnTo>
                    <a:lnTo>
                      <a:pt x="228" y="66"/>
                    </a:lnTo>
                    <a:lnTo>
                      <a:pt x="222" y="6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0" name="Rectangle 723"/>
              <p:cNvSpPr>
                <a:spLocks noChangeArrowheads="1"/>
              </p:cNvSpPr>
              <p:nvPr/>
            </p:nvSpPr>
            <p:spPr bwMode="auto">
              <a:xfrm>
                <a:off x="3420" y="2292"/>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81" name="Freeform 724"/>
              <p:cNvSpPr>
                <a:spLocks/>
              </p:cNvSpPr>
              <p:nvPr/>
            </p:nvSpPr>
            <p:spPr bwMode="auto">
              <a:xfrm>
                <a:off x="3318" y="2238"/>
                <a:ext cx="18" cy="18"/>
              </a:xfrm>
              <a:custGeom>
                <a:avLst/>
                <a:gdLst>
                  <a:gd name="T0" fmla="*/ 18 w 18"/>
                  <a:gd name="T1" fmla="*/ 18 h 18"/>
                  <a:gd name="T2" fmla="*/ 12 w 18"/>
                  <a:gd name="T3" fmla="*/ 12 h 18"/>
                  <a:gd name="T4" fmla="*/ 0 w 18"/>
                  <a:gd name="T5" fmla="*/ 0 h 18"/>
                  <a:gd name="T6" fmla="*/ 0 w 18"/>
                  <a:gd name="T7" fmla="*/ 0 h 18"/>
                  <a:gd name="T8" fmla="*/ 12 w 18"/>
                  <a:gd name="T9" fmla="*/ 12 h 18"/>
                  <a:gd name="T10" fmla="*/ 18 w 18"/>
                  <a:gd name="T11" fmla="*/ 18 h 18"/>
                </a:gdLst>
                <a:ahLst/>
                <a:cxnLst>
                  <a:cxn ang="0">
                    <a:pos x="T0" y="T1"/>
                  </a:cxn>
                  <a:cxn ang="0">
                    <a:pos x="T2" y="T3"/>
                  </a:cxn>
                  <a:cxn ang="0">
                    <a:pos x="T4" y="T5"/>
                  </a:cxn>
                  <a:cxn ang="0">
                    <a:pos x="T6" y="T7"/>
                  </a:cxn>
                  <a:cxn ang="0">
                    <a:pos x="T8" y="T9"/>
                  </a:cxn>
                  <a:cxn ang="0">
                    <a:pos x="T10" y="T11"/>
                  </a:cxn>
                </a:cxnLst>
                <a:rect l="0" t="0" r="r" b="b"/>
                <a:pathLst>
                  <a:path w="18" h="18">
                    <a:moveTo>
                      <a:pt x="18" y="18"/>
                    </a:moveTo>
                    <a:lnTo>
                      <a:pt x="12" y="12"/>
                    </a:lnTo>
                    <a:lnTo>
                      <a:pt x="0" y="0"/>
                    </a:lnTo>
                    <a:lnTo>
                      <a:pt x="0" y="0"/>
                    </a:lnTo>
                    <a:lnTo>
                      <a:pt x="12" y="12"/>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2" name="Freeform 725"/>
              <p:cNvSpPr>
                <a:spLocks/>
              </p:cNvSpPr>
              <p:nvPr/>
            </p:nvSpPr>
            <p:spPr bwMode="auto">
              <a:xfrm>
                <a:off x="3366" y="2268"/>
                <a:ext cx="0" cy="6"/>
              </a:xfrm>
              <a:custGeom>
                <a:avLst/>
                <a:gdLst>
                  <a:gd name="T0" fmla="*/ 0 h 6"/>
                  <a:gd name="T1" fmla="*/ 0 h 6"/>
                  <a:gd name="T2" fmla="*/ 6 h 6"/>
                  <a:gd name="T3" fmla="*/ 0 h 6"/>
                </a:gdLst>
                <a:ahLst/>
                <a:cxnLst>
                  <a:cxn ang="0">
                    <a:pos x="0" y="T0"/>
                  </a:cxn>
                  <a:cxn ang="0">
                    <a:pos x="0" y="T1"/>
                  </a:cxn>
                  <a:cxn ang="0">
                    <a:pos x="0" y="T2"/>
                  </a:cxn>
                  <a:cxn ang="0">
                    <a:pos x="0" y="T3"/>
                  </a:cxn>
                </a:cxnLst>
                <a:rect l="0" t="0" r="r" b="b"/>
                <a:pathLst>
                  <a:path h="6">
                    <a:moveTo>
                      <a:pt x="0" y="0"/>
                    </a:moveTo>
                    <a:lnTo>
                      <a:pt x="0" y="0"/>
                    </a:lnTo>
                    <a:lnTo>
                      <a:pt x="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3" name="Freeform 726"/>
              <p:cNvSpPr>
                <a:spLocks/>
              </p:cNvSpPr>
              <p:nvPr/>
            </p:nvSpPr>
            <p:spPr bwMode="auto">
              <a:xfrm>
                <a:off x="3354" y="2262"/>
                <a:ext cx="12" cy="12"/>
              </a:xfrm>
              <a:custGeom>
                <a:avLst/>
                <a:gdLst>
                  <a:gd name="T0" fmla="*/ 12 w 12"/>
                  <a:gd name="T1" fmla="*/ 6 h 12"/>
                  <a:gd name="T2" fmla="*/ 6 w 12"/>
                  <a:gd name="T3" fmla="*/ 12 h 12"/>
                  <a:gd name="T4" fmla="*/ 0 w 12"/>
                  <a:gd name="T5" fmla="*/ 0 h 12"/>
                  <a:gd name="T6" fmla="*/ 6 w 12"/>
                  <a:gd name="T7" fmla="*/ 12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lnTo>
                      <a:pt x="6" y="12"/>
                    </a:lnTo>
                    <a:lnTo>
                      <a:pt x="0" y="0"/>
                    </a:lnTo>
                    <a:lnTo>
                      <a:pt x="6" y="1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4" name="Freeform 727"/>
              <p:cNvSpPr>
                <a:spLocks/>
              </p:cNvSpPr>
              <p:nvPr/>
            </p:nvSpPr>
            <p:spPr bwMode="auto">
              <a:xfrm>
                <a:off x="3246" y="2244"/>
                <a:ext cx="18" cy="18"/>
              </a:xfrm>
              <a:custGeom>
                <a:avLst/>
                <a:gdLst>
                  <a:gd name="T0" fmla="*/ 18 w 18"/>
                  <a:gd name="T1" fmla="*/ 18 h 18"/>
                  <a:gd name="T2" fmla="*/ 0 w 18"/>
                  <a:gd name="T3" fmla="*/ 0 h 18"/>
                  <a:gd name="T4" fmla="*/ 0 w 18"/>
                  <a:gd name="T5" fmla="*/ 0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0" y="0"/>
                    </a:lnTo>
                    <a:lnTo>
                      <a:pt x="1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5" name="Freeform 728"/>
              <p:cNvSpPr>
                <a:spLocks/>
              </p:cNvSpPr>
              <p:nvPr/>
            </p:nvSpPr>
            <p:spPr bwMode="auto">
              <a:xfrm>
                <a:off x="3246" y="2262"/>
                <a:ext cx="18" cy="18"/>
              </a:xfrm>
              <a:custGeom>
                <a:avLst/>
                <a:gdLst>
                  <a:gd name="T0" fmla="*/ 0 w 18"/>
                  <a:gd name="T1" fmla="*/ 18 h 18"/>
                  <a:gd name="T2" fmla="*/ 6 w 18"/>
                  <a:gd name="T3" fmla="*/ 18 h 18"/>
                  <a:gd name="T4" fmla="*/ 18 w 18"/>
                  <a:gd name="T5" fmla="*/ 0 h 18"/>
                  <a:gd name="T6" fmla="*/ 6 w 18"/>
                  <a:gd name="T7" fmla="*/ 18 h 18"/>
                  <a:gd name="T8" fmla="*/ 0 w 18"/>
                  <a:gd name="T9" fmla="*/ 18 h 18"/>
                </a:gdLst>
                <a:ahLst/>
                <a:cxnLst>
                  <a:cxn ang="0">
                    <a:pos x="T0" y="T1"/>
                  </a:cxn>
                  <a:cxn ang="0">
                    <a:pos x="T2" y="T3"/>
                  </a:cxn>
                  <a:cxn ang="0">
                    <a:pos x="T4" y="T5"/>
                  </a:cxn>
                  <a:cxn ang="0">
                    <a:pos x="T6" y="T7"/>
                  </a:cxn>
                  <a:cxn ang="0">
                    <a:pos x="T8" y="T9"/>
                  </a:cxn>
                </a:cxnLst>
                <a:rect l="0" t="0" r="r" b="b"/>
                <a:pathLst>
                  <a:path w="18" h="18">
                    <a:moveTo>
                      <a:pt x="0" y="18"/>
                    </a:moveTo>
                    <a:lnTo>
                      <a:pt x="6" y="18"/>
                    </a:lnTo>
                    <a:lnTo>
                      <a:pt x="18" y="0"/>
                    </a:lnTo>
                    <a:lnTo>
                      <a:pt x="6" y="18"/>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6" name="Freeform 729"/>
              <p:cNvSpPr>
                <a:spLocks/>
              </p:cNvSpPr>
              <p:nvPr/>
            </p:nvSpPr>
            <p:spPr bwMode="auto">
              <a:xfrm>
                <a:off x="3498" y="2358"/>
                <a:ext cx="18" cy="30"/>
              </a:xfrm>
              <a:custGeom>
                <a:avLst/>
                <a:gdLst>
                  <a:gd name="T0" fmla="*/ 6 w 18"/>
                  <a:gd name="T1" fmla="*/ 30 h 30"/>
                  <a:gd name="T2" fmla="*/ 6 w 18"/>
                  <a:gd name="T3" fmla="*/ 30 h 30"/>
                  <a:gd name="T4" fmla="*/ 12 w 18"/>
                  <a:gd name="T5" fmla="*/ 30 h 30"/>
                  <a:gd name="T6" fmla="*/ 18 w 18"/>
                  <a:gd name="T7" fmla="*/ 6 h 30"/>
                  <a:gd name="T8" fmla="*/ 6 w 18"/>
                  <a:gd name="T9" fmla="*/ 0 h 30"/>
                  <a:gd name="T10" fmla="*/ 0 w 18"/>
                  <a:gd name="T11" fmla="*/ 12 h 30"/>
                  <a:gd name="T12" fmla="*/ 0 w 18"/>
                  <a:gd name="T13" fmla="*/ 30 h 30"/>
                  <a:gd name="T14" fmla="*/ 0 w 18"/>
                  <a:gd name="T15" fmla="*/ 30 h 30"/>
                  <a:gd name="T16" fmla="*/ 0 w 18"/>
                  <a:gd name="T17" fmla="*/ 30 h 30"/>
                  <a:gd name="T18" fmla="*/ 6 w 18"/>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0">
                    <a:moveTo>
                      <a:pt x="6" y="30"/>
                    </a:moveTo>
                    <a:lnTo>
                      <a:pt x="6" y="30"/>
                    </a:lnTo>
                    <a:lnTo>
                      <a:pt x="12" y="30"/>
                    </a:lnTo>
                    <a:lnTo>
                      <a:pt x="18" y="6"/>
                    </a:lnTo>
                    <a:lnTo>
                      <a:pt x="6" y="0"/>
                    </a:lnTo>
                    <a:lnTo>
                      <a:pt x="0" y="12"/>
                    </a:lnTo>
                    <a:lnTo>
                      <a:pt x="0" y="30"/>
                    </a:lnTo>
                    <a:lnTo>
                      <a:pt x="0" y="30"/>
                    </a:lnTo>
                    <a:lnTo>
                      <a:pt x="0" y="30"/>
                    </a:lnTo>
                    <a:lnTo>
                      <a:pt x="6"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7" name="Freeform 730"/>
              <p:cNvSpPr>
                <a:spLocks/>
              </p:cNvSpPr>
              <p:nvPr/>
            </p:nvSpPr>
            <p:spPr bwMode="auto">
              <a:xfrm>
                <a:off x="3498" y="2388"/>
                <a:ext cx="6" cy="0"/>
              </a:xfrm>
              <a:custGeom>
                <a:avLst/>
                <a:gdLst>
                  <a:gd name="T0" fmla="*/ 6 w 6"/>
                  <a:gd name="T1" fmla="*/ 6 w 6"/>
                  <a:gd name="T2" fmla="*/ 0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0" y="0"/>
                    </a:ln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8" name="Freeform 731"/>
              <p:cNvSpPr>
                <a:spLocks/>
              </p:cNvSpPr>
              <p:nvPr/>
            </p:nvSpPr>
            <p:spPr bwMode="auto">
              <a:xfrm>
                <a:off x="3516" y="2352"/>
                <a:ext cx="84" cy="78"/>
              </a:xfrm>
              <a:custGeom>
                <a:avLst/>
                <a:gdLst>
                  <a:gd name="T0" fmla="*/ 18 w 84"/>
                  <a:gd name="T1" fmla="*/ 72 h 78"/>
                  <a:gd name="T2" fmla="*/ 42 w 84"/>
                  <a:gd name="T3" fmla="*/ 72 h 78"/>
                  <a:gd name="T4" fmla="*/ 66 w 84"/>
                  <a:gd name="T5" fmla="*/ 78 h 78"/>
                  <a:gd name="T6" fmla="*/ 72 w 84"/>
                  <a:gd name="T7" fmla="*/ 54 h 78"/>
                  <a:gd name="T8" fmla="*/ 78 w 84"/>
                  <a:gd name="T9" fmla="*/ 48 h 78"/>
                  <a:gd name="T10" fmla="*/ 72 w 84"/>
                  <a:gd name="T11" fmla="*/ 30 h 78"/>
                  <a:gd name="T12" fmla="*/ 84 w 84"/>
                  <a:gd name="T13" fmla="*/ 30 h 78"/>
                  <a:gd name="T14" fmla="*/ 84 w 84"/>
                  <a:gd name="T15" fmla="*/ 0 h 78"/>
                  <a:gd name="T16" fmla="*/ 48 w 84"/>
                  <a:gd name="T17" fmla="*/ 48 h 78"/>
                  <a:gd name="T18" fmla="*/ 12 w 84"/>
                  <a:gd name="T19" fmla="*/ 48 h 78"/>
                  <a:gd name="T20" fmla="*/ 6 w 84"/>
                  <a:gd name="T21" fmla="*/ 54 h 78"/>
                  <a:gd name="T22" fmla="*/ 0 w 84"/>
                  <a:gd name="T23" fmla="*/ 48 h 78"/>
                  <a:gd name="T24" fmla="*/ 12 w 84"/>
                  <a:gd name="T25" fmla="*/ 60 h 78"/>
                  <a:gd name="T26" fmla="*/ 18 w 84"/>
                  <a:gd name="T2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8">
                    <a:moveTo>
                      <a:pt x="18" y="72"/>
                    </a:moveTo>
                    <a:lnTo>
                      <a:pt x="42" y="72"/>
                    </a:lnTo>
                    <a:lnTo>
                      <a:pt x="66" y="78"/>
                    </a:lnTo>
                    <a:lnTo>
                      <a:pt x="72" y="54"/>
                    </a:lnTo>
                    <a:lnTo>
                      <a:pt x="78" y="48"/>
                    </a:lnTo>
                    <a:lnTo>
                      <a:pt x="72" y="30"/>
                    </a:lnTo>
                    <a:lnTo>
                      <a:pt x="84" y="30"/>
                    </a:lnTo>
                    <a:lnTo>
                      <a:pt x="84" y="0"/>
                    </a:lnTo>
                    <a:lnTo>
                      <a:pt x="48" y="48"/>
                    </a:lnTo>
                    <a:lnTo>
                      <a:pt x="12" y="48"/>
                    </a:lnTo>
                    <a:lnTo>
                      <a:pt x="6" y="54"/>
                    </a:lnTo>
                    <a:lnTo>
                      <a:pt x="0" y="48"/>
                    </a:lnTo>
                    <a:lnTo>
                      <a:pt x="12" y="60"/>
                    </a:lnTo>
                    <a:lnTo>
                      <a:pt x="18"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89" name="Freeform 732"/>
              <p:cNvSpPr>
                <a:spLocks/>
              </p:cNvSpPr>
              <p:nvPr/>
            </p:nvSpPr>
            <p:spPr bwMode="auto">
              <a:xfrm>
                <a:off x="3516" y="2400"/>
                <a:ext cx="12" cy="12"/>
              </a:xfrm>
              <a:custGeom>
                <a:avLst/>
                <a:gdLst>
                  <a:gd name="T0" fmla="*/ 12 w 12"/>
                  <a:gd name="T1" fmla="*/ 12 h 12"/>
                  <a:gd name="T2" fmla="*/ 0 w 12"/>
                  <a:gd name="T3" fmla="*/ 0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0" name="Freeform 733"/>
              <p:cNvSpPr>
                <a:spLocks/>
              </p:cNvSpPr>
              <p:nvPr/>
            </p:nvSpPr>
            <p:spPr bwMode="auto">
              <a:xfrm>
                <a:off x="3558" y="2424"/>
                <a:ext cx="24" cy="6"/>
              </a:xfrm>
              <a:custGeom>
                <a:avLst/>
                <a:gdLst>
                  <a:gd name="T0" fmla="*/ 0 w 24"/>
                  <a:gd name="T1" fmla="*/ 0 h 6"/>
                  <a:gd name="T2" fmla="*/ 24 w 24"/>
                  <a:gd name="T3" fmla="*/ 6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24" y="6"/>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1" name="Freeform 734"/>
              <p:cNvSpPr>
                <a:spLocks/>
              </p:cNvSpPr>
              <p:nvPr/>
            </p:nvSpPr>
            <p:spPr bwMode="auto">
              <a:xfrm>
                <a:off x="3522" y="2382"/>
                <a:ext cx="144" cy="168"/>
              </a:xfrm>
              <a:custGeom>
                <a:avLst/>
                <a:gdLst>
                  <a:gd name="T0" fmla="*/ 72 w 144"/>
                  <a:gd name="T1" fmla="*/ 18 h 168"/>
                  <a:gd name="T2" fmla="*/ 66 w 144"/>
                  <a:gd name="T3" fmla="*/ 24 h 168"/>
                  <a:gd name="T4" fmla="*/ 60 w 144"/>
                  <a:gd name="T5" fmla="*/ 48 h 168"/>
                  <a:gd name="T6" fmla="*/ 60 w 144"/>
                  <a:gd name="T7" fmla="*/ 48 h 168"/>
                  <a:gd name="T8" fmla="*/ 60 w 144"/>
                  <a:gd name="T9" fmla="*/ 48 h 168"/>
                  <a:gd name="T10" fmla="*/ 66 w 144"/>
                  <a:gd name="T11" fmla="*/ 60 h 168"/>
                  <a:gd name="T12" fmla="*/ 54 w 144"/>
                  <a:gd name="T13" fmla="*/ 102 h 168"/>
                  <a:gd name="T14" fmla="*/ 0 w 144"/>
                  <a:gd name="T15" fmla="*/ 120 h 168"/>
                  <a:gd name="T16" fmla="*/ 0 w 144"/>
                  <a:gd name="T17" fmla="*/ 120 h 168"/>
                  <a:gd name="T18" fmla="*/ 0 w 144"/>
                  <a:gd name="T19" fmla="*/ 120 h 168"/>
                  <a:gd name="T20" fmla="*/ 0 w 144"/>
                  <a:gd name="T21" fmla="*/ 120 h 168"/>
                  <a:gd name="T22" fmla="*/ 18 w 144"/>
                  <a:gd name="T23" fmla="*/ 168 h 168"/>
                  <a:gd name="T24" fmla="*/ 42 w 144"/>
                  <a:gd name="T25" fmla="*/ 156 h 168"/>
                  <a:gd name="T26" fmla="*/ 54 w 144"/>
                  <a:gd name="T27" fmla="*/ 162 h 168"/>
                  <a:gd name="T28" fmla="*/ 60 w 144"/>
                  <a:gd name="T29" fmla="*/ 144 h 168"/>
                  <a:gd name="T30" fmla="*/ 78 w 144"/>
                  <a:gd name="T31" fmla="*/ 138 h 168"/>
                  <a:gd name="T32" fmla="*/ 84 w 144"/>
                  <a:gd name="T33" fmla="*/ 126 h 168"/>
                  <a:gd name="T34" fmla="*/ 102 w 144"/>
                  <a:gd name="T35" fmla="*/ 120 h 168"/>
                  <a:gd name="T36" fmla="*/ 102 w 144"/>
                  <a:gd name="T37" fmla="*/ 102 h 168"/>
                  <a:gd name="T38" fmla="*/ 108 w 144"/>
                  <a:gd name="T39" fmla="*/ 90 h 168"/>
                  <a:gd name="T40" fmla="*/ 114 w 144"/>
                  <a:gd name="T41" fmla="*/ 90 h 168"/>
                  <a:gd name="T42" fmla="*/ 144 w 144"/>
                  <a:gd name="T43" fmla="*/ 54 h 168"/>
                  <a:gd name="T44" fmla="*/ 132 w 144"/>
                  <a:gd name="T45" fmla="*/ 48 h 168"/>
                  <a:gd name="T46" fmla="*/ 120 w 144"/>
                  <a:gd name="T47" fmla="*/ 30 h 168"/>
                  <a:gd name="T48" fmla="*/ 96 w 144"/>
                  <a:gd name="T49" fmla="*/ 24 h 168"/>
                  <a:gd name="T50" fmla="*/ 78 w 144"/>
                  <a:gd name="T51" fmla="*/ 0 h 168"/>
                  <a:gd name="T52" fmla="*/ 78 w 144"/>
                  <a:gd name="T53" fmla="*/ 0 h 168"/>
                  <a:gd name="T54" fmla="*/ 66 w 144"/>
                  <a:gd name="T55" fmla="*/ 0 h 168"/>
                  <a:gd name="T56" fmla="*/ 72 w 144"/>
                  <a:gd name="T57" fmla="*/ 1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68">
                    <a:moveTo>
                      <a:pt x="72" y="18"/>
                    </a:moveTo>
                    <a:lnTo>
                      <a:pt x="66" y="24"/>
                    </a:lnTo>
                    <a:lnTo>
                      <a:pt x="60" y="48"/>
                    </a:lnTo>
                    <a:lnTo>
                      <a:pt x="60" y="48"/>
                    </a:lnTo>
                    <a:lnTo>
                      <a:pt x="60" y="48"/>
                    </a:lnTo>
                    <a:lnTo>
                      <a:pt x="66" y="60"/>
                    </a:lnTo>
                    <a:lnTo>
                      <a:pt x="54" y="102"/>
                    </a:lnTo>
                    <a:lnTo>
                      <a:pt x="0" y="120"/>
                    </a:lnTo>
                    <a:lnTo>
                      <a:pt x="0" y="120"/>
                    </a:lnTo>
                    <a:lnTo>
                      <a:pt x="0" y="120"/>
                    </a:lnTo>
                    <a:lnTo>
                      <a:pt x="0" y="120"/>
                    </a:lnTo>
                    <a:lnTo>
                      <a:pt x="18" y="168"/>
                    </a:lnTo>
                    <a:lnTo>
                      <a:pt x="42" y="156"/>
                    </a:lnTo>
                    <a:lnTo>
                      <a:pt x="54" y="162"/>
                    </a:lnTo>
                    <a:lnTo>
                      <a:pt x="60" y="144"/>
                    </a:lnTo>
                    <a:lnTo>
                      <a:pt x="78" y="138"/>
                    </a:lnTo>
                    <a:lnTo>
                      <a:pt x="84" y="126"/>
                    </a:lnTo>
                    <a:lnTo>
                      <a:pt x="102" y="120"/>
                    </a:lnTo>
                    <a:lnTo>
                      <a:pt x="102" y="102"/>
                    </a:lnTo>
                    <a:lnTo>
                      <a:pt x="108" y="90"/>
                    </a:lnTo>
                    <a:lnTo>
                      <a:pt x="114" y="90"/>
                    </a:lnTo>
                    <a:lnTo>
                      <a:pt x="144" y="54"/>
                    </a:lnTo>
                    <a:lnTo>
                      <a:pt x="132" y="48"/>
                    </a:lnTo>
                    <a:lnTo>
                      <a:pt x="120" y="30"/>
                    </a:lnTo>
                    <a:lnTo>
                      <a:pt x="96" y="24"/>
                    </a:lnTo>
                    <a:lnTo>
                      <a:pt x="78" y="0"/>
                    </a:lnTo>
                    <a:lnTo>
                      <a:pt x="78" y="0"/>
                    </a:lnTo>
                    <a:lnTo>
                      <a:pt x="66" y="0"/>
                    </a:lnTo>
                    <a:lnTo>
                      <a:pt x="7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2" name="Freeform 735"/>
              <p:cNvSpPr>
                <a:spLocks/>
              </p:cNvSpPr>
              <p:nvPr/>
            </p:nvSpPr>
            <p:spPr bwMode="auto">
              <a:xfrm>
                <a:off x="3582" y="243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3" name="Freeform 736"/>
              <p:cNvSpPr>
                <a:spLocks/>
              </p:cNvSpPr>
              <p:nvPr/>
            </p:nvSpPr>
            <p:spPr bwMode="auto">
              <a:xfrm>
                <a:off x="3582" y="2406"/>
                <a:ext cx="6" cy="24"/>
              </a:xfrm>
              <a:custGeom>
                <a:avLst/>
                <a:gdLst>
                  <a:gd name="T0" fmla="*/ 6 w 6"/>
                  <a:gd name="T1" fmla="*/ 0 h 24"/>
                  <a:gd name="T2" fmla="*/ 0 w 6"/>
                  <a:gd name="T3" fmla="*/ 24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0" y="24"/>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4" name="Rectangle 737"/>
              <p:cNvSpPr>
                <a:spLocks noChangeArrowheads="1"/>
              </p:cNvSpPr>
              <p:nvPr/>
            </p:nvSpPr>
            <p:spPr bwMode="auto">
              <a:xfrm>
                <a:off x="3582" y="243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95" name="Freeform 738"/>
              <p:cNvSpPr>
                <a:spLocks/>
              </p:cNvSpPr>
              <p:nvPr/>
            </p:nvSpPr>
            <p:spPr bwMode="auto">
              <a:xfrm>
                <a:off x="3348" y="2502"/>
                <a:ext cx="192" cy="120"/>
              </a:xfrm>
              <a:custGeom>
                <a:avLst/>
                <a:gdLst>
                  <a:gd name="T0" fmla="*/ 174 w 192"/>
                  <a:gd name="T1" fmla="*/ 0 h 120"/>
                  <a:gd name="T2" fmla="*/ 156 w 192"/>
                  <a:gd name="T3" fmla="*/ 0 h 120"/>
                  <a:gd name="T4" fmla="*/ 108 w 192"/>
                  <a:gd name="T5" fmla="*/ 12 h 120"/>
                  <a:gd name="T6" fmla="*/ 84 w 192"/>
                  <a:gd name="T7" fmla="*/ 42 h 120"/>
                  <a:gd name="T8" fmla="*/ 72 w 192"/>
                  <a:gd name="T9" fmla="*/ 30 h 120"/>
                  <a:gd name="T10" fmla="*/ 30 w 192"/>
                  <a:gd name="T11" fmla="*/ 30 h 120"/>
                  <a:gd name="T12" fmla="*/ 0 w 192"/>
                  <a:gd name="T13" fmla="*/ 54 h 120"/>
                  <a:gd name="T14" fmla="*/ 6 w 192"/>
                  <a:gd name="T15" fmla="*/ 60 h 120"/>
                  <a:gd name="T16" fmla="*/ 0 w 192"/>
                  <a:gd name="T17" fmla="*/ 72 h 120"/>
                  <a:gd name="T18" fmla="*/ 18 w 192"/>
                  <a:gd name="T19" fmla="*/ 120 h 120"/>
                  <a:gd name="T20" fmla="*/ 42 w 192"/>
                  <a:gd name="T21" fmla="*/ 120 h 120"/>
                  <a:gd name="T22" fmla="*/ 60 w 192"/>
                  <a:gd name="T23" fmla="*/ 108 h 120"/>
                  <a:gd name="T24" fmla="*/ 78 w 192"/>
                  <a:gd name="T25" fmla="*/ 108 h 120"/>
                  <a:gd name="T26" fmla="*/ 96 w 192"/>
                  <a:gd name="T27" fmla="*/ 96 h 120"/>
                  <a:gd name="T28" fmla="*/ 108 w 192"/>
                  <a:gd name="T29" fmla="*/ 96 h 120"/>
                  <a:gd name="T30" fmla="*/ 120 w 192"/>
                  <a:gd name="T31" fmla="*/ 84 h 120"/>
                  <a:gd name="T32" fmla="*/ 180 w 192"/>
                  <a:gd name="T33" fmla="*/ 66 h 120"/>
                  <a:gd name="T34" fmla="*/ 174 w 192"/>
                  <a:gd name="T35" fmla="*/ 54 h 120"/>
                  <a:gd name="T36" fmla="*/ 192 w 192"/>
                  <a:gd name="T37" fmla="*/ 48 h 120"/>
                  <a:gd name="T38" fmla="*/ 174 w 192"/>
                  <a:gd name="T39" fmla="*/ 0 h 120"/>
                  <a:gd name="T40" fmla="*/ 174 w 192"/>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120">
                    <a:moveTo>
                      <a:pt x="174" y="0"/>
                    </a:moveTo>
                    <a:lnTo>
                      <a:pt x="156" y="0"/>
                    </a:lnTo>
                    <a:lnTo>
                      <a:pt x="108" y="12"/>
                    </a:lnTo>
                    <a:lnTo>
                      <a:pt x="84" y="42"/>
                    </a:lnTo>
                    <a:lnTo>
                      <a:pt x="72" y="30"/>
                    </a:lnTo>
                    <a:lnTo>
                      <a:pt x="30" y="30"/>
                    </a:lnTo>
                    <a:lnTo>
                      <a:pt x="0" y="54"/>
                    </a:lnTo>
                    <a:lnTo>
                      <a:pt x="6" y="60"/>
                    </a:lnTo>
                    <a:lnTo>
                      <a:pt x="0" y="72"/>
                    </a:lnTo>
                    <a:lnTo>
                      <a:pt x="18" y="120"/>
                    </a:lnTo>
                    <a:lnTo>
                      <a:pt x="42" y="120"/>
                    </a:lnTo>
                    <a:lnTo>
                      <a:pt x="60" y="108"/>
                    </a:lnTo>
                    <a:lnTo>
                      <a:pt x="78" y="108"/>
                    </a:lnTo>
                    <a:lnTo>
                      <a:pt x="96" y="96"/>
                    </a:lnTo>
                    <a:lnTo>
                      <a:pt x="108" y="96"/>
                    </a:lnTo>
                    <a:lnTo>
                      <a:pt x="120" y="84"/>
                    </a:lnTo>
                    <a:lnTo>
                      <a:pt x="180" y="66"/>
                    </a:lnTo>
                    <a:lnTo>
                      <a:pt x="174" y="54"/>
                    </a:lnTo>
                    <a:lnTo>
                      <a:pt x="192" y="48"/>
                    </a:lnTo>
                    <a:lnTo>
                      <a:pt x="174" y="0"/>
                    </a:lnTo>
                    <a:lnTo>
                      <a:pt x="17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6" name="Freeform 739"/>
              <p:cNvSpPr>
                <a:spLocks/>
              </p:cNvSpPr>
              <p:nvPr/>
            </p:nvSpPr>
            <p:spPr bwMode="auto">
              <a:xfrm>
                <a:off x="3504" y="2502"/>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7" name="Rectangle 740"/>
              <p:cNvSpPr>
                <a:spLocks noChangeArrowheads="1"/>
              </p:cNvSpPr>
              <p:nvPr/>
            </p:nvSpPr>
            <p:spPr bwMode="auto">
              <a:xfrm>
                <a:off x="3522" y="250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698" name="Freeform 741"/>
              <p:cNvSpPr>
                <a:spLocks/>
              </p:cNvSpPr>
              <p:nvPr/>
            </p:nvSpPr>
            <p:spPr bwMode="auto">
              <a:xfrm>
                <a:off x="2412" y="2118"/>
                <a:ext cx="372" cy="384"/>
              </a:xfrm>
              <a:custGeom>
                <a:avLst/>
                <a:gdLst>
                  <a:gd name="T0" fmla="*/ 138 w 372"/>
                  <a:gd name="T1" fmla="*/ 108 h 384"/>
                  <a:gd name="T2" fmla="*/ 90 w 372"/>
                  <a:gd name="T3" fmla="*/ 120 h 384"/>
                  <a:gd name="T4" fmla="*/ 90 w 372"/>
                  <a:gd name="T5" fmla="*/ 132 h 384"/>
                  <a:gd name="T6" fmla="*/ 90 w 372"/>
                  <a:gd name="T7" fmla="*/ 138 h 384"/>
                  <a:gd name="T8" fmla="*/ 78 w 372"/>
                  <a:gd name="T9" fmla="*/ 144 h 384"/>
                  <a:gd name="T10" fmla="*/ 66 w 372"/>
                  <a:gd name="T11" fmla="*/ 144 h 384"/>
                  <a:gd name="T12" fmla="*/ 54 w 372"/>
                  <a:gd name="T13" fmla="*/ 156 h 384"/>
                  <a:gd name="T14" fmla="*/ 54 w 372"/>
                  <a:gd name="T15" fmla="*/ 162 h 384"/>
                  <a:gd name="T16" fmla="*/ 54 w 372"/>
                  <a:gd name="T17" fmla="*/ 162 h 384"/>
                  <a:gd name="T18" fmla="*/ 54 w 372"/>
                  <a:gd name="T19" fmla="*/ 162 h 384"/>
                  <a:gd name="T20" fmla="*/ 48 w 372"/>
                  <a:gd name="T21" fmla="*/ 162 h 384"/>
                  <a:gd name="T22" fmla="*/ 36 w 372"/>
                  <a:gd name="T23" fmla="*/ 162 h 384"/>
                  <a:gd name="T24" fmla="*/ 0 w 372"/>
                  <a:gd name="T25" fmla="*/ 180 h 384"/>
                  <a:gd name="T26" fmla="*/ 0 w 372"/>
                  <a:gd name="T27" fmla="*/ 204 h 384"/>
                  <a:gd name="T28" fmla="*/ 0 w 372"/>
                  <a:gd name="T29" fmla="*/ 204 h 384"/>
                  <a:gd name="T30" fmla="*/ 0 w 372"/>
                  <a:gd name="T31" fmla="*/ 216 h 384"/>
                  <a:gd name="T32" fmla="*/ 66 w 372"/>
                  <a:gd name="T33" fmla="*/ 258 h 384"/>
                  <a:gd name="T34" fmla="*/ 66 w 372"/>
                  <a:gd name="T35" fmla="*/ 264 h 384"/>
                  <a:gd name="T36" fmla="*/ 174 w 372"/>
                  <a:gd name="T37" fmla="*/ 336 h 384"/>
                  <a:gd name="T38" fmla="*/ 174 w 372"/>
                  <a:gd name="T39" fmla="*/ 348 h 384"/>
                  <a:gd name="T40" fmla="*/ 186 w 372"/>
                  <a:gd name="T41" fmla="*/ 348 h 384"/>
                  <a:gd name="T42" fmla="*/ 216 w 372"/>
                  <a:gd name="T43" fmla="*/ 366 h 384"/>
                  <a:gd name="T44" fmla="*/ 216 w 372"/>
                  <a:gd name="T45" fmla="*/ 372 h 384"/>
                  <a:gd name="T46" fmla="*/ 216 w 372"/>
                  <a:gd name="T47" fmla="*/ 384 h 384"/>
                  <a:gd name="T48" fmla="*/ 228 w 372"/>
                  <a:gd name="T49" fmla="*/ 378 h 384"/>
                  <a:gd name="T50" fmla="*/ 228 w 372"/>
                  <a:gd name="T51" fmla="*/ 378 h 384"/>
                  <a:gd name="T52" fmla="*/ 264 w 372"/>
                  <a:gd name="T53" fmla="*/ 372 h 384"/>
                  <a:gd name="T54" fmla="*/ 372 w 372"/>
                  <a:gd name="T55" fmla="*/ 294 h 384"/>
                  <a:gd name="T56" fmla="*/ 336 w 372"/>
                  <a:gd name="T57" fmla="*/ 264 h 384"/>
                  <a:gd name="T58" fmla="*/ 336 w 372"/>
                  <a:gd name="T59" fmla="*/ 180 h 384"/>
                  <a:gd name="T60" fmla="*/ 324 w 372"/>
                  <a:gd name="T61" fmla="*/ 156 h 384"/>
                  <a:gd name="T62" fmla="*/ 324 w 372"/>
                  <a:gd name="T63" fmla="*/ 156 h 384"/>
                  <a:gd name="T64" fmla="*/ 324 w 372"/>
                  <a:gd name="T65" fmla="*/ 156 h 384"/>
                  <a:gd name="T66" fmla="*/ 330 w 372"/>
                  <a:gd name="T67" fmla="*/ 150 h 384"/>
                  <a:gd name="T68" fmla="*/ 318 w 372"/>
                  <a:gd name="T69" fmla="*/ 114 h 384"/>
                  <a:gd name="T70" fmla="*/ 306 w 372"/>
                  <a:gd name="T71" fmla="*/ 108 h 384"/>
                  <a:gd name="T72" fmla="*/ 300 w 372"/>
                  <a:gd name="T73" fmla="*/ 90 h 384"/>
                  <a:gd name="T74" fmla="*/ 294 w 372"/>
                  <a:gd name="T75" fmla="*/ 84 h 384"/>
                  <a:gd name="T76" fmla="*/ 294 w 372"/>
                  <a:gd name="T77" fmla="*/ 72 h 384"/>
                  <a:gd name="T78" fmla="*/ 294 w 372"/>
                  <a:gd name="T79" fmla="*/ 72 h 384"/>
                  <a:gd name="T80" fmla="*/ 294 w 372"/>
                  <a:gd name="T81" fmla="*/ 72 h 384"/>
                  <a:gd name="T82" fmla="*/ 312 w 372"/>
                  <a:gd name="T83" fmla="*/ 48 h 384"/>
                  <a:gd name="T84" fmla="*/ 312 w 372"/>
                  <a:gd name="T85" fmla="*/ 18 h 384"/>
                  <a:gd name="T86" fmla="*/ 312 w 372"/>
                  <a:gd name="T87" fmla="*/ 6 h 384"/>
                  <a:gd name="T88" fmla="*/ 312 w 372"/>
                  <a:gd name="T89" fmla="*/ 6 h 384"/>
                  <a:gd name="T90" fmla="*/ 270 w 372"/>
                  <a:gd name="T91" fmla="*/ 0 h 384"/>
                  <a:gd name="T92" fmla="*/ 252 w 372"/>
                  <a:gd name="T93" fmla="*/ 12 h 384"/>
                  <a:gd name="T94" fmla="*/ 240 w 372"/>
                  <a:gd name="T95" fmla="*/ 6 h 384"/>
                  <a:gd name="T96" fmla="*/ 210 w 372"/>
                  <a:gd name="T97" fmla="*/ 12 h 384"/>
                  <a:gd name="T98" fmla="*/ 198 w 372"/>
                  <a:gd name="T99" fmla="*/ 12 h 384"/>
                  <a:gd name="T100" fmla="*/ 162 w 372"/>
                  <a:gd name="T101" fmla="*/ 24 h 384"/>
                  <a:gd name="T102" fmla="*/ 156 w 372"/>
                  <a:gd name="T103" fmla="*/ 30 h 384"/>
                  <a:gd name="T104" fmla="*/ 144 w 372"/>
                  <a:gd name="T105" fmla="*/ 30 h 384"/>
                  <a:gd name="T106" fmla="*/ 126 w 372"/>
                  <a:gd name="T107" fmla="*/ 48 h 384"/>
                  <a:gd name="T108" fmla="*/ 120 w 372"/>
                  <a:gd name="T109" fmla="*/ 48 h 384"/>
                  <a:gd name="T110" fmla="*/ 126 w 372"/>
                  <a:gd name="T111" fmla="*/ 54 h 384"/>
                  <a:gd name="T112" fmla="*/ 138 w 372"/>
                  <a:gd name="T113" fmla="*/ 10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2" h="384">
                    <a:moveTo>
                      <a:pt x="138" y="108"/>
                    </a:moveTo>
                    <a:lnTo>
                      <a:pt x="90" y="120"/>
                    </a:lnTo>
                    <a:lnTo>
                      <a:pt x="90" y="132"/>
                    </a:lnTo>
                    <a:lnTo>
                      <a:pt x="90" y="138"/>
                    </a:lnTo>
                    <a:lnTo>
                      <a:pt x="78" y="144"/>
                    </a:lnTo>
                    <a:lnTo>
                      <a:pt x="66" y="144"/>
                    </a:lnTo>
                    <a:lnTo>
                      <a:pt x="54" y="156"/>
                    </a:lnTo>
                    <a:lnTo>
                      <a:pt x="54" y="162"/>
                    </a:lnTo>
                    <a:lnTo>
                      <a:pt x="54" y="162"/>
                    </a:lnTo>
                    <a:lnTo>
                      <a:pt x="54" y="162"/>
                    </a:lnTo>
                    <a:lnTo>
                      <a:pt x="48" y="162"/>
                    </a:lnTo>
                    <a:lnTo>
                      <a:pt x="36" y="162"/>
                    </a:lnTo>
                    <a:lnTo>
                      <a:pt x="0" y="180"/>
                    </a:lnTo>
                    <a:lnTo>
                      <a:pt x="0" y="204"/>
                    </a:lnTo>
                    <a:lnTo>
                      <a:pt x="0" y="204"/>
                    </a:lnTo>
                    <a:lnTo>
                      <a:pt x="0" y="216"/>
                    </a:lnTo>
                    <a:lnTo>
                      <a:pt x="66" y="258"/>
                    </a:lnTo>
                    <a:lnTo>
                      <a:pt x="66" y="264"/>
                    </a:lnTo>
                    <a:lnTo>
                      <a:pt x="174" y="336"/>
                    </a:lnTo>
                    <a:lnTo>
                      <a:pt x="174" y="348"/>
                    </a:lnTo>
                    <a:lnTo>
                      <a:pt x="186" y="348"/>
                    </a:lnTo>
                    <a:lnTo>
                      <a:pt x="216" y="366"/>
                    </a:lnTo>
                    <a:lnTo>
                      <a:pt x="216" y="372"/>
                    </a:lnTo>
                    <a:lnTo>
                      <a:pt x="216" y="384"/>
                    </a:lnTo>
                    <a:lnTo>
                      <a:pt x="228" y="378"/>
                    </a:lnTo>
                    <a:lnTo>
                      <a:pt x="228" y="378"/>
                    </a:lnTo>
                    <a:lnTo>
                      <a:pt x="264" y="372"/>
                    </a:lnTo>
                    <a:lnTo>
                      <a:pt x="372" y="294"/>
                    </a:lnTo>
                    <a:lnTo>
                      <a:pt x="336" y="264"/>
                    </a:lnTo>
                    <a:lnTo>
                      <a:pt x="336" y="180"/>
                    </a:lnTo>
                    <a:lnTo>
                      <a:pt x="324" y="156"/>
                    </a:lnTo>
                    <a:lnTo>
                      <a:pt x="324" y="156"/>
                    </a:lnTo>
                    <a:lnTo>
                      <a:pt x="324" y="156"/>
                    </a:lnTo>
                    <a:lnTo>
                      <a:pt x="330" y="150"/>
                    </a:lnTo>
                    <a:lnTo>
                      <a:pt x="318" y="114"/>
                    </a:lnTo>
                    <a:lnTo>
                      <a:pt x="306" y="108"/>
                    </a:lnTo>
                    <a:lnTo>
                      <a:pt x="300" y="90"/>
                    </a:lnTo>
                    <a:lnTo>
                      <a:pt x="294" y="84"/>
                    </a:lnTo>
                    <a:lnTo>
                      <a:pt x="294" y="72"/>
                    </a:lnTo>
                    <a:lnTo>
                      <a:pt x="294" y="72"/>
                    </a:lnTo>
                    <a:lnTo>
                      <a:pt x="294" y="72"/>
                    </a:lnTo>
                    <a:lnTo>
                      <a:pt x="312" y="48"/>
                    </a:lnTo>
                    <a:lnTo>
                      <a:pt x="312" y="18"/>
                    </a:lnTo>
                    <a:lnTo>
                      <a:pt x="312" y="6"/>
                    </a:lnTo>
                    <a:lnTo>
                      <a:pt x="312" y="6"/>
                    </a:lnTo>
                    <a:lnTo>
                      <a:pt x="270" y="0"/>
                    </a:lnTo>
                    <a:lnTo>
                      <a:pt x="252" y="12"/>
                    </a:lnTo>
                    <a:lnTo>
                      <a:pt x="240" y="6"/>
                    </a:lnTo>
                    <a:lnTo>
                      <a:pt x="210" y="12"/>
                    </a:lnTo>
                    <a:lnTo>
                      <a:pt x="198" y="12"/>
                    </a:lnTo>
                    <a:lnTo>
                      <a:pt x="162" y="24"/>
                    </a:lnTo>
                    <a:lnTo>
                      <a:pt x="156" y="30"/>
                    </a:lnTo>
                    <a:lnTo>
                      <a:pt x="144" y="30"/>
                    </a:lnTo>
                    <a:lnTo>
                      <a:pt x="126" y="48"/>
                    </a:lnTo>
                    <a:lnTo>
                      <a:pt x="120" y="48"/>
                    </a:lnTo>
                    <a:lnTo>
                      <a:pt x="126" y="54"/>
                    </a:lnTo>
                    <a:lnTo>
                      <a:pt x="138"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699" name="Freeform 742"/>
              <p:cNvSpPr>
                <a:spLocks/>
              </p:cNvSpPr>
              <p:nvPr/>
            </p:nvSpPr>
            <p:spPr bwMode="auto">
              <a:xfrm>
                <a:off x="2706" y="2112"/>
                <a:ext cx="72" cy="156"/>
              </a:xfrm>
              <a:custGeom>
                <a:avLst/>
                <a:gdLst>
                  <a:gd name="T0" fmla="*/ 18 w 72"/>
                  <a:gd name="T1" fmla="*/ 24 h 156"/>
                  <a:gd name="T2" fmla="*/ 18 w 72"/>
                  <a:gd name="T3" fmla="*/ 54 h 156"/>
                  <a:gd name="T4" fmla="*/ 0 w 72"/>
                  <a:gd name="T5" fmla="*/ 78 h 156"/>
                  <a:gd name="T6" fmla="*/ 0 w 72"/>
                  <a:gd name="T7" fmla="*/ 90 h 156"/>
                  <a:gd name="T8" fmla="*/ 6 w 72"/>
                  <a:gd name="T9" fmla="*/ 96 h 156"/>
                  <a:gd name="T10" fmla="*/ 12 w 72"/>
                  <a:gd name="T11" fmla="*/ 114 h 156"/>
                  <a:gd name="T12" fmla="*/ 24 w 72"/>
                  <a:gd name="T13" fmla="*/ 120 h 156"/>
                  <a:gd name="T14" fmla="*/ 36 w 72"/>
                  <a:gd name="T15" fmla="*/ 156 h 156"/>
                  <a:gd name="T16" fmla="*/ 48 w 72"/>
                  <a:gd name="T17" fmla="*/ 150 h 156"/>
                  <a:gd name="T18" fmla="*/ 48 w 72"/>
                  <a:gd name="T19" fmla="*/ 132 h 156"/>
                  <a:gd name="T20" fmla="*/ 72 w 72"/>
                  <a:gd name="T21" fmla="*/ 114 h 156"/>
                  <a:gd name="T22" fmla="*/ 72 w 72"/>
                  <a:gd name="T23" fmla="*/ 96 h 156"/>
                  <a:gd name="T24" fmla="*/ 60 w 72"/>
                  <a:gd name="T25" fmla="*/ 90 h 156"/>
                  <a:gd name="T26" fmla="*/ 42 w 72"/>
                  <a:gd name="T27" fmla="*/ 78 h 156"/>
                  <a:gd name="T28" fmla="*/ 66 w 72"/>
                  <a:gd name="T29" fmla="*/ 54 h 156"/>
                  <a:gd name="T30" fmla="*/ 66 w 72"/>
                  <a:gd name="T31" fmla="*/ 42 h 156"/>
                  <a:gd name="T32" fmla="*/ 54 w 72"/>
                  <a:gd name="T33" fmla="*/ 30 h 156"/>
                  <a:gd name="T34" fmla="*/ 66 w 72"/>
                  <a:gd name="T35" fmla="*/ 18 h 156"/>
                  <a:gd name="T36" fmla="*/ 66 w 72"/>
                  <a:gd name="T37" fmla="*/ 6 h 156"/>
                  <a:gd name="T38" fmla="*/ 48 w 72"/>
                  <a:gd name="T39" fmla="*/ 18 h 156"/>
                  <a:gd name="T40" fmla="*/ 48 w 72"/>
                  <a:gd name="T41" fmla="*/ 6 h 156"/>
                  <a:gd name="T42" fmla="*/ 30 w 72"/>
                  <a:gd name="T43" fmla="*/ 0 h 156"/>
                  <a:gd name="T44" fmla="*/ 18 w 72"/>
                  <a:gd name="T45" fmla="*/ 12 h 156"/>
                  <a:gd name="T46" fmla="*/ 18 w 72"/>
                  <a:gd name="T47" fmla="*/ 12 h 156"/>
                  <a:gd name="T48" fmla="*/ 18 w 72"/>
                  <a:gd name="T49" fmla="*/ 12 h 156"/>
                  <a:gd name="T50" fmla="*/ 18 w 72"/>
                  <a:gd name="T51" fmla="*/ 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156">
                    <a:moveTo>
                      <a:pt x="18" y="24"/>
                    </a:moveTo>
                    <a:lnTo>
                      <a:pt x="18" y="54"/>
                    </a:lnTo>
                    <a:lnTo>
                      <a:pt x="0" y="78"/>
                    </a:lnTo>
                    <a:lnTo>
                      <a:pt x="0" y="90"/>
                    </a:lnTo>
                    <a:lnTo>
                      <a:pt x="6" y="96"/>
                    </a:lnTo>
                    <a:lnTo>
                      <a:pt x="12" y="114"/>
                    </a:lnTo>
                    <a:lnTo>
                      <a:pt x="24" y="120"/>
                    </a:lnTo>
                    <a:lnTo>
                      <a:pt x="36" y="156"/>
                    </a:lnTo>
                    <a:lnTo>
                      <a:pt x="48" y="150"/>
                    </a:lnTo>
                    <a:lnTo>
                      <a:pt x="48" y="132"/>
                    </a:lnTo>
                    <a:lnTo>
                      <a:pt x="72" y="114"/>
                    </a:lnTo>
                    <a:lnTo>
                      <a:pt x="72" y="96"/>
                    </a:lnTo>
                    <a:lnTo>
                      <a:pt x="60" y="90"/>
                    </a:lnTo>
                    <a:lnTo>
                      <a:pt x="42" y="78"/>
                    </a:lnTo>
                    <a:lnTo>
                      <a:pt x="66" y="54"/>
                    </a:lnTo>
                    <a:lnTo>
                      <a:pt x="66" y="42"/>
                    </a:lnTo>
                    <a:lnTo>
                      <a:pt x="54" y="30"/>
                    </a:lnTo>
                    <a:lnTo>
                      <a:pt x="66" y="18"/>
                    </a:lnTo>
                    <a:lnTo>
                      <a:pt x="66" y="6"/>
                    </a:lnTo>
                    <a:lnTo>
                      <a:pt x="48" y="18"/>
                    </a:lnTo>
                    <a:lnTo>
                      <a:pt x="48" y="6"/>
                    </a:lnTo>
                    <a:lnTo>
                      <a:pt x="30" y="0"/>
                    </a:lnTo>
                    <a:lnTo>
                      <a:pt x="18" y="12"/>
                    </a:lnTo>
                    <a:lnTo>
                      <a:pt x="18" y="12"/>
                    </a:lnTo>
                    <a:lnTo>
                      <a:pt x="18" y="12"/>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0" name="Freeform 743"/>
              <p:cNvSpPr>
                <a:spLocks/>
              </p:cNvSpPr>
              <p:nvPr/>
            </p:nvSpPr>
            <p:spPr bwMode="auto">
              <a:xfrm>
                <a:off x="2706" y="219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1" name="Freeform 744"/>
              <p:cNvSpPr>
                <a:spLocks/>
              </p:cNvSpPr>
              <p:nvPr/>
            </p:nvSpPr>
            <p:spPr bwMode="auto">
              <a:xfrm>
                <a:off x="2718" y="2226"/>
                <a:ext cx="24" cy="42"/>
              </a:xfrm>
              <a:custGeom>
                <a:avLst/>
                <a:gdLst>
                  <a:gd name="T0" fmla="*/ 12 w 24"/>
                  <a:gd name="T1" fmla="*/ 6 h 42"/>
                  <a:gd name="T2" fmla="*/ 0 w 24"/>
                  <a:gd name="T3" fmla="*/ 0 h 42"/>
                  <a:gd name="T4" fmla="*/ 12 w 24"/>
                  <a:gd name="T5" fmla="*/ 6 h 42"/>
                  <a:gd name="T6" fmla="*/ 24 w 24"/>
                  <a:gd name="T7" fmla="*/ 42 h 42"/>
                  <a:gd name="T8" fmla="*/ 24 w 24"/>
                  <a:gd name="T9" fmla="*/ 42 h 42"/>
                  <a:gd name="T10" fmla="*/ 12 w 24"/>
                  <a:gd name="T11" fmla="*/ 6 h 42"/>
                </a:gdLst>
                <a:ahLst/>
                <a:cxnLst>
                  <a:cxn ang="0">
                    <a:pos x="T0" y="T1"/>
                  </a:cxn>
                  <a:cxn ang="0">
                    <a:pos x="T2" y="T3"/>
                  </a:cxn>
                  <a:cxn ang="0">
                    <a:pos x="T4" y="T5"/>
                  </a:cxn>
                  <a:cxn ang="0">
                    <a:pos x="T6" y="T7"/>
                  </a:cxn>
                  <a:cxn ang="0">
                    <a:pos x="T8" y="T9"/>
                  </a:cxn>
                  <a:cxn ang="0">
                    <a:pos x="T10" y="T11"/>
                  </a:cxn>
                </a:cxnLst>
                <a:rect l="0" t="0" r="r" b="b"/>
                <a:pathLst>
                  <a:path w="24" h="42">
                    <a:moveTo>
                      <a:pt x="12" y="6"/>
                    </a:moveTo>
                    <a:lnTo>
                      <a:pt x="0" y="0"/>
                    </a:lnTo>
                    <a:lnTo>
                      <a:pt x="12" y="6"/>
                    </a:lnTo>
                    <a:lnTo>
                      <a:pt x="24" y="42"/>
                    </a:lnTo>
                    <a:lnTo>
                      <a:pt x="24" y="42"/>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2" name="Freeform 745"/>
              <p:cNvSpPr>
                <a:spLocks/>
              </p:cNvSpPr>
              <p:nvPr/>
            </p:nvSpPr>
            <p:spPr bwMode="auto">
              <a:xfrm>
                <a:off x="2724" y="2124"/>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3" name="Freeform 746"/>
              <p:cNvSpPr>
                <a:spLocks/>
              </p:cNvSpPr>
              <p:nvPr/>
            </p:nvSpPr>
            <p:spPr bwMode="auto">
              <a:xfrm>
                <a:off x="2328" y="2148"/>
                <a:ext cx="222" cy="174"/>
              </a:xfrm>
              <a:custGeom>
                <a:avLst/>
                <a:gdLst>
                  <a:gd name="T0" fmla="*/ 84 w 222"/>
                  <a:gd name="T1" fmla="*/ 174 h 174"/>
                  <a:gd name="T2" fmla="*/ 84 w 222"/>
                  <a:gd name="T3" fmla="*/ 174 h 174"/>
                  <a:gd name="T4" fmla="*/ 84 w 222"/>
                  <a:gd name="T5" fmla="*/ 150 h 174"/>
                  <a:gd name="T6" fmla="*/ 120 w 222"/>
                  <a:gd name="T7" fmla="*/ 132 h 174"/>
                  <a:gd name="T8" fmla="*/ 132 w 222"/>
                  <a:gd name="T9" fmla="*/ 132 h 174"/>
                  <a:gd name="T10" fmla="*/ 138 w 222"/>
                  <a:gd name="T11" fmla="*/ 132 h 174"/>
                  <a:gd name="T12" fmla="*/ 138 w 222"/>
                  <a:gd name="T13" fmla="*/ 126 h 174"/>
                  <a:gd name="T14" fmla="*/ 150 w 222"/>
                  <a:gd name="T15" fmla="*/ 114 h 174"/>
                  <a:gd name="T16" fmla="*/ 162 w 222"/>
                  <a:gd name="T17" fmla="*/ 114 h 174"/>
                  <a:gd name="T18" fmla="*/ 174 w 222"/>
                  <a:gd name="T19" fmla="*/ 108 h 174"/>
                  <a:gd name="T20" fmla="*/ 174 w 222"/>
                  <a:gd name="T21" fmla="*/ 102 h 174"/>
                  <a:gd name="T22" fmla="*/ 174 w 222"/>
                  <a:gd name="T23" fmla="*/ 90 h 174"/>
                  <a:gd name="T24" fmla="*/ 222 w 222"/>
                  <a:gd name="T25" fmla="*/ 78 h 174"/>
                  <a:gd name="T26" fmla="*/ 210 w 222"/>
                  <a:gd name="T27" fmla="*/ 24 h 174"/>
                  <a:gd name="T28" fmla="*/ 204 w 222"/>
                  <a:gd name="T29" fmla="*/ 18 h 174"/>
                  <a:gd name="T30" fmla="*/ 186 w 222"/>
                  <a:gd name="T31" fmla="*/ 12 h 174"/>
                  <a:gd name="T32" fmla="*/ 156 w 222"/>
                  <a:gd name="T33" fmla="*/ 18 h 174"/>
                  <a:gd name="T34" fmla="*/ 138 w 222"/>
                  <a:gd name="T35" fmla="*/ 0 h 174"/>
                  <a:gd name="T36" fmla="*/ 132 w 222"/>
                  <a:gd name="T37" fmla="*/ 6 h 174"/>
                  <a:gd name="T38" fmla="*/ 120 w 222"/>
                  <a:gd name="T39" fmla="*/ 42 h 174"/>
                  <a:gd name="T40" fmla="*/ 90 w 222"/>
                  <a:gd name="T41" fmla="*/ 60 h 174"/>
                  <a:gd name="T42" fmla="*/ 72 w 222"/>
                  <a:gd name="T43" fmla="*/ 78 h 174"/>
                  <a:gd name="T44" fmla="*/ 60 w 222"/>
                  <a:gd name="T45" fmla="*/ 108 h 174"/>
                  <a:gd name="T46" fmla="*/ 60 w 222"/>
                  <a:gd name="T47" fmla="*/ 120 h 174"/>
                  <a:gd name="T48" fmla="*/ 66 w 222"/>
                  <a:gd name="T49" fmla="*/ 126 h 174"/>
                  <a:gd name="T50" fmla="*/ 54 w 222"/>
                  <a:gd name="T51" fmla="*/ 150 h 174"/>
                  <a:gd name="T52" fmla="*/ 24 w 222"/>
                  <a:gd name="T53" fmla="*/ 168 h 174"/>
                  <a:gd name="T54" fmla="*/ 6 w 222"/>
                  <a:gd name="T55" fmla="*/ 174 h 174"/>
                  <a:gd name="T56" fmla="*/ 0 w 222"/>
                  <a:gd name="T57" fmla="*/ 174 h 174"/>
                  <a:gd name="T58" fmla="*/ 30 w 222"/>
                  <a:gd name="T59" fmla="*/ 174 h 174"/>
                  <a:gd name="T60" fmla="*/ 84 w 222"/>
                  <a:gd name="T61" fmla="*/ 174 h 174"/>
                  <a:gd name="T62" fmla="*/ 84 w 222"/>
                  <a:gd name="T6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174">
                    <a:moveTo>
                      <a:pt x="84" y="174"/>
                    </a:moveTo>
                    <a:lnTo>
                      <a:pt x="84" y="174"/>
                    </a:lnTo>
                    <a:lnTo>
                      <a:pt x="84" y="150"/>
                    </a:lnTo>
                    <a:lnTo>
                      <a:pt x="120" y="132"/>
                    </a:lnTo>
                    <a:lnTo>
                      <a:pt x="132" y="132"/>
                    </a:lnTo>
                    <a:lnTo>
                      <a:pt x="138" y="132"/>
                    </a:lnTo>
                    <a:lnTo>
                      <a:pt x="138" y="126"/>
                    </a:lnTo>
                    <a:lnTo>
                      <a:pt x="150" y="114"/>
                    </a:lnTo>
                    <a:lnTo>
                      <a:pt x="162" y="114"/>
                    </a:lnTo>
                    <a:lnTo>
                      <a:pt x="174" y="108"/>
                    </a:lnTo>
                    <a:lnTo>
                      <a:pt x="174" y="102"/>
                    </a:lnTo>
                    <a:lnTo>
                      <a:pt x="174" y="90"/>
                    </a:lnTo>
                    <a:lnTo>
                      <a:pt x="222" y="78"/>
                    </a:lnTo>
                    <a:lnTo>
                      <a:pt x="210" y="24"/>
                    </a:lnTo>
                    <a:lnTo>
                      <a:pt x="204" y="18"/>
                    </a:lnTo>
                    <a:lnTo>
                      <a:pt x="186" y="12"/>
                    </a:lnTo>
                    <a:lnTo>
                      <a:pt x="156" y="18"/>
                    </a:lnTo>
                    <a:lnTo>
                      <a:pt x="138" y="0"/>
                    </a:lnTo>
                    <a:lnTo>
                      <a:pt x="132" y="6"/>
                    </a:lnTo>
                    <a:lnTo>
                      <a:pt x="120" y="42"/>
                    </a:lnTo>
                    <a:lnTo>
                      <a:pt x="90" y="60"/>
                    </a:lnTo>
                    <a:lnTo>
                      <a:pt x="72" y="78"/>
                    </a:lnTo>
                    <a:lnTo>
                      <a:pt x="60" y="108"/>
                    </a:lnTo>
                    <a:lnTo>
                      <a:pt x="60" y="120"/>
                    </a:lnTo>
                    <a:lnTo>
                      <a:pt x="66" y="126"/>
                    </a:lnTo>
                    <a:lnTo>
                      <a:pt x="54" y="150"/>
                    </a:lnTo>
                    <a:lnTo>
                      <a:pt x="24" y="168"/>
                    </a:lnTo>
                    <a:lnTo>
                      <a:pt x="6" y="174"/>
                    </a:lnTo>
                    <a:lnTo>
                      <a:pt x="0" y="174"/>
                    </a:lnTo>
                    <a:lnTo>
                      <a:pt x="30" y="174"/>
                    </a:lnTo>
                    <a:lnTo>
                      <a:pt x="84" y="174"/>
                    </a:lnTo>
                    <a:lnTo>
                      <a:pt x="84" y="17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4" name="Freeform 747"/>
              <p:cNvSpPr>
                <a:spLocks/>
              </p:cNvSpPr>
              <p:nvPr/>
            </p:nvSpPr>
            <p:spPr bwMode="auto">
              <a:xfrm>
                <a:off x="2412" y="2280"/>
                <a:ext cx="48" cy="18"/>
              </a:xfrm>
              <a:custGeom>
                <a:avLst/>
                <a:gdLst>
                  <a:gd name="T0" fmla="*/ 48 w 48"/>
                  <a:gd name="T1" fmla="*/ 0 h 18"/>
                  <a:gd name="T2" fmla="*/ 36 w 48"/>
                  <a:gd name="T3" fmla="*/ 0 h 18"/>
                  <a:gd name="T4" fmla="*/ 0 w 48"/>
                  <a:gd name="T5" fmla="*/ 18 h 18"/>
                  <a:gd name="T6" fmla="*/ 36 w 48"/>
                  <a:gd name="T7" fmla="*/ 0 h 18"/>
                  <a:gd name="T8" fmla="*/ 48 w 48"/>
                  <a:gd name="T9" fmla="*/ 0 h 18"/>
                </a:gdLst>
                <a:ahLst/>
                <a:cxnLst>
                  <a:cxn ang="0">
                    <a:pos x="T0" y="T1"/>
                  </a:cxn>
                  <a:cxn ang="0">
                    <a:pos x="T2" y="T3"/>
                  </a:cxn>
                  <a:cxn ang="0">
                    <a:pos x="T4" y="T5"/>
                  </a:cxn>
                  <a:cxn ang="0">
                    <a:pos x="T6" y="T7"/>
                  </a:cxn>
                  <a:cxn ang="0">
                    <a:pos x="T8" y="T9"/>
                  </a:cxn>
                </a:cxnLst>
                <a:rect l="0" t="0" r="r" b="b"/>
                <a:pathLst>
                  <a:path w="48" h="18">
                    <a:moveTo>
                      <a:pt x="48" y="0"/>
                    </a:moveTo>
                    <a:lnTo>
                      <a:pt x="36" y="0"/>
                    </a:lnTo>
                    <a:lnTo>
                      <a:pt x="0" y="18"/>
                    </a:lnTo>
                    <a:lnTo>
                      <a:pt x="36" y="0"/>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5" name="Freeform 748"/>
              <p:cNvSpPr>
                <a:spLocks/>
              </p:cNvSpPr>
              <p:nvPr/>
            </p:nvSpPr>
            <p:spPr bwMode="auto">
              <a:xfrm>
                <a:off x="2490" y="2250"/>
                <a:ext cx="12" cy="12"/>
              </a:xfrm>
              <a:custGeom>
                <a:avLst/>
                <a:gdLst>
                  <a:gd name="T0" fmla="*/ 12 w 12"/>
                  <a:gd name="T1" fmla="*/ 0 h 12"/>
                  <a:gd name="T2" fmla="*/ 12 w 12"/>
                  <a:gd name="T3" fmla="*/ 6 h 12"/>
                  <a:gd name="T4" fmla="*/ 0 w 12"/>
                  <a:gd name="T5" fmla="*/ 12 h 12"/>
                  <a:gd name="T6" fmla="*/ 12 w 12"/>
                  <a:gd name="T7" fmla="*/ 6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6"/>
                    </a:lnTo>
                    <a:lnTo>
                      <a:pt x="0" y="12"/>
                    </a:lnTo>
                    <a:lnTo>
                      <a:pt x="12"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6" name="Rectangle 749"/>
              <p:cNvSpPr>
                <a:spLocks noChangeArrowheads="1"/>
              </p:cNvSpPr>
              <p:nvPr/>
            </p:nvSpPr>
            <p:spPr bwMode="auto">
              <a:xfrm>
                <a:off x="2466" y="2274"/>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07" name="Freeform 750"/>
              <p:cNvSpPr>
                <a:spLocks/>
              </p:cNvSpPr>
              <p:nvPr/>
            </p:nvSpPr>
            <p:spPr bwMode="auto">
              <a:xfrm>
                <a:off x="2256" y="2322"/>
                <a:ext cx="156" cy="132"/>
              </a:xfrm>
              <a:custGeom>
                <a:avLst/>
                <a:gdLst>
                  <a:gd name="T0" fmla="*/ 72 w 156"/>
                  <a:gd name="T1" fmla="*/ 132 h 132"/>
                  <a:gd name="T2" fmla="*/ 72 w 156"/>
                  <a:gd name="T3" fmla="*/ 102 h 132"/>
                  <a:gd name="T4" fmla="*/ 78 w 156"/>
                  <a:gd name="T5" fmla="*/ 90 h 132"/>
                  <a:gd name="T6" fmla="*/ 96 w 156"/>
                  <a:gd name="T7" fmla="*/ 90 h 132"/>
                  <a:gd name="T8" fmla="*/ 96 w 156"/>
                  <a:gd name="T9" fmla="*/ 36 h 132"/>
                  <a:gd name="T10" fmla="*/ 156 w 156"/>
                  <a:gd name="T11" fmla="*/ 36 h 132"/>
                  <a:gd name="T12" fmla="*/ 156 w 156"/>
                  <a:gd name="T13" fmla="*/ 24 h 132"/>
                  <a:gd name="T14" fmla="*/ 156 w 156"/>
                  <a:gd name="T15" fmla="*/ 12 h 132"/>
                  <a:gd name="T16" fmla="*/ 156 w 156"/>
                  <a:gd name="T17" fmla="*/ 12 h 132"/>
                  <a:gd name="T18" fmla="*/ 156 w 156"/>
                  <a:gd name="T19" fmla="*/ 12 h 132"/>
                  <a:gd name="T20" fmla="*/ 156 w 156"/>
                  <a:gd name="T21" fmla="*/ 0 h 132"/>
                  <a:gd name="T22" fmla="*/ 156 w 156"/>
                  <a:gd name="T23" fmla="*/ 0 h 132"/>
                  <a:gd name="T24" fmla="*/ 102 w 156"/>
                  <a:gd name="T25" fmla="*/ 0 h 132"/>
                  <a:gd name="T26" fmla="*/ 72 w 156"/>
                  <a:gd name="T27" fmla="*/ 0 h 132"/>
                  <a:gd name="T28" fmla="*/ 66 w 156"/>
                  <a:gd name="T29" fmla="*/ 24 h 132"/>
                  <a:gd name="T30" fmla="*/ 48 w 156"/>
                  <a:gd name="T31" fmla="*/ 30 h 132"/>
                  <a:gd name="T32" fmla="*/ 36 w 156"/>
                  <a:gd name="T33" fmla="*/ 66 h 132"/>
                  <a:gd name="T34" fmla="*/ 18 w 156"/>
                  <a:gd name="T35" fmla="*/ 96 h 132"/>
                  <a:gd name="T36" fmla="*/ 0 w 156"/>
                  <a:gd name="T37" fmla="*/ 132 h 132"/>
                  <a:gd name="T38" fmla="*/ 6 w 156"/>
                  <a:gd name="T39" fmla="*/ 132 h 132"/>
                  <a:gd name="T40" fmla="*/ 72 w 156"/>
                  <a:gd name="T4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32">
                    <a:moveTo>
                      <a:pt x="72" y="132"/>
                    </a:moveTo>
                    <a:lnTo>
                      <a:pt x="72" y="102"/>
                    </a:lnTo>
                    <a:lnTo>
                      <a:pt x="78" y="90"/>
                    </a:lnTo>
                    <a:lnTo>
                      <a:pt x="96" y="90"/>
                    </a:lnTo>
                    <a:lnTo>
                      <a:pt x="96" y="36"/>
                    </a:lnTo>
                    <a:lnTo>
                      <a:pt x="156" y="36"/>
                    </a:lnTo>
                    <a:lnTo>
                      <a:pt x="156" y="24"/>
                    </a:lnTo>
                    <a:lnTo>
                      <a:pt x="156" y="12"/>
                    </a:lnTo>
                    <a:lnTo>
                      <a:pt x="156" y="12"/>
                    </a:lnTo>
                    <a:lnTo>
                      <a:pt x="156" y="12"/>
                    </a:lnTo>
                    <a:lnTo>
                      <a:pt x="156" y="0"/>
                    </a:lnTo>
                    <a:lnTo>
                      <a:pt x="156" y="0"/>
                    </a:lnTo>
                    <a:lnTo>
                      <a:pt x="102" y="0"/>
                    </a:lnTo>
                    <a:lnTo>
                      <a:pt x="72" y="0"/>
                    </a:lnTo>
                    <a:lnTo>
                      <a:pt x="66" y="24"/>
                    </a:lnTo>
                    <a:lnTo>
                      <a:pt x="48" y="30"/>
                    </a:lnTo>
                    <a:lnTo>
                      <a:pt x="36" y="66"/>
                    </a:lnTo>
                    <a:lnTo>
                      <a:pt x="18" y="96"/>
                    </a:lnTo>
                    <a:lnTo>
                      <a:pt x="0" y="132"/>
                    </a:lnTo>
                    <a:lnTo>
                      <a:pt x="6" y="132"/>
                    </a:lnTo>
                    <a:lnTo>
                      <a:pt x="72" y="13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08" name="Rectangle 751"/>
              <p:cNvSpPr>
                <a:spLocks noChangeArrowheads="1"/>
              </p:cNvSpPr>
              <p:nvPr/>
            </p:nvSpPr>
            <p:spPr bwMode="auto">
              <a:xfrm>
                <a:off x="2412" y="23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09" name="Freeform 752"/>
              <p:cNvSpPr>
                <a:spLocks/>
              </p:cNvSpPr>
              <p:nvPr/>
            </p:nvSpPr>
            <p:spPr bwMode="auto">
              <a:xfrm>
                <a:off x="2412" y="232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0" name="Freeform 753"/>
              <p:cNvSpPr>
                <a:spLocks/>
              </p:cNvSpPr>
              <p:nvPr/>
            </p:nvSpPr>
            <p:spPr bwMode="auto">
              <a:xfrm>
                <a:off x="2358" y="2322"/>
                <a:ext cx="54" cy="0"/>
              </a:xfrm>
              <a:custGeom>
                <a:avLst/>
                <a:gdLst>
                  <a:gd name="T0" fmla="*/ 54 w 54"/>
                  <a:gd name="T1" fmla="*/ 54 w 54"/>
                  <a:gd name="T2" fmla="*/ 54 w 54"/>
                  <a:gd name="T3" fmla="*/ 0 w 54"/>
                  <a:gd name="T4" fmla="*/ 54 w 54"/>
                  <a:gd name="T5" fmla="*/ 54 w 54"/>
                </a:gdLst>
                <a:ahLst/>
                <a:cxnLst>
                  <a:cxn ang="0">
                    <a:pos x="T0" y="0"/>
                  </a:cxn>
                  <a:cxn ang="0">
                    <a:pos x="T1" y="0"/>
                  </a:cxn>
                  <a:cxn ang="0">
                    <a:pos x="T2" y="0"/>
                  </a:cxn>
                  <a:cxn ang="0">
                    <a:pos x="T3" y="0"/>
                  </a:cxn>
                  <a:cxn ang="0">
                    <a:pos x="T4" y="0"/>
                  </a:cxn>
                  <a:cxn ang="0">
                    <a:pos x="T5" y="0"/>
                  </a:cxn>
                </a:cxnLst>
                <a:rect l="0" t="0" r="r" b="b"/>
                <a:pathLst>
                  <a:path w="54">
                    <a:moveTo>
                      <a:pt x="54" y="0"/>
                    </a:moveTo>
                    <a:lnTo>
                      <a:pt x="54" y="0"/>
                    </a:lnTo>
                    <a:lnTo>
                      <a:pt x="54" y="0"/>
                    </a:lnTo>
                    <a:lnTo>
                      <a:pt x="0" y="0"/>
                    </a:lnTo>
                    <a:lnTo>
                      <a:pt x="54"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1" name="Freeform 754"/>
              <p:cNvSpPr>
                <a:spLocks/>
              </p:cNvSpPr>
              <p:nvPr/>
            </p:nvSpPr>
            <p:spPr bwMode="auto">
              <a:xfrm>
                <a:off x="2346" y="2376"/>
                <a:ext cx="300" cy="294"/>
              </a:xfrm>
              <a:custGeom>
                <a:avLst/>
                <a:gdLst>
                  <a:gd name="T0" fmla="*/ 126 w 300"/>
                  <a:gd name="T1" fmla="*/ 294 h 294"/>
                  <a:gd name="T2" fmla="*/ 126 w 300"/>
                  <a:gd name="T3" fmla="*/ 264 h 294"/>
                  <a:gd name="T4" fmla="*/ 138 w 300"/>
                  <a:gd name="T5" fmla="*/ 258 h 294"/>
                  <a:gd name="T6" fmla="*/ 150 w 300"/>
                  <a:gd name="T7" fmla="*/ 234 h 294"/>
                  <a:gd name="T8" fmla="*/ 174 w 300"/>
                  <a:gd name="T9" fmla="*/ 228 h 294"/>
                  <a:gd name="T10" fmla="*/ 204 w 300"/>
                  <a:gd name="T11" fmla="*/ 204 h 294"/>
                  <a:gd name="T12" fmla="*/ 222 w 300"/>
                  <a:gd name="T13" fmla="*/ 204 h 294"/>
                  <a:gd name="T14" fmla="*/ 222 w 300"/>
                  <a:gd name="T15" fmla="*/ 204 h 294"/>
                  <a:gd name="T16" fmla="*/ 228 w 300"/>
                  <a:gd name="T17" fmla="*/ 204 h 294"/>
                  <a:gd name="T18" fmla="*/ 288 w 300"/>
                  <a:gd name="T19" fmla="*/ 192 h 294"/>
                  <a:gd name="T20" fmla="*/ 300 w 300"/>
                  <a:gd name="T21" fmla="*/ 180 h 294"/>
                  <a:gd name="T22" fmla="*/ 294 w 300"/>
                  <a:gd name="T23" fmla="*/ 120 h 294"/>
                  <a:gd name="T24" fmla="*/ 282 w 300"/>
                  <a:gd name="T25" fmla="*/ 126 h 294"/>
                  <a:gd name="T26" fmla="*/ 282 w 300"/>
                  <a:gd name="T27" fmla="*/ 126 h 294"/>
                  <a:gd name="T28" fmla="*/ 282 w 300"/>
                  <a:gd name="T29" fmla="*/ 126 h 294"/>
                  <a:gd name="T30" fmla="*/ 282 w 300"/>
                  <a:gd name="T31" fmla="*/ 114 h 294"/>
                  <a:gd name="T32" fmla="*/ 282 w 300"/>
                  <a:gd name="T33" fmla="*/ 108 h 294"/>
                  <a:gd name="T34" fmla="*/ 252 w 300"/>
                  <a:gd name="T35" fmla="*/ 90 h 294"/>
                  <a:gd name="T36" fmla="*/ 240 w 300"/>
                  <a:gd name="T37" fmla="*/ 90 h 294"/>
                  <a:gd name="T38" fmla="*/ 240 w 300"/>
                  <a:gd name="T39" fmla="*/ 78 h 294"/>
                  <a:gd name="T40" fmla="*/ 132 w 300"/>
                  <a:gd name="T41" fmla="*/ 6 h 294"/>
                  <a:gd name="T42" fmla="*/ 132 w 300"/>
                  <a:gd name="T43" fmla="*/ 0 h 294"/>
                  <a:gd name="T44" fmla="*/ 132 w 300"/>
                  <a:gd name="T45" fmla="*/ 6 h 294"/>
                  <a:gd name="T46" fmla="*/ 102 w 300"/>
                  <a:gd name="T47" fmla="*/ 6 h 294"/>
                  <a:gd name="T48" fmla="*/ 114 w 300"/>
                  <a:gd name="T49" fmla="*/ 174 h 294"/>
                  <a:gd name="T50" fmla="*/ 126 w 300"/>
                  <a:gd name="T51" fmla="*/ 174 h 294"/>
                  <a:gd name="T52" fmla="*/ 120 w 300"/>
                  <a:gd name="T53" fmla="*/ 192 h 294"/>
                  <a:gd name="T54" fmla="*/ 36 w 300"/>
                  <a:gd name="T55" fmla="*/ 192 h 294"/>
                  <a:gd name="T56" fmla="*/ 30 w 300"/>
                  <a:gd name="T57" fmla="*/ 198 h 294"/>
                  <a:gd name="T58" fmla="*/ 12 w 300"/>
                  <a:gd name="T59" fmla="*/ 180 h 294"/>
                  <a:gd name="T60" fmla="*/ 0 w 300"/>
                  <a:gd name="T61" fmla="*/ 204 h 294"/>
                  <a:gd name="T62" fmla="*/ 0 w 300"/>
                  <a:gd name="T63" fmla="*/ 204 h 294"/>
                  <a:gd name="T64" fmla="*/ 0 w 300"/>
                  <a:gd name="T65" fmla="*/ 228 h 294"/>
                  <a:gd name="T66" fmla="*/ 18 w 300"/>
                  <a:gd name="T67" fmla="*/ 240 h 294"/>
                  <a:gd name="T68" fmla="*/ 12 w 300"/>
                  <a:gd name="T69" fmla="*/ 252 h 294"/>
                  <a:gd name="T70" fmla="*/ 42 w 300"/>
                  <a:gd name="T71" fmla="*/ 258 h 294"/>
                  <a:gd name="T72" fmla="*/ 54 w 300"/>
                  <a:gd name="T73" fmla="*/ 246 h 294"/>
                  <a:gd name="T74" fmla="*/ 72 w 300"/>
                  <a:gd name="T75" fmla="*/ 288 h 294"/>
                  <a:gd name="T76" fmla="*/ 84 w 300"/>
                  <a:gd name="T77" fmla="*/ 288 h 294"/>
                  <a:gd name="T78" fmla="*/ 108 w 300"/>
                  <a:gd name="T79" fmla="*/ 282 h 294"/>
                  <a:gd name="T80" fmla="*/ 126 w 300"/>
                  <a:gd name="T81" fmla="*/ 294 h 294"/>
                  <a:gd name="T82" fmla="*/ 126 w 300"/>
                  <a:gd name="T83" fmla="*/ 294 h 294"/>
                  <a:gd name="T84" fmla="*/ 126 w 300"/>
                  <a:gd name="T85"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0" h="294">
                    <a:moveTo>
                      <a:pt x="126" y="294"/>
                    </a:moveTo>
                    <a:lnTo>
                      <a:pt x="126" y="264"/>
                    </a:lnTo>
                    <a:lnTo>
                      <a:pt x="138" y="258"/>
                    </a:lnTo>
                    <a:lnTo>
                      <a:pt x="150" y="234"/>
                    </a:lnTo>
                    <a:lnTo>
                      <a:pt x="174" y="228"/>
                    </a:lnTo>
                    <a:lnTo>
                      <a:pt x="204" y="204"/>
                    </a:lnTo>
                    <a:lnTo>
                      <a:pt x="222" y="204"/>
                    </a:lnTo>
                    <a:lnTo>
                      <a:pt x="222" y="204"/>
                    </a:lnTo>
                    <a:lnTo>
                      <a:pt x="228" y="204"/>
                    </a:lnTo>
                    <a:lnTo>
                      <a:pt x="288" y="192"/>
                    </a:lnTo>
                    <a:lnTo>
                      <a:pt x="300" y="180"/>
                    </a:lnTo>
                    <a:lnTo>
                      <a:pt x="294" y="120"/>
                    </a:lnTo>
                    <a:lnTo>
                      <a:pt x="282" y="126"/>
                    </a:lnTo>
                    <a:lnTo>
                      <a:pt x="282" y="126"/>
                    </a:lnTo>
                    <a:lnTo>
                      <a:pt x="282" y="126"/>
                    </a:lnTo>
                    <a:lnTo>
                      <a:pt x="282" y="114"/>
                    </a:lnTo>
                    <a:lnTo>
                      <a:pt x="282" y="108"/>
                    </a:lnTo>
                    <a:lnTo>
                      <a:pt x="252" y="90"/>
                    </a:lnTo>
                    <a:lnTo>
                      <a:pt x="240" y="90"/>
                    </a:lnTo>
                    <a:lnTo>
                      <a:pt x="240" y="78"/>
                    </a:lnTo>
                    <a:lnTo>
                      <a:pt x="132" y="6"/>
                    </a:lnTo>
                    <a:lnTo>
                      <a:pt x="132" y="0"/>
                    </a:lnTo>
                    <a:lnTo>
                      <a:pt x="132" y="6"/>
                    </a:lnTo>
                    <a:lnTo>
                      <a:pt x="102" y="6"/>
                    </a:lnTo>
                    <a:lnTo>
                      <a:pt x="114" y="174"/>
                    </a:lnTo>
                    <a:lnTo>
                      <a:pt x="126" y="174"/>
                    </a:lnTo>
                    <a:lnTo>
                      <a:pt x="120" y="192"/>
                    </a:lnTo>
                    <a:lnTo>
                      <a:pt x="36" y="192"/>
                    </a:lnTo>
                    <a:lnTo>
                      <a:pt x="30" y="198"/>
                    </a:lnTo>
                    <a:lnTo>
                      <a:pt x="12" y="180"/>
                    </a:lnTo>
                    <a:lnTo>
                      <a:pt x="0" y="204"/>
                    </a:lnTo>
                    <a:lnTo>
                      <a:pt x="0" y="204"/>
                    </a:lnTo>
                    <a:lnTo>
                      <a:pt x="0" y="228"/>
                    </a:lnTo>
                    <a:lnTo>
                      <a:pt x="18" y="240"/>
                    </a:lnTo>
                    <a:lnTo>
                      <a:pt x="12" y="252"/>
                    </a:lnTo>
                    <a:lnTo>
                      <a:pt x="42" y="258"/>
                    </a:lnTo>
                    <a:lnTo>
                      <a:pt x="54" y="246"/>
                    </a:lnTo>
                    <a:lnTo>
                      <a:pt x="72" y="288"/>
                    </a:lnTo>
                    <a:lnTo>
                      <a:pt x="84" y="288"/>
                    </a:lnTo>
                    <a:lnTo>
                      <a:pt x="108" y="282"/>
                    </a:lnTo>
                    <a:lnTo>
                      <a:pt x="126" y="294"/>
                    </a:lnTo>
                    <a:lnTo>
                      <a:pt x="126" y="294"/>
                    </a:lnTo>
                    <a:lnTo>
                      <a:pt x="126" y="29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2" name="Freeform 755"/>
              <p:cNvSpPr>
                <a:spLocks/>
              </p:cNvSpPr>
              <p:nvPr/>
            </p:nvSpPr>
            <p:spPr bwMode="auto">
              <a:xfrm>
                <a:off x="2628" y="2496"/>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3" name="Freeform 756"/>
              <p:cNvSpPr>
                <a:spLocks/>
              </p:cNvSpPr>
              <p:nvPr/>
            </p:nvSpPr>
            <p:spPr bwMode="auto">
              <a:xfrm>
                <a:off x="2586" y="2466"/>
                <a:ext cx="42" cy="24"/>
              </a:xfrm>
              <a:custGeom>
                <a:avLst/>
                <a:gdLst>
                  <a:gd name="T0" fmla="*/ 42 w 42"/>
                  <a:gd name="T1" fmla="*/ 18 h 24"/>
                  <a:gd name="T2" fmla="*/ 42 w 42"/>
                  <a:gd name="T3" fmla="*/ 24 h 24"/>
                  <a:gd name="T4" fmla="*/ 42 w 42"/>
                  <a:gd name="T5" fmla="*/ 18 h 24"/>
                  <a:gd name="T6" fmla="*/ 12 w 42"/>
                  <a:gd name="T7" fmla="*/ 0 h 24"/>
                  <a:gd name="T8" fmla="*/ 0 w 42"/>
                  <a:gd name="T9" fmla="*/ 0 h 24"/>
                  <a:gd name="T10" fmla="*/ 12 w 42"/>
                  <a:gd name="T11" fmla="*/ 0 h 24"/>
                  <a:gd name="T12" fmla="*/ 42 w 42"/>
                  <a:gd name="T13" fmla="*/ 18 h 24"/>
                </a:gdLst>
                <a:ahLst/>
                <a:cxnLst>
                  <a:cxn ang="0">
                    <a:pos x="T0" y="T1"/>
                  </a:cxn>
                  <a:cxn ang="0">
                    <a:pos x="T2" y="T3"/>
                  </a:cxn>
                  <a:cxn ang="0">
                    <a:pos x="T4" y="T5"/>
                  </a:cxn>
                  <a:cxn ang="0">
                    <a:pos x="T6" y="T7"/>
                  </a:cxn>
                  <a:cxn ang="0">
                    <a:pos x="T8" y="T9"/>
                  </a:cxn>
                  <a:cxn ang="0">
                    <a:pos x="T10" y="T11"/>
                  </a:cxn>
                  <a:cxn ang="0">
                    <a:pos x="T12" y="T13"/>
                  </a:cxn>
                </a:cxnLst>
                <a:rect l="0" t="0" r="r" b="b"/>
                <a:pathLst>
                  <a:path w="42" h="24">
                    <a:moveTo>
                      <a:pt x="42" y="18"/>
                    </a:moveTo>
                    <a:lnTo>
                      <a:pt x="42" y="24"/>
                    </a:lnTo>
                    <a:lnTo>
                      <a:pt x="42" y="18"/>
                    </a:lnTo>
                    <a:lnTo>
                      <a:pt x="12" y="0"/>
                    </a:lnTo>
                    <a:lnTo>
                      <a:pt x="0" y="0"/>
                    </a:lnTo>
                    <a:lnTo>
                      <a:pt x="12" y="0"/>
                    </a:lnTo>
                    <a:lnTo>
                      <a:pt x="4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4" name="Freeform 757"/>
              <p:cNvSpPr>
                <a:spLocks/>
              </p:cNvSpPr>
              <p:nvPr/>
            </p:nvSpPr>
            <p:spPr bwMode="auto">
              <a:xfrm>
                <a:off x="2256" y="2334"/>
                <a:ext cx="222" cy="246"/>
              </a:xfrm>
              <a:custGeom>
                <a:avLst/>
                <a:gdLst>
                  <a:gd name="T0" fmla="*/ 42 w 222"/>
                  <a:gd name="T1" fmla="*/ 210 h 246"/>
                  <a:gd name="T2" fmla="*/ 42 w 222"/>
                  <a:gd name="T3" fmla="*/ 210 h 246"/>
                  <a:gd name="T4" fmla="*/ 72 w 222"/>
                  <a:gd name="T5" fmla="*/ 234 h 246"/>
                  <a:gd name="T6" fmla="*/ 90 w 222"/>
                  <a:gd name="T7" fmla="*/ 246 h 246"/>
                  <a:gd name="T8" fmla="*/ 102 w 222"/>
                  <a:gd name="T9" fmla="*/ 222 h 246"/>
                  <a:gd name="T10" fmla="*/ 120 w 222"/>
                  <a:gd name="T11" fmla="*/ 240 h 246"/>
                  <a:gd name="T12" fmla="*/ 126 w 222"/>
                  <a:gd name="T13" fmla="*/ 234 h 246"/>
                  <a:gd name="T14" fmla="*/ 210 w 222"/>
                  <a:gd name="T15" fmla="*/ 234 h 246"/>
                  <a:gd name="T16" fmla="*/ 216 w 222"/>
                  <a:gd name="T17" fmla="*/ 216 h 246"/>
                  <a:gd name="T18" fmla="*/ 204 w 222"/>
                  <a:gd name="T19" fmla="*/ 216 h 246"/>
                  <a:gd name="T20" fmla="*/ 192 w 222"/>
                  <a:gd name="T21" fmla="*/ 48 h 246"/>
                  <a:gd name="T22" fmla="*/ 222 w 222"/>
                  <a:gd name="T23" fmla="*/ 48 h 246"/>
                  <a:gd name="T24" fmla="*/ 156 w 222"/>
                  <a:gd name="T25" fmla="*/ 0 h 246"/>
                  <a:gd name="T26" fmla="*/ 156 w 222"/>
                  <a:gd name="T27" fmla="*/ 0 h 246"/>
                  <a:gd name="T28" fmla="*/ 156 w 222"/>
                  <a:gd name="T29" fmla="*/ 12 h 246"/>
                  <a:gd name="T30" fmla="*/ 156 w 222"/>
                  <a:gd name="T31" fmla="*/ 24 h 246"/>
                  <a:gd name="T32" fmla="*/ 96 w 222"/>
                  <a:gd name="T33" fmla="*/ 24 h 246"/>
                  <a:gd name="T34" fmla="*/ 96 w 222"/>
                  <a:gd name="T35" fmla="*/ 78 h 246"/>
                  <a:gd name="T36" fmla="*/ 78 w 222"/>
                  <a:gd name="T37" fmla="*/ 78 h 246"/>
                  <a:gd name="T38" fmla="*/ 72 w 222"/>
                  <a:gd name="T39" fmla="*/ 90 h 246"/>
                  <a:gd name="T40" fmla="*/ 72 w 222"/>
                  <a:gd name="T41" fmla="*/ 120 h 246"/>
                  <a:gd name="T42" fmla="*/ 6 w 222"/>
                  <a:gd name="T43" fmla="*/ 120 h 246"/>
                  <a:gd name="T44" fmla="*/ 0 w 222"/>
                  <a:gd name="T45" fmla="*/ 120 h 246"/>
                  <a:gd name="T46" fmla="*/ 0 w 222"/>
                  <a:gd name="T47" fmla="*/ 126 h 246"/>
                  <a:gd name="T48" fmla="*/ 12 w 222"/>
                  <a:gd name="T49" fmla="*/ 144 h 246"/>
                  <a:gd name="T50" fmla="*/ 12 w 222"/>
                  <a:gd name="T51" fmla="*/ 162 h 246"/>
                  <a:gd name="T52" fmla="*/ 18 w 222"/>
                  <a:gd name="T53" fmla="*/ 174 h 246"/>
                  <a:gd name="T54" fmla="*/ 12 w 222"/>
                  <a:gd name="T55" fmla="*/ 216 h 246"/>
                  <a:gd name="T56" fmla="*/ 42 w 222"/>
                  <a:gd name="T57" fmla="*/ 210 h 246"/>
                  <a:gd name="T58" fmla="*/ 42 w 222"/>
                  <a:gd name="T59" fmla="*/ 2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246">
                    <a:moveTo>
                      <a:pt x="42" y="210"/>
                    </a:moveTo>
                    <a:lnTo>
                      <a:pt x="42" y="210"/>
                    </a:lnTo>
                    <a:lnTo>
                      <a:pt x="72" y="234"/>
                    </a:lnTo>
                    <a:lnTo>
                      <a:pt x="90" y="246"/>
                    </a:lnTo>
                    <a:lnTo>
                      <a:pt x="102" y="222"/>
                    </a:lnTo>
                    <a:lnTo>
                      <a:pt x="120" y="240"/>
                    </a:lnTo>
                    <a:lnTo>
                      <a:pt x="126" y="234"/>
                    </a:lnTo>
                    <a:lnTo>
                      <a:pt x="210" y="234"/>
                    </a:lnTo>
                    <a:lnTo>
                      <a:pt x="216" y="216"/>
                    </a:lnTo>
                    <a:lnTo>
                      <a:pt x="204" y="216"/>
                    </a:lnTo>
                    <a:lnTo>
                      <a:pt x="192" y="48"/>
                    </a:lnTo>
                    <a:lnTo>
                      <a:pt x="222" y="48"/>
                    </a:lnTo>
                    <a:lnTo>
                      <a:pt x="156" y="0"/>
                    </a:lnTo>
                    <a:lnTo>
                      <a:pt x="156" y="0"/>
                    </a:lnTo>
                    <a:lnTo>
                      <a:pt x="156" y="12"/>
                    </a:lnTo>
                    <a:lnTo>
                      <a:pt x="156" y="24"/>
                    </a:lnTo>
                    <a:lnTo>
                      <a:pt x="96" y="24"/>
                    </a:lnTo>
                    <a:lnTo>
                      <a:pt x="96" y="78"/>
                    </a:lnTo>
                    <a:lnTo>
                      <a:pt x="78" y="78"/>
                    </a:lnTo>
                    <a:lnTo>
                      <a:pt x="72" y="90"/>
                    </a:lnTo>
                    <a:lnTo>
                      <a:pt x="72" y="120"/>
                    </a:lnTo>
                    <a:lnTo>
                      <a:pt x="6" y="120"/>
                    </a:lnTo>
                    <a:lnTo>
                      <a:pt x="0" y="120"/>
                    </a:lnTo>
                    <a:lnTo>
                      <a:pt x="0" y="126"/>
                    </a:lnTo>
                    <a:lnTo>
                      <a:pt x="12" y="144"/>
                    </a:lnTo>
                    <a:lnTo>
                      <a:pt x="12" y="162"/>
                    </a:lnTo>
                    <a:lnTo>
                      <a:pt x="18" y="174"/>
                    </a:lnTo>
                    <a:lnTo>
                      <a:pt x="12" y="216"/>
                    </a:lnTo>
                    <a:lnTo>
                      <a:pt x="42" y="210"/>
                    </a:lnTo>
                    <a:lnTo>
                      <a:pt x="42" y="21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5" name="Freeform 758"/>
              <p:cNvSpPr>
                <a:spLocks/>
              </p:cNvSpPr>
              <p:nvPr/>
            </p:nvSpPr>
            <p:spPr bwMode="auto">
              <a:xfrm>
                <a:off x="2412" y="2334"/>
                <a:ext cx="0" cy="12"/>
              </a:xfrm>
              <a:custGeom>
                <a:avLst/>
                <a:gdLst>
                  <a:gd name="T0" fmla="*/ 12 h 12"/>
                  <a:gd name="T1" fmla="*/ 0 h 12"/>
                  <a:gd name="T2" fmla="*/ 0 h 12"/>
                  <a:gd name="T3" fmla="*/ 0 h 12"/>
                  <a:gd name="T4" fmla="*/ 12 h 12"/>
                </a:gdLst>
                <a:ahLst/>
                <a:cxnLst>
                  <a:cxn ang="0">
                    <a:pos x="0" y="T0"/>
                  </a:cxn>
                  <a:cxn ang="0">
                    <a:pos x="0" y="T1"/>
                  </a:cxn>
                  <a:cxn ang="0">
                    <a:pos x="0" y="T2"/>
                  </a:cxn>
                  <a:cxn ang="0">
                    <a:pos x="0" y="T3"/>
                  </a:cxn>
                  <a:cxn ang="0">
                    <a:pos x="0" y="T4"/>
                  </a:cxn>
                </a:cxnLst>
                <a:rect l="0" t="0" r="r" b="b"/>
                <a:pathLst>
                  <a:path h="12">
                    <a:moveTo>
                      <a:pt x="0" y="12"/>
                    </a:moveTo>
                    <a:lnTo>
                      <a:pt x="0" y="0"/>
                    </a:lnTo>
                    <a:lnTo>
                      <a:pt x="0" y="0"/>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6" name="Freeform 759"/>
              <p:cNvSpPr>
                <a:spLocks/>
              </p:cNvSpPr>
              <p:nvPr/>
            </p:nvSpPr>
            <p:spPr bwMode="auto">
              <a:xfrm>
                <a:off x="2256" y="2454"/>
                <a:ext cx="72" cy="0"/>
              </a:xfrm>
              <a:custGeom>
                <a:avLst/>
                <a:gdLst>
                  <a:gd name="T0" fmla="*/ 72 w 72"/>
                  <a:gd name="T1" fmla="*/ 6 w 72"/>
                  <a:gd name="T2" fmla="*/ 0 w 72"/>
                  <a:gd name="T3" fmla="*/ 6 w 72"/>
                  <a:gd name="T4" fmla="*/ 72 w 72"/>
                </a:gdLst>
                <a:ahLst/>
                <a:cxnLst>
                  <a:cxn ang="0">
                    <a:pos x="T0" y="0"/>
                  </a:cxn>
                  <a:cxn ang="0">
                    <a:pos x="T1" y="0"/>
                  </a:cxn>
                  <a:cxn ang="0">
                    <a:pos x="T2" y="0"/>
                  </a:cxn>
                  <a:cxn ang="0">
                    <a:pos x="T3" y="0"/>
                  </a:cxn>
                  <a:cxn ang="0">
                    <a:pos x="T4" y="0"/>
                  </a:cxn>
                </a:cxnLst>
                <a:rect l="0" t="0" r="r" b="b"/>
                <a:pathLst>
                  <a:path w="72">
                    <a:moveTo>
                      <a:pt x="72" y="0"/>
                    </a:moveTo>
                    <a:lnTo>
                      <a:pt x="6" y="0"/>
                    </a:lnTo>
                    <a:lnTo>
                      <a:pt x="0" y="0"/>
                    </a:lnTo>
                    <a:lnTo>
                      <a:pt x="6" y="0"/>
                    </a:lnTo>
                    <a:lnTo>
                      <a:pt x="7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7" name="Freeform 760"/>
              <p:cNvSpPr>
                <a:spLocks/>
              </p:cNvSpPr>
              <p:nvPr/>
            </p:nvSpPr>
            <p:spPr bwMode="auto">
              <a:xfrm>
                <a:off x="2358" y="2556"/>
                <a:ext cx="24" cy="18"/>
              </a:xfrm>
              <a:custGeom>
                <a:avLst/>
                <a:gdLst>
                  <a:gd name="T0" fmla="*/ 24 w 24"/>
                  <a:gd name="T1" fmla="*/ 12 h 18"/>
                  <a:gd name="T2" fmla="*/ 18 w 24"/>
                  <a:gd name="T3" fmla="*/ 18 h 18"/>
                  <a:gd name="T4" fmla="*/ 0 w 24"/>
                  <a:gd name="T5" fmla="*/ 0 h 18"/>
                  <a:gd name="T6" fmla="*/ 18 w 24"/>
                  <a:gd name="T7" fmla="*/ 18 h 18"/>
                  <a:gd name="T8" fmla="*/ 24 w 24"/>
                  <a:gd name="T9" fmla="*/ 12 h 18"/>
                </a:gdLst>
                <a:ahLst/>
                <a:cxnLst>
                  <a:cxn ang="0">
                    <a:pos x="T0" y="T1"/>
                  </a:cxn>
                  <a:cxn ang="0">
                    <a:pos x="T2" y="T3"/>
                  </a:cxn>
                  <a:cxn ang="0">
                    <a:pos x="T4" y="T5"/>
                  </a:cxn>
                  <a:cxn ang="0">
                    <a:pos x="T6" y="T7"/>
                  </a:cxn>
                  <a:cxn ang="0">
                    <a:pos x="T8" y="T9"/>
                  </a:cxn>
                </a:cxnLst>
                <a:rect l="0" t="0" r="r" b="b"/>
                <a:pathLst>
                  <a:path w="24" h="18">
                    <a:moveTo>
                      <a:pt x="24" y="12"/>
                    </a:moveTo>
                    <a:lnTo>
                      <a:pt x="18" y="18"/>
                    </a:lnTo>
                    <a:lnTo>
                      <a:pt x="0" y="0"/>
                    </a:lnTo>
                    <a:lnTo>
                      <a:pt x="18" y="18"/>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8" name="Freeform 761"/>
              <p:cNvSpPr>
                <a:spLocks/>
              </p:cNvSpPr>
              <p:nvPr/>
            </p:nvSpPr>
            <p:spPr bwMode="auto">
              <a:xfrm>
                <a:off x="2250" y="2544"/>
                <a:ext cx="114" cy="84"/>
              </a:xfrm>
              <a:custGeom>
                <a:avLst/>
                <a:gdLst>
                  <a:gd name="T0" fmla="*/ 36 w 114"/>
                  <a:gd name="T1" fmla="*/ 78 h 84"/>
                  <a:gd name="T2" fmla="*/ 66 w 114"/>
                  <a:gd name="T3" fmla="*/ 72 h 84"/>
                  <a:gd name="T4" fmla="*/ 66 w 114"/>
                  <a:gd name="T5" fmla="*/ 78 h 84"/>
                  <a:gd name="T6" fmla="*/ 108 w 114"/>
                  <a:gd name="T7" fmla="*/ 84 h 84"/>
                  <a:gd name="T8" fmla="*/ 114 w 114"/>
                  <a:gd name="T9" fmla="*/ 72 h 84"/>
                  <a:gd name="T10" fmla="*/ 96 w 114"/>
                  <a:gd name="T11" fmla="*/ 60 h 84"/>
                  <a:gd name="T12" fmla="*/ 96 w 114"/>
                  <a:gd name="T13" fmla="*/ 36 h 84"/>
                  <a:gd name="T14" fmla="*/ 78 w 114"/>
                  <a:gd name="T15" fmla="*/ 24 h 84"/>
                  <a:gd name="T16" fmla="*/ 48 w 114"/>
                  <a:gd name="T17" fmla="*/ 0 h 84"/>
                  <a:gd name="T18" fmla="*/ 18 w 114"/>
                  <a:gd name="T19" fmla="*/ 6 h 84"/>
                  <a:gd name="T20" fmla="*/ 12 w 114"/>
                  <a:gd name="T21" fmla="*/ 18 h 84"/>
                  <a:gd name="T22" fmla="*/ 0 w 114"/>
                  <a:gd name="T23" fmla="*/ 36 h 84"/>
                  <a:gd name="T24" fmla="*/ 12 w 114"/>
                  <a:gd name="T25" fmla="*/ 60 h 84"/>
                  <a:gd name="T26" fmla="*/ 6 w 114"/>
                  <a:gd name="T27" fmla="*/ 66 h 84"/>
                  <a:gd name="T28" fmla="*/ 12 w 114"/>
                  <a:gd name="T29" fmla="*/ 84 h 84"/>
                  <a:gd name="T30" fmla="*/ 30 w 114"/>
                  <a:gd name="T31" fmla="*/ 84 h 84"/>
                  <a:gd name="T32" fmla="*/ 36 w 114"/>
                  <a:gd name="T33"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4">
                    <a:moveTo>
                      <a:pt x="36" y="78"/>
                    </a:moveTo>
                    <a:lnTo>
                      <a:pt x="66" y="72"/>
                    </a:lnTo>
                    <a:lnTo>
                      <a:pt x="66" y="78"/>
                    </a:lnTo>
                    <a:lnTo>
                      <a:pt x="108" y="84"/>
                    </a:lnTo>
                    <a:lnTo>
                      <a:pt x="114" y="72"/>
                    </a:lnTo>
                    <a:lnTo>
                      <a:pt x="96" y="60"/>
                    </a:lnTo>
                    <a:lnTo>
                      <a:pt x="96" y="36"/>
                    </a:lnTo>
                    <a:lnTo>
                      <a:pt x="78" y="24"/>
                    </a:lnTo>
                    <a:lnTo>
                      <a:pt x="48" y="0"/>
                    </a:lnTo>
                    <a:lnTo>
                      <a:pt x="18" y="6"/>
                    </a:lnTo>
                    <a:lnTo>
                      <a:pt x="12" y="18"/>
                    </a:lnTo>
                    <a:lnTo>
                      <a:pt x="0" y="36"/>
                    </a:lnTo>
                    <a:lnTo>
                      <a:pt x="12" y="60"/>
                    </a:lnTo>
                    <a:lnTo>
                      <a:pt x="6" y="66"/>
                    </a:lnTo>
                    <a:lnTo>
                      <a:pt x="12" y="84"/>
                    </a:lnTo>
                    <a:lnTo>
                      <a:pt x="30" y="84"/>
                    </a:lnTo>
                    <a:lnTo>
                      <a:pt x="36"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19" name="Freeform 762"/>
              <p:cNvSpPr>
                <a:spLocks/>
              </p:cNvSpPr>
              <p:nvPr/>
            </p:nvSpPr>
            <p:spPr bwMode="auto">
              <a:xfrm>
                <a:off x="2346" y="2604"/>
                <a:ext cx="18" cy="24"/>
              </a:xfrm>
              <a:custGeom>
                <a:avLst/>
                <a:gdLst>
                  <a:gd name="T0" fmla="*/ 18 w 18"/>
                  <a:gd name="T1" fmla="*/ 12 h 24"/>
                  <a:gd name="T2" fmla="*/ 0 w 18"/>
                  <a:gd name="T3" fmla="*/ 0 h 24"/>
                  <a:gd name="T4" fmla="*/ 18 w 18"/>
                  <a:gd name="T5" fmla="*/ 12 h 24"/>
                  <a:gd name="T6" fmla="*/ 12 w 18"/>
                  <a:gd name="T7" fmla="*/ 24 h 24"/>
                  <a:gd name="T8" fmla="*/ 12 w 18"/>
                  <a:gd name="T9" fmla="*/ 24 h 24"/>
                  <a:gd name="T10" fmla="*/ 18 w 18"/>
                  <a:gd name="T11" fmla="*/ 12 h 24"/>
                </a:gdLst>
                <a:ahLst/>
                <a:cxnLst>
                  <a:cxn ang="0">
                    <a:pos x="T0" y="T1"/>
                  </a:cxn>
                  <a:cxn ang="0">
                    <a:pos x="T2" y="T3"/>
                  </a:cxn>
                  <a:cxn ang="0">
                    <a:pos x="T4" y="T5"/>
                  </a:cxn>
                  <a:cxn ang="0">
                    <a:pos x="T6" y="T7"/>
                  </a:cxn>
                  <a:cxn ang="0">
                    <a:pos x="T8" y="T9"/>
                  </a:cxn>
                  <a:cxn ang="0">
                    <a:pos x="T10" y="T11"/>
                  </a:cxn>
                </a:cxnLst>
                <a:rect l="0" t="0" r="r" b="b"/>
                <a:pathLst>
                  <a:path w="18" h="24">
                    <a:moveTo>
                      <a:pt x="18" y="12"/>
                    </a:moveTo>
                    <a:lnTo>
                      <a:pt x="0" y="0"/>
                    </a:lnTo>
                    <a:lnTo>
                      <a:pt x="18" y="12"/>
                    </a:lnTo>
                    <a:lnTo>
                      <a:pt x="12" y="24"/>
                    </a:lnTo>
                    <a:lnTo>
                      <a:pt x="12" y="24"/>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0" name="Freeform 763"/>
              <p:cNvSpPr>
                <a:spLocks/>
              </p:cNvSpPr>
              <p:nvPr/>
            </p:nvSpPr>
            <p:spPr bwMode="auto">
              <a:xfrm>
                <a:off x="2298" y="2544"/>
                <a:ext cx="30" cy="24"/>
              </a:xfrm>
              <a:custGeom>
                <a:avLst/>
                <a:gdLst>
                  <a:gd name="T0" fmla="*/ 0 w 30"/>
                  <a:gd name="T1" fmla="*/ 0 h 24"/>
                  <a:gd name="T2" fmla="*/ 30 w 30"/>
                  <a:gd name="T3" fmla="*/ 24 h 24"/>
                  <a:gd name="T4" fmla="*/ 0 w 30"/>
                  <a:gd name="T5" fmla="*/ 0 h 24"/>
                  <a:gd name="T6" fmla="*/ 0 w 30"/>
                  <a:gd name="T7" fmla="*/ 0 h 24"/>
                </a:gdLst>
                <a:ahLst/>
                <a:cxnLst>
                  <a:cxn ang="0">
                    <a:pos x="T0" y="T1"/>
                  </a:cxn>
                  <a:cxn ang="0">
                    <a:pos x="T2" y="T3"/>
                  </a:cxn>
                  <a:cxn ang="0">
                    <a:pos x="T4" y="T5"/>
                  </a:cxn>
                  <a:cxn ang="0">
                    <a:pos x="T6" y="T7"/>
                  </a:cxn>
                </a:cxnLst>
                <a:rect l="0" t="0" r="r" b="b"/>
                <a:pathLst>
                  <a:path w="30" h="24">
                    <a:moveTo>
                      <a:pt x="0" y="0"/>
                    </a:moveTo>
                    <a:lnTo>
                      <a:pt x="30"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1" name="Freeform 764"/>
              <p:cNvSpPr>
                <a:spLocks/>
              </p:cNvSpPr>
              <p:nvPr/>
            </p:nvSpPr>
            <p:spPr bwMode="auto">
              <a:xfrm>
                <a:off x="2262" y="2616"/>
                <a:ext cx="54" cy="36"/>
              </a:xfrm>
              <a:custGeom>
                <a:avLst/>
                <a:gdLst>
                  <a:gd name="T0" fmla="*/ 54 w 54"/>
                  <a:gd name="T1" fmla="*/ 6 h 36"/>
                  <a:gd name="T2" fmla="*/ 54 w 54"/>
                  <a:gd name="T3" fmla="*/ 6 h 36"/>
                  <a:gd name="T4" fmla="*/ 54 w 54"/>
                  <a:gd name="T5" fmla="*/ 6 h 36"/>
                  <a:gd name="T6" fmla="*/ 54 w 54"/>
                  <a:gd name="T7" fmla="*/ 6 h 36"/>
                  <a:gd name="T8" fmla="*/ 54 w 54"/>
                  <a:gd name="T9" fmla="*/ 0 h 36"/>
                  <a:gd name="T10" fmla="*/ 24 w 54"/>
                  <a:gd name="T11" fmla="*/ 6 h 36"/>
                  <a:gd name="T12" fmla="*/ 18 w 54"/>
                  <a:gd name="T13" fmla="*/ 12 h 36"/>
                  <a:gd name="T14" fmla="*/ 0 w 54"/>
                  <a:gd name="T15" fmla="*/ 12 h 36"/>
                  <a:gd name="T16" fmla="*/ 0 w 54"/>
                  <a:gd name="T17" fmla="*/ 12 h 36"/>
                  <a:gd name="T18" fmla="*/ 0 w 54"/>
                  <a:gd name="T19" fmla="*/ 12 h 36"/>
                  <a:gd name="T20" fmla="*/ 0 w 54"/>
                  <a:gd name="T21" fmla="*/ 12 h 36"/>
                  <a:gd name="T22" fmla="*/ 24 w 54"/>
                  <a:gd name="T23" fmla="*/ 24 h 36"/>
                  <a:gd name="T24" fmla="*/ 24 w 54"/>
                  <a:gd name="T25" fmla="*/ 36 h 36"/>
                  <a:gd name="T26" fmla="*/ 30 w 54"/>
                  <a:gd name="T27" fmla="*/ 36 h 36"/>
                  <a:gd name="T28" fmla="*/ 54 w 54"/>
                  <a:gd name="T29" fmla="*/ 24 h 36"/>
                  <a:gd name="T30" fmla="*/ 54 w 54"/>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36">
                    <a:moveTo>
                      <a:pt x="54" y="6"/>
                    </a:moveTo>
                    <a:lnTo>
                      <a:pt x="54" y="6"/>
                    </a:lnTo>
                    <a:lnTo>
                      <a:pt x="54" y="6"/>
                    </a:lnTo>
                    <a:lnTo>
                      <a:pt x="54" y="6"/>
                    </a:lnTo>
                    <a:lnTo>
                      <a:pt x="54" y="0"/>
                    </a:lnTo>
                    <a:lnTo>
                      <a:pt x="24" y="6"/>
                    </a:lnTo>
                    <a:lnTo>
                      <a:pt x="18" y="12"/>
                    </a:lnTo>
                    <a:lnTo>
                      <a:pt x="0" y="12"/>
                    </a:lnTo>
                    <a:lnTo>
                      <a:pt x="0" y="12"/>
                    </a:lnTo>
                    <a:lnTo>
                      <a:pt x="0" y="12"/>
                    </a:lnTo>
                    <a:lnTo>
                      <a:pt x="0" y="12"/>
                    </a:lnTo>
                    <a:lnTo>
                      <a:pt x="24" y="24"/>
                    </a:lnTo>
                    <a:lnTo>
                      <a:pt x="24" y="36"/>
                    </a:lnTo>
                    <a:lnTo>
                      <a:pt x="30" y="36"/>
                    </a:lnTo>
                    <a:lnTo>
                      <a:pt x="54" y="24"/>
                    </a:lnTo>
                    <a:lnTo>
                      <a:pt x="54"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2" name="Rectangle 765"/>
              <p:cNvSpPr>
                <a:spLocks noChangeArrowheads="1"/>
              </p:cNvSpPr>
              <p:nvPr/>
            </p:nvSpPr>
            <p:spPr bwMode="auto">
              <a:xfrm>
                <a:off x="2262" y="2628"/>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23" name="Freeform 766"/>
              <p:cNvSpPr>
                <a:spLocks/>
              </p:cNvSpPr>
              <p:nvPr/>
            </p:nvSpPr>
            <p:spPr bwMode="auto">
              <a:xfrm>
                <a:off x="2292" y="2622"/>
                <a:ext cx="138" cy="96"/>
              </a:xfrm>
              <a:custGeom>
                <a:avLst/>
                <a:gdLst>
                  <a:gd name="T0" fmla="*/ 48 w 138"/>
                  <a:gd name="T1" fmla="*/ 54 h 96"/>
                  <a:gd name="T2" fmla="*/ 72 w 138"/>
                  <a:gd name="T3" fmla="*/ 48 h 96"/>
                  <a:gd name="T4" fmla="*/ 72 w 138"/>
                  <a:gd name="T5" fmla="*/ 48 h 96"/>
                  <a:gd name="T6" fmla="*/ 72 w 138"/>
                  <a:gd name="T7" fmla="*/ 48 h 96"/>
                  <a:gd name="T8" fmla="*/ 84 w 138"/>
                  <a:gd name="T9" fmla="*/ 72 h 96"/>
                  <a:gd name="T10" fmla="*/ 78 w 138"/>
                  <a:gd name="T11" fmla="*/ 84 h 96"/>
                  <a:gd name="T12" fmla="*/ 84 w 138"/>
                  <a:gd name="T13" fmla="*/ 78 h 96"/>
                  <a:gd name="T14" fmla="*/ 84 w 138"/>
                  <a:gd name="T15" fmla="*/ 78 h 96"/>
                  <a:gd name="T16" fmla="*/ 84 w 138"/>
                  <a:gd name="T17" fmla="*/ 78 h 96"/>
                  <a:gd name="T18" fmla="*/ 90 w 138"/>
                  <a:gd name="T19" fmla="*/ 78 h 96"/>
                  <a:gd name="T20" fmla="*/ 102 w 138"/>
                  <a:gd name="T21" fmla="*/ 78 h 96"/>
                  <a:gd name="T22" fmla="*/ 102 w 138"/>
                  <a:gd name="T23" fmla="*/ 96 h 96"/>
                  <a:gd name="T24" fmla="*/ 108 w 138"/>
                  <a:gd name="T25" fmla="*/ 96 h 96"/>
                  <a:gd name="T26" fmla="*/ 114 w 138"/>
                  <a:gd name="T27" fmla="*/ 90 h 96"/>
                  <a:gd name="T28" fmla="*/ 114 w 138"/>
                  <a:gd name="T29" fmla="*/ 90 h 96"/>
                  <a:gd name="T30" fmla="*/ 114 w 138"/>
                  <a:gd name="T31" fmla="*/ 90 h 96"/>
                  <a:gd name="T32" fmla="*/ 126 w 138"/>
                  <a:gd name="T33" fmla="*/ 96 h 96"/>
                  <a:gd name="T34" fmla="*/ 138 w 138"/>
                  <a:gd name="T35" fmla="*/ 78 h 96"/>
                  <a:gd name="T36" fmla="*/ 126 w 138"/>
                  <a:gd name="T37" fmla="*/ 48 h 96"/>
                  <a:gd name="T38" fmla="*/ 138 w 138"/>
                  <a:gd name="T39" fmla="*/ 42 h 96"/>
                  <a:gd name="T40" fmla="*/ 126 w 138"/>
                  <a:gd name="T41" fmla="*/ 42 h 96"/>
                  <a:gd name="T42" fmla="*/ 108 w 138"/>
                  <a:gd name="T43" fmla="*/ 0 h 96"/>
                  <a:gd name="T44" fmla="*/ 96 w 138"/>
                  <a:gd name="T45" fmla="*/ 12 h 96"/>
                  <a:gd name="T46" fmla="*/ 96 w 138"/>
                  <a:gd name="T47" fmla="*/ 12 h 96"/>
                  <a:gd name="T48" fmla="*/ 96 w 138"/>
                  <a:gd name="T49" fmla="*/ 12 h 96"/>
                  <a:gd name="T50" fmla="*/ 66 w 138"/>
                  <a:gd name="T51" fmla="*/ 6 h 96"/>
                  <a:gd name="T52" fmla="*/ 24 w 138"/>
                  <a:gd name="T53" fmla="*/ 0 h 96"/>
                  <a:gd name="T54" fmla="*/ 24 w 138"/>
                  <a:gd name="T55" fmla="*/ 0 h 96"/>
                  <a:gd name="T56" fmla="*/ 24 w 138"/>
                  <a:gd name="T57" fmla="*/ 0 h 96"/>
                  <a:gd name="T58" fmla="*/ 24 w 138"/>
                  <a:gd name="T59" fmla="*/ 0 h 96"/>
                  <a:gd name="T60" fmla="*/ 24 w 138"/>
                  <a:gd name="T61" fmla="*/ 0 h 96"/>
                  <a:gd name="T62" fmla="*/ 24 w 138"/>
                  <a:gd name="T63" fmla="*/ 18 h 96"/>
                  <a:gd name="T64" fmla="*/ 0 w 138"/>
                  <a:gd name="T65" fmla="*/ 30 h 96"/>
                  <a:gd name="T66" fmla="*/ 6 w 138"/>
                  <a:gd name="T67" fmla="*/ 36 h 96"/>
                  <a:gd name="T68" fmla="*/ 12 w 138"/>
                  <a:gd name="T69" fmla="*/ 48 h 96"/>
                  <a:gd name="T70" fmla="*/ 24 w 138"/>
                  <a:gd name="T71" fmla="*/ 54 h 96"/>
                  <a:gd name="T72" fmla="*/ 30 w 138"/>
                  <a:gd name="T73" fmla="*/ 66 h 96"/>
                  <a:gd name="T74" fmla="*/ 36 w 138"/>
                  <a:gd name="T75" fmla="*/ 66 h 96"/>
                  <a:gd name="T76" fmla="*/ 48 w 138"/>
                  <a:gd name="T77"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 h="96">
                    <a:moveTo>
                      <a:pt x="48" y="54"/>
                    </a:moveTo>
                    <a:lnTo>
                      <a:pt x="72" y="48"/>
                    </a:lnTo>
                    <a:lnTo>
                      <a:pt x="72" y="48"/>
                    </a:lnTo>
                    <a:lnTo>
                      <a:pt x="72" y="48"/>
                    </a:lnTo>
                    <a:lnTo>
                      <a:pt x="84" y="72"/>
                    </a:lnTo>
                    <a:lnTo>
                      <a:pt x="78" y="84"/>
                    </a:lnTo>
                    <a:lnTo>
                      <a:pt x="84" y="78"/>
                    </a:lnTo>
                    <a:lnTo>
                      <a:pt x="84" y="78"/>
                    </a:lnTo>
                    <a:lnTo>
                      <a:pt x="84" y="78"/>
                    </a:lnTo>
                    <a:lnTo>
                      <a:pt x="90" y="78"/>
                    </a:lnTo>
                    <a:lnTo>
                      <a:pt x="102" y="78"/>
                    </a:lnTo>
                    <a:lnTo>
                      <a:pt x="102" y="96"/>
                    </a:lnTo>
                    <a:lnTo>
                      <a:pt x="108" y="96"/>
                    </a:lnTo>
                    <a:lnTo>
                      <a:pt x="114" y="90"/>
                    </a:lnTo>
                    <a:lnTo>
                      <a:pt x="114" y="90"/>
                    </a:lnTo>
                    <a:lnTo>
                      <a:pt x="114" y="90"/>
                    </a:lnTo>
                    <a:lnTo>
                      <a:pt x="126" y="96"/>
                    </a:lnTo>
                    <a:lnTo>
                      <a:pt x="138" y="78"/>
                    </a:lnTo>
                    <a:lnTo>
                      <a:pt x="126" y="48"/>
                    </a:lnTo>
                    <a:lnTo>
                      <a:pt x="138" y="42"/>
                    </a:lnTo>
                    <a:lnTo>
                      <a:pt x="126" y="42"/>
                    </a:lnTo>
                    <a:lnTo>
                      <a:pt x="108" y="0"/>
                    </a:lnTo>
                    <a:lnTo>
                      <a:pt x="96" y="12"/>
                    </a:lnTo>
                    <a:lnTo>
                      <a:pt x="96" y="12"/>
                    </a:lnTo>
                    <a:lnTo>
                      <a:pt x="96" y="12"/>
                    </a:lnTo>
                    <a:lnTo>
                      <a:pt x="66" y="6"/>
                    </a:lnTo>
                    <a:lnTo>
                      <a:pt x="24" y="0"/>
                    </a:lnTo>
                    <a:lnTo>
                      <a:pt x="24" y="0"/>
                    </a:lnTo>
                    <a:lnTo>
                      <a:pt x="24" y="0"/>
                    </a:lnTo>
                    <a:lnTo>
                      <a:pt x="24" y="0"/>
                    </a:lnTo>
                    <a:lnTo>
                      <a:pt x="24" y="0"/>
                    </a:lnTo>
                    <a:lnTo>
                      <a:pt x="24" y="18"/>
                    </a:lnTo>
                    <a:lnTo>
                      <a:pt x="0" y="30"/>
                    </a:lnTo>
                    <a:lnTo>
                      <a:pt x="6" y="36"/>
                    </a:lnTo>
                    <a:lnTo>
                      <a:pt x="12" y="48"/>
                    </a:lnTo>
                    <a:lnTo>
                      <a:pt x="24" y="54"/>
                    </a:lnTo>
                    <a:lnTo>
                      <a:pt x="30" y="66"/>
                    </a:lnTo>
                    <a:lnTo>
                      <a:pt x="36" y="66"/>
                    </a:lnTo>
                    <a:lnTo>
                      <a:pt x="48"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4" name="Freeform 767"/>
              <p:cNvSpPr>
                <a:spLocks/>
              </p:cNvSpPr>
              <p:nvPr/>
            </p:nvSpPr>
            <p:spPr bwMode="auto">
              <a:xfrm>
                <a:off x="2358" y="2628"/>
                <a:ext cx="30" cy="6"/>
              </a:xfrm>
              <a:custGeom>
                <a:avLst/>
                <a:gdLst>
                  <a:gd name="T0" fmla="*/ 0 w 30"/>
                  <a:gd name="T1" fmla="*/ 0 h 6"/>
                  <a:gd name="T2" fmla="*/ 30 w 30"/>
                  <a:gd name="T3" fmla="*/ 6 h 6"/>
                  <a:gd name="T4" fmla="*/ 30 w 30"/>
                  <a:gd name="T5" fmla="*/ 6 h 6"/>
                  <a:gd name="T6" fmla="*/ 0 w 30"/>
                  <a:gd name="T7" fmla="*/ 0 h 6"/>
                  <a:gd name="T8" fmla="*/ 0 w 30"/>
                  <a:gd name="T9" fmla="*/ 0 h 6"/>
                </a:gdLst>
                <a:ahLst/>
                <a:cxnLst>
                  <a:cxn ang="0">
                    <a:pos x="T0" y="T1"/>
                  </a:cxn>
                  <a:cxn ang="0">
                    <a:pos x="T2" y="T3"/>
                  </a:cxn>
                  <a:cxn ang="0">
                    <a:pos x="T4" y="T5"/>
                  </a:cxn>
                  <a:cxn ang="0">
                    <a:pos x="T6" y="T7"/>
                  </a:cxn>
                  <a:cxn ang="0">
                    <a:pos x="T8" y="T9"/>
                  </a:cxn>
                </a:cxnLst>
                <a:rect l="0" t="0" r="r" b="b"/>
                <a:pathLst>
                  <a:path w="30" h="6">
                    <a:moveTo>
                      <a:pt x="0" y="0"/>
                    </a:moveTo>
                    <a:lnTo>
                      <a:pt x="30" y="6"/>
                    </a:lnTo>
                    <a:lnTo>
                      <a:pt x="3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5" name="Freeform 768"/>
              <p:cNvSpPr>
                <a:spLocks/>
              </p:cNvSpPr>
              <p:nvPr/>
            </p:nvSpPr>
            <p:spPr bwMode="auto">
              <a:xfrm>
                <a:off x="2316" y="2622"/>
                <a:ext cx="42" cy="6"/>
              </a:xfrm>
              <a:custGeom>
                <a:avLst/>
                <a:gdLst>
                  <a:gd name="T0" fmla="*/ 0 w 42"/>
                  <a:gd name="T1" fmla="*/ 0 h 6"/>
                  <a:gd name="T2" fmla="*/ 0 w 42"/>
                  <a:gd name="T3" fmla="*/ 0 h 6"/>
                  <a:gd name="T4" fmla="*/ 42 w 42"/>
                  <a:gd name="T5" fmla="*/ 6 h 6"/>
                  <a:gd name="T6" fmla="*/ 42 w 42"/>
                  <a:gd name="T7" fmla="*/ 6 h 6"/>
                  <a:gd name="T8" fmla="*/ 0 w 42"/>
                  <a:gd name="T9" fmla="*/ 0 h 6"/>
                </a:gdLst>
                <a:ahLst/>
                <a:cxnLst>
                  <a:cxn ang="0">
                    <a:pos x="T0" y="T1"/>
                  </a:cxn>
                  <a:cxn ang="0">
                    <a:pos x="T2" y="T3"/>
                  </a:cxn>
                  <a:cxn ang="0">
                    <a:pos x="T4" y="T5"/>
                  </a:cxn>
                  <a:cxn ang="0">
                    <a:pos x="T6" y="T7"/>
                  </a:cxn>
                  <a:cxn ang="0">
                    <a:pos x="T8" y="T9"/>
                  </a:cxn>
                </a:cxnLst>
                <a:rect l="0" t="0" r="r" b="b"/>
                <a:pathLst>
                  <a:path w="42" h="6">
                    <a:moveTo>
                      <a:pt x="0" y="0"/>
                    </a:moveTo>
                    <a:lnTo>
                      <a:pt x="0" y="0"/>
                    </a:lnTo>
                    <a:lnTo>
                      <a:pt x="42" y="6"/>
                    </a:lnTo>
                    <a:lnTo>
                      <a:pt x="4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6" name="Rectangle 769"/>
              <p:cNvSpPr>
                <a:spLocks noChangeArrowheads="1"/>
              </p:cNvSpPr>
              <p:nvPr/>
            </p:nvSpPr>
            <p:spPr bwMode="auto">
              <a:xfrm>
                <a:off x="2358" y="262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27" name="Rectangle 770"/>
              <p:cNvSpPr>
                <a:spLocks noChangeArrowheads="1"/>
              </p:cNvSpPr>
              <p:nvPr/>
            </p:nvSpPr>
            <p:spPr bwMode="auto">
              <a:xfrm>
                <a:off x="2316" y="262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28" name="Freeform 771"/>
              <p:cNvSpPr>
                <a:spLocks/>
              </p:cNvSpPr>
              <p:nvPr/>
            </p:nvSpPr>
            <p:spPr bwMode="auto">
              <a:xfrm>
                <a:off x="2322" y="2670"/>
                <a:ext cx="54" cy="60"/>
              </a:xfrm>
              <a:custGeom>
                <a:avLst/>
                <a:gdLst>
                  <a:gd name="T0" fmla="*/ 54 w 54"/>
                  <a:gd name="T1" fmla="*/ 30 h 60"/>
                  <a:gd name="T2" fmla="*/ 48 w 54"/>
                  <a:gd name="T3" fmla="*/ 36 h 60"/>
                  <a:gd name="T4" fmla="*/ 54 w 54"/>
                  <a:gd name="T5" fmla="*/ 24 h 60"/>
                  <a:gd name="T6" fmla="*/ 42 w 54"/>
                  <a:gd name="T7" fmla="*/ 0 h 60"/>
                  <a:gd name="T8" fmla="*/ 18 w 54"/>
                  <a:gd name="T9" fmla="*/ 6 h 60"/>
                  <a:gd name="T10" fmla="*/ 6 w 54"/>
                  <a:gd name="T11" fmla="*/ 18 h 60"/>
                  <a:gd name="T12" fmla="*/ 0 w 54"/>
                  <a:gd name="T13" fmla="*/ 18 h 60"/>
                  <a:gd name="T14" fmla="*/ 0 w 54"/>
                  <a:gd name="T15" fmla="*/ 18 h 60"/>
                  <a:gd name="T16" fmla="*/ 0 w 54"/>
                  <a:gd name="T17" fmla="*/ 18 h 60"/>
                  <a:gd name="T18" fmla="*/ 0 w 54"/>
                  <a:gd name="T19" fmla="*/ 36 h 60"/>
                  <a:gd name="T20" fmla="*/ 6 w 54"/>
                  <a:gd name="T21" fmla="*/ 42 h 60"/>
                  <a:gd name="T22" fmla="*/ 18 w 54"/>
                  <a:gd name="T23" fmla="*/ 48 h 60"/>
                  <a:gd name="T24" fmla="*/ 18 w 54"/>
                  <a:gd name="T25" fmla="*/ 54 h 60"/>
                  <a:gd name="T26" fmla="*/ 30 w 54"/>
                  <a:gd name="T27" fmla="*/ 54 h 60"/>
                  <a:gd name="T28" fmla="*/ 30 w 54"/>
                  <a:gd name="T29" fmla="*/ 60 h 60"/>
                  <a:gd name="T30" fmla="*/ 42 w 54"/>
                  <a:gd name="T31" fmla="*/ 42 h 60"/>
                  <a:gd name="T32" fmla="*/ 54 w 54"/>
                  <a:gd name="T3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60">
                    <a:moveTo>
                      <a:pt x="54" y="30"/>
                    </a:moveTo>
                    <a:lnTo>
                      <a:pt x="48" y="36"/>
                    </a:lnTo>
                    <a:lnTo>
                      <a:pt x="54" y="24"/>
                    </a:lnTo>
                    <a:lnTo>
                      <a:pt x="42" y="0"/>
                    </a:lnTo>
                    <a:lnTo>
                      <a:pt x="18" y="6"/>
                    </a:lnTo>
                    <a:lnTo>
                      <a:pt x="6" y="18"/>
                    </a:lnTo>
                    <a:lnTo>
                      <a:pt x="0" y="18"/>
                    </a:lnTo>
                    <a:lnTo>
                      <a:pt x="0" y="18"/>
                    </a:lnTo>
                    <a:lnTo>
                      <a:pt x="0" y="18"/>
                    </a:lnTo>
                    <a:lnTo>
                      <a:pt x="0" y="36"/>
                    </a:lnTo>
                    <a:lnTo>
                      <a:pt x="6" y="42"/>
                    </a:lnTo>
                    <a:lnTo>
                      <a:pt x="18" y="48"/>
                    </a:lnTo>
                    <a:lnTo>
                      <a:pt x="18" y="54"/>
                    </a:lnTo>
                    <a:lnTo>
                      <a:pt x="30" y="54"/>
                    </a:lnTo>
                    <a:lnTo>
                      <a:pt x="30" y="60"/>
                    </a:lnTo>
                    <a:lnTo>
                      <a:pt x="42" y="42"/>
                    </a:lnTo>
                    <a:lnTo>
                      <a:pt x="5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29" name="Rectangle 772"/>
              <p:cNvSpPr>
                <a:spLocks noChangeArrowheads="1"/>
              </p:cNvSpPr>
              <p:nvPr/>
            </p:nvSpPr>
            <p:spPr bwMode="auto">
              <a:xfrm>
                <a:off x="2322" y="2688"/>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30" name="Freeform 773"/>
              <p:cNvSpPr>
                <a:spLocks/>
              </p:cNvSpPr>
              <p:nvPr/>
            </p:nvSpPr>
            <p:spPr bwMode="auto">
              <a:xfrm>
                <a:off x="2328" y="2670"/>
                <a:ext cx="36" cy="18"/>
              </a:xfrm>
              <a:custGeom>
                <a:avLst/>
                <a:gdLst>
                  <a:gd name="T0" fmla="*/ 12 w 36"/>
                  <a:gd name="T1" fmla="*/ 6 h 18"/>
                  <a:gd name="T2" fmla="*/ 0 w 36"/>
                  <a:gd name="T3" fmla="*/ 18 h 18"/>
                  <a:gd name="T4" fmla="*/ 12 w 36"/>
                  <a:gd name="T5" fmla="*/ 6 h 18"/>
                  <a:gd name="T6" fmla="*/ 36 w 36"/>
                  <a:gd name="T7" fmla="*/ 0 h 18"/>
                  <a:gd name="T8" fmla="*/ 36 w 36"/>
                  <a:gd name="T9" fmla="*/ 0 h 18"/>
                  <a:gd name="T10" fmla="*/ 12 w 36"/>
                  <a:gd name="T11" fmla="*/ 6 h 18"/>
                </a:gdLst>
                <a:ahLst/>
                <a:cxnLst>
                  <a:cxn ang="0">
                    <a:pos x="T0" y="T1"/>
                  </a:cxn>
                  <a:cxn ang="0">
                    <a:pos x="T2" y="T3"/>
                  </a:cxn>
                  <a:cxn ang="0">
                    <a:pos x="T4" y="T5"/>
                  </a:cxn>
                  <a:cxn ang="0">
                    <a:pos x="T6" y="T7"/>
                  </a:cxn>
                  <a:cxn ang="0">
                    <a:pos x="T8" y="T9"/>
                  </a:cxn>
                  <a:cxn ang="0">
                    <a:pos x="T10" y="T11"/>
                  </a:cxn>
                </a:cxnLst>
                <a:rect l="0" t="0" r="r" b="b"/>
                <a:pathLst>
                  <a:path w="36" h="18">
                    <a:moveTo>
                      <a:pt x="12" y="6"/>
                    </a:moveTo>
                    <a:lnTo>
                      <a:pt x="0" y="18"/>
                    </a:lnTo>
                    <a:lnTo>
                      <a:pt x="12" y="6"/>
                    </a:lnTo>
                    <a:lnTo>
                      <a:pt x="36" y="0"/>
                    </a:lnTo>
                    <a:lnTo>
                      <a:pt x="36"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1" name="Freeform 774"/>
              <p:cNvSpPr>
                <a:spLocks/>
              </p:cNvSpPr>
              <p:nvPr/>
            </p:nvSpPr>
            <p:spPr bwMode="auto">
              <a:xfrm>
                <a:off x="2370" y="2700"/>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2" name="Freeform 775"/>
              <p:cNvSpPr>
                <a:spLocks/>
              </p:cNvSpPr>
              <p:nvPr/>
            </p:nvSpPr>
            <p:spPr bwMode="auto">
              <a:xfrm>
                <a:off x="2352" y="2700"/>
                <a:ext cx="78" cy="78"/>
              </a:xfrm>
              <a:custGeom>
                <a:avLst/>
                <a:gdLst>
                  <a:gd name="T0" fmla="*/ 66 w 78"/>
                  <a:gd name="T1" fmla="*/ 18 h 78"/>
                  <a:gd name="T2" fmla="*/ 54 w 78"/>
                  <a:gd name="T3" fmla="*/ 12 h 78"/>
                  <a:gd name="T4" fmla="*/ 48 w 78"/>
                  <a:gd name="T5" fmla="*/ 18 h 78"/>
                  <a:gd name="T6" fmla="*/ 42 w 78"/>
                  <a:gd name="T7" fmla="*/ 18 h 78"/>
                  <a:gd name="T8" fmla="*/ 42 w 78"/>
                  <a:gd name="T9" fmla="*/ 0 h 78"/>
                  <a:gd name="T10" fmla="*/ 30 w 78"/>
                  <a:gd name="T11" fmla="*/ 0 h 78"/>
                  <a:gd name="T12" fmla="*/ 24 w 78"/>
                  <a:gd name="T13" fmla="*/ 0 h 78"/>
                  <a:gd name="T14" fmla="*/ 24 w 78"/>
                  <a:gd name="T15" fmla="*/ 0 h 78"/>
                  <a:gd name="T16" fmla="*/ 12 w 78"/>
                  <a:gd name="T17" fmla="*/ 12 h 78"/>
                  <a:gd name="T18" fmla="*/ 0 w 78"/>
                  <a:gd name="T19" fmla="*/ 30 h 78"/>
                  <a:gd name="T20" fmla="*/ 0 w 78"/>
                  <a:gd name="T21" fmla="*/ 30 h 78"/>
                  <a:gd name="T22" fmla="*/ 0 w 78"/>
                  <a:gd name="T23" fmla="*/ 30 h 78"/>
                  <a:gd name="T24" fmla="*/ 6 w 78"/>
                  <a:gd name="T25" fmla="*/ 30 h 78"/>
                  <a:gd name="T26" fmla="*/ 6 w 78"/>
                  <a:gd name="T27" fmla="*/ 30 h 78"/>
                  <a:gd name="T28" fmla="*/ 6 w 78"/>
                  <a:gd name="T29" fmla="*/ 36 h 78"/>
                  <a:gd name="T30" fmla="*/ 12 w 78"/>
                  <a:gd name="T31" fmla="*/ 36 h 78"/>
                  <a:gd name="T32" fmla="*/ 18 w 78"/>
                  <a:gd name="T33" fmla="*/ 42 h 78"/>
                  <a:gd name="T34" fmla="*/ 24 w 78"/>
                  <a:gd name="T35" fmla="*/ 42 h 78"/>
                  <a:gd name="T36" fmla="*/ 42 w 78"/>
                  <a:gd name="T37" fmla="*/ 66 h 78"/>
                  <a:gd name="T38" fmla="*/ 48 w 78"/>
                  <a:gd name="T39" fmla="*/ 66 h 78"/>
                  <a:gd name="T40" fmla="*/ 54 w 78"/>
                  <a:gd name="T41" fmla="*/ 72 h 78"/>
                  <a:gd name="T42" fmla="*/ 60 w 78"/>
                  <a:gd name="T43" fmla="*/ 72 h 78"/>
                  <a:gd name="T44" fmla="*/ 66 w 78"/>
                  <a:gd name="T45" fmla="*/ 72 h 78"/>
                  <a:gd name="T46" fmla="*/ 66 w 78"/>
                  <a:gd name="T47" fmla="*/ 72 h 78"/>
                  <a:gd name="T48" fmla="*/ 72 w 78"/>
                  <a:gd name="T49" fmla="*/ 78 h 78"/>
                  <a:gd name="T50" fmla="*/ 78 w 78"/>
                  <a:gd name="T51" fmla="*/ 48 h 78"/>
                  <a:gd name="T52" fmla="*/ 54 w 78"/>
                  <a:gd name="T53" fmla="*/ 36 h 78"/>
                  <a:gd name="T54" fmla="*/ 66 w 78"/>
                  <a:gd name="T55" fmla="*/ 1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78">
                    <a:moveTo>
                      <a:pt x="66" y="18"/>
                    </a:moveTo>
                    <a:lnTo>
                      <a:pt x="54" y="12"/>
                    </a:lnTo>
                    <a:lnTo>
                      <a:pt x="48" y="18"/>
                    </a:lnTo>
                    <a:lnTo>
                      <a:pt x="42" y="18"/>
                    </a:lnTo>
                    <a:lnTo>
                      <a:pt x="42" y="0"/>
                    </a:lnTo>
                    <a:lnTo>
                      <a:pt x="30" y="0"/>
                    </a:lnTo>
                    <a:lnTo>
                      <a:pt x="24" y="0"/>
                    </a:lnTo>
                    <a:lnTo>
                      <a:pt x="24" y="0"/>
                    </a:lnTo>
                    <a:lnTo>
                      <a:pt x="12" y="12"/>
                    </a:lnTo>
                    <a:lnTo>
                      <a:pt x="0" y="30"/>
                    </a:lnTo>
                    <a:lnTo>
                      <a:pt x="0" y="30"/>
                    </a:lnTo>
                    <a:lnTo>
                      <a:pt x="0" y="30"/>
                    </a:lnTo>
                    <a:lnTo>
                      <a:pt x="6" y="30"/>
                    </a:lnTo>
                    <a:lnTo>
                      <a:pt x="6" y="30"/>
                    </a:lnTo>
                    <a:lnTo>
                      <a:pt x="6" y="36"/>
                    </a:lnTo>
                    <a:lnTo>
                      <a:pt x="12" y="36"/>
                    </a:lnTo>
                    <a:lnTo>
                      <a:pt x="18" y="42"/>
                    </a:lnTo>
                    <a:lnTo>
                      <a:pt x="24" y="42"/>
                    </a:lnTo>
                    <a:lnTo>
                      <a:pt x="42" y="66"/>
                    </a:lnTo>
                    <a:lnTo>
                      <a:pt x="48" y="66"/>
                    </a:lnTo>
                    <a:lnTo>
                      <a:pt x="54" y="72"/>
                    </a:lnTo>
                    <a:lnTo>
                      <a:pt x="60" y="72"/>
                    </a:lnTo>
                    <a:lnTo>
                      <a:pt x="66" y="72"/>
                    </a:lnTo>
                    <a:lnTo>
                      <a:pt x="66" y="72"/>
                    </a:lnTo>
                    <a:lnTo>
                      <a:pt x="72" y="78"/>
                    </a:lnTo>
                    <a:lnTo>
                      <a:pt x="78" y="48"/>
                    </a:lnTo>
                    <a:lnTo>
                      <a:pt x="54" y="36"/>
                    </a:lnTo>
                    <a:lnTo>
                      <a:pt x="6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3" name="Freeform 776"/>
              <p:cNvSpPr>
                <a:spLocks/>
              </p:cNvSpPr>
              <p:nvPr/>
            </p:nvSpPr>
            <p:spPr bwMode="auto">
              <a:xfrm>
                <a:off x="2376" y="2700"/>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4" name="Freeform 777"/>
              <p:cNvSpPr>
                <a:spLocks/>
              </p:cNvSpPr>
              <p:nvPr/>
            </p:nvSpPr>
            <p:spPr bwMode="auto">
              <a:xfrm>
                <a:off x="2400" y="2712"/>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5" name="Freeform 778"/>
              <p:cNvSpPr>
                <a:spLocks/>
              </p:cNvSpPr>
              <p:nvPr/>
            </p:nvSpPr>
            <p:spPr bwMode="auto">
              <a:xfrm>
                <a:off x="2352" y="2712"/>
                <a:ext cx="12" cy="18"/>
              </a:xfrm>
              <a:custGeom>
                <a:avLst/>
                <a:gdLst>
                  <a:gd name="T0" fmla="*/ 12 w 12"/>
                  <a:gd name="T1" fmla="*/ 0 h 18"/>
                  <a:gd name="T2" fmla="*/ 0 w 12"/>
                  <a:gd name="T3" fmla="*/ 18 h 18"/>
                  <a:gd name="T4" fmla="*/ 0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0" y="18"/>
                    </a:lnTo>
                    <a:lnTo>
                      <a:pt x="0" y="18"/>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6" name="Freeform 779"/>
              <p:cNvSpPr>
                <a:spLocks/>
              </p:cNvSpPr>
              <p:nvPr/>
            </p:nvSpPr>
            <p:spPr bwMode="auto">
              <a:xfrm>
                <a:off x="2472" y="2580"/>
                <a:ext cx="144" cy="96"/>
              </a:xfrm>
              <a:custGeom>
                <a:avLst/>
                <a:gdLst>
                  <a:gd name="T0" fmla="*/ 132 w 144"/>
                  <a:gd name="T1" fmla="*/ 42 h 96"/>
                  <a:gd name="T2" fmla="*/ 126 w 144"/>
                  <a:gd name="T3" fmla="*/ 42 h 96"/>
                  <a:gd name="T4" fmla="*/ 120 w 144"/>
                  <a:gd name="T5" fmla="*/ 42 h 96"/>
                  <a:gd name="T6" fmla="*/ 96 w 144"/>
                  <a:gd name="T7" fmla="*/ 0 h 96"/>
                  <a:gd name="T8" fmla="*/ 78 w 144"/>
                  <a:gd name="T9" fmla="*/ 0 h 96"/>
                  <a:gd name="T10" fmla="*/ 48 w 144"/>
                  <a:gd name="T11" fmla="*/ 24 h 96"/>
                  <a:gd name="T12" fmla="*/ 24 w 144"/>
                  <a:gd name="T13" fmla="*/ 30 h 96"/>
                  <a:gd name="T14" fmla="*/ 12 w 144"/>
                  <a:gd name="T15" fmla="*/ 54 h 96"/>
                  <a:gd name="T16" fmla="*/ 0 w 144"/>
                  <a:gd name="T17" fmla="*/ 60 h 96"/>
                  <a:gd name="T18" fmla="*/ 0 w 144"/>
                  <a:gd name="T19" fmla="*/ 90 h 96"/>
                  <a:gd name="T20" fmla="*/ 6 w 144"/>
                  <a:gd name="T21" fmla="*/ 90 h 96"/>
                  <a:gd name="T22" fmla="*/ 12 w 144"/>
                  <a:gd name="T23" fmla="*/ 96 h 96"/>
                  <a:gd name="T24" fmla="*/ 36 w 144"/>
                  <a:gd name="T25" fmla="*/ 90 h 96"/>
                  <a:gd name="T26" fmla="*/ 48 w 144"/>
                  <a:gd name="T27" fmla="*/ 96 h 96"/>
                  <a:gd name="T28" fmla="*/ 42 w 144"/>
                  <a:gd name="T29" fmla="*/ 72 h 96"/>
                  <a:gd name="T30" fmla="*/ 42 w 144"/>
                  <a:gd name="T31" fmla="*/ 72 h 96"/>
                  <a:gd name="T32" fmla="*/ 42 w 144"/>
                  <a:gd name="T33" fmla="*/ 72 h 96"/>
                  <a:gd name="T34" fmla="*/ 60 w 144"/>
                  <a:gd name="T35" fmla="*/ 72 h 96"/>
                  <a:gd name="T36" fmla="*/ 84 w 144"/>
                  <a:gd name="T37" fmla="*/ 72 h 96"/>
                  <a:gd name="T38" fmla="*/ 84 w 144"/>
                  <a:gd name="T39" fmla="*/ 72 h 96"/>
                  <a:gd name="T40" fmla="*/ 84 w 144"/>
                  <a:gd name="T41" fmla="*/ 72 h 96"/>
                  <a:gd name="T42" fmla="*/ 84 w 144"/>
                  <a:gd name="T43" fmla="*/ 72 h 96"/>
                  <a:gd name="T44" fmla="*/ 114 w 144"/>
                  <a:gd name="T45" fmla="*/ 72 h 96"/>
                  <a:gd name="T46" fmla="*/ 120 w 144"/>
                  <a:gd name="T47" fmla="*/ 66 h 96"/>
                  <a:gd name="T48" fmla="*/ 132 w 144"/>
                  <a:gd name="T49" fmla="*/ 66 h 96"/>
                  <a:gd name="T50" fmla="*/ 144 w 144"/>
                  <a:gd name="T51" fmla="*/ 48 h 96"/>
                  <a:gd name="T52" fmla="*/ 138 w 144"/>
                  <a:gd name="T53" fmla="*/ 42 h 96"/>
                  <a:gd name="T54" fmla="*/ 132 w 144"/>
                  <a:gd name="T55"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96">
                    <a:moveTo>
                      <a:pt x="132" y="42"/>
                    </a:moveTo>
                    <a:lnTo>
                      <a:pt x="126" y="42"/>
                    </a:lnTo>
                    <a:lnTo>
                      <a:pt x="120" y="42"/>
                    </a:lnTo>
                    <a:lnTo>
                      <a:pt x="96" y="0"/>
                    </a:lnTo>
                    <a:lnTo>
                      <a:pt x="78" y="0"/>
                    </a:lnTo>
                    <a:lnTo>
                      <a:pt x="48" y="24"/>
                    </a:lnTo>
                    <a:lnTo>
                      <a:pt x="24" y="30"/>
                    </a:lnTo>
                    <a:lnTo>
                      <a:pt x="12" y="54"/>
                    </a:lnTo>
                    <a:lnTo>
                      <a:pt x="0" y="60"/>
                    </a:lnTo>
                    <a:lnTo>
                      <a:pt x="0" y="90"/>
                    </a:lnTo>
                    <a:lnTo>
                      <a:pt x="6" y="90"/>
                    </a:lnTo>
                    <a:lnTo>
                      <a:pt x="12" y="96"/>
                    </a:lnTo>
                    <a:lnTo>
                      <a:pt x="36" y="90"/>
                    </a:lnTo>
                    <a:lnTo>
                      <a:pt x="48" y="96"/>
                    </a:lnTo>
                    <a:lnTo>
                      <a:pt x="42" y="72"/>
                    </a:lnTo>
                    <a:lnTo>
                      <a:pt x="42" y="72"/>
                    </a:lnTo>
                    <a:lnTo>
                      <a:pt x="42" y="72"/>
                    </a:lnTo>
                    <a:lnTo>
                      <a:pt x="60" y="72"/>
                    </a:lnTo>
                    <a:lnTo>
                      <a:pt x="84" y="72"/>
                    </a:lnTo>
                    <a:lnTo>
                      <a:pt x="84" y="72"/>
                    </a:lnTo>
                    <a:lnTo>
                      <a:pt x="84" y="72"/>
                    </a:lnTo>
                    <a:lnTo>
                      <a:pt x="84" y="72"/>
                    </a:lnTo>
                    <a:lnTo>
                      <a:pt x="114" y="72"/>
                    </a:lnTo>
                    <a:lnTo>
                      <a:pt x="120" y="66"/>
                    </a:lnTo>
                    <a:lnTo>
                      <a:pt x="132" y="66"/>
                    </a:lnTo>
                    <a:lnTo>
                      <a:pt x="144" y="48"/>
                    </a:lnTo>
                    <a:lnTo>
                      <a:pt x="138" y="42"/>
                    </a:lnTo>
                    <a:lnTo>
                      <a:pt x="132"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7" name="Freeform 780"/>
              <p:cNvSpPr>
                <a:spLocks/>
              </p:cNvSpPr>
              <p:nvPr/>
            </p:nvSpPr>
            <p:spPr bwMode="auto">
              <a:xfrm>
                <a:off x="2496" y="2580"/>
                <a:ext cx="72" cy="30"/>
              </a:xfrm>
              <a:custGeom>
                <a:avLst/>
                <a:gdLst>
                  <a:gd name="T0" fmla="*/ 54 w 72"/>
                  <a:gd name="T1" fmla="*/ 0 h 30"/>
                  <a:gd name="T2" fmla="*/ 24 w 72"/>
                  <a:gd name="T3" fmla="*/ 24 h 30"/>
                  <a:gd name="T4" fmla="*/ 0 w 72"/>
                  <a:gd name="T5" fmla="*/ 30 h 30"/>
                  <a:gd name="T6" fmla="*/ 24 w 72"/>
                  <a:gd name="T7" fmla="*/ 24 h 30"/>
                  <a:gd name="T8" fmla="*/ 54 w 72"/>
                  <a:gd name="T9" fmla="*/ 0 h 30"/>
                  <a:gd name="T10" fmla="*/ 72 w 72"/>
                  <a:gd name="T11" fmla="*/ 0 h 30"/>
                  <a:gd name="T12" fmla="*/ 72 w 72"/>
                  <a:gd name="T13" fmla="*/ 0 h 30"/>
                  <a:gd name="T14" fmla="*/ 54 w 72"/>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0">
                    <a:moveTo>
                      <a:pt x="54" y="0"/>
                    </a:moveTo>
                    <a:lnTo>
                      <a:pt x="24" y="24"/>
                    </a:lnTo>
                    <a:lnTo>
                      <a:pt x="0" y="30"/>
                    </a:lnTo>
                    <a:lnTo>
                      <a:pt x="24" y="24"/>
                    </a:lnTo>
                    <a:lnTo>
                      <a:pt x="54" y="0"/>
                    </a:lnTo>
                    <a:lnTo>
                      <a:pt x="72" y="0"/>
                    </a:lnTo>
                    <a:lnTo>
                      <a:pt x="72" y="0"/>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8" name="Freeform 781"/>
              <p:cNvSpPr>
                <a:spLocks/>
              </p:cNvSpPr>
              <p:nvPr/>
            </p:nvSpPr>
            <p:spPr bwMode="auto">
              <a:xfrm>
                <a:off x="2472" y="2640"/>
                <a:ext cx="0" cy="30"/>
              </a:xfrm>
              <a:custGeom>
                <a:avLst/>
                <a:gdLst>
                  <a:gd name="T0" fmla="*/ 30 h 30"/>
                  <a:gd name="T1" fmla="*/ 0 h 30"/>
                  <a:gd name="T2" fmla="*/ 30 h 30"/>
                  <a:gd name="T3" fmla="*/ 30 h 30"/>
                </a:gdLst>
                <a:ahLst/>
                <a:cxnLst>
                  <a:cxn ang="0">
                    <a:pos x="0" y="T0"/>
                  </a:cxn>
                  <a:cxn ang="0">
                    <a:pos x="0" y="T1"/>
                  </a:cxn>
                  <a:cxn ang="0">
                    <a:pos x="0" y="T2"/>
                  </a:cxn>
                  <a:cxn ang="0">
                    <a:pos x="0" y="T3"/>
                  </a:cxn>
                </a:cxnLst>
                <a:rect l="0" t="0" r="r" b="b"/>
                <a:pathLst>
                  <a:path h="30">
                    <a:moveTo>
                      <a:pt x="0" y="30"/>
                    </a:moveTo>
                    <a:lnTo>
                      <a:pt x="0"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39" name="Rectangle 782"/>
              <p:cNvSpPr>
                <a:spLocks noChangeArrowheads="1"/>
              </p:cNvSpPr>
              <p:nvPr/>
            </p:nvSpPr>
            <p:spPr bwMode="auto">
              <a:xfrm>
                <a:off x="2430" y="266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40" name="Freeform 783"/>
              <p:cNvSpPr>
                <a:spLocks/>
              </p:cNvSpPr>
              <p:nvPr/>
            </p:nvSpPr>
            <p:spPr bwMode="auto">
              <a:xfrm>
                <a:off x="2406" y="2658"/>
                <a:ext cx="114" cy="120"/>
              </a:xfrm>
              <a:custGeom>
                <a:avLst/>
                <a:gdLst>
                  <a:gd name="T0" fmla="*/ 114 w 114"/>
                  <a:gd name="T1" fmla="*/ 42 h 120"/>
                  <a:gd name="T2" fmla="*/ 114 w 114"/>
                  <a:gd name="T3" fmla="*/ 18 h 120"/>
                  <a:gd name="T4" fmla="*/ 102 w 114"/>
                  <a:gd name="T5" fmla="*/ 12 h 120"/>
                  <a:gd name="T6" fmla="*/ 78 w 114"/>
                  <a:gd name="T7" fmla="*/ 18 h 120"/>
                  <a:gd name="T8" fmla="*/ 72 w 114"/>
                  <a:gd name="T9" fmla="*/ 12 h 120"/>
                  <a:gd name="T10" fmla="*/ 66 w 114"/>
                  <a:gd name="T11" fmla="*/ 12 h 120"/>
                  <a:gd name="T12" fmla="*/ 66 w 114"/>
                  <a:gd name="T13" fmla="*/ 12 h 120"/>
                  <a:gd name="T14" fmla="*/ 48 w 114"/>
                  <a:gd name="T15" fmla="*/ 0 h 120"/>
                  <a:gd name="T16" fmla="*/ 24 w 114"/>
                  <a:gd name="T17" fmla="*/ 6 h 120"/>
                  <a:gd name="T18" fmla="*/ 12 w 114"/>
                  <a:gd name="T19" fmla="*/ 12 h 120"/>
                  <a:gd name="T20" fmla="*/ 24 w 114"/>
                  <a:gd name="T21" fmla="*/ 42 h 120"/>
                  <a:gd name="T22" fmla="*/ 24 w 114"/>
                  <a:gd name="T23" fmla="*/ 42 h 120"/>
                  <a:gd name="T24" fmla="*/ 24 w 114"/>
                  <a:gd name="T25" fmla="*/ 42 h 120"/>
                  <a:gd name="T26" fmla="*/ 0 w 114"/>
                  <a:gd name="T27" fmla="*/ 78 h 120"/>
                  <a:gd name="T28" fmla="*/ 24 w 114"/>
                  <a:gd name="T29" fmla="*/ 90 h 120"/>
                  <a:gd name="T30" fmla="*/ 18 w 114"/>
                  <a:gd name="T31" fmla="*/ 120 h 120"/>
                  <a:gd name="T32" fmla="*/ 24 w 114"/>
                  <a:gd name="T33" fmla="*/ 120 h 120"/>
                  <a:gd name="T34" fmla="*/ 24 w 114"/>
                  <a:gd name="T35" fmla="*/ 120 h 120"/>
                  <a:gd name="T36" fmla="*/ 30 w 114"/>
                  <a:gd name="T37" fmla="*/ 120 h 120"/>
                  <a:gd name="T38" fmla="*/ 36 w 114"/>
                  <a:gd name="T39" fmla="*/ 114 h 120"/>
                  <a:gd name="T40" fmla="*/ 54 w 114"/>
                  <a:gd name="T41" fmla="*/ 108 h 120"/>
                  <a:gd name="T42" fmla="*/ 66 w 114"/>
                  <a:gd name="T43" fmla="*/ 108 h 120"/>
                  <a:gd name="T44" fmla="*/ 90 w 114"/>
                  <a:gd name="T45" fmla="*/ 102 h 120"/>
                  <a:gd name="T46" fmla="*/ 96 w 114"/>
                  <a:gd name="T47" fmla="*/ 108 h 120"/>
                  <a:gd name="T48" fmla="*/ 102 w 114"/>
                  <a:gd name="T49" fmla="*/ 108 h 120"/>
                  <a:gd name="T50" fmla="*/ 114 w 114"/>
                  <a:gd name="T51" fmla="*/ 108 h 120"/>
                  <a:gd name="T52" fmla="*/ 114 w 114"/>
                  <a:gd name="T53" fmla="*/ 96 h 120"/>
                  <a:gd name="T54" fmla="*/ 102 w 114"/>
                  <a:gd name="T55" fmla="*/ 78 h 120"/>
                  <a:gd name="T56" fmla="*/ 114 w 114"/>
                  <a:gd name="T57"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20">
                    <a:moveTo>
                      <a:pt x="114" y="42"/>
                    </a:moveTo>
                    <a:lnTo>
                      <a:pt x="114" y="18"/>
                    </a:lnTo>
                    <a:lnTo>
                      <a:pt x="102" y="12"/>
                    </a:lnTo>
                    <a:lnTo>
                      <a:pt x="78" y="18"/>
                    </a:lnTo>
                    <a:lnTo>
                      <a:pt x="72" y="12"/>
                    </a:lnTo>
                    <a:lnTo>
                      <a:pt x="66" y="12"/>
                    </a:lnTo>
                    <a:lnTo>
                      <a:pt x="66" y="12"/>
                    </a:lnTo>
                    <a:lnTo>
                      <a:pt x="48" y="0"/>
                    </a:lnTo>
                    <a:lnTo>
                      <a:pt x="24" y="6"/>
                    </a:lnTo>
                    <a:lnTo>
                      <a:pt x="12" y="12"/>
                    </a:lnTo>
                    <a:lnTo>
                      <a:pt x="24" y="42"/>
                    </a:lnTo>
                    <a:lnTo>
                      <a:pt x="24" y="42"/>
                    </a:lnTo>
                    <a:lnTo>
                      <a:pt x="24" y="42"/>
                    </a:lnTo>
                    <a:lnTo>
                      <a:pt x="0" y="78"/>
                    </a:lnTo>
                    <a:lnTo>
                      <a:pt x="24" y="90"/>
                    </a:lnTo>
                    <a:lnTo>
                      <a:pt x="18" y="120"/>
                    </a:lnTo>
                    <a:lnTo>
                      <a:pt x="24" y="120"/>
                    </a:lnTo>
                    <a:lnTo>
                      <a:pt x="24" y="120"/>
                    </a:lnTo>
                    <a:lnTo>
                      <a:pt x="30" y="120"/>
                    </a:lnTo>
                    <a:lnTo>
                      <a:pt x="36" y="114"/>
                    </a:lnTo>
                    <a:lnTo>
                      <a:pt x="54" y="108"/>
                    </a:lnTo>
                    <a:lnTo>
                      <a:pt x="66" y="108"/>
                    </a:lnTo>
                    <a:lnTo>
                      <a:pt x="90" y="102"/>
                    </a:lnTo>
                    <a:lnTo>
                      <a:pt x="96" y="108"/>
                    </a:lnTo>
                    <a:lnTo>
                      <a:pt x="102" y="108"/>
                    </a:lnTo>
                    <a:lnTo>
                      <a:pt x="114" y="108"/>
                    </a:lnTo>
                    <a:lnTo>
                      <a:pt x="114" y="96"/>
                    </a:lnTo>
                    <a:lnTo>
                      <a:pt x="102" y="78"/>
                    </a:lnTo>
                    <a:lnTo>
                      <a:pt x="11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1" name="Freeform 784"/>
              <p:cNvSpPr>
                <a:spLocks/>
              </p:cNvSpPr>
              <p:nvPr/>
            </p:nvSpPr>
            <p:spPr bwMode="auto">
              <a:xfrm>
                <a:off x="2454" y="2658"/>
                <a:ext cx="18" cy="12"/>
              </a:xfrm>
              <a:custGeom>
                <a:avLst/>
                <a:gdLst>
                  <a:gd name="T0" fmla="*/ 18 w 18"/>
                  <a:gd name="T1" fmla="*/ 12 h 12"/>
                  <a:gd name="T2" fmla="*/ 18 w 18"/>
                  <a:gd name="T3" fmla="*/ 12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18" y="12"/>
                    </a:lnTo>
                    <a:lnTo>
                      <a:pt x="0" y="0"/>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2" name="Freeform 785"/>
              <p:cNvSpPr>
                <a:spLocks/>
              </p:cNvSpPr>
              <p:nvPr/>
            </p:nvSpPr>
            <p:spPr bwMode="auto">
              <a:xfrm>
                <a:off x="2430" y="2658"/>
                <a:ext cx="24" cy="6"/>
              </a:xfrm>
              <a:custGeom>
                <a:avLst/>
                <a:gdLst>
                  <a:gd name="T0" fmla="*/ 0 w 24"/>
                  <a:gd name="T1" fmla="*/ 6 h 6"/>
                  <a:gd name="T2" fmla="*/ 24 w 24"/>
                  <a:gd name="T3" fmla="*/ 0 h 6"/>
                  <a:gd name="T4" fmla="*/ 0 w 24"/>
                  <a:gd name="T5" fmla="*/ 6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3" name="Freeform 786"/>
              <p:cNvSpPr>
                <a:spLocks/>
              </p:cNvSpPr>
              <p:nvPr/>
            </p:nvSpPr>
            <p:spPr bwMode="auto">
              <a:xfrm>
                <a:off x="2418" y="2664"/>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4" name="Freeform 787"/>
              <p:cNvSpPr>
                <a:spLocks/>
              </p:cNvSpPr>
              <p:nvPr/>
            </p:nvSpPr>
            <p:spPr bwMode="auto">
              <a:xfrm>
                <a:off x="2418" y="2670"/>
                <a:ext cx="12" cy="30"/>
              </a:xfrm>
              <a:custGeom>
                <a:avLst/>
                <a:gdLst>
                  <a:gd name="T0" fmla="*/ 12 w 12"/>
                  <a:gd name="T1" fmla="*/ 30 h 30"/>
                  <a:gd name="T2" fmla="*/ 0 w 12"/>
                  <a:gd name="T3" fmla="*/ 0 h 30"/>
                  <a:gd name="T4" fmla="*/ 12 w 12"/>
                  <a:gd name="T5" fmla="*/ 30 h 30"/>
                  <a:gd name="T6" fmla="*/ 12 w 12"/>
                  <a:gd name="T7" fmla="*/ 30 h 30"/>
                </a:gdLst>
                <a:ahLst/>
                <a:cxnLst>
                  <a:cxn ang="0">
                    <a:pos x="T0" y="T1"/>
                  </a:cxn>
                  <a:cxn ang="0">
                    <a:pos x="T2" y="T3"/>
                  </a:cxn>
                  <a:cxn ang="0">
                    <a:pos x="T4" y="T5"/>
                  </a:cxn>
                  <a:cxn ang="0">
                    <a:pos x="T6" y="T7"/>
                  </a:cxn>
                </a:cxnLst>
                <a:rect l="0" t="0" r="r" b="b"/>
                <a:pathLst>
                  <a:path w="12" h="30">
                    <a:moveTo>
                      <a:pt x="12" y="30"/>
                    </a:moveTo>
                    <a:lnTo>
                      <a:pt x="0" y="0"/>
                    </a:lnTo>
                    <a:lnTo>
                      <a:pt x="12" y="30"/>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5" name="Freeform 788"/>
              <p:cNvSpPr>
                <a:spLocks/>
              </p:cNvSpPr>
              <p:nvPr/>
            </p:nvSpPr>
            <p:spPr bwMode="auto">
              <a:xfrm>
                <a:off x="2478" y="2670"/>
                <a:ext cx="42" cy="6"/>
              </a:xfrm>
              <a:custGeom>
                <a:avLst/>
                <a:gdLst>
                  <a:gd name="T0" fmla="*/ 6 w 42"/>
                  <a:gd name="T1" fmla="*/ 6 h 6"/>
                  <a:gd name="T2" fmla="*/ 0 w 42"/>
                  <a:gd name="T3" fmla="*/ 0 h 6"/>
                  <a:gd name="T4" fmla="*/ 6 w 42"/>
                  <a:gd name="T5" fmla="*/ 6 h 6"/>
                  <a:gd name="T6" fmla="*/ 30 w 42"/>
                  <a:gd name="T7" fmla="*/ 0 h 6"/>
                  <a:gd name="T8" fmla="*/ 42 w 42"/>
                  <a:gd name="T9" fmla="*/ 6 h 6"/>
                  <a:gd name="T10" fmla="*/ 30 w 42"/>
                  <a:gd name="T11" fmla="*/ 0 h 6"/>
                  <a:gd name="T12" fmla="*/ 6 w 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2" h="6">
                    <a:moveTo>
                      <a:pt x="6" y="6"/>
                    </a:moveTo>
                    <a:lnTo>
                      <a:pt x="0" y="0"/>
                    </a:lnTo>
                    <a:lnTo>
                      <a:pt x="6" y="6"/>
                    </a:lnTo>
                    <a:lnTo>
                      <a:pt x="30" y="0"/>
                    </a:lnTo>
                    <a:lnTo>
                      <a:pt x="42" y="6"/>
                    </a:lnTo>
                    <a:lnTo>
                      <a:pt x="3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6" name="Freeform 789"/>
              <p:cNvSpPr>
                <a:spLocks noEditPoints="1"/>
              </p:cNvSpPr>
              <p:nvPr/>
            </p:nvSpPr>
            <p:spPr bwMode="auto">
              <a:xfrm>
                <a:off x="2508" y="2652"/>
                <a:ext cx="78" cy="120"/>
              </a:xfrm>
              <a:custGeom>
                <a:avLst/>
                <a:gdLst>
                  <a:gd name="T0" fmla="*/ 72 w 78"/>
                  <a:gd name="T1" fmla="*/ 18 h 120"/>
                  <a:gd name="T2" fmla="*/ 48 w 78"/>
                  <a:gd name="T3" fmla="*/ 0 h 120"/>
                  <a:gd name="T4" fmla="*/ 24 w 78"/>
                  <a:gd name="T5" fmla="*/ 0 h 120"/>
                  <a:gd name="T6" fmla="*/ 6 w 78"/>
                  <a:gd name="T7" fmla="*/ 0 h 120"/>
                  <a:gd name="T8" fmla="*/ 12 w 78"/>
                  <a:gd name="T9" fmla="*/ 48 h 120"/>
                  <a:gd name="T10" fmla="*/ 0 w 78"/>
                  <a:gd name="T11" fmla="*/ 84 h 120"/>
                  <a:gd name="T12" fmla="*/ 12 w 78"/>
                  <a:gd name="T13" fmla="*/ 102 h 120"/>
                  <a:gd name="T14" fmla="*/ 12 w 78"/>
                  <a:gd name="T15" fmla="*/ 114 h 120"/>
                  <a:gd name="T16" fmla="*/ 24 w 78"/>
                  <a:gd name="T17" fmla="*/ 120 h 120"/>
                  <a:gd name="T18" fmla="*/ 36 w 78"/>
                  <a:gd name="T19" fmla="*/ 114 h 120"/>
                  <a:gd name="T20" fmla="*/ 48 w 78"/>
                  <a:gd name="T21" fmla="*/ 108 h 120"/>
                  <a:gd name="T22" fmla="*/ 60 w 78"/>
                  <a:gd name="T23" fmla="*/ 102 h 120"/>
                  <a:gd name="T24" fmla="*/ 72 w 78"/>
                  <a:gd name="T25" fmla="*/ 96 h 120"/>
                  <a:gd name="T26" fmla="*/ 72 w 78"/>
                  <a:gd name="T27" fmla="*/ 102 h 120"/>
                  <a:gd name="T28" fmla="*/ 78 w 78"/>
                  <a:gd name="T29" fmla="*/ 96 h 120"/>
                  <a:gd name="T30" fmla="*/ 78 w 78"/>
                  <a:gd name="T31" fmla="*/ 90 h 120"/>
                  <a:gd name="T32" fmla="*/ 72 w 78"/>
                  <a:gd name="T33" fmla="*/ 78 h 120"/>
                  <a:gd name="T34" fmla="*/ 72 w 78"/>
                  <a:gd name="T35" fmla="*/ 18 h 120"/>
                  <a:gd name="T36" fmla="*/ 60 w 78"/>
                  <a:gd name="T37" fmla="*/ 90 h 120"/>
                  <a:gd name="T38" fmla="*/ 42 w 78"/>
                  <a:gd name="T39" fmla="*/ 78 h 120"/>
                  <a:gd name="T40" fmla="*/ 54 w 78"/>
                  <a:gd name="T41" fmla="*/ 84 h 120"/>
                  <a:gd name="T42" fmla="*/ 60 w 78"/>
                  <a:gd name="T43" fmla="*/ 72 h 120"/>
                  <a:gd name="T44" fmla="*/ 54 w 78"/>
                  <a:gd name="T45" fmla="*/ 66 h 120"/>
                  <a:gd name="T46" fmla="*/ 48 w 78"/>
                  <a:gd name="T47" fmla="*/ 66 h 120"/>
                  <a:gd name="T48" fmla="*/ 54 w 78"/>
                  <a:gd name="T49" fmla="*/ 60 h 120"/>
                  <a:gd name="T50" fmla="*/ 48 w 78"/>
                  <a:gd name="T51" fmla="*/ 60 h 120"/>
                  <a:gd name="T52" fmla="*/ 42 w 78"/>
                  <a:gd name="T53" fmla="*/ 60 h 120"/>
                  <a:gd name="T54" fmla="*/ 42 w 78"/>
                  <a:gd name="T55" fmla="*/ 48 h 120"/>
                  <a:gd name="T56" fmla="*/ 24 w 78"/>
                  <a:gd name="T57" fmla="*/ 48 h 120"/>
                  <a:gd name="T58" fmla="*/ 36 w 78"/>
                  <a:gd name="T59" fmla="*/ 42 h 120"/>
                  <a:gd name="T60" fmla="*/ 36 w 78"/>
                  <a:gd name="T61" fmla="*/ 36 h 120"/>
                  <a:gd name="T62" fmla="*/ 42 w 78"/>
                  <a:gd name="T63" fmla="*/ 48 h 120"/>
                  <a:gd name="T64" fmla="*/ 60 w 78"/>
                  <a:gd name="T65" fmla="*/ 60 h 120"/>
                  <a:gd name="T66" fmla="*/ 60 w 78"/>
                  <a:gd name="T67" fmla="*/ 42 h 120"/>
                  <a:gd name="T68" fmla="*/ 66 w 78"/>
                  <a:gd name="T69" fmla="*/ 72 h 120"/>
                  <a:gd name="T70" fmla="*/ 60 w 78"/>
                  <a:gd name="T71" fmla="*/ 9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120">
                    <a:moveTo>
                      <a:pt x="72" y="18"/>
                    </a:moveTo>
                    <a:lnTo>
                      <a:pt x="48" y="0"/>
                    </a:lnTo>
                    <a:lnTo>
                      <a:pt x="24" y="0"/>
                    </a:lnTo>
                    <a:lnTo>
                      <a:pt x="6" y="0"/>
                    </a:lnTo>
                    <a:lnTo>
                      <a:pt x="12" y="48"/>
                    </a:lnTo>
                    <a:lnTo>
                      <a:pt x="0" y="84"/>
                    </a:lnTo>
                    <a:lnTo>
                      <a:pt x="12" y="102"/>
                    </a:lnTo>
                    <a:lnTo>
                      <a:pt x="12" y="114"/>
                    </a:lnTo>
                    <a:lnTo>
                      <a:pt x="24" y="120"/>
                    </a:lnTo>
                    <a:lnTo>
                      <a:pt x="36" y="114"/>
                    </a:lnTo>
                    <a:lnTo>
                      <a:pt x="48" y="108"/>
                    </a:lnTo>
                    <a:lnTo>
                      <a:pt x="60" y="102"/>
                    </a:lnTo>
                    <a:lnTo>
                      <a:pt x="72" y="96"/>
                    </a:lnTo>
                    <a:lnTo>
                      <a:pt x="72" y="102"/>
                    </a:lnTo>
                    <a:lnTo>
                      <a:pt x="78" y="96"/>
                    </a:lnTo>
                    <a:lnTo>
                      <a:pt x="78" y="90"/>
                    </a:lnTo>
                    <a:lnTo>
                      <a:pt x="72" y="78"/>
                    </a:lnTo>
                    <a:lnTo>
                      <a:pt x="72" y="18"/>
                    </a:lnTo>
                    <a:close/>
                    <a:moveTo>
                      <a:pt x="60" y="90"/>
                    </a:moveTo>
                    <a:lnTo>
                      <a:pt x="42" y="78"/>
                    </a:lnTo>
                    <a:lnTo>
                      <a:pt x="54" y="84"/>
                    </a:lnTo>
                    <a:lnTo>
                      <a:pt x="60" y="72"/>
                    </a:lnTo>
                    <a:lnTo>
                      <a:pt x="54" y="66"/>
                    </a:lnTo>
                    <a:lnTo>
                      <a:pt x="48" y="66"/>
                    </a:lnTo>
                    <a:lnTo>
                      <a:pt x="54" y="60"/>
                    </a:lnTo>
                    <a:lnTo>
                      <a:pt x="48" y="60"/>
                    </a:lnTo>
                    <a:lnTo>
                      <a:pt x="42" y="60"/>
                    </a:lnTo>
                    <a:lnTo>
                      <a:pt x="42" y="48"/>
                    </a:lnTo>
                    <a:lnTo>
                      <a:pt x="24" y="48"/>
                    </a:lnTo>
                    <a:lnTo>
                      <a:pt x="36" y="42"/>
                    </a:lnTo>
                    <a:lnTo>
                      <a:pt x="36" y="36"/>
                    </a:lnTo>
                    <a:lnTo>
                      <a:pt x="42" y="48"/>
                    </a:lnTo>
                    <a:lnTo>
                      <a:pt x="60" y="60"/>
                    </a:lnTo>
                    <a:lnTo>
                      <a:pt x="60" y="42"/>
                    </a:lnTo>
                    <a:lnTo>
                      <a:pt x="66" y="72"/>
                    </a:lnTo>
                    <a:lnTo>
                      <a:pt x="60" y="9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7" name="Freeform 790"/>
              <p:cNvSpPr>
                <a:spLocks/>
              </p:cNvSpPr>
              <p:nvPr/>
            </p:nvSpPr>
            <p:spPr bwMode="auto">
              <a:xfrm>
                <a:off x="2514" y="2652"/>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8" name="Freeform 791"/>
              <p:cNvSpPr>
                <a:spLocks/>
              </p:cNvSpPr>
              <p:nvPr/>
            </p:nvSpPr>
            <p:spPr bwMode="auto">
              <a:xfrm>
                <a:off x="2556" y="2652"/>
                <a:ext cx="48" cy="96"/>
              </a:xfrm>
              <a:custGeom>
                <a:avLst/>
                <a:gdLst>
                  <a:gd name="T0" fmla="*/ 42 w 48"/>
                  <a:gd name="T1" fmla="*/ 60 h 96"/>
                  <a:gd name="T2" fmla="*/ 42 w 48"/>
                  <a:gd name="T3" fmla="*/ 42 h 96"/>
                  <a:gd name="T4" fmla="*/ 36 w 48"/>
                  <a:gd name="T5" fmla="*/ 30 h 96"/>
                  <a:gd name="T6" fmla="*/ 30 w 48"/>
                  <a:gd name="T7" fmla="*/ 18 h 96"/>
                  <a:gd name="T8" fmla="*/ 24 w 48"/>
                  <a:gd name="T9" fmla="*/ 12 h 96"/>
                  <a:gd name="T10" fmla="*/ 30 w 48"/>
                  <a:gd name="T11" fmla="*/ 0 h 96"/>
                  <a:gd name="T12" fmla="*/ 0 w 48"/>
                  <a:gd name="T13" fmla="*/ 0 h 96"/>
                  <a:gd name="T14" fmla="*/ 24 w 48"/>
                  <a:gd name="T15" fmla="*/ 18 h 96"/>
                  <a:gd name="T16" fmla="*/ 24 w 48"/>
                  <a:gd name="T17" fmla="*/ 78 h 96"/>
                  <a:gd name="T18" fmla="*/ 30 w 48"/>
                  <a:gd name="T19" fmla="*/ 90 h 96"/>
                  <a:gd name="T20" fmla="*/ 30 w 48"/>
                  <a:gd name="T21" fmla="*/ 96 h 96"/>
                  <a:gd name="T22" fmla="*/ 36 w 48"/>
                  <a:gd name="T23" fmla="*/ 90 h 96"/>
                  <a:gd name="T24" fmla="*/ 48 w 48"/>
                  <a:gd name="T25" fmla="*/ 90 h 96"/>
                  <a:gd name="T26" fmla="*/ 42 w 48"/>
                  <a:gd name="T27" fmla="*/ 90 h 96"/>
                  <a:gd name="T28" fmla="*/ 42 w 48"/>
                  <a:gd name="T29" fmla="*/ 84 h 96"/>
                  <a:gd name="T30" fmla="*/ 42 w 48"/>
                  <a:gd name="T3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96">
                    <a:moveTo>
                      <a:pt x="42" y="60"/>
                    </a:moveTo>
                    <a:lnTo>
                      <a:pt x="42" y="42"/>
                    </a:lnTo>
                    <a:lnTo>
                      <a:pt x="36" y="30"/>
                    </a:lnTo>
                    <a:lnTo>
                      <a:pt x="30" y="18"/>
                    </a:lnTo>
                    <a:lnTo>
                      <a:pt x="24" y="12"/>
                    </a:lnTo>
                    <a:lnTo>
                      <a:pt x="30" y="0"/>
                    </a:lnTo>
                    <a:lnTo>
                      <a:pt x="0" y="0"/>
                    </a:lnTo>
                    <a:lnTo>
                      <a:pt x="24" y="18"/>
                    </a:lnTo>
                    <a:lnTo>
                      <a:pt x="24" y="78"/>
                    </a:lnTo>
                    <a:lnTo>
                      <a:pt x="30" y="90"/>
                    </a:lnTo>
                    <a:lnTo>
                      <a:pt x="30" y="96"/>
                    </a:lnTo>
                    <a:lnTo>
                      <a:pt x="36" y="90"/>
                    </a:lnTo>
                    <a:lnTo>
                      <a:pt x="48" y="90"/>
                    </a:lnTo>
                    <a:lnTo>
                      <a:pt x="42" y="90"/>
                    </a:lnTo>
                    <a:lnTo>
                      <a:pt x="42" y="84"/>
                    </a:lnTo>
                    <a:lnTo>
                      <a:pt x="42"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49" name="Rectangle 792"/>
              <p:cNvSpPr>
                <a:spLocks noChangeArrowheads="1"/>
              </p:cNvSpPr>
              <p:nvPr/>
            </p:nvSpPr>
            <p:spPr bwMode="auto">
              <a:xfrm>
                <a:off x="2556" y="2652"/>
                <a:ext cx="30"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50" name="Freeform 793"/>
              <p:cNvSpPr>
                <a:spLocks/>
              </p:cNvSpPr>
              <p:nvPr/>
            </p:nvSpPr>
            <p:spPr bwMode="auto">
              <a:xfrm>
                <a:off x="2580" y="2670"/>
                <a:ext cx="6" cy="72"/>
              </a:xfrm>
              <a:custGeom>
                <a:avLst/>
                <a:gdLst>
                  <a:gd name="T0" fmla="*/ 0 w 6"/>
                  <a:gd name="T1" fmla="*/ 0 h 72"/>
                  <a:gd name="T2" fmla="*/ 0 w 6"/>
                  <a:gd name="T3" fmla="*/ 60 h 72"/>
                  <a:gd name="T4" fmla="*/ 6 w 6"/>
                  <a:gd name="T5" fmla="*/ 72 h 72"/>
                  <a:gd name="T6" fmla="*/ 0 w 6"/>
                  <a:gd name="T7" fmla="*/ 60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lnTo>
                      <a:pt x="0" y="60"/>
                    </a:lnTo>
                    <a:lnTo>
                      <a:pt x="6" y="72"/>
                    </a:lnTo>
                    <a:lnTo>
                      <a:pt x="0" y="6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1" name="Freeform 794"/>
              <p:cNvSpPr>
                <a:spLocks/>
              </p:cNvSpPr>
              <p:nvPr/>
            </p:nvSpPr>
            <p:spPr bwMode="auto">
              <a:xfrm>
                <a:off x="2580" y="2628"/>
                <a:ext cx="54" cy="114"/>
              </a:xfrm>
              <a:custGeom>
                <a:avLst/>
                <a:gdLst>
                  <a:gd name="T0" fmla="*/ 54 w 54"/>
                  <a:gd name="T1" fmla="*/ 30 h 114"/>
                  <a:gd name="T2" fmla="*/ 48 w 54"/>
                  <a:gd name="T3" fmla="*/ 6 h 114"/>
                  <a:gd name="T4" fmla="*/ 48 w 54"/>
                  <a:gd name="T5" fmla="*/ 6 h 114"/>
                  <a:gd name="T6" fmla="*/ 48 w 54"/>
                  <a:gd name="T7" fmla="*/ 6 h 114"/>
                  <a:gd name="T8" fmla="*/ 48 w 54"/>
                  <a:gd name="T9" fmla="*/ 6 h 114"/>
                  <a:gd name="T10" fmla="*/ 36 w 54"/>
                  <a:gd name="T11" fmla="*/ 0 h 114"/>
                  <a:gd name="T12" fmla="*/ 36 w 54"/>
                  <a:gd name="T13" fmla="*/ 0 h 114"/>
                  <a:gd name="T14" fmla="*/ 36 w 54"/>
                  <a:gd name="T15" fmla="*/ 0 h 114"/>
                  <a:gd name="T16" fmla="*/ 24 w 54"/>
                  <a:gd name="T17" fmla="*/ 18 h 114"/>
                  <a:gd name="T18" fmla="*/ 12 w 54"/>
                  <a:gd name="T19" fmla="*/ 18 h 114"/>
                  <a:gd name="T20" fmla="*/ 6 w 54"/>
                  <a:gd name="T21" fmla="*/ 24 h 114"/>
                  <a:gd name="T22" fmla="*/ 6 w 54"/>
                  <a:gd name="T23" fmla="*/ 24 h 114"/>
                  <a:gd name="T24" fmla="*/ 0 w 54"/>
                  <a:gd name="T25" fmla="*/ 36 h 114"/>
                  <a:gd name="T26" fmla="*/ 6 w 54"/>
                  <a:gd name="T27" fmla="*/ 42 h 114"/>
                  <a:gd name="T28" fmla="*/ 12 w 54"/>
                  <a:gd name="T29" fmla="*/ 54 h 114"/>
                  <a:gd name="T30" fmla="*/ 18 w 54"/>
                  <a:gd name="T31" fmla="*/ 66 h 114"/>
                  <a:gd name="T32" fmla="*/ 18 w 54"/>
                  <a:gd name="T33" fmla="*/ 84 h 114"/>
                  <a:gd name="T34" fmla="*/ 18 w 54"/>
                  <a:gd name="T35" fmla="*/ 108 h 114"/>
                  <a:gd name="T36" fmla="*/ 18 w 54"/>
                  <a:gd name="T37" fmla="*/ 114 h 114"/>
                  <a:gd name="T38" fmla="*/ 24 w 54"/>
                  <a:gd name="T39" fmla="*/ 114 h 114"/>
                  <a:gd name="T40" fmla="*/ 36 w 54"/>
                  <a:gd name="T41" fmla="*/ 114 h 114"/>
                  <a:gd name="T42" fmla="*/ 36 w 54"/>
                  <a:gd name="T43" fmla="*/ 66 h 114"/>
                  <a:gd name="T44" fmla="*/ 54 w 54"/>
                  <a:gd name="T45"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14">
                    <a:moveTo>
                      <a:pt x="54" y="30"/>
                    </a:moveTo>
                    <a:lnTo>
                      <a:pt x="48" y="6"/>
                    </a:lnTo>
                    <a:lnTo>
                      <a:pt x="48" y="6"/>
                    </a:lnTo>
                    <a:lnTo>
                      <a:pt x="48" y="6"/>
                    </a:lnTo>
                    <a:lnTo>
                      <a:pt x="48" y="6"/>
                    </a:lnTo>
                    <a:lnTo>
                      <a:pt x="36" y="0"/>
                    </a:lnTo>
                    <a:lnTo>
                      <a:pt x="36" y="0"/>
                    </a:lnTo>
                    <a:lnTo>
                      <a:pt x="36" y="0"/>
                    </a:lnTo>
                    <a:lnTo>
                      <a:pt x="24" y="18"/>
                    </a:lnTo>
                    <a:lnTo>
                      <a:pt x="12" y="18"/>
                    </a:lnTo>
                    <a:lnTo>
                      <a:pt x="6" y="24"/>
                    </a:lnTo>
                    <a:lnTo>
                      <a:pt x="6" y="24"/>
                    </a:lnTo>
                    <a:lnTo>
                      <a:pt x="0" y="36"/>
                    </a:lnTo>
                    <a:lnTo>
                      <a:pt x="6" y="42"/>
                    </a:lnTo>
                    <a:lnTo>
                      <a:pt x="12" y="54"/>
                    </a:lnTo>
                    <a:lnTo>
                      <a:pt x="18" y="66"/>
                    </a:lnTo>
                    <a:lnTo>
                      <a:pt x="18" y="84"/>
                    </a:lnTo>
                    <a:lnTo>
                      <a:pt x="18" y="108"/>
                    </a:lnTo>
                    <a:lnTo>
                      <a:pt x="18" y="114"/>
                    </a:lnTo>
                    <a:lnTo>
                      <a:pt x="24" y="114"/>
                    </a:lnTo>
                    <a:lnTo>
                      <a:pt x="36" y="114"/>
                    </a:lnTo>
                    <a:lnTo>
                      <a:pt x="36" y="66"/>
                    </a:lnTo>
                    <a:lnTo>
                      <a:pt x="54"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2" name="Freeform 795"/>
              <p:cNvSpPr>
                <a:spLocks/>
              </p:cNvSpPr>
              <p:nvPr/>
            </p:nvSpPr>
            <p:spPr bwMode="auto">
              <a:xfrm>
                <a:off x="2586" y="2628"/>
                <a:ext cx="30" cy="24"/>
              </a:xfrm>
              <a:custGeom>
                <a:avLst/>
                <a:gdLst>
                  <a:gd name="T0" fmla="*/ 6 w 30"/>
                  <a:gd name="T1" fmla="*/ 18 h 24"/>
                  <a:gd name="T2" fmla="*/ 0 w 30"/>
                  <a:gd name="T3" fmla="*/ 24 h 24"/>
                  <a:gd name="T4" fmla="*/ 0 w 30"/>
                  <a:gd name="T5" fmla="*/ 24 h 24"/>
                  <a:gd name="T6" fmla="*/ 6 w 30"/>
                  <a:gd name="T7" fmla="*/ 18 h 24"/>
                  <a:gd name="T8" fmla="*/ 18 w 30"/>
                  <a:gd name="T9" fmla="*/ 18 h 24"/>
                  <a:gd name="T10" fmla="*/ 30 w 30"/>
                  <a:gd name="T11" fmla="*/ 0 h 24"/>
                  <a:gd name="T12" fmla="*/ 30 w 30"/>
                  <a:gd name="T13" fmla="*/ 0 h 24"/>
                  <a:gd name="T14" fmla="*/ 18 w 30"/>
                  <a:gd name="T15" fmla="*/ 18 h 24"/>
                  <a:gd name="T16" fmla="*/ 6 w 30"/>
                  <a:gd name="T1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6" y="18"/>
                    </a:moveTo>
                    <a:lnTo>
                      <a:pt x="0" y="24"/>
                    </a:lnTo>
                    <a:lnTo>
                      <a:pt x="0" y="24"/>
                    </a:lnTo>
                    <a:lnTo>
                      <a:pt x="6" y="18"/>
                    </a:lnTo>
                    <a:lnTo>
                      <a:pt x="18" y="18"/>
                    </a:lnTo>
                    <a:lnTo>
                      <a:pt x="30" y="0"/>
                    </a:lnTo>
                    <a:lnTo>
                      <a:pt x="30" y="0"/>
                    </a:lnTo>
                    <a:lnTo>
                      <a:pt x="18"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3" name="Freeform 796"/>
              <p:cNvSpPr>
                <a:spLocks/>
              </p:cNvSpPr>
              <p:nvPr/>
            </p:nvSpPr>
            <p:spPr bwMode="auto">
              <a:xfrm>
                <a:off x="2598" y="2712"/>
                <a:ext cx="0" cy="30"/>
              </a:xfrm>
              <a:custGeom>
                <a:avLst/>
                <a:gdLst>
                  <a:gd name="T0" fmla="*/ 0 h 30"/>
                  <a:gd name="T1" fmla="*/ 24 h 30"/>
                  <a:gd name="T2" fmla="*/ 30 h 30"/>
                  <a:gd name="T3" fmla="*/ 24 h 30"/>
                  <a:gd name="T4" fmla="*/ 0 h 30"/>
                </a:gdLst>
                <a:ahLst/>
                <a:cxnLst>
                  <a:cxn ang="0">
                    <a:pos x="0" y="T0"/>
                  </a:cxn>
                  <a:cxn ang="0">
                    <a:pos x="0" y="T1"/>
                  </a:cxn>
                  <a:cxn ang="0">
                    <a:pos x="0" y="T2"/>
                  </a:cxn>
                  <a:cxn ang="0">
                    <a:pos x="0" y="T3"/>
                  </a:cxn>
                  <a:cxn ang="0">
                    <a:pos x="0" y="T4"/>
                  </a:cxn>
                </a:cxnLst>
                <a:rect l="0" t="0" r="r" b="b"/>
                <a:pathLst>
                  <a:path h="30">
                    <a:moveTo>
                      <a:pt x="0" y="0"/>
                    </a:moveTo>
                    <a:lnTo>
                      <a:pt x="0" y="24"/>
                    </a:lnTo>
                    <a:lnTo>
                      <a:pt x="0" y="30"/>
                    </a:lnTo>
                    <a:lnTo>
                      <a:pt x="0"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4" name="Freeform 797"/>
              <p:cNvSpPr>
                <a:spLocks/>
              </p:cNvSpPr>
              <p:nvPr/>
            </p:nvSpPr>
            <p:spPr bwMode="auto">
              <a:xfrm>
                <a:off x="2580" y="2652"/>
                <a:ext cx="12" cy="30"/>
              </a:xfrm>
              <a:custGeom>
                <a:avLst/>
                <a:gdLst>
                  <a:gd name="T0" fmla="*/ 6 w 12"/>
                  <a:gd name="T1" fmla="*/ 0 h 30"/>
                  <a:gd name="T2" fmla="*/ 0 w 12"/>
                  <a:gd name="T3" fmla="*/ 12 h 30"/>
                  <a:gd name="T4" fmla="*/ 6 w 12"/>
                  <a:gd name="T5" fmla="*/ 18 h 30"/>
                  <a:gd name="T6" fmla="*/ 12 w 12"/>
                  <a:gd name="T7" fmla="*/ 30 h 30"/>
                  <a:gd name="T8" fmla="*/ 6 w 12"/>
                  <a:gd name="T9" fmla="*/ 18 h 30"/>
                  <a:gd name="T10" fmla="*/ 0 w 12"/>
                  <a:gd name="T11" fmla="*/ 12 h 30"/>
                  <a:gd name="T12" fmla="*/ 6 w 12"/>
                  <a:gd name="T13" fmla="*/ 0 h 30"/>
                  <a:gd name="T14" fmla="*/ 6 w 12"/>
                  <a:gd name="T15" fmla="*/ 0 h 30"/>
                  <a:gd name="T16" fmla="*/ 6 w 12"/>
                  <a:gd name="T17" fmla="*/ 0 h 30"/>
                  <a:gd name="T18" fmla="*/ 6 w 12"/>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0">
                    <a:moveTo>
                      <a:pt x="6" y="0"/>
                    </a:moveTo>
                    <a:lnTo>
                      <a:pt x="0" y="12"/>
                    </a:lnTo>
                    <a:lnTo>
                      <a:pt x="6" y="18"/>
                    </a:lnTo>
                    <a:lnTo>
                      <a:pt x="12" y="30"/>
                    </a:lnTo>
                    <a:lnTo>
                      <a:pt x="6" y="18"/>
                    </a:lnTo>
                    <a:lnTo>
                      <a:pt x="0" y="12"/>
                    </a:lnTo>
                    <a:lnTo>
                      <a:pt x="6" y="0"/>
                    </a:lnTo>
                    <a:lnTo>
                      <a:pt x="6"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5" name="Rectangle 798"/>
              <p:cNvSpPr>
                <a:spLocks noChangeArrowheads="1"/>
              </p:cNvSpPr>
              <p:nvPr/>
            </p:nvSpPr>
            <p:spPr bwMode="auto">
              <a:xfrm>
                <a:off x="2586" y="265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56" name="Freeform 799"/>
              <p:cNvSpPr>
                <a:spLocks/>
              </p:cNvSpPr>
              <p:nvPr/>
            </p:nvSpPr>
            <p:spPr bwMode="auto">
              <a:xfrm>
                <a:off x="2568" y="2412"/>
                <a:ext cx="294" cy="222"/>
              </a:xfrm>
              <a:custGeom>
                <a:avLst/>
                <a:gdLst>
                  <a:gd name="T0" fmla="*/ 240 w 294"/>
                  <a:gd name="T1" fmla="*/ 180 h 222"/>
                  <a:gd name="T2" fmla="*/ 246 w 294"/>
                  <a:gd name="T3" fmla="*/ 180 h 222"/>
                  <a:gd name="T4" fmla="*/ 252 w 294"/>
                  <a:gd name="T5" fmla="*/ 156 h 222"/>
                  <a:gd name="T6" fmla="*/ 264 w 294"/>
                  <a:gd name="T7" fmla="*/ 144 h 222"/>
                  <a:gd name="T8" fmla="*/ 282 w 294"/>
                  <a:gd name="T9" fmla="*/ 126 h 222"/>
                  <a:gd name="T10" fmla="*/ 288 w 294"/>
                  <a:gd name="T11" fmla="*/ 66 h 222"/>
                  <a:gd name="T12" fmla="*/ 294 w 294"/>
                  <a:gd name="T13" fmla="*/ 60 h 222"/>
                  <a:gd name="T14" fmla="*/ 276 w 294"/>
                  <a:gd name="T15" fmla="*/ 48 h 222"/>
                  <a:gd name="T16" fmla="*/ 276 w 294"/>
                  <a:gd name="T17" fmla="*/ 12 h 222"/>
                  <a:gd name="T18" fmla="*/ 252 w 294"/>
                  <a:gd name="T19" fmla="*/ 0 h 222"/>
                  <a:gd name="T20" fmla="*/ 216 w 294"/>
                  <a:gd name="T21" fmla="*/ 0 h 222"/>
                  <a:gd name="T22" fmla="*/ 216 w 294"/>
                  <a:gd name="T23" fmla="*/ 0 h 222"/>
                  <a:gd name="T24" fmla="*/ 108 w 294"/>
                  <a:gd name="T25" fmla="*/ 78 h 222"/>
                  <a:gd name="T26" fmla="*/ 72 w 294"/>
                  <a:gd name="T27" fmla="*/ 84 h 222"/>
                  <a:gd name="T28" fmla="*/ 78 w 294"/>
                  <a:gd name="T29" fmla="*/ 144 h 222"/>
                  <a:gd name="T30" fmla="*/ 66 w 294"/>
                  <a:gd name="T31" fmla="*/ 156 h 222"/>
                  <a:gd name="T32" fmla="*/ 6 w 294"/>
                  <a:gd name="T33" fmla="*/ 168 h 222"/>
                  <a:gd name="T34" fmla="*/ 0 w 294"/>
                  <a:gd name="T35" fmla="*/ 168 h 222"/>
                  <a:gd name="T36" fmla="*/ 0 w 294"/>
                  <a:gd name="T37" fmla="*/ 168 h 222"/>
                  <a:gd name="T38" fmla="*/ 0 w 294"/>
                  <a:gd name="T39" fmla="*/ 168 h 222"/>
                  <a:gd name="T40" fmla="*/ 24 w 294"/>
                  <a:gd name="T41" fmla="*/ 210 h 222"/>
                  <a:gd name="T42" fmla="*/ 30 w 294"/>
                  <a:gd name="T43" fmla="*/ 210 h 222"/>
                  <a:gd name="T44" fmla="*/ 36 w 294"/>
                  <a:gd name="T45" fmla="*/ 210 h 222"/>
                  <a:gd name="T46" fmla="*/ 36 w 294"/>
                  <a:gd name="T47" fmla="*/ 210 h 222"/>
                  <a:gd name="T48" fmla="*/ 36 w 294"/>
                  <a:gd name="T49" fmla="*/ 210 h 222"/>
                  <a:gd name="T50" fmla="*/ 42 w 294"/>
                  <a:gd name="T51" fmla="*/ 210 h 222"/>
                  <a:gd name="T52" fmla="*/ 48 w 294"/>
                  <a:gd name="T53" fmla="*/ 216 h 222"/>
                  <a:gd name="T54" fmla="*/ 48 w 294"/>
                  <a:gd name="T55" fmla="*/ 216 h 222"/>
                  <a:gd name="T56" fmla="*/ 60 w 294"/>
                  <a:gd name="T57" fmla="*/ 222 h 222"/>
                  <a:gd name="T58" fmla="*/ 78 w 294"/>
                  <a:gd name="T59" fmla="*/ 192 h 222"/>
                  <a:gd name="T60" fmla="*/ 114 w 294"/>
                  <a:gd name="T61" fmla="*/ 192 h 222"/>
                  <a:gd name="T62" fmla="*/ 126 w 294"/>
                  <a:gd name="T63" fmla="*/ 204 h 222"/>
                  <a:gd name="T64" fmla="*/ 132 w 294"/>
                  <a:gd name="T65" fmla="*/ 198 h 222"/>
                  <a:gd name="T66" fmla="*/ 138 w 294"/>
                  <a:gd name="T67" fmla="*/ 192 h 222"/>
                  <a:gd name="T68" fmla="*/ 168 w 294"/>
                  <a:gd name="T69" fmla="*/ 204 h 222"/>
                  <a:gd name="T70" fmla="*/ 186 w 294"/>
                  <a:gd name="T71" fmla="*/ 198 h 222"/>
                  <a:gd name="T72" fmla="*/ 240 w 294"/>
                  <a:gd name="T73" fmla="*/ 192 h 222"/>
                  <a:gd name="T74" fmla="*/ 234 w 294"/>
                  <a:gd name="T75" fmla="*/ 180 h 222"/>
                  <a:gd name="T76" fmla="*/ 240 w 294"/>
                  <a:gd name="T77" fmla="*/ 1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 h="222">
                    <a:moveTo>
                      <a:pt x="240" y="180"/>
                    </a:moveTo>
                    <a:lnTo>
                      <a:pt x="246" y="180"/>
                    </a:lnTo>
                    <a:lnTo>
                      <a:pt x="252" y="156"/>
                    </a:lnTo>
                    <a:lnTo>
                      <a:pt x="264" y="144"/>
                    </a:lnTo>
                    <a:lnTo>
                      <a:pt x="282" y="126"/>
                    </a:lnTo>
                    <a:lnTo>
                      <a:pt x="288" y="66"/>
                    </a:lnTo>
                    <a:lnTo>
                      <a:pt x="294" y="60"/>
                    </a:lnTo>
                    <a:lnTo>
                      <a:pt x="276" y="48"/>
                    </a:lnTo>
                    <a:lnTo>
                      <a:pt x="276" y="12"/>
                    </a:lnTo>
                    <a:lnTo>
                      <a:pt x="252" y="0"/>
                    </a:lnTo>
                    <a:lnTo>
                      <a:pt x="216" y="0"/>
                    </a:lnTo>
                    <a:lnTo>
                      <a:pt x="216" y="0"/>
                    </a:lnTo>
                    <a:lnTo>
                      <a:pt x="108" y="78"/>
                    </a:lnTo>
                    <a:lnTo>
                      <a:pt x="72" y="84"/>
                    </a:lnTo>
                    <a:lnTo>
                      <a:pt x="78" y="144"/>
                    </a:lnTo>
                    <a:lnTo>
                      <a:pt x="66" y="156"/>
                    </a:lnTo>
                    <a:lnTo>
                      <a:pt x="6" y="168"/>
                    </a:lnTo>
                    <a:lnTo>
                      <a:pt x="0" y="168"/>
                    </a:lnTo>
                    <a:lnTo>
                      <a:pt x="0" y="168"/>
                    </a:lnTo>
                    <a:lnTo>
                      <a:pt x="0" y="168"/>
                    </a:lnTo>
                    <a:lnTo>
                      <a:pt x="24" y="210"/>
                    </a:lnTo>
                    <a:lnTo>
                      <a:pt x="30" y="210"/>
                    </a:lnTo>
                    <a:lnTo>
                      <a:pt x="36" y="210"/>
                    </a:lnTo>
                    <a:lnTo>
                      <a:pt x="36" y="210"/>
                    </a:lnTo>
                    <a:lnTo>
                      <a:pt x="36" y="210"/>
                    </a:lnTo>
                    <a:lnTo>
                      <a:pt x="42" y="210"/>
                    </a:lnTo>
                    <a:lnTo>
                      <a:pt x="48" y="216"/>
                    </a:lnTo>
                    <a:lnTo>
                      <a:pt x="48" y="216"/>
                    </a:lnTo>
                    <a:lnTo>
                      <a:pt x="60" y="222"/>
                    </a:lnTo>
                    <a:lnTo>
                      <a:pt x="78" y="192"/>
                    </a:lnTo>
                    <a:lnTo>
                      <a:pt x="114" y="192"/>
                    </a:lnTo>
                    <a:lnTo>
                      <a:pt x="126" y="204"/>
                    </a:lnTo>
                    <a:lnTo>
                      <a:pt x="132" y="198"/>
                    </a:lnTo>
                    <a:lnTo>
                      <a:pt x="138" y="192"/>
                    </a:lnTo>
                    <a:lnTo>
                      <a:pt x="168" y="204"/>
                    </a:lnTo>
                    <a:lnTo>
                      <a:pt x="186" y="198"/>
                    </a:lnTo>
                    <a:lnTo>
                      <a:pt x="240" y="192"/>
                    </a:lnTo>
                    <a:lnTo>
                      <a:pt x="234" y="180"/>
                    </a:lnTo>
                    <a:lnTo>
                      <a:pt x="240" y="18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7" name="Freeform 800"/>
              <p:cNvSpPr>
                <a:spLocks/>
              </p:cNvSpPr>
              <p:nvPr/>
            </p:nvSpPr>
            <p:spPr bwMode="auto">
              <a:xfrm>
                <a:off x="2640" y="2412"/>
                <a:ext cx="144" cy="84"/>
              </a:xfrm>
              <a:custGeom>
                <a:avLst/>
                <a:gdLst>
                  <a:gd name="T0" fmla="*/ 144 w 144"/>
                  <a:gd name="T1" fmla="*/ 0 h 84"/>
                  <a:gd name="T2" fmla="*/ 36 w 144"/>
                  <a:gd name="T3" fmla="*/ 78 h 84"/>
                  <a:gd name="T4" fmla="*/ 0 w 144"/>
                  <a:gd name="T5" fmla="*/ 84 h 84"/>
                  <a:gd name="T6" fmla="*/ 36 w 144"/>
                  <a:gd name="T7" fmla="*/ 78 h 84"/>
                  <a:gd name="T8" fmla="*/ 144 w 144"/>
                  <a:gd name="T9" fmla="*/ 0 h 84"/>
                </a:gdLst>
                <a:ahLst/>
                <a:cxnLst>
                  <a:cxn ang="0">
                    <a:pos x="T0" y="T1"/>
                  </a:cxn>
                  <a:cxn ang="0">
                    <a:pos x="T2" y="T3"/>
                  </a:cxn>
                  <a:cxn ang="0">
                    <a:pos x="T4" y="T5"/>
                  </a:cxn>
                  <a:cxn ang="0">
                    <a:pos x="T6" y="T7"/>
                  </a:cxn>
                  <a:cxn ang="0">
                    <a:pos x="T8" y="T9"/>
                  </a:cxn>
                </a:cxnLst>
                <a:rect l="0" t="0" r="r" b="b"/>
                <a:pathLst>
                  <a:path w="144" h="84">
                    <a:moveTo>
                      <a:pt x="144" y="0"/>
                    </a:moveTo>
                    <a:lnTo>
                      <a:pt x="36" y="78"/>
                    </a:lnTo>
                    <a:lnTo>
                      <a:pt x="0" y="84"/>
                    </a:lnTo>
                    <a:lnTo>
                      <a:pt x="36" y="78"/>
                    </a:lnTo>
                    <a:lnTo>
                      <a:pt x="14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8" name="Freeform 801"/>
              <p:cNvSpPr>
                <a:spLocks/>
              </p:cNvSpPr>
              <p:nvPr/>
            </p:nvSpPr>
            <p:spPr bwMode="auto">
              <a:xfrm>
                <a:off x="2568" y="2580"/>
                <a:ext cx="6" cy="0"/>
              </a:xfrm>
              <a:custGeom>
                <a:avLst/>
                <a:gdLst>
                  <a:gd name="T0" fmla="*/ 0 w 6"/>
                  <a:gd name="T1" fmla="*/ 0 w 6"/>
                  <a:gd name="T2" fmla="*/ 0 w 6"/>
                  <a:gd name="T3" fmla="*/ 6 w 6"/>
                  <a:gd name="T4" fmla="*/ 0 w 6"/>
                  <a:gd name="T5" fmla="*/ 0 w 6"/>
                </a:gdLst>
                <a:ahLst/>
                <a:cxnLst>
                  <a:cxn ang="0">
                    <a:pos x="T0" y="0"/>
                  </a:cxn>
                  <a:cxn ang="0">
                    <a:pos x="T1" y="0"/>
                  </a:cxn>
                  <a:cxn ang="0">
                    <a:pos x="T2" y="0"/>
                  </a:cxn>
                  <a:cxn ang="0">
                    <a:pos x="T3" y="0"/>
                  </a:cxn>
                  <a:cxn ang="0">
                    <a:pos x="T4" y="0"/>
                  </a:cxn>
                  <a:cxn ang="0">
                    <a:pos x="T5" y="0"/>
                  </a:cxn>
                </a:cxnLst>
                <a:rect l="0" t="0" r="r" b="b"/>
                <a:pathLst>
                  <a:path w="6">
                    <a:moveTo>
                      <a:pt x="0" y="0"/>
                    </a:moveTo>
                    <a:lnTo>
                      <a:pt x="0" y="0"/>
                    </a:lnTo>
                    <a:lnTo>
                      <a:pt x="0" y="0"/>
                    </a:ln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59" name="Freeform 802"/>
              <p:cNvSpPr>
                <a:spLocks/>
              </p:cNvSpPr>
              <p:nvPr/>
            </p:nvSpPr>
            <p:spPr bwMode="auto">
              <a:xfrm>
                <a:off x="2604" y="2622"/>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0" name="Freeform 803"/>
              <p:cNvSpPr>
                <a:spLocks/>
              </p:cNvSpPr>
              <p:nvPr/>
            </p:nvSpPr>
            <p:spPr bwMode="auto">
              <a:xfrm>
                <a:off x="2568" y="2580"/>
                <a:ext cx="30" cy="42"/>
              </a:xfrm>
              <a:custGeom>
                <a:avLst/>
                <a:gdLst>
                  <a:gd name="T0" fmla="*/ 0 w 30"/>
                  <a:gd name="T1" fmla="*/ 0 h 42"/>
                  <a:gd name="T2" fmla="*/ 24 w 30"/>
                  <a:gd name="T3" fmla="*/ 42 h 42"/>
                  <a:gd name="T4" fmla="*/ 30 w 30"/>
                  <a:gd name="T5" fmla="*/ 42 h 42"/>
                  <a:gd name="T6" fmla="*/ 24 w 30"/>
                  <a:gd name="T7" fmla="*/ 42 h 42"/>
                  <a:gd name="T8" fmla="*/ 0 w 30"/>
                  <a:gd name="T9" fmla="*/ 0 h 42"/>
                  <a:gd name="T10" fmla="*/ 0 w 30"/>
                  <a:gd name="T11" fmla="*/ 0 h 42"/>
                  <a:gd name="T12" fmla="*/ 0 w 30"/>
                  <a:gd name="T13" fmla="*/ 0 h 42"/>
                  <a:gd name="T14" fmla="*/ 0 w 3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2">
                    <a:moveTo>
                      <a:pt x="0" y="0"/>
                    </a:moveTo>
                    <a:lnTo>
                      <a:pt x="24" y="42"/>
                    </a:lnTo>
                    <a:lnTo>
                      <a:pt x="30" y="42"/>
                    </a:lnTo>
                    <a:lnTo>
                      <a:pt x="24" y="4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1" name="Rectangle 804"/>
              <p:cNvSpPr>
                <a:spLocks noChangeArrowheads="1"/>
              </p:cNvSpPr>
              <p:nvPr/>
            </p:nvSpPr>
            <p:spPr bwMode="auto">
              <a:xfrm>
                <a:off x="2568" y="258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762" name="Freeform 805"/>
              <p:cNvSpPr>
                <a:spLocks/>
              </p:cNvSpPr>
              <p:nvPr/>
            </p:nvSpPr>
            <p:spPr bwMode="auto">
              <a:xfrm>
                <a:off x="2616" y="2628"/>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3" name="Freeform 806"/>
              <p:cNvSpPr>
                <a:spLocks/>
              </p:cNvSpPr>
              <p:nvPr/>
            </p:nvSpPr>
            <p:spPr bwMode="auto">
              <a:xfrm>
                <a:off x="2616" y="2604"/>
                <a:ext cx="216" cy="174"/>
              </a:xfrm>
              <a:custGeom>
                <a:avLst/>
                <a:gdLst>
                  <a:gd name="T0" fmla="*/ 144 w 216"/>
                  <a:gd name="T1" fmla="*/ 126 h 174"/>
                  <a:gd name="T2" fmla="*/ 144 w 216"/>
                  <a:gd name="T3" fmla="*/ 126 h 174"/>
                  <a:gd name="T4" fmla="*/ 156 w 216"/>
                  <a:gd name="T5" fmla="*/ 138 h 174"/>
                  <a:gd name="T6" fmla="*/ 174 w 216"/>
                  <a:gd name="T7" fmla="*/ 96 h 174"/>
                  <a:gd name="T8" fmla="*/ 180 w 216"/>
                  <a:gd name="T9" fmla="*/ 90 h 174"/>
                  <a:gd name="T10" fmla="*/ 180 w 216"/>
                  <a:gd name="T11" fmla="*/ 90 h 174"/>
                  <a:gd name="T12" fmla="*/ 198 w 216"/>
                  <a:gd name="T13" fmla="*/ 42 h 174"/>
                  <a:gd name="T14" fmla="*/ 216 w 216"/>
                  <a:gd name="T15" fmla="*/ 30 h 174"/>
                  <a:gd name="T16" fmla="*/ 210 w 216"/>
                  <a:gd name="T17" fmla="*/ 18 h 174"/>
                  <a:gd name="T18" fmla="*/ 210 w 216"/>
                  <a:gd name="T19" fmla="*/ 18 h 174"/>
                  <a:gd name="T20" fmla="*/ 210 w 216"/>
                  <a:gd name="T21" fmla="*/ 18 h 174"/>
                  <a:gd name="T22" fmla="*/ 210 w 216"/>
                  <a:gd name="T23" fmla="*/ 24 h 174"/>
                  <a:gd name="T24" fmla="*/ 204 w 216"/>
                  <a:gd name="T25" fmla="*/ 6 h 174"/>
                  <a:gd name="T26" fmla="*/ 198 w 216"/>
                  <a:gd name="T27" fmla="*/ 6 h 174"/>
                  <a:gd name="T28" fmla="*/ 192 w 216"/>
                  <a:gd name="T29" fmla="*/ 0 h 174"/>
                  <a:gd name="T30" fmla="*/ 138 w 216"/>
                  <a:gd name="T31" fmla="*/ 6 h 174"/>
                  <a:gd name="T32" fmla="*/ 120 w 216"/>
                  <a:gd name="T33" fmla="*/ 12 h 174"/>
                  <a:gd name="T34" fmla="*/ 90 w 216"/>
                  <a:gd name="T35" fmla="*/ 0 h 174"/>
                  <a:gd name="T36" fmla="*/ 84 w 216"/>
                  <a:gd name="T37" fmla="*/ 6 h 174"/>
                  <a:gd name="T38" fmla="*/ 78 w 216"/>
                  <a:gd name="T39" fmla="*/ 12 h 174"/>
                  <a:gd name="T40" fmla="*/ 78 w 216"/>
                  <a:gd name="T41" fmla="*/ 12 h 174"/>
                  <a:gd name="T42" fmla="*/ 78 w 216"/>
                  <a:gd name="T43" fmla="*/ 12 h 174"/>
                  <a:gd name="T44" fmla="*/ 66 w 216"/>
                  <a:gd name="T45" fmla="*/ 0 h 174"/>
                  <a:gd name="T46" fmla="*/ 30 w 216"/>
                  <a:gd name="T47" fmla="*/ 0 h 174"/>
                  <a:gd name="T48" fmla="*/ 12 w 216"/>
                  <a:gd name="T49" fmla="*/ 30 h 174"/>
                  <a:gd name="T50" fmla="*/ 18 w 216"/>
                  <a:gd name="T51" fmla="*/ 54 h 174"/>
                  <a:gd name="T52" fmla="*/ 0 w 216"/>
                  <a:gd name="T53" fmla="*/ 90 h 174"/>
                  <a:gd name="T54" fmla="*/ 0 w 216"/>
                  <a:gd name="T55" fmla="*/ 138 h 174"/>
                  <a:gd name="T56" fmla="*/ 30 w 216"/>
                  <a:gd name="T57" fmla="*/ 138 h 174"/>
                  <a:gd name="T58" fmla="*/ 48 w 216"/>
                  <a:gd name="T59" fmla="*/ 156 h 174"/>
                  <a:gd name="T60" fmla="*/ 48 w 216"/>
                  <a:gd name="T61" fmla="*/ 162 h 174"/>
                  <a:gd name="T62" fmla="*/ 60 w 216"/>
                  <a:gd name="T63" fmla="*/ 174 h 174"/>
                  <a:gd name="T64" fmla="*/ 60 w 216"/>
                  <a:gd name="T65" fmla="*/ 174 h 174"/>
                  <a:gd name="T66" fmla="*/ 66 w 216"/>
                  <a:gd name="T67" fmla="*/ 174 h 174"/>
                  <a:gd name="T68" fmla="*/ 72 w 216"/>
                  <a:gd name="T69" fmla="*/ 174 h 174"/>
                  <a:gd name="T70" fmla="*/ 78 w 216"/>
                  <a:gd name="T71" fmla="*/ 174 h 174"/>
                  <a:gd name="T72" fmla="*/ 78 w 216"/>
                  <a:gd name="T73" fmla="*/ 168 h 174"/>
                  <a:gd name="T74" fmla="*/ 84 w 216"/>
                  <a:gd name="T75" fmla="*/ 168 h 174"/>
                  <a:gd name="T76" fmla="*/ 102 w 216"/>
                  <a:gd name="T77" fmla="*/ 168 h 174"/>
                  <a:gd name="T78" fmla="*/ 102 w 216"/>
                  <a:gd name="T79" fmla="*/ 162 h 174"/>
                  <a:gd name="T80" fmla="*/ 102 w 216"/>
                  <a:gd name="T81" fmla="*/ 162 h 174"/>
                  <a:gd name="T82" fmla="*/ 114 w 216"/>
                  <a:gd name="T83" fmla="*/ 138 h 174"/>
                  <a:gd name="T84" fmla="*/ 144 w 216"/>
                  <a:gd name="T85" fmla="*/ 126 h 174"/>
                  <a:gd name="T86" fmla="*/ 144 w 216"/>
                  <a:gd name="T87" fmla="*/ 12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6" h="174">
                    <a:moveTo>
                      <a:pt x="144" y="126"/>
                    </a:moveTo>
                    <a:lnTo>
                      <a:pt x="144" y="126"/>
                    </a:lnTo>
                    <a:lnTo>
                      <a:pt x="156" y="138"/>
                    </a:lnTo>
                    <a:lnTo>
                      <a:pt x="174" y="96"/>
                    </a:lnTo>
                    <a:lnTo>
                      <a:pt x="180" y="90"/>
                    </a:lnTo>
                    <a:lnTo>
                      <a:pt x="180" y="90"/>
                    </a:lnTo>
                    <a:lnTo>
                      <a:pt x="198" y="42"/>
                    </a:lnTo>
                    <a:lnTo>
                      <a:pt x="216" y="30"/>
                    </a:lnTo>
                    <a:lnTo>
                      <a:pt x="210" y="18"/>
                    </a:lnTo>
                    <a:lnTo>
                      <a:pt x="210" y="18"/>
                    </a:lnTo>
                    <a:lnTo>
                      <a:pt x="210" y="18"/>
                    </a:lnTo>
                    <a:lnTo>
                      <a:pt x="210" y="24"/>
                    </a:lnTo>
                    <a:lnTo>
                      <a:pt x="204" y="6"/>
                    </a:lnTo>
                    <a:lnTo>
                      <a:pt x="198" y="6"/>
                    </a:lnTo>
                    <a:lnTo>
                      <a:pt x="192" y="0"/>
                    </a:lnTo>
                    <a:lnTo>
                      <a:pt x="138" y="6"/>
                    </a:lnTo>
                    <a:lnTo>
                      <a:pt x="120" y="12"/>
                    </a:lnTo>
                    <a:lnTo>
                      <a:pt x="90" y="0"/>
                    </a:lnTo>
                    <a:lnTo>
                      <a:pt x="84" y="6"/>
                    </a:lnTo>
                    <a:lnTo>
                      <a:pt x="78" y="12"/>
                    </a:lnTo>
                    <a:lnTo>
                      <a:pt x="78" y="12"/>
                    </a:lnTo>
                    <a:lnTo>
                      <a:pt x="78" y="12"/>
                    </a:lnTo>
                    <a:lnTo>
                      <a:pt x="66" y="0"/>
                    </a:lnTo>
                    <a:lnTo>
                      <a:pt x="30" y="0"/>
                    </a:lnTo>
                    <a:lnTo>
                      <a:pt x="12" y="30"/>
                    </a:lnTo>
                    <a:lnTo>
                      <a:pt x="18" y="54"/>
                    </a:lnTo>
                    <a:lnTo>
                      <a:pt x="0" y="90"/>
                    </a:lnTo>
                    <a:lnTo>
                      <a:pt x="0" y="138"/>
                    </a:lnTo>
                    <a:lnTo>
                      <a:pt x="30" y="138"/>
                    </a:lnTo>
                    <a:lnTo>
                      <a:pt x="48" y="156"/>
                    </a:lnTo>
                    <a:lnTo>
                      <a:pt x="48" y="162"/>
                    </a:lnTo>
                    <a:lnTo>
                      <a:pt x="60" y="174"/>
                    </a:lnTo>
                    <a:lnTo>
                      <a:pt x="60" y="174"/>
                    </a:lnTo>
                    <a:lnTo>
                      <a:pt x="66" y="174"/>
                    </a:lnTo>
                    <a:lnTo>
                      <a:pt x="72" y="174"/>
                    </a:lnTo>
                    <a:lnTo>
                      <a:pt x="78" y="174"/>
                    </a:lnTo>
                    <a:lnTo>
                      <a:pt x="78" y="168"/>
                    </a:lnTo>
                    <a:lnTo>
                      <a:pt x="84" y="168"/>
                    </a:lnTo>
                    <a:lnTo>
                      <a:pt x="102" y="168"/>
                    </a:lnTo>
                    <a:lnTo>
                      <a:pt x="102" y="162"/>
                    </a:lnTo>
                    <a:lnTo>
                      <a:pt x="102" y="162"/>
                    </a:lnTo>
                    <a:lnTo>
                      <a:pt x="114" y="138"/>
                    </a:lnTo>
                    <a:lnTo>
                      <a:pt x="144" y="126"/>
                    </a:lnTo>
                    <a:lnTo>
                      <a:pt x="144" y="12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764" name="Freeform 807"/>
              <p:cNvSpPr>
                <a:spLocks/>
              </p:cNvSpPr>
              <p:nvPr/>
            </p:nvSpPr>
            <p:spPr bwMode="auto">
              <a:xfrm>
                <a:off x="2616" y="2634"/>
                <a:ext cx="18" cy="60"/>
              </a:xfrm>
              <a:custGeom>
                <a:avLst/>
                <a:gdLst>
                  <a:gd name="T0" fmla="*/ 18 w 18"/>
                  <a:gd name="T1" fmla="*/ 24 h 60"/>
                  <a:gd name="T2" fmla="*/ 0 w 18"/>
                  <a:gd name="T3" fmla="*/ 60 h 60"/>
                  <a:gd name="T4" fmla="*/ 18 w 18"/>
                  <a:gd name="T5" fmla="*/ 24 h 60"/>
                  <a:gd name="T6" fmla="*/ 12 w 18"/>
                  <a:gd name="T7" fmla="*/ 0 h 60"/>
                  <a:gd name="T8" fmla="*/ 12 w 18"/>
                  <a:gd name="T9" fmla="*/ 0 h 60"/>
                  <a:gd name="T10" fmla="*/ 18 w 18"/>
                  <a:gd name="T11" fmla="*/ 24 h 60"/>
                </a:gdLst>
                <a:ahLst/>
                <a:cxnLst>
                  <a:cxn ang="0">
                    <a:pos x="T0" y="T1"/>
                  </a:cxn>
                  <a:cxn ang="0">
                    <a:pos x="T2" y="T3"/>
                  </a:cxn>
                  <a:cxn ang="0">
                    <a:pos x="T4" y="T5"/>
                  </a:cxn>
                  <a:cxn ang="0">
                    <a:pos x="T6" y="T7"/>
                  </a:cxn>
                  <a:cxn ang="0">
                    <a:pos x="T8" y="T9"/>
                  </a:cxn>
                  <a:cxn ang="0">
                    <a:pos x="T10" y="T11"/>
                  </a:cxn>
                </a:cxnLst>
                <a:rect l="0" t="0" r="r" b="b"/>
                <a:pathLst>
                  <a:path w="18" h="60">
                    <a:moveTo>
                      <a:pt x="18" y="24"/>
                    </a:moveTo>
                    <a:lnTo>
                      <a:pt x="0" y="60"/>
                    </a:lnTo>
                    <a:lnTo>
                      <a:pt x="18" y="24"/>
                    </a:lnTo>
                    <a:lnTo>
                      <a:pt x="12" y="0"/>
                    </a:lnTo>
                    <a:lnTo>
                      <a:pt x="12" y="0"/>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grpSp>
          <p:nvGrpSpPr>
            <p:cNvPr id="334" name="Group 1009"/>
            <p:cNvGrpSpPr>
              <a:grpSpLocks/>
            </p:cNvGrpSpPr>
            <p:nvPr/>
          </p:nvGrpSpPr>
          <p:grpSpPr bwMode="auto">
            <a:xfrm>
              <a:off x="882" y="2208"/>
              <a:ext cx="4872" cy="1879"/>
              <a:chOff x="882" y="2208"/>
              <a:chExt cx="4872" cy="1879"/>
            </a:xfrm>
            <a:grpFill/>
          </p:grpSpPr>
          <p:sp>
            <p:nvSpPr>
              <p:cNvPr id="365" name="Freeform 809"/>
              <p:cNvSpPr>
                <a:spLocks/>
              </p:cNvSpPr>
              <p:nvPr/>
            </p:nvSpPr>
            <p:spPr bwMode="auto">
              <a:xfrm>
                <a:off x="2646" y="2604"/>
                <a:ext cx="48" cy="12"/>
              </a:xfrm>
              <a:custGeom>
                <a:avLst/>
                <a:gdLst>
                  <a:gd name="T0" fmla="*/ 0 w 48"/>
                  <a:gd name="T1" fmla="*/ 0 h 12"/>
                  <a:gd name="T2" fmla="*/ 36 w 48"/>
                  <a:gd name="T3" fmla="*/ 0 h 12"/>
                  <a:gd name="T4" fmla="*/ 48 w 48"/>
                  <a:gd name="T5" fmla="*/ 12 h 12"/>
                  <a:gd name="T6" fmla="*/ 48 w 48"/>
                  <a:gd name="T7" fmla="*/ 12 h 12"/>
                  <a:gd name="T8" fmla="*/ 36 w 48"/>
                  <a:gd name="T9" fmla="*/ 0 h 12"/>
                  <a:gd name="T10" fmla="*/ 0 w 48"/>
                  <a:gd name="T11" fmla="*/ 0 h 12"/>
                </a:gdLst>
                <a:ahLst/>
                <a:cxnLst>
                  <a:cxn ang="0">
                    <a:pos x="T0" y="T1"/>
                  </a:cxn>
                  <a:cxn ang="0">
                    <a:pos x="T2" y="T3"/>
                  </a:cxn>
                  <a:cxn ang="0">
                    <a:pos x="T4" y="T5"/>
                  </a:cxn>
                  <a:cxn ang="0">
                    <a:pos x="T6" y="T7"/>
                  </a:cxn>
                  <a:cxn ang="0">
                    <a:pos x="T8" y="T9"/>
                  </a:cxn>
                  <a:cxn ang="0">
                    <a:pos x="T10" y="T11"/>
                  </a:cxn>
                </a:cxnLst>
                <a:rect l="0" t="0" r="r" b="b"/>
                <a:pathLst>
                  <a:path w="48" h="12">
                    <a:moveTo>
                      <a:pt x="0" y="0"/>
                    </a:moveTo>
                    <a:lnTo>
                      <a:pt x="36" y="0"/>
                    </a:lnTo>
                    <a:lnTo>
                      <a:pt x="48" y="12"/>
                    </a:lnTo>
                    <a:lnTo>
                      <a:pt x="48" y="12"/>
                    </a:lnTo>
                    <a:lnTo>
                      <a:pt x="36"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6" name="Freeform 810"/>
              <p:cNvSpPr>
                <a:spLocks/>
              </p:cNvSpPr>
              <p:nvPr/>
            </p:nvSpPr>
            <p:spPr bwMode="auto">
              <a:xfrm>
                <a:off x="2700" y="2604"/>
                <a:ext cx="54" cy="12"/>
              </a:xfrm>
              <a:custGeom>
                <a:avLst/>
                <a:gdLst>
                  <a:gd name="T0" fmla="*/ 6 w 54"/>
                  <a:gd name="T1" fmla="*/ 0 h 12"/>
                  <a:gd name="T2" fmla="*/ 0 w 54"/>
                  <a:gd name="T3" fmla="*/ 6 h 12"/>
                  <a:gd name="T4" fmla="*/ 6 w 54"/>
                  <a:gd name="T5" fmla="*/ 0 h 12"/>
                  <a:gd name="T6" fmla="*/ 36 w 54"/>
                  <a:gd name="T7" fmla="*/ 12 h 12"/>
                  <a:gd name="T8" fmla="*/ 54 w 54"/>
                  <a:gd name="T9" fmla="*/ 6 h 12"/>
                  <a:gd name="T10" fmla="*/ 36 w 54"/>
                  <a:gd name="T11" fmla="*/ 12 h 12"/>
                  <a:gd name="T12" fmla="*/ 6 w 5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6" y="0"/>
                    </a:moveTo>
                    <a:lnTo>
                      <a:pt x="0" y="6"/>
                    </a:lnTo>
                    <a:lnTo>
                      <a:pt x="6" y="0"/>
                    </a:lnTo>
                    <a:lnTo>
                      <a:pt x="36" y="12"/>
                    </a:lnTo>
                    <a:lnTo>
                      <a:pt x="54" y="6"/>
                    </a:lnTo>
                    <a:lnTo>
                      <a:pt x="3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7" name="Freeform 811"/>
              <p:cNvSpPr>
                <a:spLocks/>
              </p:cNvSpPr>
              <p:nvPr/>
            </p:nvSpPr>
            <p:spPr bwMode="auto">
              <a:xfrm>
                <a:off x="2736" y="2208"/>
                <a:ext cx="288" cy="282"/>
              </a:xfrm>
              <a:custGeom>
                <a:avLst/>
                <a:gdLst>
                  <a:gd name="T0" fmla="*/ 18 w 288"/>
                  <a:gd name="T1" fmla="*/ 36 h 282"/>
                  <a:gd name="T2" fmla="*/ 18 w 288"/>
                  <a:gd name="T3" fmla="*/ 54 h 282"/>
                  <a:gd name="T4" fmla="*/ 6 w 288"/>
                  <a:gd name="T5" fmla="*/ 60 h 282"/>
                  <a:gd name="T6" fmla="*/ 0 w 288"/>
                  <a:gd name="T7" fmla="*/ 66 h 282"/>
                  <a:gd name="T8" fmla="*/ 12 w 288"/>
                  <a:gd name="T9" fmla="*/ 90 h 282"/>
                  <a:gd name="T10" fmla="*/ 12 w 288"/>
                  <a:gd name="T11" fmla="*/ 174 h 282"/>
                  <a:gd name="T12" fmla="*/ 48 w 288"/>
                  <a:gd name="T13" fmla="*/ 204 h 282"/>
                  <a:gd name="T14" fmla="*/ 84 w 288"/>
                  <a:gd name="T15" fmla="*/ 204 h 282"/>
                  <a:gd name="T16" fmla="*/ 108 w 288"/>
                  <a:gd name="T17" fmla="*/ 216 h 282"/>
                  <a:gd name="T18" fmla="*/ 108 w 288"/>
                  <a:gd name="T19" fmla="*/ 216 h 282"/>
                  <a:gd name="T20" fmla="*/ 108 w 288"/>
                  <a:gd name="T21" fmla="*/ 216 h 282"/>
                  <a:gd name="T22" fmla="*/ 108 w 288"/>
                  <a:gd name="T23" fmla="*/ 216 h 282"/>
                  <a:gd name="T24" fmla="*/ 108 w 288"/>
                  <a:gd name="T25" fmla="*/ 216 h 282"/>
                  <a:gd name="T26" fmla="*/ 126 w 288"/>
                  <a:gd name="T27" fmla="*/ 204 h 282"/>
                  <a:gd name="T28" fmla="*/ 270 w 288"/>
                  <a:gd name="T29" fmla="*/ 282 h 282"/>
                  <a:gd name="T30" fmla="*/ 270 w 288"/>
                  <a:gd name="T31" fmla="*/ 270 h 282"/>
                  <a:gd name="T32" fmla="*/ 288 w 288"/>
                  <a:gd name="T33" fmla="*/ 270 h 282"/>
                  <a:gd name="T34" fmla="*/ 288 w 288"/>
                  <a:gd name="T35" fmla="*/ 234 h 282"/>
                  <a:gd name="T36" fmla="*/ 288 w 288"/>
                  <a:gd name="T37" fmla="*/ 90 h 282"/>
                  <a:gd name="T38" fmla="*/ 276 w 288"/>
                  <a:gd name="T39" fmla="*/ 66 h 282"/>
                  <a:gd name="T40" fmla="*/ 288 w 288"/>
                  <a:gd name="T41" fmla="*/ 60 h 282"/>
                  <a:gd name="T42" fmla="*/ 282 w 288"/>
                  <a:gd name="T43" fmla="*/ 42 h 282"/>
                  <a:gd name="T44" fmla="*/ 288 w 288"/>
                  <a:gd name="T45" fmla="*/ 36 h 282"/>
                  <a:gd name="T46" fmla="*/ 288 w 288"/>
                  <a:gd name="T47" fmla="*/ 30 h 282"/>
                  <a:gd name="T48" fmla="*/ 252 w 288"/>
                  <a:gd name="T49" fmla="*/ 24 h 282"/>
                  <a:gd name="T50" fmla="*/ 252 w 288"/>
                  <a:gd name="T51" fmla="*/ 12 h 282"/>
                  <a:gd name="T52" fmla="*/ 222 w 288"/>
                  <a:gd name="T53" fmla="*/ 6 h 282"/>
                  <a:gd name="T54" fmla="*/ 192 w 288"/>
                  <a:gd name="T55" fmla="*/ 30 h 282"/>
                  <a:gd name="T56" fmla="*/ 198 w 288"/>
                  <a:gd name="T57" fmla="*/ 48 h 282"/>
                  <a:gd name="T58" fmla="*/ 180 w 288"/>
                  <a:gd name="T59" fmla="*/ 66 h 282"/>
                  <a:gd name="T60" fmla="*/ 162 w 288"/>
                  <a:gd name="T61" fmla="*/ 54 h 282"/>
                  <a:gd name="T62" fmla="*/ 120 w 288"/>
                  <a:gd name="T63" fmla="*/ 42 h 282"/>
                  <a:gd name="T64" fmla="*/ 108 w 288"/>
                  <a:gd name="T65" fmla="*/ 18 h 282"/>
                  <a:gd name="T66" fmla="*/ 72 w 288"/>
                  <a:gd name="T67" fmla="*/ 6 h 282"/>
                  <a:gd name="T68" fmla="*/ 54 w 288"/>
                  <a:gd name="T69" fmla="*/ 6 h 282"/>
                  <a:gd name="T70" fmla="*/ 42 w 288"/>
                  <a:gd name="T71" fmla="*/ 0 h 282"/>
                  <a:gd name="T72" fmla="*/ 42 w 288"/>
                  <a:gd name="T73" fmla="*/ 18 h 282"/>
                  <a:gd name="T74" fmla="*/ 18 w 288"/>
                  <a:gd name="T75" fmla="*/ 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282">
                    <a:moveTo>
                      <a:pt x="18" y="36"/>
                    </a:moveTo>
                    <a:lnTo>
                      <a:pt x="18" y="54"/>
                    </a:lnTo>
                    <a:lnTo>
                      <a:pt x="6" y="60"/>
                    </a:lnTo>
                    <a:lnTo>
                      <a:pt x="0" y="66"/>
                    </a:lnTo>
                    <a:lnTo>
                      <a:pt x="12" y="90"/>
                    </a:lnTo>
                    <a:lnTo>
                      <a:pt x="12" y="174"/>
                    </a:lnTo>
                    <a:lnTo>
                      <a:pt x="48" y="204"/>
                    </a:lnTo>
                    <a:lnTo>
                      <a:pt x="84" y="204"/>
                    </a:lnTo>
                    <a:lnTo>
                      <a:pt x="108" y="216"/>
                    </a:lnTo>
                    <a:lnTo>
                      <a:pt x="108" y="216"/>
                    </a:lnTo>
                    <a:lnTo>
                      <a:pt x="108" y="216"/>
                    </a:lnTo>
                    <a:lnTo>
                      <a:pt x="108" y="216"/>
                    </a:lnTo>
                    <a:lnTo>
                      <a:pt x="108" y="216"/>
                    </a:lnTo>
                    <a:lnTo>
                      <a:pt x="126" y="204"/>
                    </a:lnTo>
                    <a:lnTo>
                      <a:pt x="270" y="282"/>
                    </a:lnTo>
                    <a:lnTo>
                      <a:pt x="270" y="270"/>
                    </a:lnTo>
                    <a:lnTo>
                      <a:pt x="288" y="270"/>
                    </a:lnTo>
                    <a:lnTo>
                      <a:pt x="288" y="234"/>
                    </a:lnTo>
                    <a:lnTo>
                      <a:pt x="288" y="90"/>
                    </a:lnTo>
                    <a:lnTo>
                      <a:pt x="276" y="66"/>
                    </a:lnTo>
                    <a:lnTo>
                      <a:pt x="288" y="60"/>
                    </a:lnTo>
                    <a:lnTo>
                      <a:pt x="282" y="42"/>
                    </a:lnTo>
                    <a:lnTo>
                      <a:pt x="288" y="36"/>
                    </a:lnTo>
                    <a:lnTo>
                      <a:pt x="288" y="30"/>
                    </a:lnTo>
                    <a:lnTo>
                      <a:pt x="252" y="24"/>
                    </a:lnTo>
                    <a:lnTo>
                      <a:pt x="252" y="12"/>
                    </a:lnTo>
                    <a:lnTo>
                      <a:pt x="222" y="6"/>
                    </a:lnTo>
                    <a:lnTo>
                      <a:pt x="192" y="30"/>
                    </a:lnTo>
                    <a:lnTo>
                      <a:pt x="198" y="48"/>
                    </a:lnTo>
                    <a:lnTo>
                      <a:pt x="180" y="66"/>
                    </a:lnTo>
                    <a:lnTo>
                      <a:pt x="162" y="54"/>
                    </a:lnTo>
                    <a:lnTo>
                      <a:pt x="120" y="42"/>
                    </a:lnTo>
                    <a:lnTo>
                      <a:pt x="108" y="18"/>
                    </a:lnTo>
                    <a:lnTo>
                      <a:pt x="72" y="6"/>
                    </a:lnTo>
                    <a:lnTo>
                      <a:pt x="54" y="6"/>
                    </a:lnTo>
                    <a:lnTo>
                      <a:pt x="42" y="0"/>
                    </a:lnTo>
                    <a:lnTo>
                      <a:pt x="42" y="18"/>
                    </a:lnTo>
                    <a:lnTo>
                      <a:pt x="1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8" name="Freeform 812"/>
              <p:cNvSpPr>
                <a:spLocks/>
              </p:cNvSpPr>
              <p:nvPr/>
            </p:nvSpPr>
            <p:spPr bwMode="auto">
              <a:xfrm>
                <a:off x="2736" y="2268"/>
                <a:ext cx="6" cy="6"/>
              </a:xfrm>
              <a:custGeom>
                <a:avLst/>
                <a:gdLst>
                  <a:gd name="T0" fmla="*/ 6 w 6"/>
                  <a:gd name="T1" fmla="*/ 0 h 6"/>
                  <a:gd name="T2" fmla="*/ 0 w 6"/>
                  <a:gd name="T3" fmla="*/ 6 h 6"/>
                  <a:gd name="T4" fmla="*/ 0 w 6"/>
                  <a:gd name="T5" fmla="*/ 6 h 6"/>
                  <a:gd name="T6" fmla="*/ 6 w 6"/>
                  <a:gd name="T7" fmla="*/ 0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6"/>
                    </a:ln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9" name="Freeform 813"/>
              <p:cNvSpPr>
                <a:spLocks/>
              </p:cNvSpPr>
              <p:nvPr/>
            </p:nvSpPr>
            <p:spPr bwMode="auto">
              <a:xfrm>
                <a:off x="2742" y="2262"/>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0" name="Rectangle 814"/>
              <p:cNvSpPr>
                <a:spLocks noChangeArrowheads="1"/>
              </p:cNvSpPr>
              <p:nvPr/>
            </p:nvSpPr>
            <p:spPr bwMode="auto">
              <a:xfrm>
                <a:off x="2742" y="226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71" name="Freeform 815"/>
              <p:cNvSpPr>
                <a:spLocks/>
              </p:cNvSpPr>
              <p:nvPr/>
            </p:nvSpPr>
            <p:spPr bwMode="auto">
              <a:xfrm>
                <a:off x="2814" y="2412"/>
                <a:ext cx="192" cy="306"/>
              </a:xfrm>
              <a:custGeom>
                <a:avLst/>
                <a:gdLst>
                  <a:gd name="T0" fmla="*/ 30 w 192"/>
                  <a:gd name="T1" fmla="*/ 12 h 306"/>
                  <a:gd name="T2" fmla="*/ 30 w 192"/>
                  <a:gd name="T3" fmla="*/ 12 h 306"/>
                  <a:gd name="T4" fmla="*/ 30 w 192"/>
                  <a:gd name="T5" fmla="*/ 12 h 306"/>
                  <a:gd name="T6" fmla="*/ 30 w 192"/>
                  <a:gd name="T7" fmla="*/ 48 h 306"/>
                  <a:gd name="T8" fmla="*/ 48 w 192"/>
                  <a:gd name="T9" fmla="*/ 60 h 306"/>
                  <a:gd name="T10" fmla="*/ 42 w 192"/>
                  <a:gd name="T11" fmla="*/ 66 h 306"/>
                  <a:gd name="T12" fmla="*/ 36 w 192"/>
                  <a:gd name="T13" fmla="*/ 126 h 306"/>
                  <a:gd name="T14" fmla="*/ 18 w 192"/>
                  <a:gd name="T15" fmla="*/ 144 h 306"/>
                  <a:gd name="T16" fmla="*/ 6 w 192"/>
                  <a:gd name="T17" fmla="*/ 156 h 306"/>
                  <a:gd name="T18" fmla="*/ 0 w 192"/>
                  <a:gd name="T19" fmla="*/ 180 h 306"/>
                  <a:gd name="T20" fmla="*/ 6 w 192"/>
                  <a:gd name="T21" fmla="*/ 180 h 306"/>
                  <a:gd name="T22" fmla="*/ 12 w 192"/>
                  <a:gd name="T23" fmla="*/ 192 h 306"/>
                  <a:gd name="T24" fmla="*/ 30 w 192"/>
                  <a:gd name="T25" fmla="*/ 192 h 306"/>
                  <a:gd name="T26" fmla="*/ 30 w 192"/>
                  <a:gd name="T27" fmla="*/ 204 h 306"/>
                  <a:gd name="T28" fmla="*/ 18 w 192"/>
                  <a:gd name="T29" fmla="*/ 204 h 306"/>
                  <a:gd name="T30" fmla="*/ 24 w 192"/>
                  <a:gd name="T31" fmla="*/ 210 h 306"/>
                  <a:gd name="T32" fmla="*/ 24 w 192"/>
                  <a:gd name="T33" fmla="*/ 240 h 306"/>
                  <a:gd name="T34" fmla="*/ 36 w 192"/>
                  <a:gd name="T35" fmla="*/ 258 h 306"/>
                  <a:gd name="T36" fmla="*/ 36 w 192"/>
                  <a:gd name="T37" fmla="*/ 258 h 306"/>
                  <a:gd name="T38" fmla="*/ 36 w 192"/>
                  <a:gd name="T39" fmla="*/ 258 h 306"/>
                  <a:gd name="T40" fmla="*/ 24 w 192"/>
                  <a:gd name="T41" fmla="*/ 258 h 306"/>
                  <a:gd name="T42" fmla="*/ 12 w 192"/>
                  <a:gd name="T43" fmla="*/ 258 h 306"/>
                  <a:gd name="T44" fmla="*/ 12 w 192"/>
                  <a:gd name="T45" fmla="*/ 270 h 306"/>
                  <a:gd name="T46" fmla="*/ 30 w 192"/>
                  <a:gd name="T47" fmla="*/ 282 h 306"/>
                  <a:gd name="T48" fmla="*/ 30 w 192"/>
                  <a:gd name="T49" fmla="*/ 306 h 306"/>
                  <a:gd name="T50" fmla="*/ 54 w 192"/>
                  <a:gd name="T51" fmla="*/ 300 h 306"/>
                  <a:gd name="T52" fmla="*/ 60 w 192"/>
                  <a:gd name="T53" fmla="*/ 306 h 306"/>
                  <a:gd name="T54" fmla="*/ 102 w 192"/>
                  <a:gd name="T55" fmla="*/ 294 h 306"/>
                  <a:gd name="T56" fmla="*/ 102 w 192"/>
                  <a:gd name="T57" fmla="*/ 276 h 306"/>
                  <a:gd name="T58" fmla="*/ 126 w 192"/>
                  <a:gd name="T59" fmla="*/ 276 h 306"/>
                  <a:gd name="T60" fmla="*/ 150 w 192"/>
                  <a:gd name="T61" fmla="*/ 240 h 306"/>
                  <a:gd name="T62" fmla="*/ 168 w 192"/>
                  <a:gd name="T63" fmla="*/ 240 h 306"/>
                  <a:gd name="T64" fmla="*/ 168 w 192"/>
                  <a:gd name="T65" fmla="*/ 228 h 306"/>
                  <a:gd name="T66" fmla="*/ 162 w 192"/>
                  <a:gd name="T67" fmla="*/ 216 h 306"/>
                  <a:gd name="T68" fmla="*/ 156 w 192"/>
                  <a:gd name="T69" fmla="*/ 204 h 306"/>
                  <a:gd name="T70" fmla="*/ 174 w 192"/>
                  <a:gd name="T71" fmla="*/ 150 h 306"/>
                  <a:gd name="T72" fmla="*/ 192 w 192"/>
                  <a:gd name="T73" fmla="*/ 150 h 306"/>
                  <a:gd name="T74" fmla="*/ 192 w 192"/>
                  <a:gd name="T75" fmla="*/ 78 h 306"/>
                  <a:gd name="T76" fmla="*/ 48 w 192"/>
                  <a:gd name="T77" fmla="*/ 0 h 306"/>
                  <a:gd name="T78" fmla="*/ 30 w 192"/>
                  <a:gd name="T79" fmla="*/ 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306">
                    <a:moveTo>
                      <a:pt x="30" y="12"/>
                    </a:moveTo>
                    <a:lnTo>
                      <a:pt x="30" y="12"/>
                    </a:lnTo>
                    <a:lnTo>
                      <a:pt x="30" y="12"/>
                    </a:lnTo>
                    <a:lnTo>
                      <a:pt x="30" y="48"/>
                    </a:lnTo>
                    <a:lnTo>
                      <a:pt x="48" y="60"/>
                    </a:lnTo>
                    <a:lnTo>
                      <a:pt x="42" y="66"/>
                    </a:lnTo>
                    <a:lnTo>
                      <a:pt x="36" y="126"/>
                    </a:lnTo>
                    <a:lnTo>
                      <a:pt x="18" y="144"/>
                    </a:lnTo>
                    <a:lnTo>
                      <a:pt x="6" y="156"/>
                    </a:lnTo>
                    <a:lnTo>
                      <a:pt x="0" y="180"/>
                    </a:lnTo>
                    <a:lnTo>
                      <a:pt x="6" y="180"/>
                    </a:lnTo>
                    <a:lnTo>
                      <a:pt x="12" y="192"/>
                    </a:lnTo>
                    <a:lnTo>
                      <a:pt x="30" y="192"/>
                    </a:lnTo>
                    <a:lnTo>
                      <a:pt x="30" y="204"/>
                    </a:lnTo>
                    <a:lnTo>
                      <a:pt x="18" y="204"/>
                    </a:lnTo>
                    <a:lnTo>
                      <a:pt x="24" y="210"/>
                    </a:lnTo>
                    <a:lnTo>
                      <a:pt x="24" y="240"/>
                    </a:lnTo>
                    <a:lnTo>
                      <a:pt x="36" y="258"/>
                    </a:lnTo>
                    <a:lnTo>
                      <a:pt x="36" y="258"/>
                    </a:lnTo>
                    <a:lnTo>
                      <a:pt x="36" y="258"/>
                    </a:lnTo>
                    <a:lnTo>
                      <a:pt x="24" y="258"/>
                    </a:lnTo>
                    <a:lnTo>
                      <a:pt x="12" y="258"/>
                    </a:lnTo>
                    <a:lnTo>
                      <a:pt x="12" y="270"/>
                    </a:lnTo>
                    <a:lnTo>
                      <a:pt x="30" y="282"/>
                    </a:lnTo>
                    <a:lnTo>
                      <a:pt x="30" y="306"/>
                    </a:lnTo>
                    <a:lnTo>
                      <a:pt x="54" y="300"/>
                    </a:lnTo>
                    <a:lnTo>
                      <a:pt x="60" y="306"/>
                    </a:lnTo>
                    <a:lnTo>
                      <a:pt x="102" y="294"/>
                    </a:lnTo>
                    <a:lnTo>
                      <a:pt x="102" y="276"/>
                    </a:lnTo>
                    <a:lnTo>
                      <a:pt x="126" y="276"/>
                    </a:lnTo>
                    <a:lnTo>
                      <a:pt x="150" y="240"/>
                    </a:lnTo>
                    <a:lnTo>
                      <a:pt x="168" y="240"/>
                    </a:lnTo>
                    <a:lnTo>
                      <a:pt x="168" y="228"/>
                    </a:lnTo>
                    <a:lnTo>
                      <a:pt x="162" y="216"/>
                    </a:lnTo>
                    <a:lnTo>
                      <a:pt x="156" y="204"/>
                    </a:lnTo>
                    <a:lnTo>
                      <a:pt x="174" y="150"/>
                    </a:lnTo>
                    <a:lnTo>
                      <a:pt x="192" y="150"/>
                    </a:lnTo>
                    <a:lnTo>
                      <a:pt x="192" y="78"/>
                    </a:lnTo>
                    <a:lnTo>
                      <a:pt x="48" y="0"/>
                    </a:lnTo>
                    <a:lnTo>
                      <a:pt x="3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2" name="Freeform 816"/>
              <p:cNvSpPr>
                <a:spLocks/>
              </p:cNvSpPr>
              <p:nvPr/>
            </p:nvSpPr>
            <p:spPr bwMode="auto">
              <a:xfrm>
                <a:off x="2814" y="2556"/>
                <a:ext cx="18" cy="36"/>
              </a:xfrm>
              <a:custGeom>
                <a:avLst/>
                <a:gdLst>
                  <a:gd name="T0" fmla="*/ 0 w 18"/>
                  <a:gd name="T1" fmla="*/ 36 h 36"/>
                  <a:gd name="T2" fmla="*/ 6 w 18"/>
                  <a:gd name="T3" fmla="*/ 12 h 36"/>
                  <a:gd name="T4" fmla="*/ 18 w 18"/>
                  <a:gd name="T5" fmla="*/ 0 h 36"/>
                  <a:gd name="T6" fmla="*/ 6 w 18"/>
                  <a:gd name="T7" fmla="*/ 12 h 36"/>
                  <a:gd name="T8" fmla="*/ 0 w 18"/>
                  <a:gd name="T9" fmla="*/ 36 h 36"/>
                </a:gdLst>
                <a:ahLst/>
                <a:cxnLst>
                  <a:cxn ang="0">
                    <a:pos x="T0" y="T1"/>
                  </a:cxn>
                  <a:cxn ang="0">
                    <a:pos x="T2" y="T3"/>
                  </a:cxn>
                  <a:cxn ang="0">
                    <a:pos x="T4" y="T5"/>
                  </a:cxn>
                  <a:cxn ang="0">
                    <a:pos x="T6" y="T7"/>
                  </a:cxn>
                  <a:cxn ang="0">
                    <a:pos x="T8" y="T9"/>
                  </a:cxn>
                </a:cxnLst>
                <a:rect l="0" t="0" r="r" b="b"/>
                <a:pathLst>
                  <a:path w="18" h="36">
                    <a:moveTo>
                      <a:pt x="0" y="36"/>
                    </a:moveTo>
                    <a:lnTo>
                      <a:pt x="6" y="12"/>
                    </a:lnTo>
                    <a:lnTo>
                      <a:pt x="18" y="0"/>
                    </a:lnTo>
                    <a:lnTo>
                      <a:pt x="6" y="12"/>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3" name="Freeform 817"/>
              <p:cNvSpPr>
                <a:spLocks/>
              </p:cNvSpPr>
              <p:nvPr/>
            </p:nvSpPr>
            <p:spPr bwMode="auto">
              <a:xfrm>
                <a:off x="2844" y="2424"/>
                <a:ext cx="0" cy="36"/>
              </a:xfrm>
              <a:custGeom>
                <a:avLst/>
                <a:gdLst>
                  <a:gd name="T0" fmla="*/ 0 h 36"/>
                  <a:gd name="T1" fmla="*/ 0 h 36"/>
                  <a:gd name="T2" fmla="*/ 36 h 36"/>
                  <a:gd name="T3" fmla="*/ 0 h 36"/>
                </a:gdLst>
                <a:ahLst/>
                <a:cxnLst>
                  <a:cxn ang="0">
                    <a:pos x="0" y="T0"/>
                  </a:cxn>
                  <a:cxn ang="0">
                    <a:pos x="0" y="T1"/>
                  </a:cxn>
                  <a:cxn ang="0">
                    <a:pos x="0" y="T2"/>
                  </a:cxn>
                  <a:cxn ang="0">
                    <a:pos x="0" y="T3"/>
                  </a:cxn>
                </a:cxnLst>
                <a:rect l="0" t="0" r="r" b="b"/>
                <a:pathLst>
                  <a:path h="36">
                    <a:moveTo>
                      <a:pt x="0" y="0"/>
                    </a:moveTo>
                    <a:lnTo>
                      <a:pt x="0" y="0"/>
                    </a:lnTo>
                    <a:lnTo>
                      <a:pt x="0" y="3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4" name="Rectangle 818"/>
              <p:cNvSpPr>
                <a:spLocks noChangeArrowheads="1"/>
              </p:cNvSpPr>
              <p:nvPr/>
            </p:nvSpPr>
            <p:spPr bwMode="auto">
              <a:xfrm>
                <a:off x="2844" y="242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75" name="Freeform 819"/>
              <p:cNvSpPr>
                <a:spLocks/>
              </p:cNvSpPr>
              <p:nvPr/>
            </p:nvSpPr>
            <p:spPr bwMode="auto">
              <a:xfrm>
                <a:off x="2844" y="2412"/>
                <a:ext cx="18" cy="12"/>
              </a:xfrm>
              <a:custGeom>
                <a:avLst/>
                <a:gdLst>
                  <a:gd name="T0" fmla="*/ 0 w 18"/>
                  <a:gd name="T1" fmla="*/ 12 h 12"/>
                  <a:gd name="T2" fmla="*/ 0 w 18"/>
                  <a:gd name="T3" fmla="*/ 12 h 12"/>
                  <a:gd name="T4" fmla="*/ 18 w 18"/>
                  <a:gd name="T5" fmla="*/ 0 h 12"/>
                  <a:gd name="T6" fmla="*/ 0 w 18"/>
                  <a:gd name="T7" fmla="*/ 12 h 12"/>
                </a:gdLst>
                <a:ahLst/>
                <a:cxnLst>
                  <a:cxn ang="0">
                    <a:pos x="T0" y="T1"/>
                  </a:cxn>
                  <a:cxn ang="0">
                    <a:pos x="T2" y="T3"/>
                  </a:cxn>
                  <a:cxn ang="0">
                    <a:pos x="T4" y="T5"/>
                  </a:cxn>
                  <a:cxn ang="0">
                    <a:pos x="T6" y="T7"/>
                  </a:cxn>
                </a:cxnLst>
                <a:rect l="0" t="0" r="r" b="b"/>
                <a:pathLst>
                  <a:path w="18" h="12">
                    <a:moveTo>
                      <a:pt x="0" y="12"/>
                    </a:moveTo>
                    <a:lnTo>
                      <a:pt x="0" y="12"/>
                    </a:lnTo>
                    <a:lnTo>
                      <a:pt x="18"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6" name="Freeform 820"/>
              <p:cNvSpPr>
                <a:spLocks/>
              </p:cNvSpPr>
              <p:nvPr/>
            </p:nvSpPr>
            <p:spPr bwMode="auto">
              <a:xfrm>
                <a:off x="3246" y="245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7" name="Freeform 821"/>
              <p:cNvSpPr>
                <a:spLocks/>
              </p:cNvSpPr>
              <p:nvPr/>
            </p:nvSpPr>
            <p:spPr bwMode="auto">
              <a:xfrm>
                <a:off x="3012" y="2244"/>
                <a:ext cx="210" cy="204"/>
              </a:xfrm>
              <a:custGeom>
                <a:avLst/>
                <a:gdLst>
                  <a:gd name="T0" fmla="*/ 162 w 210"/>
                  <a:gd name="T1" fmla="*/ 12 h 204"/>
                  <a:gd name="T2" fmla="*/ 144 w 210"/>
                  <a:gd name="T3" fmla="*/ 0 h 204"/>
                  <a:gd name="T4" fmla="*/ 108 w 210"/>
                  <a:gd name="T5" fmla="*/ 6 h 204"/>
                  <a:gd name="T6" fmla="*/ 90 w 210"/>
                  <a:gd name="T7" fmla="*/ 18 h 204"/>
                  <a:gd name="T8" fmla="*/ 24 w 210"/>
                  <a:gd name="T9" fmla="*/ 0 h 204"/>
                  <a:gd name="T10" fmla="*/ 18 w 210"/>
                  <a:gd name="T11" fmla="*/ 0 h 204"/>
                  <a:gd name="T12" fmla="*/ 12 w 210"/>
                  <a:gd name="T13" fmla="*/ 0 h 204"/>
                  <a:gd name="T14" fmla="*/ 6 w 210"/>
                  <a:gd name="T15" fmla="*/ 6 h 204"/>
                  <a:gd name="T16" fmla="*/ 12 w 210"/>
                  <a:gd name="T17" fmla="*/ 24 h 204"/>
                  <a:gd name="T18" fmla="*/ 12 w 210"/>
                  <a:gd name="T19" fmla="*/ 24 h 204"/>
                  <a:gd name="T20" fmla="*/ 12 w 210"/>
                  <a:gd name="T21" fmla="*/ 24 h 204"/>
                  <a:gd name="T22" fmla="*/ 0 w 210"/>
                  <a:gd name="T23" fmla="*/ 30 h 204"/>
                  <a:gd name="T24" fmla="*/ 12 w 210"/>
                  <a:gd name="T25" fmla="*/ 54 h 204"/>
                  <a:gd name="T26" fmla="*/ 12 w 210"/>
                  <a:gd name="T27" fmla="*/ 198 h 204"/>
                  <a:gd name="T28" fmla="*/ 126 w 210"/>
                  <a:gd name="T29" fmla="*/ 198 h 204"/>
                  <a:gd name="T30" fmla="*/ 126 w 210"/>
                  <a:gd name="T31" fmla="*/ 198 h 204"/>
                  <a:gd name="T32" fmla="*/ 132 w 210"/>
                  <a:gd name="T33" fmla="*/ 186 h 204"/>
                  <a:gd name="T34" fmla="*/ 144 w 210"/>
                  <a:gd name="T35" fmla="*/ 180 h 204"/>
                  <a:gd name="T36" fmla="*/ 150 w 210"/>
                  <a:gd name="T37" fmla="*/ 180 h 204"/>
                  <a:gd name="T38" fmla="*/ 156 w 210"/>
                  <a:gd name="T39" fmla="*/ 168 h 204"/>
                  <a:gd name="T40" fmla="*/ 150 w 210"/>
                  <a:gd name="T41" fmla="*/ 168 h 204"/>
                  <a:gd name="T42" fmla="*/ 156 w 210"/>
                  <a:gd name="T43" fmla="*/ 162 h 204"/>
                  <a:gd name="T44" fmla="*/ 156 w 210"/>
                  <a:gd name="T45" fmla="*/ 156 h 204"/>
                  <a:gd name="T46" fmla="*/ 162 w 210"/>
                  <a:gd name="T47" fmla="*/ 174 h 204"/>
                  <a:gd name="T48" fmla="*/ 162 w 210"/>
                  <a:gd name="T49" fmla="*/ 180 h 204"/>
                  <a:gd name="T50" fmla="*/ 156 w 210"/>
                  <a:gd name="T51" fmla="*/ 180 h 204"/>
                  <a:gd name="T52" fmla="*/ 150 w 210"/>
                  <a:gd name="T53" fmla="*/ 186 h 204"/>
                  <a:gd name="T54" fmla="*/ 144 w 210"/>
                  <a:gd name="T55" fmla="*/ 180 h 204"/>
                  <a:gd name="T56" fmla="*/ 132 w 210"/>
                  <a:gd name="T57" fmla="*/ 192 h 204"/>
                  <a:gd name="T58" fmla="*/ 132 w 210"/>
                  <a:gd name="T59" fmla="*/ 198 h 204"/>
                  <a:gd name="T60" fmla="*/ 162 w 210"/>
                  <a:gd name="T61" fmla="*/ 198 h 204"/>
                  <a:gd name="T62" fmla="*/ 180 w 210"/>
                  <a:gd name="T63" fmla="*/ 204 h 204"/>
                  <a:gd name="T64" fmla="*/ 210 w 210"/>
                  <a:gd name="T65" fmla="*/ 180 h 204"/>
                  <a:gd name="T66" fmla="*/ 204 w 210"/>
                  <a:gd name="T67" fmla="*/ 180 h 204"/>
                  <a:gd name="T68" fmla="*/ 204 w 210"/>
                  <a:gd name="T69" fmla="*/ 162 h 204"/>
                  <a:gd name="T70" fmla="*/ 210 w 210"/>
                  <a:gd name="T71" fmla="*/ 162 h 204"/>
                  <a:gd name="T72" fmla="*/ 198 w 210"/>
                  <a:gd name="T73" fmla="*/ 150 h 204"/>
                  <a:gd name="T74" fmla="*/ 174 w 210"/>
                  <a:gd name="T75" fmla="*/ 102 h 204"/>
                  <a:gd name="T76" fmla="*/ 174 w 210"/>
                  <a:gd name="T77" fmla="*/ 96 h 204"/>
                  <a:gd name="T78" fmla="*/ 168 w 210"/>
                  <a:gd name="T79" fmla="*/ 84 h 204"/>
                  <a:gd name="T80" fmla="*/ 168 w 210"/>
                  <a:gd name="T81" fmla="*/ 78 h 204"/>
                  <a:gd name="T82" fmla="*/ 156 w 210"/>
                  <a:gd name="T83" fmla="*/ 60 h 204"/>
                  <a:gd name="T84" fmla="*/ 156 w 210"/>
                  <a:gd name="T85" fmla="*/ 48 h 204"/>
                  <a:gd name="T86" fmla="*/ 150 w 210"/>
                  <a:gd name="T87" fmla="*/ 42 h 204"/>
                  <a:gd name="T88" fmla="*/ 156 w 210"/>
                  <a:gd name="T89" fmla="*/ 30 h 204"/>
                  <a:gd name="T90" fmla="*/ 156 w 210"/>
                  <a:gd name="T91" fmla="*/ 42 h 204"/>
                  <a:gd name="T92" fmla="*/ 162 w 210"/>
                  <a:gd name="T93" fmla="*/ 60 h 204"/>
                  <a:gd name="T94" fmla="*/ 162 w 210"/>
                  <a:gd name="T95" fmla="*/ 60 h 204"/>
                  <a:gd name="T96" fmla="*/ 180 w 210"/>
                  <a:gd name="T97" fmla="*/ 78 h 204"/>
                  <a:gd name="T98" fmla="*/ 186 w 210"/>
                  <a:gd name="T99" fmla="*/ 78 h 204"/>
                  <a:gd name="T100" fmla="*/ 186 w 210"/>
                  <a:gd name="T101" fmla="*/ 72 h 204"/>
                  <a:gd name="T102" fmla="*/ 192 w 210"/>
                  <a:gd name="T103" fmla="*/ 48 h 204"/>
                  <a:gd name="T104" fmla="*/ 180 w 210"/>
                  <a:gd name="T105" fmla="*/ 6 h 204"/>
                  <a:gd name="T106" fmla="*/ 162 w 210"/>
                  <a:gd name="T107" fmla="*/ 1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204">
                    <a:moveTo>
                      <a:pt x="162" y="12"/>
                    </a:moveTo>
                    <a:lnTo>
                      <a:pt x="144" y="0"/>
                    </a:lnTo>
                    <a:lnTo>
                      <a:pt x="108" y="6"/>
                    </a:lnTo>
                    <a:lnTo>
                      <a:pt x="90" y="18"/>
                    </a:lnTo>
                    <a:lnTo>
                      <a:pt x="24" y="0"/>
                    </a:lnTo>
                    <a:lnTo>
                      <a:pt x="18" y="0"/>
                    </a:lnTo>
                    <a:lnTo>
                      <a:pt x="12" y="0"/>
                    </a:lnTo>
                    <a:lnTo>
                      <a:pt x="6" y="6"/>
                    </a:lnTo>
                    <a:lnTo>
                      <a:pt x="12" y="24"/>
                    </a:lnTo>
                    <a:lnTo>
                      <a:pt x="12" y="24"/>
                    </a:lnTo>
                    <a:lnTo>
                      <a:pt x="12" y="24"/>
                    </a:lnTo>
                    <a:lnTo>
                      <a:pt x="0" y="30"/>
                    </a:lnTo>
                    <a:lnTo>
                      <a:pt x="12" y="54"/>
                    </a:lnTo>
                    <a:lnTo>
                      <a:pt x="12" y="198"/>
                    </a:lnTo>
                    <a:lnTo>
                      <a:pt x="126" y="198"/>
                    </a:lnTo>
                    <a:lnTo>
                      <a:pt x="126" y="198"/>
                    </a:lnTo>
                    <a:lnTo>
                      <a:pt x="132" y="186"/>
                    </a:lnTo>
                    <a:lnTo>
                      <a:pt x="144" y="180"/>
                    </a:lnTo>
                    <a:lnTo>
                      <a:pt x="150" y="180"/>
                    </a:lnTo>
                    <a:lnTo>
                      <a:pt x="156" y="168"/>
                    </a:lnTo>
                    <a:lnTo>
                      <a:pt x="150" y="168"/>
                    </a:lnTo>
                    <a:lnTo>
                      <a:pt x="156" y="162"/>
                    </a:lnTo>
                    <a:lnTo>
                      <a:pt x="156" y="156"/>
                    </a:lnTo>
                    <a:lnTo>
                      <a:pt x="162" y="174"/>
                    </a:lnTo>
                    <a:lnTo>
                      <a:pt x="162" y="180"/>
                    </a:lnTo>
                    <a:lnTo>
                      <a:pt x="156" y="180"/>
                    </a:lnTo>
                    <a:lnTo>
                      <a:pt x="150" y="186"/>
                    </a:lnTo>
                    <a:lnTo>
                      <a:pt x="144" y="180"/>
                    </a:lnTo>
                    <a:lnTo>
                      <a:pt x="132" y="192"/>
                    </a:lnTo>
                    <a:lnTo>
                      <a:pt x="132" y="198"/>
                    </a:lnTo>
                    <a:lnTo>
                      <a:pt x="162" y="198"/>
                    </a:lnTo>
                    <a:lnTo>
                      <a:pt x="180" y="204"/>
                    </a:lnTo>
                    <a:lnTo>
                      <a:pt x="210" y="180"/>
                    </a:lnTo>
                    <a:lnTo>
                      <a:pt x="204" y="180"/>
                    </a:lnTo>
                    <a:lnTo>
                      <a:pt x="204" y="162"/>
                    </a:lnTo>
                    <a:lnTo>
                      <a:pt x="210" y="162"/>
                    </a:lnTo>
                    <a:lnTo>
                      <a:pt x="198" y="150"/>
                    </a:lnTo>
                    <a:lnTo>
                      <a:pt x="174" y="102"/>
                    </a:lnTo>
                    <a:lnTo>
                      <a:pt x="174" y="96"/>
                    </a:lnTo>
                    <a:lnTo>
                      <a:pt x="168" y="84"/>
                    </a:lnTo>
                    <a:lnTo>
                      <a:pt x="168" y="78"/>
                    </a:lnTo>
                    <a:lnTo>
                      <a:pt x="156" y="60"/>
                    </a:lnTo>
                    <a:lnTo>
                      <a:pt x="156" y="48"/>
                    </a:lnTo>
                    <a:lnTo>
                      <a:pt x="150" y="42"/>
                    </a:lnTo>
                    <a:lnTo>
                      <a:pt x="156" y="30"/>
                    </a:lnTo>
                    <a:lnTo>
                      <a:pt x="156" y="42"/>
                    </a:lnTo>
                    <a:lnTo>
                      <a:pt x="162" y="60"/>
                    </a:lnTo>
                    <a:lnTo>
                      <a:pt x="162" y="60"/>
                    </a:lnTo>
                    <a:lnTo>
                      <a:pt x="180" y="78"/>
                    </a:lnTo>
                    <a:lnTo>
                      <a:pt x="186" y="78"/>
                    </a:lnTo>
                    <a:lnTo>
                      <a:pt x="186" y="72"/>
                    </a:lnTo>
                    <a:lnTo>
                      <a:pt x="192" y="48"/>
                    </a:lnTo>
                    <a:lnTo>
                      <a:pt x="180" y="6"/>
                    </a:lnTo>
                    <a:lnTo>
                      <a:pt x="16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8" name="Freeform 822"/>
              <p:cNvSpPr>
                <a:spLocks/>
              </p:cNvSpPr>
              <p:nvPr/>
            </p:nvSpPr>
            <p:spPr bwMode="auto">
              <a:xfrm>
                <a:off x="3240" y="2436"/>
                <a:ext cx="0" cy="12"/>
              </a:xfrm>
              <a:custGeom>
                <a:avLst/>
                <a:gdLst>
                  <a:gd name="T0" fmla="*/ 6 h 12"/>
                  <a:gd name="T1" fmla="*/ 0 h 12"/>
                  <a:gd name="T2" fmla="*/ 12 h 12"/>
                  <a:gd name="T3" fmla="*/ 6 h 12"/>
                </a:gdLst>
                <a:ahLst/>
                <a:cxnLst>
                  <a:cxn ang="0">
                    <a:pos x="0" y="T0"/>
                  </a:cxn>
                  <a:cxn ang="0">
                    <a:pos x="0" y="T1"/>
                  </a:cxn>
                  <a:cxn ang="0">
                    <a:pos x="0" y="T2"/>
                  </a:cxn>
                  <a:cxn ang="0">
                    <a:pos x="0" y="T3"/>
                  </a:cxn>
                </a:cxnLst>
                <a:rect l="0" t="0" r="r" b="b"/>
                <a:pathLst>
                  <a:path h="12">
                    <a:moveTo>
                      <a:pt x="0" y="6"/>
                    </a:moveTo>
                    <a:lnTo>
                      <a:pt x="0" y="0"/>
                    </a:lnTo>
                    <a:lnTo>
                      <a:pt x="0" y="12"/>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79" name="Freeform 823"/>
              <p:cNvSpPr>
                <a:spLocks/>
              </p:cNvSpPr>
              <p:nvPr/>
            </p:nvSpPr>
            <p:spPr bwMode="auto">
              <a:xfrm>
                <a:off x="3018" y="2250"/>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0" name="Freeform 824"/>
              <p:cNvSpPr>
                <a:spLocks/>
              </p:cNvSpPr>
              <p:nvPr/>
            </p:nvSpPr>
            <p:spPr bwMode="auto">
              <a:xfrm>
                <a:off x="3234" y="2520"/>
                <a:ext cx="126" cy="138"/>
              </a:xfrm>
              <a:custGeom>
                <a:avLst/>
                <a:gdLst>
                  <a:gd name="T0" fmla="*/ 12 w 126"/>
                  <a:gd name="T1" fmla="*/ 18 h 138"/>
                  <a:gd name="T2" fmla="*/ 0 w 126"/>
                  <a:gd name="T3" fmla="*/ 66 h 138"/>
                  <a:gd name="T4" fmla="*/ 6 w 126"/>
                  <a:gd name="T5" fmla="*/ 72 h 138"/>
                  <a:gd name="T6" fmla="*/ 60 w 126"/>
                  <a:gd name="T7" fmla="*/ 66 h 138"/>
                  <a:gd name="T8" fmla="*/ 66 w 126"/>
                  <a:gd name="T9" fmla="*/ 66 h 138"/>
                  <a:gd name="T10" fmla="*/ 66 w 126"/>
                  <a:gd name="T11" fmla="*/ 66 h 138"/>
                  <a:gd name="T12" fmla="*/ 66 w 126"/>
                  <a:gd name="T13" fmla="*/ 66 h 138"/>
                  <a:gd name="T14" fmla="*/ 108 w 126"/>
                  <a:gd name="T15" fmla="*/ 108 h 138"/>
                  <a:gd name="T16" fmla="*/ 102 w 126"/>
                  <a:gd name="T17" fmla="*/ 132 h 138"/>
                  <a:gd name="T18" fmla="*/ 120 w 126"/>
                  <a:gd name="T19" fmla="*/ 138 h 138"/>
                  <a:gd name="T20" fmla="*/ 120 w 126"/>
                  <a:gd name="T21" fmla="*/ 132 h 138"/>
                  <a:gd name="T22" fmla="*/ 126 w 126"/>
                  <a:gd name="T23" fmla="*/ 126 h 138"/>
                  <a:gd name="T24" fmla="*/ 126 w 126"/>
                  <a:gd name="T25" fmla="*/ 126 h 138"/>
                  <a:gd name="T26" fmla="*/ 126 w 126"/>
                  <a:gd name="T27" fmla="*/ 126 h 138"/>
                  <a:gd name="T28" fmla="*/ 126 w 126"/>
                  <a:gd name="T29" fmla="*/ 126 h 138"/>
                  <a:gd name="T30" fmla="*/ 114 w 126"/>
                  <a:gd name="T31" fmla="*/ 126 h 138"/>
                  <a:gd name="T32" fmla="*/ 126 w 126"/>
                  <a:gd name="T33" fmla="*/ 114 h 138"/>
                  <a:gd name="T34" fmla="*/ 108 w 126"/>
                  <a:gd name="T35" fmla="*/ 84 h 138"/>
                  <a:gd name="T36" fmla="*/ 90 w 126"/>
                  <a:gd name="T37" fmla="*/ 66 h 138"/>
                  <a:gd name="T38" fmla="*/ 78 w 126"/>
                  <a:gd name="T39" fmla="*/ 60 h 138"/>
                  <a:gd name="T40" fmla="*/ 60 w 126"/>
                  <a:gd name="T41" fmla="*/ 54 h 138"/>
                  <a:gd name="T42" fmla="*/ 48 w 126"/>
                  <a:gd name="T43" fmla="*/ 12 h 138"/>
                  <a:gd name="T44" fmla="*/ 36 w 126"/>
                  <a:gd name="T45" fmla="*/ 0 h 138"/>
                  <a:gd name="T46" fmla="*/ 36 w 126"/>
                  <a:gd name="T47" fmla="*/ 12 h 138"/>
                  <a:gd name="T48" fmla="*/ 12 w 126"/>
                  <a:gd name="T49"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38">
                    <a:moveTo>
                      <a:pt x="12" y="18"/>
                    </a:moveTo>
                    <a:lnTo>
                      <a:pt x="0" y="66"/>
                    </a:lnTo>
                    <a:lnTo>
                      <a:pt x="6" y="72"/>
                    </a:lnTo>
                    <a:lnTo>
                      <a:pt x="60" y="66"/>
                    </a:lnTo>
                    <a:lnTo>
                      <a:pt x="66" y="66"/>
                    </a:lnTo>
                    <a:lnTo>
                      <a:pt x="66" y="66"/>
                    </a:lnTo>
                    <a:lnTo>
                      <a:pt x="66" y="66"/>
                    </a:lnTo>
                    <a:lnTo>
                      <a:pt x="108" y="108"/>
                    </a:lnTo>
                    <a:lnTo>
                      <a:pt x="102" y="132"/>
                    </a:lnTo>
                    <a:lnTo>
                      <a:pt x="120" y="138"/>
                    </a:lnTo>
                    <a:lnTo>
                      <a:pt x="120" y="132"/>
                    </a:lnTo>
                    <a:lnTo>
                      <a:pt x="126" y="126"/>
                    </a:lnTo>
                    <a:lnTo>
                      <a:pt x="126" y="126"/>
                    </a:lnTo>
                    <a:lnTo>
                      <a:pt x="126" y="126"/>
                    </a:lnTo>
                    <a:lnTo>
                      <a:pt x="126" y="126"/>
                    </a:lnTo>
                    <a:lnTo>
                      <a:pt x="114" y="126"/>
                    </a:lnTo>
                    <a:lnTo>
                      <a:pt x="126" y="114"/>
                    </a:lnTo>
                    <a:lnTo>
                      <a:pt x="108" y="84"/>
                    </a:lnTo>
                    <a:lnTo>
                      <a:pt x="90" y="66"/>
                    </a:lnTo>
                    <a:lnTo>
                      <a:pt x="78" y="60"/>
                    </a:lnTo>
                    <a:lnTo>
                      <a:pt x="60" y="54"/>
                    </a:lnTo>
                    <a:lnTo>
                      <a:pt x="48" y="12"/>
                    </a:lnTo>
                    <a:lnTo>
                      <a:pt x="36" y="0"/>
                    </a:lnTo>
                    <a:lnTo>
                      <a:pt x="36" y="12"/>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1" name="Freeform 825"/>
              <p:cNvSpPr>
                <a:spLocks/>
              </p:cNvSpPr>
              <p:nvPr/>
            </p:nvSpPr>
            <p:spPr bwMode="auto">
              <a:xfrm>
                <a:off x="2970" y="2424"/>
                <a:ext cx="300" cy="366"/>
              </a:xfrm>
              <a:custGeom>
                <a:avLst/>
                <a:gdLst>
                  <a:gd name="T0" fmla="*/ 174 w 300"/>
                  <a:gd name="T1" fmla="*/ 18 h 366"/>
                  <a:gd name="T2" fmla="*/ 162 w 300"/>
                  <a:gd name="T3" fmla="*/ 24 h 366"/>
                  <a:gd name="T4" fmla="*/ 54 w 300"/>
                  <a:gd name="T5" fmla="*/ 18 h 366"/>
                  <a:gd name="T6" fmla="*/ 36 w 300"/>
                  <a:gd name="T7" fmla="*/ 54 h 366"/>
                  <a:gd name="T8" fmla="*/ 36 w 300"/>
                  <a:gd name="T9" fmla="*/ 138 h 366"/>
                  <a:gd name="T10" fmla="*/ 0 w 300"/>
                  <a:gd name="T11" fmla="*/ 192 h 366"/>
                  <a:gd name="T12" fmla="*/ 12 w 300"/>
                  <a:gd name="T13" fmla="*/ 216 h 366"/>
                  <a:gd name="T14" fmla="*/ 12 w 300"/>
                  <a:gd name="T15" fmla="*/ 228 h 366"/>
                  <a:gd name="T16" fmla="*/ 30 w 300"/>
                  <a:gd name="T17" fmla="*/ 252 h 366"/>
                  <a:gd name="T18" fmla="*/ 30 w 300"/>
                  <a:gd name="T19" fmla="*/ 252 h 366"/>
                  <a:gd name="T20" fmla="*/ 54 w 300"/>
                  <a:gd name="T21" fmla="*/ 282 h 366"/>
                  <a:gd name="T22" fmla="*/ 54 w 300"/>
                  <a:gd name="T23" fmla="*/ 282 h 366"/>
                  <a:gd name="T24" fmla="*/ 96 w 300"/>
                  <a:gd name="T25" fmla="*/ 324 h 366"/>
                  <a:gd name="T26" fmla="*/ 102 w 300"/>
                  <a:gd name="T27" fmla="*/ 336 h 366"/>
                  <a:gd name="T28" fmla="*/ 102 w 300"/>
                  <a:gd name="T29" fmla="*/ 336 h 366"/>
                  <a:gd name="T30" fmla="*/ 120 w 300"/>
                  <a:gd name="T31" fmla="*/ 348 h 366"/>
                  <a:gd name="T32" fmla="*/ 162 w 300"/>
                  <a:gd name="T33" fmla="*/ 366 h 366"/>
                  <a:gd name="T34" fmla="*/ 162 w 300"/>
                  <a:gd name="T35" fmla="*/ 366 h 366"/>
                  <a:gd name="T36" fmla="*/ 186 w 300"/>
                  <a:gd name="T37" fmla="*/ 366 h 366"/>
                  <a:gd name="T38" fmla="*/ 228 w 300"/>
                  <a:gd name="T39" fmla="*/ 348 h 366"/>
                  <a:gd name="T40" fmla="*/ 204 w 300"/>
                  <a:gd name="T41" fmla="*/ 288 h 366"/>
                  <a:gd name="T42" fmla="*/ 204 w 300"/>
                  <a:gd name="T43" fmla="*/ 288 h 366"/>
                  <a:gd name="T44" fmla="*/ 204 w 300"/>
                  <a:gd name="T45" fmla="*/ 276 h 366"/>
                  <a:gd name="T46" fmla="*/ 204 w 300"/>
                  <a:gd name="T47" fmla="*/ 276 h 366"/>
                  <a:gd name="T48" fmla="*/ 228 w 300"/>
                  <a:gd name="T49" fmla="*/ 234 h 366"/>
                  <a:gd name="T50" fmla="*/ 270 w 300"/>
                  <a:gd name="T51" fmla="*/ 168 h 366"/>
                  <a:gd name="T52" fmla="*/ 264 w 300"/>
                  <a:gd name="T53" fmla="*/ 162 h 366"/>
                  <a:gd name="T54" fmla="*/ 276 w 300"/>
                  <a:gd name="T55" fmla="*/ 114 h 366"/>
                  <a:gd name="T56" fmla="*/ 300 w 300"/>
                  <a:gd name="T57" fmla="*/ 96 h 366"/>
                  <a:gd name="T58" fmla="*/ 282 w 300"/>
                  <a:gd name="T59" fmla="*/ 36 h 366"/>
                  <a:gd name="T60" fmla="*/ 270 w 300"/>
                  <a:gd name="T61" fmla="*/ 30 h 366"/>
                  <a:gd name="T62" fmla="*/ 270 w 300"/>
                  <a:gd name="T63" fmla="*/ 12 h 366"/>
                  <a:gd name="T64" fmla="*/ 222 w 300"/>
                  <a:gd name="T65" fmla="*/ 2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0" h="366">
                    <a:moveTo>
                      <a:pt x="204" y="18"/>
                    </a:moveTo>
                    <a:lnTo>
                      <a:pt x="174" y="18"/>
                    </a:lnTo>
                    <a:lnTo>
                      <a:pt x="174" y="18"/>
                    </a:lnTo>
                    <a:lnTo>
                      <a:pt x="162" y="24"/>
                    </a:lnTo>
                    <a:lnTo>
                      <a:pt x="168" y="18"/>
                    </a:lnTo>
                    <a:lnTo>
                      <a:pt x="54" y="18"/>
                    </a:lnTo>
                    <a:lnTo>
                      <a:pt x="54" y="54"/>
                    </a:lnTo>
                    <a:lnTo>
                      <a:pt x="36" y="54"/>
                    </a:lnTo>
                    <a:lnTo>
                      <a:pt x="36" y="66"/>
                    </a:lnTo>
                    <a:lnTo>
                      <a:pt x="36" y="138"/>
                    </a:lnTo>
                    <a:lnTo>
                      <a:pt x="18" y="138"/>
                    </a:lnTo>
                    <a:lnTo>
                      <a:pt x="0" y="192"/>
                    </a:lnTo>
                    <a:lnTo>
                      <a:pt x="6" y="204"/>
                    </a:lnTo>
                    <a:lnTo>
                      <a:pt x="12" y="216"/>
                    </a:lnTo>
                    <a:lnTo>
                      <a:pt x="12" y="228"/>
                    </a:lnTo>
                    <a:lnTo>
                      <a:pt x="12" y="228"/>
                    </a:lnTo>
                    <a:lnTo>
                      <a:pt x="24" y="240"/>
                    </a:lnTo>
                    <a:lnTo>
                      <a:pt x="30" y="252"/>
                    </a:lnTo>
                    <a:lnTo>
                      <a:pt x="30" y="252"/>
                    </a:lnTo>
                    <a:lnTo>
                      <a:pt x="30" y="252"/>
                    </a:lnTo>
                    <a:lnTo>
                      <a:pt x="24" y="270"/>
                    </a:lnTo>
                    <a:lnTo>
                      <a:pt x="54" y="282"/>
                    </a:lnTo>
                    <a:lnTo>
                      <a:pt x="54" y="282"/>
                    </a:lnTo>
                    <a:lnTo>
                      <a:pt x="54" y="282"/>
                    </a:lnTo>
                    <a:lnTo>
                      <a:pt x="60" y="288"/>
                    </a:lnTo>
                    <a:lnTo>
                      <a:pt x="96" y="324"/>
                    </a:lnTo>
                    <a:lnTo>
                      <a:pt x="102" y="336"/>
                    </a:lnTo>
                    <a:lnTo>
                      <a:pt x="102" y="336"/>
                    </a:lnTo>
                    <a:lnTo>
                      <a:pt x="102" y="336"/>
                    </a:lnTo>
                    <a:lnTo>
                      <a:pt x="102" y="336"/>
                    </a:lnTo>
                    <a:lnTo>
                      <a:pt x="102" y="336"/>
                    </a:lnTo>
                    <a:lnTo>
                      <a:pt x="120" y="348"/>
                    </a:lnTo>
                    <a:lnTo>
                      <a:pt x="144" y="348"/>
                    </a:lnTo>
                    <a:lnTo>
                      <a:pt x="162" y="366"/>
                    </a:lnTo>
                    <a:lnTo>
                      <a:pt x="162" y="366"/>
                    </a:lnTo>
                    <a:lnTo>
                      <a:pt x="162" y="366"/>
                    </a:lnTo>
                    <a:lnTo>
                      <a:pt x="162" y="366"/>
                    </a:lnTo>
                    <a:lnTo>
                      <a:pt x="186" y="366"/>
                    </a:lnTo>
                    <a:lnTo>
                      <a:pt x="216" y="360"/>
                    </a:lnTo>
                    <a:lnTo>
                      <a:pt x="228" y="348"/>
                    </a:lnTo>
                    <a:lnTo>
                      <a:pt x="258" y="348"/>
                    </a:lnTo>
                    <a:lnTo>
                      <a:pt x="204" y="288"/>
                    </a:lnTo>
                    <a:lnTo>
                      <a:pt x="204" y="288"/>
                    </a:lnTo>
                    <a:lnTo>
                      <a:pt x="204" y="288"/>
                    </a:lnTo>
                    <a:lnTo>
                      <a:pt x="204" y="288"/>
                    </a:lnTo>
                    <a:lnTo>
                      <a:pt x="204" y="276"/>
                    </a:lnTo>
                    <a:lnTo>
                      <a:pt x="204" y="276"/>
                    </a:lnTo>
                    <a:lnTo>
                      <a:pt x="204" y="276"/>
                    </a:lnTo>
                    <a:lnTo>
                      <a:pt x="228" y="276"/>
                    </a:lnTo>
                    <a:lnTo>
                      <a:pt x="228" y="234"/>
                    </a:lnTo>
                    <a:lnTo>
                      <a:pt x="270" y="168"/>
                    </a:lnTo>
                    <a:lnTo>
                      <a:pt x="270" y="168"/>
                    </a:lnTo>
                    <a:lnTo>
                      <a:pt x="264" y="162"/>
                    </a:lnTo>
                    <a:lnTo>
                      <a:pt x="264" y="162"/>
                    </a:lnTo>
                    <a:lnTo>
                      <a:pt x="264" y="162"/>
                    </a:lnTo>
                    <a:lnTo>
                      <a:pt x="276" y="114"/>
                    </a:lnTo>
                    <a:lnTo>
                      <a:pt x="300" y="108"/>
                    </a:lnTo>
                    <a:lnTo>
                      <a:pt x="300" y="96"/>
                    </a:lnTo>
                    <a:lnTo>
                      <a:pt x="282" y="84"/>
                    </a:lnTo>
                    <a:lnTo>
                      <a:pt x="282" y="36"/>
                    </a:lnTo>
                    <a:lnTo>
                      <a:pt x="276" y="30"/>
                    </a:lnTo>
                    <a:lnTo>
                      <a:pt x="270" y="30"/>
                    </a:lnTo>
                    <a:lnTo>
                      <a:pt x="270" y="24"/>
                    </a:lnTo>
                    <a:lnTo>
                      <a:pt x="270" y="12"/>
                    </a:lnTo>
                    <a:lnTo>
                      <a:pt x="252" y="0"/>
                    </a:lnTo>
                    <a:lnTo>
                      <a:pt x="222" y="24"/>
                    </a:lnTo>
                    <a:lnTo>
                      <a:pt x="204"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2" name="Freeform 826"/>
              <p:cNvSpPr>
                <a:spLocks/>
              </p:cNvSpPr>
              <p:nvPr/>
            </p:nvSpPr>
            <p:spPr bwMode="auto">
              <a:xfrm>
                <a:off x="2970" y="2562"/>
                <a:ext cx="36" cy="66"/>
              </a:xfrm>
              <a:custGeom>
                <a:avLst/>
                <a:gdLst>
                  <a:gd name="T0" fmla="*/ 0 w 36"/>
                  <a:gd name="T1" fmla="*/ 54 h 66"/>
                  <a:gd name="T2" fmla="*/ 6 w 36"/>
                  <a:gd name="T3" fmla="*/ 66 h 66"/>
                  <a:gd name="T4" fmla="*/ 0 w 36"/>
                  <a:gd name="T5" fmla="*/ 54 h 66"/>
                  <a:gd name="T6" fmla="*/ 18 w 36"/>
                  <a:gd name="T7" fmla="*/ 0 h 66"/>
                  <a:gd name="T8" fmla="*/ 36 w 36"/>
                  <a:gd name="T9" fmla="*/ 0 h 66"/>
                  <a:gd name="T10" fmla="*/ 18 w 36"/>
                  <a:gd name="T11" fmla="*/ 0 h 66"/>
                  <a:gd name="T12" fmla="*/ 0 w 36"/>
                  <a:gd name="T13" fmla="*/ 54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0" y="54"/>
                    </a:moveTo>
                    <a:lnTo>
                      <a:pt x="6" y="66"/>
                    </a:lnTo>
                    <a:lnTo>
                      <a:pt x="0" y="54"/>
                    </a:lnTo>
                    <a:lnTo>
                      <a:pt x="18" y="0"/>
                    </a:lnTo>
                    <a:lnTo>
                      <a:pt x="36" y="0"/>
                    </a:lnTo>
                    <a:lnTo>
                      <a:pt x="18" y="0"/>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3" name="Freeform 827"/>
              <p:cNvSpPr>
                <a:spLocks/>
              </p:cNvSpPr>
              <p:nvPr/>
            </p:nvSpPr>
            <p:spPr bwMode="auto">
              <a:xfrm>
                <a:off x="3234" y="2538"/>
                <a:ext cx="12" cy="48"/>
              </a:xfrm>
              <a:custGeom>
                <a:avLst/>
                <a:gdLst>
                  <a:gd name="T0" fmla="*/ 0 w 12"/>
                  <a:gd name="T1" fmla="*/ 48 h 48"/>
                  <a:gd name="T2" fmla="*/ 0 w 12"/>
                  <a:gd name="T3" fmla="*/ 48 h 48"/>
                  <a:gd name="T4" fmla="*/ 12 w 12"/>
                  <a:gd name="T5" fmla="*/ 0 h 48"/>
                  <a:gd name="T6" fmla="*/ 0 w 12"/>
                  <a:gd name="T7" fmla="*/ 48 h 48"/>
                </a:gdLst>
                <a:ahLst/>
                <a:cxnLst>
                  <a:cxn ang="0">
                    <a:pos x="T0" y="T1"/>
                  </a:cxn>
                  <a:cxn ang="0">
                    <a:pos x="T2" y="T3"/>
                  </a:cxn>
                  <a:cxn ang="0">
                    <a:pos x="T4" y="T5"/>
                  </a:cxn>
                  <a:cxn ang="0">
                    <a:pos x="T6" y="T7"/>
                  </a:cxn>
                </a:cxnLst>
                <a:rect l="0" t="0" r="r" b="b"/>
                <a:pathLst>
                  <a:path w="12" h="48">
                    <a:moveTo>
                      <a:pt x="0" y="48"/>
                    </a:moveTo>
                    <a:lnTo>
                      <a:pt x="0" y="48"/>
                    </a:lnTo>
                    <a:lnTo>
                      <a:pt x="12" y="0"/>
                    </a:lnTo>
                    <a:lnTo>
                      <a:pt x="0"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4" name="Freeform 828"/>
              <p:cNvSpPr>
                <a:spLocks/>
              </p:cNvSpPr>
              <p:nvPr/>
            </p:nvSpPr>
            <p:spPr bwMode="auto">
              <a:xfrm>
                <a:off x="3246" y="2520"/>
                <a:ext cx="24" cy="18"/>
              </a:xfrm>
              <a:custGeom>
                <a:avLst/>
                <a:gdLst>
                  <a:gd name="T0" fmla="*/ 0 w 24"/>
                  <a:gd name="T1" fmla="*/ 18 h 18"/>
                  <a:gd name="T2" fmla="*/ 24 w 24"/>
                  <a:gd name="T3" fmla="*/ 12 h 18"/>
                  <a:gd name="T4" fmla="*/ 24 w 24"/>
                  <a:gd name="T5" fmla="*/ 0 h 18"/>
                  <a:gd name="T6" fmla="*/ 24 w 24"/>
                  <a:gd name="T7" fmla="*/ 12 h 18"/>
                  <a:gd name="T8" fmla="*/ 0 w 24"/>
                  <a:gd name="T9" fmla="*/ 18 h 18"/>
                </a:gdLst>
                <a:ahLst/>
                <a:cxnLst>
                  <a:cxn ang="0">
                    <a:pos x="T0" y="T1"/>
                  </a:cxn>
                  <a:cxn ang="0">
                    <a:pos x="T2" y="T3"/>
                  </a:cxn>
                  <a:cxn ang="0">
                    <a:pos x="T4" y="T5"/>
                  </a:cxn>
                  <a:cxn ang="0">
                    <a:pos x="T6" y="T7"/>
                  </a:cxn>
                  <a:cxn ang="0">
                    <a:pos x="T8" y="T9"/>
                  </a:cxn>
                </a:cxnLst>
                <a:rect l="0" t="0" r="r" b="b"/>
                <a:pathLst>
                  <a:path w="24" h="18">
                    <a:moveTo>
                      <a:pt x="0" y="18"/>
                    </a:moveTo>
                    <a:lnTo>
                      <a:pt x="24" y="12"/>
                    </a:lnTo>
                    <a:lnTo>
                      <a:pt x="24" y="0"/>
                    </a:lnTo>
                    <a:lnTo>
                      <a:pt x="24" y="12"/>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5" name="Freeform 829"/>
              <p:cNvSpPr>
                <a:spLocks/>
              </p:cNvSpPr>
              <p:nvPr/>
            </p:nvSpPr>
            <p:spPr bwMode="auto">
              <a:xfrm>
                <a:off x="2832" y="2652"/>
                <a:ext cx="240" cy="150"/>
              </a:xfrm>
              <a:custGeom>
                <a:avLst/>
                <a:gdLst>
                  <a:gd name="T0" fmla="*/ 108 w 240"/>
                  <a:gd name="T1" fmla="*/ 36 h 150"/>
                  <a:gd name="T2" fmla="*/ 84 w 240"/>
                  <a:gd name="T3" fmla="*/ 36 h 150"/>
                  <a:gd name="T4" fmla="*/ 84 w 240"/>
                  <a:gd name="T5" fmla="*/ 54 h 150"/>
                  <a:gd name="T6" fmla="*/ 42 w 240"/>
                  <a:gd name="T7" fmla="*/ 66 h 150"/>
                  <a:gd name="T8" fmla="*/ 42 w 240"/>
                  <a:gd name="T9" fmla="*/ 66 h 150"/>
                  <a:gd name="T10" fmla="*/ 42 w 240"/>
                  <a:gd name="T11" fmla="*/ 66 h 150"/>
                  <a:gd name="T12" fmla="*/ 36 w 240"/>
                  <a:gd name="T13" fmla="*/ 60 h 150"/>
                  <a:gd name="T14" fmla="*/ 12 w 240"/>
                  <a:gd name="T15" fmla="*/ 66 h 150"/>
                  <a:gd name="T16" fmla="*/ 12 w 240"/>
                  <a:gd name="T17" fmla="*/ 72 h 150"/>
                  <a:gd name="T18" fmla="*/ 0 w 240"/>
                  <a:gd name="T19" fmla="*/ 114 h 150"/>
                  <a:gd name="T20" fmla="*/ 30 w 240"/>
                  <a:gd name="T21" fmla="*/ 150 h 150"/>
                  <a:gd name="T22" fmla="*/ 30 w 240"/>
                  <a:gd name="T23" fmla="*/ 150 h 150"/>
                  <a:gd name="T24" fmla="*/ 42 w 240"/>
                  <a:gd name="T25" fmla="*/ 144 h 150"/>
                  <a:gd name="T26" fmla="*/ 48 w 240"/>
                  <a:gd name="T27" fmla="*/ 132 h 150"/>
                  <a:gd name="T28" fmla="*/ 48 w 240"/>
                  <a:gd name="T29" fmla="*/ 132 h 150"/>
                  <a:gd name="T30" fmla="*/ 48 w 240"/>
                  <a:gd name="T31" fmla="*/ 132 h 150"/>
                  <a:gd name="T32" fmla="*/ 66 w 240"/>
                  <a:gd name="T33" fmla="*/ 144 h 150"/>
                  <a:gd name="T34" fmla="*/ 78 w 240"/>
                  <a:gd name="T35" fmla="*/ 138 h 150"/>
                  <a:gd name="T36" fmla="*/ 84 w 240"/>
                  <a:gd name="T37" fmla="*/ 108 h 150"/>
                  <a:gd name="T38" fmla="*/ 150 w 240"/>
                  <a:gd name="T39" fmla="*/ 126 h 150"/>
                  <a:gd name="T40" fmla="*/ 168 w 240"/>
                  <a:gd name="T41" fmla="*/ 120 h 150"/>
                  <a:gd name="T42" fmla="*/ 240 w 240"/>
                  <a:gd name="T43" fmla="*/ 108 h 150"/>
                  <a:gd name="T44" fmla="*/ 240 w 240"/>
                  <a:gd name="T45" fmla="*/ 108 h 150"/>
                  <a:gd name="T46" fmla="*/ 234 w 240"/>
                  <a:gd name="T47" fmla="*/ 96 h 150"/>
                  <a:gd name="T48" fmla="*/ 198 w 240"/>
                  <a:gd name="T49" fmla="*/ 60 h 150"/>
                  <a:gd name="T50" fmla="*/ 192 w 240"/>
                  <a:gd name="T51" fmla="*/ 54 h 150"/>
                  <a:gd name="T52" fmla="*/ 162 w 240"/>
                  <a:gd name="T53" fmla="*/ 42 h 150"/>
                  <a:gd name="T54" fmla="*/ 168 w 240"/>
                  <a:gd name="T55" fmla="*/ 24 h 150"/>
                  <a:gd name="T56" fmla="*/ 162 w 240"/>
                  <a:gd name="T57" fmla="*/ 12 h 150"/>
                  <a:gd name="T58" fmla="*/ 150 w 240"/>
                  <a:gd name="T59" fmla="*/ 0 h 150"/>
                  <a:gd name="T60" fmla="*/ 150 w 240"/>
                  <a:gd name="T61" fmla="*/ 0 h 150"/>
                  <a:gd name="T62" fmla="*/ 150 w 240"/>
                  <a:gd name="T63" fmla="*/ 0 h 150"/>
                  <a:gd name="T64" fmla="*/ 132 w 240"/>
                  <a:gd name="T65" fmla="*/ 0 h 150"/>
                  <a:gd name="T66" fmla="*/ 108 w 240"/>
                  <a:gd name="T67"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0" h="150">
                    <a:moveTo>
                      <a:pt x="108" y="36"/>
                    </a:moveTo>
                    <a:lnTo>
                      <a:pt x="84" y="36"/>
                    </a:lnTo>
                    <a:lnTo>
                      <a:pt x="84" y="54"/>
                    </a:lnTo>
                    <a:lnTo>
                      <a:pt x="42" y="66"/>
                    </a:lnTo>
                    <a:lnTo>
                      <a:pt x="42" y="66"/>
                    </a:lnTo>
                    <a:lnTo>
                      <a:pt x="42" y="66"/>
                    </a:lnTo>
                    <a:lnTo>
                      <a:pt x="36" y="60"/>
                    </a:lnTo>
                    <a:lnTo>
                      <a:pt x="12" y="66"/>
                    </a:lnTo>
                    <a:lnTo>
                      <a:pt x="12" y="72"/>
                    </a:lnTo>
                    <a:lnTo>
                      <a:pt x="0" y="114"/>
                    </a:lnTo>
                    <a:lnTo>
                      <a:pt x="30" y="150"/>
                    </a:lnTo>
                    <a:lnTo>
                      <a:pt x="30" y="150"/>
                    </a:lnTo>
                    <a:lnTo>
                      <a:pt x="42" y="144"/>
                    </a:lnTo>
                    <a:lnTo>
                      <a:pt x="48" y="132"/>
                    </a:lnTo>
                    <a:lnTo>
                      <a:pt x="48" y="132"/>
                    </a:lnTo>
                    <a:lnTo>
                      <a:pt x="48" y="132"/>
                    </a:lnTo>
                    <a:lnTo>
                      <a:pt x="66" y="144"/>
                    </a:lnTo>
                    <a:lnTo>
                      <a:pt x="78" y="138"/>
                    </a:lnTo>
                    <a:lnTo>
                      <a:pt x="84" y="108"/>
                    </a:lnTo>
                    <a:lnTo>
                      <a:pt x="150" y="126"/>
                    </a:lnTo>
                    <a:lnTo>
                      <a:pt x="168" y="120"/>
                    </a:lnTo>
                    <a:lnTo>
                      <a:pt x="240" y="108"/>
                    </a:lnTo>
                    <a:lnTo>
                      <a:pt x="240" y="108"/>
                    </a:lnTo>
                    <a:lnTo>
                      <a:pt x="234" y="96"/>
                    </a:lnTo>
                    <a:lnTo>
                      <a:pt x="198" y="60"/>
                    </a:lnTo>
                    <a:lnTo>
                      <a:pt x="192" y="54"/>
                    </a:lnTo>
                    <a:lnTo>
                      <a:pt x="162" y="42"/>
                    </a:lnTo>
                    <a:lnTo>
                      <a:pt x="168" y="24"/>
                    </a:lnTo>
                    <a:lnTo>
                      <a:pt x="162" y="12"/>
                    </a:lnTo>
                    <a:lnTo>
                      <a:pt x="150" y="0"/>
                    </a:lnTo>
                    <a:lnTo>
                      <a:pt x="150" y="0"/>
                    </a:lnTo>
                    <a:lnTo>
                      <a:pt x="150" y="0"/>
                    </a:lnTo>
                    <a:lnTo>
                      <a:pt x="132" y="0"/>
                    </a:lnTo>
                    <a:lnTo>
                      <a:pt x="10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6" name="Freeform 830"/>
              <p:cNvSpPr>
                <a:spLocks/>
              </p:cNvSpPr>
              <p:nvPr/>
            </p:nvSpPr>
            <p:spPr bwMode="auto">
              <a:xfrm>
                <a:off x="2916" y="2688"/>
                <a:ext cx="24" cy="18"/>
              </a:xfrm>
              <a:custGeom>
                <a:avLst/>
                <a:gdLst>
                  <a:gd name="T0" fmla="*/ 24 w 24"/>
                  <a:gd name="T1" fmla="*/ 0 h 18"/>
                  <a:gd name="T2" fmla="*/ 0 w 24"/>
                  <a:gd name="T3" fmla="*/ 0 h 18"/>
                  <a:gd name="T4" fmla="*/ 0 w 24"/>
                  <a:gd name="T5" fmla="*/ 18 h 18"/>
                  <a:gd name="T6" fmla="*/ 0 w 24"/>
                  <a:gd name="T7" fmla="*/ 0 h 18"/>
                  <a:gd name="T8" fmla="*/ 24 w 24"/>
                  <a:gd name="T9" fmla="*/ 0 h 18"/>
                </a:gdLst>
                <a:ahLst/>
                <a:cxnLst>
                  <a:cxn ang="0">
                    <a:pos x="T0" y="T1"/>
                  </a:cxn>
                  <a:cxn ang="0">
                    <a:pos x="T2" y="T3"/>
                  </a:cxn>
                  <a:cxn ang="0">
                    <a:pos x="T4" y="T5"/>
                  </a:cxn>
                  <a:cxn ang="0">
                    <a:pos x="T6" y="T7"/>
                  </a:cxn>
                  <a:cxn ang="0">
                    <a:pos x="T8" y="T9"/>
                  </a:cxn>
                </a:cxnLst>
                <a:rect l="0" t="0" r="r" b="b"/>
                <a:pathLst>
                  <a:path w="24" h="18">
                    <a:moveTo>
                      <a:pt x="24" y="0"/>
                    </a:moveTo>
                    <a:lnTo>
                      <a:pt x="0" y="0"/>
                    </a:lnTo>
                    <a:lnTo>
                      <a:pt x="0" y="18"/>
                    </a:lnTo>
                    <a:lnTo>
                      <a:pt x="0"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7" name="Freeform 831"/>
              <p:cNvSpPr>
                <a:spLocks/>
              </p:cNvSpPr>
              <p:nvPr/>
            </p:nvSpPr>
            <p:spPr bwMode="auto">
              <a:xfrm>
                <a:off x="2874" y="2706"/>
                <a:ext cx="42" cy="12"/>
              </a:xfrm>
              <a:custGeom>
                <a:avLst/>
                <a:gdLst>
                  <a:gd name="T0" fmla="*/ 42 w 42"/>
                  <a:gd name="T1" fmla="*/ 0 h 12"/>
                  <a:gd name="T2" fmla="*/ 0 w 42"/>
                  <a:gd name="T3" fmla="*/ 12 h 12"/>
                  <a:gd name="T4" fmla="*/ 0 w 42"/>
                  <a:gd name="T5" fmla="*/ 12 h 12"/>
                  <a:gd name="T6" fmla="*/ 42 w 42"/>
                  <a:gd name="T7" fmla="*/ 0 h 12"/>
                </a:gdLst>
                <a:ahLst/>
                <a:cxnLst>
                  <a:cxn ang="0">
                    <a:pos x="T0" y="T1"/>
                  </a:cxn>
                  <a:cxn ang="0">
                    <a:pos x="T2" y="T3"/>
                  </a:cxn>
                  <a:cxn ang="0">
                    <a:pos x="T4" y="T5"/>
                  </a:cxn>
                  <a:cxn ang="0">
                    <a:pos x="T6" y="T7"/>
                  </a:cxn>
                </a:cxnLst>
                <a:rect l="0" t="0" r="r" b="b"/>
                <a:pathLst>
                  <a:path w="42" h="12">
                    <a:moveTo>
                      <a:pt x="42" y="0"/>
                    </a:moveTo>
                    <a:lnTo>
                      <a:pt x="0" y="12"/>
                    </a:lnTo>
                    <a:lnTo>
                      <a:pt x="0" y="12"/>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8" name="Freeform 832"/>
              <p:cNvSpPr>
                <a:spLocks/>
              </p:cNvSpPr>
              <p:nvPr/>
            </p:nvSpPr>
            <p:spPr bwMode="auto">
              <a:xfrm>
                <a:off x="2994" y="2676"/>
                <a:ext cx="30" cy="30"/>
              </a:xfrm>
              <a:custGeom>
                <a:avLst/>
                <a:gdLst>
                  <a:gd name="T0" fmla="*/ 30 w 30"/>
                  <a:gd name="T1" fmla="*/ 30 h 30"/>
                  <a:gd name="T2" fmla="*/ 30 w 30"/>
                  <a:gd name="T3" fmla="*/ 30 h 30"/>
                  <a:gd name="T4" fmla="*/ 0 w 30"/>
                  <a:gd name="T5" fmla="*/ 18 h 30"/>
                  <a:gd name="T6" fmla="*/ 6 w 30"/>
                  <a:gd name="T7" fmla="*/ 0 h 30"/>
                  <a:gd name="T8" fmla="*/ 6 w 30"/>
                  <a:gd name="T9" fmla="*/ 0 h 30"/>
                  <a:gd name="T10" fmla="*/ 0 w 30"/>
                  <a:gd name="T11" fmla="*/ 18 h 30"/>
                  <a:gd name="T12" fmla="*/ 30 w 3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30"/>
                    </a:moveTo>
                    <a:lnTo>
                      <a:pt x="30" y="30"/>
                    </a:lnTo>
                    <a:lnTo>
                      <a:pt x="0" y="18"/>
                    </a:lnTo>
                    <a:lnTo>
                      <a:pt x="6" y="0"/>
                    </a:lnTo>
                    <a:lnTo>
                      <a:pt x="6" y="0"/>
                    </a:lnTo>
                    <a:lnTo>
                      <a:pt x="0" y="18"/>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89" name="Rectangle 833"/>
              <p:cNvSpPr>
                <a:spLocks noChangeArrowheads="1"/>
              </p:cNvSpPr>
              <p:nvPr/>
            </p:nvSpPr>
            <p:spPr bwMode="auto">
              <a:xfrm>
                <a:off x="3072" y="276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90" name="Freeform 834"/>
              <p:cNvSpPr>
                <a:spLocks/>
              </p:cNvSpPr>
              <p:nvPr/>
            </p:nvSpPr>
            <p:spPr bwMode="auto">
              <a:xfrm>
                <a:off x="2982" y="2652"/>
                <a:ext cx="12" cy="12"/>
              </a:xfrm>
              <a:custGeom>
                <a:avLst/>
                <a:gdLst>
                  <a:gd name="T0" fmla="*/ 0 w 12"/>
                  <a:gd name="T1" fmla="*/ 0 h 12"/>
                  <a:gd name="T2" fmla="*/ 12 w 12"/>
                  <a:gd name="T3" fmla="*/ 12 h 12"/>
                  <a:gd name="T4" fmla="*/ 0 w 12"/>
                  <a:gd name="T5" fmla="*/ 0 h 12"/>
                  <a:gd name="T6" fmla="*/ 0 w 12"/>
                  <a:gd name="T7" fmla="*/ 0 h 12"/>
                  <a:gd name="T8" fmla="*/ 0 w 12"/>
                  <a:gd name="T9" fmla="*/ 0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12" y="12"/>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1" name="Freeform 835"/>
              <p:cNvSpPr>
                <a:spLocks/>
              </p:cNvSpPr>
              <p:nvPr/>
            </p:nvSpPr>
            <p:spPr bwMode="auto">
              <a:xfrm>
                <a:off x="3174" y="2586"/>
                <a:ext cx="276" cy="204"/>
              </a:xfrm>
              <a:custGeom>
                <a:avLst/>
                <a:gdLst>
                  <a:gd name="T0" fmla="*/ 66 w 276"/>
                  <a:gd name="T1" fmla="*/ 186 h 204"/>
                  <a:gd name="T2" fmla="*/ 96 w 276"/>
                  <a:gd name="T3" fmla="*/ 204 h 204"/>
                  <a:gd name="T4" fmla="*/ 120 w 276"/>
                  <a:gd name="T5" fmla="*/ 204 h 204"/>
                  <a:gd name="T6" fmla="*/ 138 w 276"/>
                  <a:gd name="T7" fmla="*/ 192 h 204"/>
                  <a:gd name="T8" fmla="*/ 162 w 276"/>
                  <a:gd name="T9" fmla="*/ 198 h 204"/>
                  <a:gd name="T10" fmla="*/ 198 w 276"/>
                  <a:gd name="T11" fmla="*/ 180 h 204"/>
                  <a:gd name="T12" fmla="*/ 222 w 276"/>
                  <a:gd name="T13" fmla="*/ 180 h 204"/>
                  <a:gd name="T14" fmla="*/ 276 w 276"/>
                  <a:gd name="T15" fmla="*/ 120 h 204"/>
                  <a:gd name="T16" fmla="*/ 258 w 276"/>
                  <a:gd name="T17" fmla="*/ 126 h 204"/>
                  <a:gd name="T18" fmla="*/ 198 w 276"/>
                  <a:gd name="T19" fmla="*/ 102 h 204"/>
                  <a:gd name="T20" fmla="*/ 186 w 276"/>
                  <a:gd name="T21" fmla="*/ 90 h 204"/>
                  <a:gd name="T22" fmla="*/ 180 w 276"/>
                  <a:gd name="T23" fmla="*/ 72 h 204"/>
                  <a:gd name="T24" fmla="*/ 180 w 276"/>
                  <a:gd name="T25" fmla="*/ 72 h 204"/>
                  <a:gd name="T26" fmla="*/ 180 w 276"/>
                  <a:gd name="T27" fmla="*/ 72 h 204"/>
                  <a:gd name="T28" fmla="*/ 180 w 276"/>
                  <a:gd name="T29" fmla="*/ 72 h 204"/>
                  <a:gd name="T30" fmla="*/ 180 w 276"/>
                  <a:gd name="T31" fmla="*/ 72 h 204"/>
                  <a:gd name="T32" fmla="*/ 162 w 276"/>
                  <a:gd name="T33" fmla="*/ 66 h 204"/>
                  <a:gd name="T34" fmla="*/ 168 w 276"/>
                  <a:gd name="T35" fmla="*/ 42 h 204"/>
                  <a:gd name="T36" fmla="*/ 126 w 276"/>
                  <a:gd name="T37" fmla="*/ 0 h 204"/>
                  <a:gd name="T38" fmla="*/ 120 w 276"/>
                  <a:gd name="T39" fmla="*/ 0 h 204"/>
                  <a:gd name="T40" fmla="*/ 66 w 276"/>
                  <a:gd name="T41" fmla="*/ 6 h 204"/>
                  <a:gd name="T42" fmla="*/ 66 w 276"/>
                  <a:gd name="T43" fmla="*/ 6 h 204"/>
                  <a:gd name="T44" fmla="*/ 24 w 276"/>
                  <a:gd name="T45" fmla="*/ 72 h 204"/>
                  <a:gd name="T46" fmla="*/ 24 w 276"/>
                  <a:gd name="T47" fmla="*/ 114 h 204"/>
                  <a:gd name="T48" fmla="*/ 0 w 276"/>
                  <a:gd name="T49" fmla="*/ 114 h 204"/>
                  <a:gd name="T50" fmla="*/ 0 w 276"/>
                  <a:gd name="T51" fmla="*/ 126 h 204"/>
                  <a:gd name="T52" fmla="*/ 0 w 276"/>
                  <a:gd name="T53" fmla="*/ 126 h 204"/>
                  <a:gd name="T54" fmla="*/ 54 w 276"/>
                  <a:gd name="T55" fmla="*/ 186 h 204"/>
                  <a:gd name="T56" fmla="*/ 66 w 276"/>
                  <a:gd name="T57" fmla="*/ 1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6" h="204">
                    <a:moveTo>
                      <a:pt x="66" y="186"/>
                    </a:moveTo>
                    <a:lnTo>
                      <a:pt x="96" y="204"/>
                    </a:lnTo>
                    <a:lnTo>
                      <a:pt x="120" y="204"/>
                    </a:lnTo>
                    <a:lnTo>
                      <a:pt x="138" y="192"/>
                    </a:lnTo>
                    <a:lnTo>
                      <a:pt x="162" y="198"/>
                    </a:lnTo>
                    <a:lnTo>
                      <a:pt x="198" y="180"/>
                    </a:lnTo>
                    <a:lnTo>
                      <a:pt x="222" y="180"/>
                    </a:lnTo>
                    <a:lnTo>
                      <a:pt x="276" y="120"/>
                    </a:lnTo>
                    <a:lnTo>
                      <a:pt x="258" y="126"/>
                    </a:lnTo>
                    <a:lnTo>
                      <a:pt x="198" y="102"/>
                    </a:lnTo>
                    <a:lnTo>
                      <a:pt x="186" y="90"/>
                    </a:lnTo>
                    <a:lnTo>
                      <a:pt x="180" y="72"/>
                    </a:lnTo>
                    <a:lnTo>
                      <a:pt x="180" y="72"/>
                    </a:lnTo>
                    <a:lnTo>
                      <a:pt x="180" y="72"/>
                    </a:lnTo>
                    <a:lnTo>
                      <a:pt x="180" y="72"/>
                    </a:lnTo>
                    <a:lnTo>
                      <a:pt x="180" y="72"/>
                    </a:lnTo>
                    <a:lnTo>
                      <a:pt x="162" y="66"/>
                    </a:lnTo>
                    <a:lnTo>
                      <a:pt x="168" y="42"/>
                    </a:lnTo>
                    <a:lnTo>
                      <a:pt x="126" y="0"/>
                    </a:lnTo>
                    <a:lnTo>
                      <a:pt x="120" y="0"/>
                    </a:lnTo>
                    <a:lnTo>
                      <a:pt x="66" y="6"/>
                    </a:lnTo>
                    <a:lnTo>
                      <a:pt x="66" y="6"/>
                    </a:lnTo>
                    <a:lnTo>
                      <a:pt x="24" y="72"/>
                    </a:lnTo>
                    <a:lnTo>
                      <a:pt x="24" y="114"/>
                    </a:lnTo>
                    <a:lnTo>
                      <a:pt x="0" y="114"/>
                    </a:lnTo>
                    <a:lnTo>
                      <a:pt x="0" y="126"/>
                    </a:lnTo>
                    <a:lnTo>
                      <a:pt x="0" y="126"/>
                    </a:lnTo>
                    <a:lnTo>
                      <a:pt x="54" y="186"/>
                    </a:lnTo>
                    <a:lnTo>
                      <a:pt x="66" y="18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2" name="Rectangle 836"/>
              <p:cNvSpPr>
                <a:spLocks noChangeArrowheads="1"/>
              </p:cNvSpPr>
              <p:nvPr/>
            </p:nvSpPr>
            <p:spPr bwMode="auto">
              <a:xfrm>
                <a:off x="3240" y="259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93" name="Freeform 837"/>
              <p:cNvSpPr>
                <a:spLocks/>
              </p:cNvSpPr>
              <p:nvPr/>
            </p:nvSpPr>
            <p:spPr bwMode="auto">
              <a:xfrm>
                <a:off x="3240" y="2586"/>
                <a:ext cx="54" cy="6"/>
              </a:xfrm>
              <a:custGeom>
                <a:avLst/>
                <a:gdLst>
                  <a:gd name="T0" fmla="*/ 54 w 54"/>
                  <a:gd name="T1" fmla="*/ 0 h 6"/>
                  <a:gd name="T2" fmla="*/ 0 w 54"/>
                  <a:gd name="T3" fmla="*/ 6 h 6"/>
                  <a:gd name="T4" fmla="*/ 0 w 54"/>
                  <a:gd name="T5" fmla="*/ 6 h 6"/>
                  <a:gd name="T6" fmla="*/ 54 w 54"/>
                  <a:gd name="T7" fmla="*/ 0 h 6"/>
                </a:gdLst>
                <a:ahLst/>
                <a:cxnLst>
                  <a:cxn ang="0">
                    <a:pos x="T0" y="T1"/>
                  </a:cxn>
                  <a:cxn ang="0">
                    <a:pos x="T2" y="T3"/>
                  </a:cxn>
                  <a:cxn ang="0">
                    <a:pos x="T4" y="T5"/>
                  </a:cxn>
                  <a:cxn ang="0">
                    <a:pos x="T6" y="T7"/>
                  </a:cxn>
                </a:cxnLst>
                <a:rect l="0" t="0" r="r" b="b"/>
                <a:pathLst>
                  <a:path w="54" h="6">
                    <a:moveTo>
                      <a:pt x="54" y="0"/>
                    </a:moveTo>
                    <a:lnTo>
                      <a:pt x="0" y="6"/>
                    </a:lnTo>
                    <a:lnTo>
                      <a:pt x="0" y="6"/>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4" name="Freeform 838"/>
              <p:cNvSpPr>
                <a:spLocks/>
              </p:cNvSpPr>
              <p:nvPr/>
            </p:nvSpPr>
            <p:spPr bwMode="auto">
              <a:xfrm>
                <a:off x="3300" y="2586"/>
                <a:ext cx="42" cy="42"/>
              </a:xfrm>
              <a:custGeom>
                <a:avLst/>
                <a:gdLst>
                  <a:gd name="T0" fmla="*/ 0 w 42"/>
                  <a:gd name="T1" fmla="*/ 0 h 42"/>
                  <a:gd name="T2" fmla="*/ 0 w 42"/>
                  <a:gd name="T3" fmla="*/ 0 h 42"/>
                  <a:gd name="T4" fmla="*/ 42 w 42"/>
                  <a:gd name="T5" fmla="*/ 42 h 42"/>
                  <a:gd name="T6" fmla="*/ 0 w 42"/>
                  <a:gd name="T7" fmla="*/ 0 h 42"/>
                </a:gdLst>
                <a:ahLst/>
                <a:cxnLst>
                  <a:cxn ang="0">
                    <a:pos x="T0" y="T1"/>
                  </a:cxn>
                  <a:cxn ang="0">
                    <a:pos x="T2" y="T3"/>
                  </a:cxn>
                  <a:cxn ang="0">
                    <a:pos x="T4" y="T5"/>
                  </a:cxn>
                  <a:cxn ang="0">
                    <a:pos x="T6" y="T7"/>
                  </a:cxn>
                </a:cxnLst>
                <a:rect l="0" t="0" r="r" b="b"/>
                <a:pathLst>
                  <a:path w="42" h="42">
                    <a:moveTo>
                      <a:pt x="0" y="0"/>
                    </a:moveTo>
                    <a:lnTo>
                      <a:pt x="0" y="0"/>
                    </a:lnTo>
                    <a:lnTo>
                      <a:pt x="42" y="4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5" name="Freeform 839"/>
              <p:cNvSpPr>
                <a:spLocks/>
              </p:cNvSpPr>
              <p:nvPr/>
            </p:nvSpPr>
            <p:spPr bwMode="auto">
              <a:xfrm>
                <a:off x="3336" y="2628"/>
                <a:ext cx="18" cy="30"/>
              </a:xfrm>
              <a:custGeom>
                <a:avLst/>
                <a:gdLst>
                  <a:gd name="T0" fmla="*/ 18 w 18"/>
                  <a:gd name="T1" fmla="*/ 30 h 30"/>
                  <a:gd name="T2" fmla="*/ 18 w 18"/>
                  <a:gd name="T3" fmla="*/ 30 h 30"/>
                  <a:gd name="T4" fmla="*/ 0 w 18"/>
                  <a:gd name="T5" fmla="*/ 24 h 30"/>
                  <a:gd name="T6" fmla="*/ 6 w 18"/>
                  <a:gd name="T7" fmla="*/ 0 h 30"/>
                  <a:gd name="T8" fmla="*/ 0 w 18"/>
                  <a:gd name="T9" fmla="*/ 24 h 30"/>
                  <a:gd name="T10" fmla="*/ 18 w 18"/>
                  <a:gd name="T11" fmla="*/ 30 h 30"/>
                </a:gdLst>
                <a:ahLst/>
                <a:cxnLst>
                  <a:cxn ang="0">
                    <a:pos x="T0" y="T1"/>
                  </a:cxn>
                  <a:cxn ang="0">
                    <a:pos x="T2" y="T3"/>
                  </a:cxn>
                  <a:cxn ang="0">
                    <a:pos x="T4" y="T5"/>
                  </a:cxn>
                  <a:cxn ang="0">
                    <a:pos x="T6" y="T7"/>
                  </a:cxn>
                  <a:cxn ang="0">
                    <a:pos x="T8" y="T9"/>
                  </a:cxn>
                  <a:cxn ang="0">
                    <a:pos x="T10" y="T11"/>
                  </a:cxn>
                </a:cxnLst>
                <a:rect l="0" t="0" r="r" b="b"/>
                <a:pathLst>
                  <a:path w="18" h="30">
                    <a:moveTo>
                      <a:pt x="18" y="30"/>
                    </a:moveTo>
                    <a:lnTo>
                      <a:pt x="18" y="30"/>
                    </a:lnTo>
                    <a:lnTo>
                      <a:pt x="0" y="24"/>
                    </a:lnTo>
                    <a:lnTo>
                      <a:pt x="6" y="0"/>
                    </a:lnTo>
                    <a:lnTo>
                      <a:pt x="0" y="24"/>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6" name="Rectangle 840"/>
              <p:cNvSpPr>
                <a:spLocks noChangeArrowheads="1"/>
              </p:cNvSpPr>
              <p:nvPr/>
            </p:nvSpPr>
            <p:spPr bwMode="auto">
              <a:xfrm>
                <a:off x="3174" y="271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97" name="Rectangle 841"/>
              <p:cNvSpPr>
                <a:spLocks noChangeArrowheads="1"/>
              </p:cNvSpPr>
              <p:nvPr/>
            </p:nvSpPr>
            <p:spPr bwMode="auto">
              <a:xfrm>
                <a:off x="3240" y="2592"/>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98" name="Freeform 842"/>
              <p:cNvSpPr>
                <a:spLocks/>
              </p:cNvSpPr>
              <p:nvPr/>
            </p:nvSpPr>
            <p:spPr bwMode="auto">
              <a:xfrm>
                <a:off x="3174" y="2700"/>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99" name="Freeform 843"/>
              <p:cNvSpPr>
                <a:spLocks/>
              </p:cNvSpPr>
              <p:nvPr/>
            </p:nvSpPr>
            <p:spPr bwMode="auto">
              <a:xfrm>
                <a:off x="3318" y="2634"/>
                <a:ext cx="186" cy="252"/>
              </a:xfrm>
              <a:custGeom>
                <a:avLst/>
                <a:gdLst>
                  <a:gd name="T0" fmla="*/ 36 w 186"/>
                  <a:gd name="T1" fmla="*/ 24 h 252"/>
                  <a:gd name="T2" fmla="*/ 36 w 186"/>
                  <a:gd name="T3" fmla="*/ 24 h 252"/>
                  <a:gd name="T4" fmla="*/ 36 w 186"/>
                  <a:gd name="T5" fmla="*/ 24 h 252"/>
                  <a:gd name="T6" fmla="*/ 36 w 186"/>
                  <a:gd name="T7" fmla="*/ 24 h 252"/>
                  <a:gd name="T8" fmla="*/ 42 w 186"/>
                  <a:gd name="T9" fmla="*/ 42 h 252"/>
                  <a:gd name="T10" fmla="*/ 54 w 186"/>
                  <a:gd name="T11" fmla="*/ 54 h 252"/>
                  <a:gd name="T12" fmla="*/ 114 w 186"/>
                  <a:gd name="T13" fmla="*/ 78 h 252"/>
                  <a:gd name="T14" fmla="*/ 132 w 186"/>
                  <a:gd name="T15" fmla="*/ 72 h 252"/>
                  <a:gd name="T16" fmla="*/ 78 w 186"/>
                  <a:gd name="T17" fmla="*/ 132 h 252"/>
                  <a:gd name="T18" fmla="*/ 54 w 186"/>
                  <a:gd name="T19" fmla="*/ 132 h 252"/>
                  <a:gd name="T20" fmla="*/ 18 w 186"/>
                  <a:gd name="T21" fmla="*/ 156 h 252"/>
                  <a:gd name="T22" fmla="*/ 18 w 186"/>
                  <a:gd name="T23" fmla="*/ 156 h 252"/>
                  <a:gd name="T24" fmla="*/ 18 w 186"/>
                  <a:gd name="T25" fmla="*/ 156 h 252"/>
                  <a:gd name="T26" fmla="*/ 18 w 186"/>
                  <a:gd name="T27" fmla="*/ 156 h 252"/>
                  <a:gd name="T28" fmla="*/ 0 w 186"/>
                  <a:gd name="T29" fmla="*/ 174 h 252"/>
                  <a:gd name="T30" fmla="*/ 0 w 186"/>
                  <a:gd name="T31" fmla="*/ 240 h 252"/>
                  <a:gd name="T32" fmla="*/ 12 w 186"/>
                  <a:gd name="T33" fmla="*/ 252 h 252"/>
                  <a:gd name="T34" fmla="*/ 30 w 186"/>
                  <a:gd name="T35" fmla="*/ 234 h 252"/>
                  <a:gd name="T36" fmla="*/ 30 w 186"/>
                  <a:gd name="T37" fmla="*/ 228 h 252"/>
                  <a:gd name="T38" fmla="*/ 36 w 186"/>
                  <a:gd name="T39" fmla="*/ 228 h 252"/>
                  <a:gd name="T40" fmla="*/ 66 w 186"/>
                  <a:gd name="T41" fmla="*/ 198 h 252"/>
                  <a:gd name="T42" fmla="*/ 90 w 186"/>
                  <a:gd name="T43" fmla="*/ 186 h 252"/>
                  <a:gd name="T44" fmla="*/ 102 w 186"/>
                  <a:gd name="T45" fmla="*/ 168 h 252"/>
                  <a:gd name="T46" fmla="*/ 126 w 186"/>
                  <a:gd name="T47" fmla="*/ 150 h 252"/>
                  <a:gd name="T48" fmla="*/ 132 w 186"/>
                  <a:gd name="T49" fmla="*/ 132 h 252"/>
                  <a:gd name="T50" fmla="*/ 144 w 186"/>
                  <a:gd name="T51" fmla="*/ 114 h 252"/>
                  <a:gd name="T52" fmla="*/ 150 w 186"/>
                  <a:gd name="T53" fmla="*/ 108 h 252"/>
                  <a:gd name="T54" fmla="*/ 162 w 186"/>
                  <a:gd name="T55" fmla="*/ 84 h 252"/>
                  <a:gd name="T56" fmla="*/ 162 w 186"/>
                  <a:gd name="T57" fmla="*/ 78 h 252"/>
                  <a:gd name="T58" fmla="*/ 168 w 186"/>
                  <a:gd name="T59" fmla="*/ 72 h 252"/>
                  <a:gd name="T60" fmla="*/ 180 w 186"/>
                  <a:gd name="T61" fmla="*/ 54 h 252"/>
                  <a:gd name="T62" fmla="*/ 180 w 186"/>
                  <a:gd name="T63" fmla="*/ 36 h 252"/>
                  <a:gd name="T64" fmla="*/ 186 w 186"/>
                  <a:gd name="T65" fmla="*/ 30 h 252"/>
                  <a:gd name="T66" fmla="*/ 186 w 186"/>
                  <a:gd name="T67" fmla="*/ 12 h 252"/>
                  <a:gd name="T68" fmla="*/ 186 w 186"/>
                  <a:gd name="T69" fmla="*/ 6 h 252"/>
                  <a:gd name="T70" fmla="*/ 174 w 186"/>
                  <a:gd name="T71" fmla="*/ 0 h 252"/>
                  <a:gd name="T72" fmla="*/ 174 w 186"/>
                  <a:gd name="T73" fmla="*/ 6 h 252"/>
                  <a:gd name="T74" fmla="*/ 138 w 186"/>
                  <a:gd name="T75" fmla="*/ 18 h 252"/>
                  <a:gd name="T76" fmla="*/ 120 w 186"/>
                  <a:gd name="T77" fmla="*/ 18 h 252"/>
                  <a:gd name="T78" fmla="*/ 102 w 186"/>
                  <a:gd name="T79" fmla="*/ 24 h 252"/>
                  <a:gd name="T80" fmla="*/ 84 w 186"/>
                  <a:gd name="T81" fmla="*/ 18 h 252"/>
                  <a:gd name="T82" fmla="*/ 72 w 186"/>
                  <a:gd name="T83" fmla="*/ 30 h 252"/>
                  <a:gd name="T84" fmla="*/ 60 w 186"/>
                  <a:gd name="T85" fmla="*/ 30 h 252"/>
                  <a:gd name="T86" fmla="*/ 42 w 186"/>
                  <a:gd name="T87" fmla="*/ 12 h 252"/>
                  <a:gd name="T88" fmla="*/ 36 w 186"/>
                  <a:gd name="T89" fmla="*/ 18 h 252"/>
                  <a:gd name="T90" fmla="*/ 36 w 186"/>
                  <a:gd name="T91" fmla="*/ 2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252">
                    <a:moveTo>
                      <a:pt x="36" y="24"/>
                    </a:moveTo>
                    <a:lnTo>
                      <a:pt x="36" y="24"/>
                    </a:lnTo>
                    <a:lnTo>
                      <a:pt x="36" y="24"/>
                    </a:lnTo>
                    <a:lnTo>
                      <a:pt x="36" y="24"/>
                    </a:lnTo>
                    <a:lnTo>
                      <a:pt x="42" y="42"/>
                    </a:lnTo>
                    <a:lnTo>
                      <a:pt x="54" y="54"/>
                    </a:lnTo>
                    <a:lnTo>
                      <a:pt x="114" y="78"/>
                    </a:lnTo>
                    <a:lnTo>
                      <a:pt x="132" y="72"/>
                    </a:lnTo>
                    <a:lnTo>
                      <a:pt x="78" y="132"/>
                    </a:lnTo>
                    <a:lnTo>
                      <a:pt x="54" y="132"/>
                    </a:lnTo>
                    <a:lnTo>
                      <a:pt x="18" y="156"/>
                    </a:lnTo>
                    <a:lnTo>
                      <a:pt x="18" y="156"/>
                    </a:lnTo>
                    <a:lnTo>
                      <a:pt x="18" y="156"/>
                    </a:lnTo>
                    <a:lnTo>
                      <a:pt x="18" y="156"/>
                    </a:lnTo>
                    <a:lnTo>
                      <a:pt x="0" y="174"/>
                    </a:lnTo>
                    <a:lnTo>
                      <a:pt x="0" y="240"/>
                    </a:lnTo>
                    <a:lnTo>
                      <a:pt x="12" y="252"/>
                    </a:lnTo>
                    <a:lnTo>
                      <a:pt x="30" y="234"/>
                    </a:lnTo>
                    <a:lnTo>
                      <a:pt x="30" y="228"/>
                    </a:lnTo>
                    <a:lnTo>
                      <a:pt x="36" y="228"/>
                    </a:lnTo>
                    <a:lnTo>
                      <a:pt x="66" y="198"/>
                    </a:lnTo>
                    <a:lnTo>
                      <a:pt x="90" y="186"/>
                    </a:lnTo>
                    <a:lnTo>
                      <a:pt x="102" y="168"/>
                    </a:lnTo>
                    <a:lnTo>
                      <a:pt x="126" y="150"/>
                    </a:lnTo>
                    <a:lnTo>
                      <a:pt x="132" y="132"/>
                    </a:lnTo>
                    <a:lnTo>
                      <a:pt x="144" y="114"/>
                    </a:lnTo>
                    <a:lnTo>
                      <a:pt x="150" y="108"/>
                    </a:lnTo>
                    <a:lnTo>
                      <a:pt x="162" y="84"/>
                    </a:lnTo>
                    <a:lnTo>
                      <a:pt x="162" y="78"/>
                    </a:lnTo>
                    <a:lnTo>
                      <a:pt x="168" y="72"/>
                    </a:lnTo>
                    <a:lnTo>
                      <a:pt x="180" y="54"/>
                    </a:lnTo>
                    <a:lnTo>
                      <a:pt x="180" y="36"/>
                    </a:lnTo>
                    <a:lnTo>
                      <a:pt x="186" y="30"/>
                    </a:lnTo>
                    <a:lnTo>
                      <a:pt x="186" y="12"/>
                    </a:lnTo>
                    <a:lnTo>
                      <a:pt x="186" y="6"/>
                    </a:lnTo>
                    <a:lnTo>
                      <a:pt x="174" y="0"/>
                    </a:lnTo>
                    <a:lnTo>
                      <a:pt x="174" y="6"/>
                    </a:lnTo>
                    <a:lnTo>
                      <a:pt x="138" y="18"/>
                    </a:lnTo>
                    <a:lnTo>
                      <a:pt x="120" y="18"/>
                    </a:lnTo>
                    <a:lnTo>
                      <a:pt x="102" y="24"/>
                    </a:lnTo>
                    <a:lnTo>
                      <a:pt x="84" y="18"/>
                    </a:lnTo>
                    <a:lnTo>
                      <a:pt x="72" y="30"/>
                    </a:lnTo>
                    <a:lnTo>
                      <a:pt x="60" y="30"/>
                    </a:lnTo>
                    <a:lnTo>
                      <a:pt x="42" y="12"/>
                    </a:lnTo>
                    <a:lnTo>
                      <a:pt x="36" y="18"/>
                    </a:lnTo>
                    <a:lnTo>
                      <a:pt x="36"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0" name="Freeform 844"/>
              <p:cNvSpPr>
                <a:spLocks/>
              </p:cNvSpPr>
              <p:nvPr/>
            </p:nvSpPr>
            <p:spPr bwMode="auto">
              <a:xfrm>
                <a:off x="3354" y="264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1" name="Rectangle 845"/>
              <p:cNvSpPr>
                <a:spLocks noChangeArrowheads="1"/>
              </p:cNvSpPr>
              <p:nvPr/>
            </p:nvSpPr>
            <p:spPr bwMode="auto">
              <a:xfrm>
                <a:off x="3354" y="265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02" name="Freeform 846"/>
              <p:cNvSpPr>
                <a:spLocks/>
              </p:cNvSpPr>
              <p:nvPr/>
            </p:nvSpPr>
            <p:spPr bwMode="auto">
              <a:xfrm>
                <a:off x="3360" y="2676"/>
                <a:ext cx="90" cy="36"/>
              </a:xfrm>
              <a:custGeom>
                <a:avLst/>
                <a:gdLst>
                  <a:gd name="T0" fmla="*/ 72 w 90"/>
                  <a:gd name="T1" fmla="*/ 36 h 36"/>
                  <a:gd name="T2" fmla="*/ 90 w 90"/>
                  <a:gd name="T3" fmla="*/ 30 h 36"/>
                  <a:gd name="T4" fmla="*/ 72 w 90"/>
                  <a:gd name="T5" fmla="*/ 36 h 36"/>
                  <a:gd name="T6" fmla="*/ 12 w 90"/>
                  <a:gd name="T7" fmla="*/ 12 h 36"/>
                  <a:gd name="T8" fmla="*/ 0 w 90"/>
                  <a:gd name="T9" fmla="*/ 0 h 36"/>
                  <a:gd name="T10" fmla="*/ 12 w 90"/>
                  <a:gd name="T11" fmla="*/ 12 h 36"/>
                  <a:gd name="T12" fmla="*/ 72 w 9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90" h="36">
                    <a:moveTo>
                      <a:pt x="72" y="36"/>
                    </a:moveTo>
                    <a:lnTo>
                      <a:pt x="90" y="30"/>
                    </a:lnTo>
                    <a:lnTo>
                      <a:pt x="72" y="36"/>
                    </a:lnTo>
                    <a:lnTo>
                      <a:pt x="12" y="12"/>
                    </a:lnTo>
                    <a:lnTo>
                      <a:pt x="0" y="0"/>
                    </a:lnTo>
                    <a:lnTo>
                      <a:pt x="12" y="12"/>
                    </a:lnTo>
                    <a:lnTo>
                      <a:pt x="72"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3" name="Freeform 847"/>
              <p:cNvSpPr>
                <a:spLocks/>
              </p:cNvSpPr>
              <p:nvPr/>
            </p:nvSpPr>
            <p:spPr bwMode="auto">
              <a:xfrm>
                <a:off x="2718" y="2616"/>
                <a:ext cx="144" cy="222"/>
              </a:xfrm>
              <a:custGeom>
                <a:avLst/>
                <a:gdLst>
                  <a:gd name="T0" fmla="*/ 54 w 144"/>
                  <a:gd name="T1" fmla="*/ 210 h 222"/>
                  <a:gd name="T2" fmla="*/ 54 w 144"/>
                  <a:gd name="T3" fmla="*/ 198 h 222"/>
                  <a:gd name="T4" fmla="*/ 54 w 144"/>
                  <a:gd name="T5" fmla="*/ 198 h 222"/>
                  <a:gd name="T6" fmla="*/ 54 w 144"/>
                  <a:gd name="T7" fmla="*/ 198 h 222"/>
                  <a:gd name="T8" fmla="*/ 84 w 144"/>
                  <a:gd name="T9" fmla="*/ 198 h 222"/>
                  <a:gd name="T10" fmla="*/ 84 w 144"/>
                  <a:gd name="T11" fmla="*/ 204 h 222"/>
                  <a:gd name="T12" fmla="*/ 102 w 144"/>
                  <a:gd name="T13" fmla="*/ 204 h 222"/>
                  <a:gd name="T14" fmla="*/ 144 w 144"/>
                  <a:gd name="T15" fmla="*/ 210 h 222"/>
                  <a:gd name="T16" fmla="*/ 144 w 144"/>
                  <a:gd name="T17" fmla="*/ 186 h 222"/>
                  <a:gd name="T18" fmla="*/ 114 w 144"/>
                  <a:gd name="T19" fmla="*/ 150 h 222"/>
                  <a:gd name="T20" fmla="*/ 126 w 144"/>
                  <a:gd name="T21" fmla="*/ 108 h 222"/>
                  <a:gd name="T22" fmla="*/ 126 w 144"/>
                  <a:gd name="T23" fmla="*/ 102 h 222"/>
                  <a:gd name="T24" fmla="*/ 126 w 144"/>
                  <a:gd name="T25" fmla="*/ 78 h 222"/>
                  <a:gd name="T26" fmla="*/ 108 w 144"/>
                  <a:gd name="T27" fmla="*/ 66 h 222"/>
                  <a:gd name="T28" fmla="*/ 108 w 144"/>
                  <a:gd name="T29" fmla="*/ 54 h 222"/>
                  <a:gd name="T30" fmla="*/ 108 w 144"/>
                  <a:gd name="T31" fmla="*/ 54 h 222"/>
                  <a:gd name="T32" fmla="*/ 108 w 144"/>
                  <a:gd name="T33" fmla="*/ 54 h 222"/>
                  <a:gd name="T34" fmla="*/ 120 w 144"/>
                  <a:gd name="T35" fmla="*/ 54 h 222"/>
                  <a:gd name="T36" fmla="*/ 132 w 144"/>
                  <a:gd name="T37" fmla="*/ 54 h 222"/>
                  <a:gd name="T38" fmla="*/ 120 w 144"/>
                  <a:gd name="T39" fmla="*/ 36 h 222"/>
                  <a:gd name="T40" fmla="*/ 120 w 144"/>
                  <a:gd name="T41" fmla="*/ 6 h 222"/>
                  <a:gd name="T42" fmla="*/ 114 w 144"/>
                  <a:gd name="T43" fmla="*/ 0 h 222"/>
                  <a:gd name="T44" fmla="*/ 114 w 144"/>
                  <a:gd name="T45" fmla="*/ 0 h 222"/>
                  <a:gd name="T46" fmla="*/ 108 w 144"/>
                  <a:gd name="T47" fmla="*/ 6 h 222"/>
                  <a:gd name="T48" fmla="*/ 114 w 144"/>
                  <a:gd name="T49" fmla="*/ 18 h 222"/>
                  <a:gd name="T50" fmla="*/ 96 w 144"/>
                  <a:gd name="T51" fmla="*/ 30 h 222"/>
                  <a:gd name="T52" fmla="*/ 78 w 144"/>
                  <a:gd name="T53" fmla="*/ 78 h 222"/>
                  <a:gd name="T54" fmla="*/ 78 w 144"/>
                  <a:gd name="T55" fmla="*/ 78 h 222"/>
                  <a:gd name="T56" fmla="*/ 72 w 144"/>
                  <a:gd name="T57" fmla="*/ 84 h 222"/>
                  <a:gd name="T58" fmla="*/ 54 w 144"/>
                  <a:gd name="T59" fmla="*/ 126 h 222"/>
                  <a:gd name="T60" fmla="*/ 42 w 144"/>
                  <a:gd name="T61" fmla="*/ 114 h 222"/>
                  <a:gd name="T62" fmla="*/ 12 w 144"/>
                  <a:gd name="T63" fmla="*/ 126 h 222"/>
                  <a:gd name="T64" fmla="*/ 0 w 144"/>
                  <a:gd name="T65" fmla="*/ 150 h 222"/>
                  <a:gd name="T66" fmla="*/ 6 w 144"/>
                  <a:gd name="T67" fmla="*/ 156 h 222"/>
                  <a:gd name="T68" fmla="*/ 6 w 144"/>
                  <a:gd name="T69" fmla="*/ 156 h 222"/>
                  <a:gd name="T70" fmla="*/ 12 w 144"/>
                  <a:gd name="T71" fmla="*/ 168 h 222"/>
                  <a:gd name="T72" fmla="*/ 18 w 144"/>
                  <a:gd name="T73" fmla="*/ 168 h 222"/>
                  <a:gd name="T74" fmla="*/ 24 w 144"/>
                  <a:gd name="T75" fmla="*/ 168 h 222"/>
                  <a:gd name="T76" fmla="*/ 24 w 144"/>
                  <a:gd name="T77" fmla="*/ 174 h 222"/>
                  <a:gd name="T78" fmla="*/ 30 w 144"/>
                  <a:gd name="T79" fmla="*/ 180 h 222"/>
                  <a:gd name="T80" fmla="*/ 24 w 144"/>
                  <a:gd name="T81" fmla="*/ 204 h 222"/>
                  <a:gd name="T82" fmla="*/ 18 w 144"/>
                  <a:gd name="T83" fmla="*/ 216 h 222"/>
                  <a:gd name="T84" fmla="*/ 24 w 144"/>
                  <a:gd name="T85" fmla="*/ 222 h 222"/>
                  <a:gd name="T86" fmla="*/ 54 w 144"/>
                  <a:gd name="T87" fmla="*/ 222 h 222"/>
                  <a:gd name="T88" fmla="*/ 54 w 144"/>
                  <a:gd name="T89" fmla="*/ 2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222">
                    <a:moveTo>
                      <a:pt x="54" y="210"/>
                    </a:moveTo>
                    <a:lnTo>
                      <a:pt x="54" y="198"/>
                    </a:lnTo>
                    <a:lnTo>
                      <a:pt x="54" y="198"/>
                    </a:lnTo>
                    <a:lnTo>
                      <a:pt x="54" y="198"/>
                    </a:lnTo>
                    <a:lnTo>
                      <a:pt x="84" y="198"/>
                    </a:lnTo>
                    <a:lnTo>
                      <a:pt x="84" y="204"/>
                    </a:lnTo>
                    <a:lnTo>
                      <a:pt x="102" y="204"/>
                    </a:lnTo>
                    <a:lnTo>
                      <a:pt x="144" y="210"/>
                    </a:lnTo>
                    <a:lnTo>
                      <a:pt x="144" y="186"/>
                    </a:lnTo>
                    <a:lnTo>
                      <a:pt x="114" y="150"/>
                    </a:lnTo>
                    <a:lnTo>
                      <a:pt x="126" y="108"/>
                    </a:lnTo>
                    <a:lnTo>
                      <a:pt x="126" y="102"/>
                    </a:lnTo>
                    <a:lnTo>
                      <a:pt x="126" y="78"/>
                    </a:lnTo>
                    <a:lnTo>
                      <a:pt x="108" y="66"/>
                    </a:lnTo>
                    <a:lnTo>
                      <a:pt x="108" y="54"/>
                    </a:lnTo>
                    <a:lnTo>
                      <a:pt x="108" y="54"/>
                    </a:lnTo>
                    <a:lnTo>
                      <a:pt x="108" y="54"/>
                    </a:lnTo>
                    <a:lnTo>
                      <a:pt x="120" y="54"/>
                    </a:lnTo>
                    <a:lnTo>
                      <a:pt x="132" y="54"/>
                    </a:lnTo>
                    <a:lnTo>
                      <a:pt x="120" y="36"/>
                    </a:lnTo>
                    <a:lnTo>
                      <a:pt x="120" y="6"/>
                    </a:lnTo>
                    <a:lnTo>
                      <a:pt x="114" y="0"/>
                    </a:lnTo>
                    <a:lnTo>
                      <a:pt x="114" y="0"/>
                    </a:lnTo>
                    <a:lnTo>
                      <a:pt x="108" y="6"/>
                    </a:lnTo>
                    <a:lnTo>
                      <a:pt x="114" y="18"/>
                    </a:lnTo>
                    <a:lnTo>
                      <a:pt x="96" y="30"/>
                    </a:lnTo>
                    <a:lnTo>
                      <a:pt x="78" y="78"/>
                    </a:lnTo>
                    <a:lnTo>
                      <a:pt x="78" y="78"/>
                    </a:lnTo>
                    <a:lnTo>
                      <a:pt x="72" y="84"/>
                    </a:lnTo>
                    <a:lnTo>
                      <a:pt x="54" y="126"/>
                    </a:lnTo>
                    <a:lnTo>
                      <a:pt x="42" y="114"/>
                    </a:lnTo>
                    <a:lnTo>
                      <a:pt x="12" y="126"/>
                    </a:lnTo>
                    <a:lnTo>
                      <a:pt x="0" y="150"/>
                    </a:lnTo>
                    <a:lnTo>
                      <a:pt x="6" y="156"/>
                    </a:lnTo>
                    <a:lnTo>
                      <a:pt x="6" y="156"/>
                    </a:lnTo>
                    <a:lnTo>
                      <a:pt x="12" y="168"/>
                    </a:lnTo>
                    <a:lnTo>
                      <a:pt x="18" y="168"/>
                    </a:lnTo>
                    <a:lnTo>
                      <a:pt x="24" y="168"/>
                    </a:lnTo>
                    <a:lnTo>
                      <a:pt x="24" y="174"/>
                    </a:lnTo>
                    <a:lnTo>
                      <a:pt x="30" y="180"/>
                    </a:lnTo>
                    <a:lnTo>
                      <a:pt x="24" y="204"/>
                    </a:lnTo>
                    <a:lnTo>
                      <a:pt x="18" y="216"/>
                    </a:lnTo>
                    <a:lnTo>
                      <a:pt x="24" y="222"/>
                    </a:lnTo>
                    <a:lnTo>
                      <a:pt x="54" y="222"/>
                    </a:lnTo>
                    <a:lnTo>
                      <a:pt x="54" y="21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4" name="Freeform 848"/>
              <p:cNvSpPr>
                <a:spLocks/>
              </p:cNvSpPr>
              <p:nvPr/>
            </p:nvSpPr>
            <p:spPr bwMode="auto">
              <a:xfrm>
                <a:off x="2796" y="2622"/>
                <a:ext cx="36" cy="72"/>
              </a:xfrm>
              <a:custGeom>
                <a:avLst/>
                <a:gdLst>
                  <a:gd name="T0" fmla="*/ 36 w 36"/>
                  <a:gd name="T1" fmla="*/ 12 h 72"/>
                  <a:gd name="T2" fmla="*/ 18 w 36"/>
                  <a:gd name="T3" fmla="*/ 24 h 72"/>
                  <a:gd name="T4" fmla="*/ 0 w 36"/>
                  <a:gd name="T5" fmla="*/ 72 h 72"/>
                  <a:gd name="T6" fmla="*/ 0 w 36"/>
                  <a:gd name="T7" fmla="*/ 72 h 72"/>
                  <a:gd name="T8" fmla="*/ 0 w 36"/>
                  <a:gd name="T9" fmla="*/ 72 h 72"/>
                  <a:gd name="T10" fmla="*/ 18 w 36"/>
                  <a:gd name="T11" fmla="*/ 24 h 72"/>
                  <a:gd name="T12" fmla="*/ 36 w 36"/>
                  <a:gd name="T13" fmla="*/ 12 h 72"/>
                  <a:gd name="T14" fmla="*/ 30 w 36"/>
                  <a:gd name="T15" fmla="*/ 0 h 72"/>
                  <a:gd name="T16" fmla="*/ 30 w 36"/>
                  <a:gd name="T17" fmla="*/ 0 h 72"/>
                  <a:gd name="T18" fmla="*/ 36 w 36"/>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72">
                    <a:moveTo>
                      <a:pt x="36" y="12"/>
                    </a:moveTo>
                    <a:lnTo>
                      <a:pt x="18" y="24"/>
                    </a:lnTo>
                    <a:lnTo>
                      <a:pt x="0" y="72"/>
                    </a:lnTo>
                    <a:lnTo>
                      <a:pt x="0" y="72"/>
                    </a:lnTo>
                    <a:lnTo>
                      <a:pt x="0" y="72"/>
                    </a:lnTo>
                    <a:lnTo>
                      <a:pt x="18" y="24"/>
                    </a:lnTo>
                    <a:lnTo>
                      <a:pt x="36" y="12"/>
                    </a:lnTo>
                    <a:lnTo>
                      <a:pt x="30" y="0"/>
                    </a:lnTo>
                    <a:lnTo>
                      <a:pt x="30" y="0"/>
                    </a:lnTo>
                    <a:lnTo>
                      <a:pt x="3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5" name="Freeform 849"/>
              <p:cNvSpPr>
                <a:spLocks/>
              </p:cNvSpPr>
              <p:nvPr/>
            </p:nvSpPr>
            <p:spPr bwMode="auto">
              <a:xfrm>
                <a:off x="2760" y="2730"/>
                <a:ext cx="12" cy="12"/>
              </a:xfrm>
              <a:custGeom>
                <a:avLst/>
                <a:gdLst>
                  <a:gd name="T0" fmla="*/ 0 w 12"/>
                  <a:gd name="T1" fmla="*/ 0 h 12"/>
                  <a:gd name="T2" fmla="*/ 12 w 12"/>
                  <a:gd name="T3" fmla="*/ 12 h 12"/>
                  <a:gd name="T4" fmla="*/ 0 w 12"/>
                  <a:gd name="T5" fmla="*/ 0 h 12"/>
                  <a:gd name="T6" fmla="*/ 0 w 12"/>
                  <a:gd name="T7" fmla="*/ 0 h 12"/>
                </a:gdLst>
                <a:ahLst/>
                <a:cxnLst>
                  <a:cxn ang="0">
                    <a:pos x="T0" y="T1"/>
                  </a:cxn>
                  <a:cxn ang="0">
                    <a:pos x="T2" y="T3"/>
                  </a:cxn>
                  <a:cxn ang="0">
                    <a:pos x="T4" y="T5"/>
                  </a:cxn>
                  <a:cxn ang="0">
                    <a:pos x="T6" y="T7"/>
                  </a:cxn>
                </a:cxnLst>
                <a:rect l="0" t="0" r="r" b="b"/>
                <a:pathLst>
                  <a:path w="12" h="12">
                    <a:moveTo>
                      <a:pt x="0" y="0"/>
                    </a:moveTo>
                    <a:lnTo>
                      <a:pt x="12"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6" name="Freeform 850"/>
              <p:cNvSpPr>
                <a:spLocks/>
              </p:cNvSpPr>
              <p:nvPr/>
            </p:nvSpPr>
            <p:spPr bwMode="auto">
              <a:xfrm>
                <a:off x="2826" y="2682"/>
                <a:ext cx="18" cy="36"/>
              </a:xfrm>
              <a:custGeom>
                <a:avLst/>
                <a:gdLst>
                  <a:gd name="T0" fmla="*/ 18 w 18"/>
                  <a:gd name="T1" fmla="*/ 12 h 36"/>
                  <a:gd name="T2" fmla="*/ 0 w 18"/>
                  <a:gd name="T3" fmla="*/ 0 h 36"/>
                  <a:gd name="T4" fmla="*/ 18 w 18"/>
                  <a:gd name="T5" fmla="*/ 12 h 36"/>
                  <a:gd name="T6" fmla="*/ 18 w 18"/>
                  <a:gd name="T7" fmla="*/ 36 h 36"/>
                  <a:gd name="T8" fmla="*/ 18 w 18"/>
                  <a:gd name="T9" fmla="*/ 36 h 36"/>
                  <a:gd name="T10" fmla="*/ 18 w 18"/>
                  <a:gd name="T11" fmla="*/ 12 h 36"/>
                </a:gdLst>
                <a:ahLst/>
                <a:cxnLst>
                  <a:cxn ang="0">
                    <a:pos x="T0" y="T1"/>
                  </a:cxn>
                  <a:cxn ang="0">
                    <a:pos x="T2" y="T3"/>
                  </a:cxn>
                  <a:cxn ang="0">
                    <a:pos x="T4" y="T5"/>
                  </a:cxn>
                  <a:cxn ang="0">
                    <a:pos x="T6" y="T7"/>
                  </a:cxn>
                  <a:cxn ang="0">
                    <a:pos x="T8" y="T9"/>
                  </a:cxn>
                  <a:cxn ang="0">
                    <a:pos x="T10" y="T11"/>
                  </a:cxn>
                </a:cxnLst>
                <a:rect l="0" t="0" r="r" b="b"/>
                <a:pathLst>
                  <a:path w="18" h="36">
                    <a:moveTo>
                      <a:pt x="18" y="12"/>
                    </a:moveTo>
                    <a:lnTo>
                      <a:pt x="0" y="0"/>
                    </a:lnTo>
                    <a:lnTo>
                      <a:pt x="18" y="12"/>
                    </a:lnTo>
                    <a:lnTo>
                      <a:pt x="18" y="36"/>
                    </a:lnTo>
                    <a:lnTo>
                      <a:pt x="18" y="36"/>
                    </a:lnTo>
                    <a:lnTo>
                      <a:pt x="1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7" name="Freeform 851"/>
              <p:cNvSpPr>
                <a:spLocks/>
              </p:cNvSpPr>
              <p:nvPr/>
            </p:nvSpPr>
            <p:spPr bwMode="auto">
              <a:xfrm>
                <a:off x="2826" y="267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8" name="Freeform 852"/>
              <p:cNvSpPr>
                <a:spLocks/>
              </p:cNvSpPr>
              <p:nvPr/>
            </p:nvSpPr>
            <p:spPr bwMode="auto">
              <a:xfrm>
                <a:off x="2838" y="2670"/>
                <a:ext cx="12" cy="0"/>
              </a:xfrm>
              <a:custGeom>
                <a:avLst/>
                <a:gdLst>
                  <a:gd name="T0" fmla="*/ 12 w 12"/>
                  <a:gd name="T1" fmla="*/ 0 w 12"/>
                  <a:gd name="T2" fmla="*/ 12 w 12"/>
                  <a:gd name="T3" fmla="*/ 12 w 12"/>
                </a:gdLst>
                <a:ahLst/>
                <a:cxnLst>
                  <a:cxn ang="0">
                    <a:pos x="T0" y="0"/>
                  </a:cxn>
                  <a:cxn ang="0">
                    <a:pos x="T1" y="0"/>
                  </a:cxn>
                  <a:cxn ang="0">
                    <a:pos x="T2" y="0"/>
                  </a:cxn>
                  <a:cxn ang="0">
                    <a:pos x="T3" y="0"/>
                  </a:cxn>
                </a:cxnLst>
                <a:rect l="0" t="0" r="r" b="b"/>
                <a:pathLst>
                  <a:path w="12">
                    <a:moveTo>
                      <a:pt x="12" y="0"/>
                    </a:moveTo>
                    <a:lnTo>
                      <a:pt x="0" y="0"/>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9" name="Freeform 853"/>
              <p:cNvSpPr>
                <a:spLocks/>
              </p:cNvSpPr>
              <p:nvPr/>
            </p:nvSpPr>
            <p:spPr bwMode="auto">
              <a:xfrm>
                <a:off x="2844" y="271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0" name="Freeform 854"/>
              <p:cNvSpPr>
                <a:spLocks noEditPoints="1"/>
              </p:cNvSpPr>
              <p:nvPr/>
            </p:nvSpPr>
            <p:spPr bwMode="auto">
              <a:xfrm>
                <a:off x="3186" y="2772"/>
                <a:ext cx="150" cy="168"/>
              </a:xfrm>
              <a:custGeom>
                <a:avLst/>
                <a:gdLst>
                  <a:gd name="T0" fmla="*/ 150 w 150"/>
                  <a:gd name="T1" fmla="*/ 18 h 168"/>
                  <a:gd name="T2" fmla="*/ 150 w 150"/>
                  <a:gd name="T3" fmla="*/ 12 h 168"/>
                  <a:gd name="T4" fmla="*/ 150 w 150"/>
                  <a:gd name="T5" fmla="*/ 18 h 168"/>
                  <a:gd name="T6" fmla="*/ 126 w 150"/>
                  <a:gd name="T7" fmla="*/ 6 h 168"/>
                  <a:gd name="T8" fmla="*/ 108 w 150"/>
                  <a:gd name="T9" fmla="*/ 18 h 168"/>
                  <a:gd name="T10" fmla="*/ 84 w 150"/>
                  <a:gd name="T11" fmla="*/ 18 h 168"/>
                  <a:gd name="T12" fmla="*/ 54 w 150"/>
                  <a:gd name="T13" fmla="*/ 0 h 168"/>
                  <a:gd name="T14" fmla="*/ 12 w 150"/>
                  <a:gd name="T15" fmla="*/ 0 h 168"/>
                  <a:gd name="T16" fmla="*/ 0 w 150"/>
                  <a:gd name="T17" fmla="*/ 12 h 168"/>
                  <a:gd name="T18" fmla="*/ 6 w 150"/>
                  <a:gd name="T19" fmla="*/ 12 h 168"/>
                  <a:gd name="T20" fmla="*/ 24 w 150"/>
                  <a:gd name="T21" fmla="*/ 48 h 168"/>
                  <a:gd name="T22" fmla="*/ 6 w 150"/>
                  <a:gd name="T23" fmla="*/ 84 h 168"/>
                  <a:gd name="T24" fmla="*/ 6 w 150"/>
                  <a:gd name="T25" fmla="*/ 84 h 168"/>
                  <a:gd name="T26" fmla="*/ 6 w 150"/>
                  <a:gd name="T27" fmla="*/ 90 h 168"/>
                  <a:gd name="T28" fmla="*/ 18 w 150"/>
                  <a:gd name="T29" fmla="*/ 90 h 168"/>
                  <a:gd name="T30" fmla="*/ 6 w 150"/>
                  <a:gd name="T31" fmla="*/ 96 h 168"/>
                  <a:gd name="T32" fmla="*/ 6 w 150"/>
                  <a:gd name="T33" fmla="*/ 102 h 168"/>
                  <a:gd name="T34" fmla="*/ 72 w 150"/>
                  <a:gd name="T35" fmla="*/ 138 h 168"/>
                  <a:gd name="T36" fmla="*/ 72 w 150"/>
                  <a:gd name="T37" fmla="*/ 156 h 168"/>
                  <a:gd name="T38" fmla="*/ 102 w 150"/>
                  <a:gd name="T39" fmla="*/ 168 h 168"/>
                  <a:gd name="T40" fmla="*/ 108 w 150"/>
                  <a:gd name="T41" fmla="*/ 168 h 168"/>
                  <a:gd name="T42" fmla="*/ 120 w 150"/>
                  <a:gd name="T43" fmla="*/ 150 h 168"/>
                  <a:gd name="T44" fmla="*/ 120 w 150"/>
                  <a:gd name="T45" fmla="*/ 138 h 168"/>
                  <a:gd name="T46" fmla="*/ 126 w 150"/>
                  <a:gd name="T47" fmla="*/ 132 h 168"/>
                  <a:gd name="T48" fmla="*/ 132 w 150"/>
                  <a:gd name="T49" fmla="*/ 120 h 168"/>
                  <a:gd name="T50" fmla="*/ 138 w 150"/>
                  <a:gd name="T51" fmla="*/ 120 h 168"/>
                  <a:gd name="T52" fmla="*/ 144 w 150"/>
                  <a:gd name="T53" fmla="*/ 114 h 168"/>
                  <a:gd name="T54" fmla="*/ 132 w 150"/>
                  <a:gd name="T55" fmla="*/ 102 h 168"/>
                  <a:gd name="T56" fmla="*/ 132 w 150"/>
                  <a:gd name="T57" fmla="*/ 36 h 168"/>
                  <a:gd name="T58" fmla="*/ 150 w 150"/>
                  <a:gd name="T59" fmla="*/ 18 h 168"/>
                  <a:gd name="T60" fmla="*/ 150 w 150"/>
                  <a:gd name="T61" fmla="*/ 18 h 168"/>
                  <a:gd name="T62" fmla="*/ 150 w 150"/>
                  <a:gd name="T63" fmla="*/ 18 h 168"/>
                  <a:gd name="T64" fmla="*/ 42 w 150"/>
                  <a:gd name="T65" fmla="*/ 30 h 168"/>
                  <a:gd name="T66" fmla="*/ 36 w 150"/>
                  <a:gd name="T67" fmla="*/ 12 h 168"/>
                  <a:gd name="T68" fmla="*/ 42 w 150"/>
                  <a:gd name="T69" fmla="*/ 0 h 168"/>
                  <a:gd name="T70" fmla="*/ 48 w 150"/>
                  <a:gd name="T71" fmla="*/ 6 h 168"/>
                  <a:gd name="T72" fmla="*/ 48 w 150"/>
                  <a:gd name="T73" fmla="*/ 30 h 168"/>
                  <a:gd name="T74" fmla="*/ 54 w 150"/>
                  <a:gd name="T75" fmla="*/ 42 h 168"/>
                  <a:gd name="T76" fmla="*/ 42 w 150"/>
                  <a:gd name="T77" fmla="*/ 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68">
                    <a:moveTo>
                      <a:pt x="150" y="18"/>
                    </a:moveTo>
                    <a:lnTo>
                      <a:pt x="150" y="12"/>
                    </a:lnTo>
                    <a:lnTo>
                      <a:pt x="150" y="18"/>
                    </a:lnTo>
                    <a:lnTo>
                      <a:pt x="126" y="6"/>
                    </a:lnTo>
                    <a:lnTo>
                      <a:pt x="108" y="18"/>
                    </a:lnTo>
                    <a:lnTo>
                      <a:pt x="84" y="18"/>
                    </a:lnTo>
                    <a:lnTo>
                      <a:pt x="54" y="0"/>
                    </a:lnTo>
                    <a:lnTo>
                      <a:pt x="12" y="0"/>
                    </a:lnTo>
                    <a:lnTo>
                      <a:pt x="0" y="12"/>
                    </a:lnTo>
                    <a:lnTo>
                      <a:pt x="6" y="12"/>
                    </a:lnTo>
                    <a:lnTo>
                      <a:pt x="24" y="48"/>
                    </a:lnTo>
                    <a:lnTo>
                      <a:pt x="6" y="84"/>
                    </a:lnTo>
                    <a:lnTo>
                      <a:pt x="6" y="84"/>
                    </a:lnTo>
                    <a:lnTo>
                      <a:pt x="6" y="90"/>
                    </a:lnTo>
                    <a:lnTo>
                      <a:pt x="18" y="90"/>
                    </a:lnTo>
                    <a:lnTo>
                      <a:pt x="6" y="96"/>
                    </a:lnTo>
                    <a:lnTo>
                      <a:pt x="6" y="102"/>
                    </a:lnTo>
                    <a:lnTo>
                      <a:pt x="72" y="138"/>
                    </a:lnTo>
                    <a:lnTo>
                      <a:pt x="72" y="156"/>
                    </a:lnTo>
                    <a:lnTo>
                      <a:pt x="102" y="168"/>
                    </a:lnTo>
                    <a:lnTo>
                      <a:pt x="108" y="168"/>
                    </a:lnTo>
                    <a:lnTo>
                      <a:pt x="120" y="150"/>
                    </a:lnTo>
                    <a:lnTo>
                      <a:pt x="120" y="138"/>
                    </a:lnTo>
                    <a:lnTo>
                      <a:pt x="126" y="132"/>
                    </a:lnTo>
                    <a:lnTo>
                      <a:pt x="132" y="120"/>
                    </a:lnTo>
                    <a:lnTo>
                      <a:pt x="138" y="120"/>
                    </a:lnTo>
                    <a:lnTo>
                      <a:pt x="144" y="114"/>
                    </a:lnTo>
                    <a:lnTo>
                      <a:pt x="132" y="102"/>
                    </a:lnTo>
                    <a:lnTo>
                      <a:pt x="132" y="36"/>
                    </a:lnTo>
                    <a:lnTo>
                      <a:pt x="150" y="18"/>
                    </a:lnTo>
                    <a:lnTo>
                      <a:pt x="150" y="18"/>
                    </a:lnTo>
                    <a:lnTo>
                      <a:pt x="150" y="18"/>
                    </a:lnTo>
                    <a:close/>
                    <a:moveTo>
                      <a:pt x="42" y="30"/>
                    </a:moveTo>
                    <a:lnTo>
                      <a:pt x="36" y="12"/>
                    </a:lnTo>
                    <a:lnTo>
                      <a:pt x="42" y="0"/>
                    </a:lnTo>
                    <a:lnTo>
                      <a:pt x="48" y="6"/>
                    </a:lnTo>
                    <a:lnTo>
                      <a:pt x="48" y="30"/>
                    </a:lnTo>
                    <a:lnTo>
                      <a:pt x="54" y="42"/>
                    </a:lnTo>
                    <a:lnTo>
                      <a:pt x="4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1" name="Freeform 855"/>
              <p:cNvSpPr>
                <a:spLocks/>
              </p:cNvSpPr>
              <p:nvPr/>
            </p:nvSpPr>
            <p:spPr bwMode="auto">
              <a:xfrm>
                <a:off x="3312" y="2778"/>
                <a:ext cx="24" cy="12"/>
              </a:xfrm>
              <a:custGeom>
                <a:avLst/>
                <a:gdLst>
                  <a:gd name="T0" fmla="*/ 24 w 24"/>
                  <a:gd name="T1" fmla="*/ 12 h 12"/>
                  <a:gd name="T2" fmla="*/ 24 w 24"/>
                  <a:gd name="T3" fmla="*/ 6 h 12"/>
                  <a:gd name="T4" fmla="*/ 0 w 24"/>
                  <a:gd name="T5" fmla="*/ 0 h 12"/>
                  <a:gd name="T6" fmla="*/ 24 w 24"/>
                  <a:gd name="T7" fmla="*/ 12 h 12"/>
                </a:gdLst>
                <a:ahLst/>
                <a:cxnLst>
                  <a:cxn ang="0">
                    <a:pos x="T0" y="T1"/>
                  </a:cxn>
                  <a:cxn ang="0">
                    <a:pos x="T2" y="T3"/>
                  </a:cxn>
                  <a:cxn ang="0">
                    <a:pos x="T4" y="T5"/>
                  </a:cxn>
                  <a:cxn ang="0">
                    <a:pos x="T6" y="T7"/>
                  </a:cxn>
                </a:cxnLst>
                <a:rect l="0" t="0" r="r" b="b"/>
                <a:pathLst>
                  <a:path w="24" h="12">
                    <a:moveTo>
                      <a:pt x="24" y="12"/>
                    </a:moveTo>
                    <a:lnTo>
                      <a:pt x="24" y="6"/>
                    </a:lnTo>
                    <a:lnTo>
                      <a:pt x="0" y="0"/>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2" name="Rectangle 856"/>
              <p:cNvSpPr>
                <a:spLocks noChangeArrowheads="1"/>
              </p:cNvSpPr>
              <p:nvPr/>
            </p:nvSpPr>
            <p:spPr bwMode="auto">
              <a:xfrm>
                <a:off x="3336" y="27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13" name="Freeform 857"/>
              <p:cNvSpPr>
                <a:spLocks/>
              </p:cNvSpPr>
              <p:nvPr/>
            </p:nvSpPr>
            <p:spPr bwMode="auto">
              <a:xfrm>
                <a:off x="3102" y="2784"/>
                <a:ext cx="108" cy="108"/>
              </a:xfrm>
              <a:custGeom>
                <a:avLst/>
                <a:gdLst>
                  <a:gd name="T0" fmla="*/ 42 w 108"/>
                  <a:gd name="T1" fmla="*/ 30 h 108"/>
                  <a:gd name="T2" fmla="*/ 36 w 108"/>
                  <a:gd name="T3" fmla="*/ 42 h 108"/>
                  <a:gd name="T4" fmla="*/ 30 w 108"/>
                  <a:gd name="T5" fmla="*/ 42 h 108"/>
                  <a:gd name="T6" fmla="*/ 24 w 108"/>
                  <a:gd name="T7" fmla="*/ 54 h 108"/>
                  <a:gd name="T8" fmla="*/ 18 w 108"/>
                  <a:gd name="T9" fmla="*/ 54 h 108"/>
                  <a:gd name="T10" fmla="*/ 18 w 108"/>
                  <a:gd name="T11" fmla="*/ 54 h 108"/>
                  <a:gd name="T12" fmla="*/ 6 w 108"/>
                  <a:gd name="T13" fmla="*/ 66 h 108"/>
                  <a:gd name="T14" fmla="*/ 6 w 108"/>
                  <a:gd name="T15" fmla="*/ 66 h 108"/>
                  <a:gd name="T16" fmla="*/ 6 w 108"/>
                  <a:gd name="T17" fmla="*/ 78 h 108"/>
                  <a:gd name="T18" fmla="*/ 6 w 108"/>
                  <a:gd name="T19" fmla="*/ 78 h 108"/>
                  <a:gd name="T20" fmla="*/ 6 w 108"/>
                  <a:gd name="T21" fmla="*/ 78 h 108"/>
                  <a:gd name="T22" fmla="*/ 6 w 108"/>
                  <a:gd name="T23" fmla="*/ 72 h 108"/>
                  <a:gd name="T24" fmla="*/ 6 w 108"/>
                  <a:gd name="T25" fmla="*/ 84 h 108"/>
                  <a:gd name="T26" fmla="*/ 6 w 108"/>
                  <a:gd name="T27" fmla="*/ 84 h 108"/>
                  <a:gd name="T28" fmla="*/ 0 w 108"/>
                  <a:gd name="T29" fmla="*/ 108 h 108"/>
                  <a:gd name="T30" fmla="*/ 0 w 108"/>
                  <a:gd name="T31" fmla="*/ 108 h 108"/>
                  <a:gd name="T32" fmla="*/ 12 w 108"/>
                  <a:gd name="T33" fmla="*/ 90 h 108"/>
                  <a:gd name="T34" fmla="*/ 30 w 108"/>
                  <a:gd name="T35" fmla="*/ 96 h 108"/>
                  <a:gd name="T36" fmla="*/ 48 w 108"/>
                  <a:gd name="T37" fmla="*/ 90 h 108"/>
                  <a:gd name="T38" fmla="*/ 48 w 108"/>
                  <a:gd name="T39" fmla="*/ 78 h 108"/>
                  <a:gd name="T40" fmla="*/ 72 w 108"/>
                  <a:gd name="T41" fmla="*/ 72 h 108"/>
                  <a:gd name="T42" fmla="*/ 72 w 108"/>
                  <a:gd name="T43" fmla="*/ 66 h 108"/>
                  <a:gd name="T44" fmla="*/ 90 w 108"/>
                  <a:gd name="T45" fmla="*/ 72 h 108"/>
                  <a:gd name="T46" fmla="*/ 108 w 108"/>
                  <a:gd name="T47" fmla="*/ 36 h 108"/>
                  <a:gd name="T48" fmla="*/ 90 w 108"/>
                  <a:gd name="T49" fmla="*/ 0 h 108"/>
                  <a:gd name="T50" fmla="*/ 84 w 108"/>
                  <a:gd name="T51" fmla="*/ 0 h 108"/>
                  <a:gd name="T52" fmla="*/ 84 w 108"/>
                  <a:gd name="T53" fmla="*/ 0 h 108"/>
                  <a:gd name="T54" fmla="*/ 54 w 108"/>
                  <a:gd name="T55" fmla="*/ 6 h 108"/>
                  <a:gd name="T56" fmla="*/ 30 w 108"/>
                  <a:gd name="T57" fmla="*/ 6 h 108"/>
                  <a:gd name="T58" fmla="*/ 36 w 108"/>
                  <a:gd name="T59" fmla="*/ 30 h 108"/>
                  <a:gd name="T60" fmla="*/ 42 w 108"/>
                  <a:gd name="T61"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108">
                    <a:moveTo>
                      <a:pt x="42" y="30"/>
                    </a:moveTo>
                    <a:lnTo>
                      <a:pt x="36" y="42"/>
                    </a:lnTo>
                    <a:lnTo>
                      <a:pt x="30" y="42"/>
                    </a:lnTo>
                    <a:lnTo>
                      <a:pt x="24" y="54"/>
                    </a:lnTo>
                    <a:lnTo>
                      <a:pt x="18" y="54"/>
                    </a:lnTo>
                    <a:lnTo>
                      <a:pt x="18" y="54"/>
                    </a:lnTo>
                    <a:lnTo>
                      <a:pt x="6" y="66"/>
                    </a:lnTo>
                    <a:lnTo>
                      <a:pt x="6" y="66"/>
                    </a:lnTo>
                    <a:lnTo>
                      <a:pt x="6" y="78"/>
                    </a:lnTo>
                    <a:lnTo>
                      <a:pt x="6" y="78"/>
                    </a:lnTo>
                    <a:lnTo>
                      <a:pt x="6" y="78"/>
                    </a:lnTo>
                    <a:lnTo>
                      <a:pt x="6" y="72"/>
                    </a:lnTo>
                    <a:lnTo>
                      <a:pt x="6" y="84"/>
                    </a:lnTo>
                    <a:lnTo>
                      <a:pt x="6" y="84"/>
                    </a:lnTo>
                    <a:lnTo>
                      <a:pt x="0" y="108"/>
                    </a:lnTo>
                    <a:lnTo>
                      <a:pt x="0" y="108"/>
                    </a:lnTo>
                    <a:lnTo>
                      <a:pt x="12" y="90"/>
                    </a:lnTo>
                    <a:lnTo>
                      <a:pt x="30" y="96"/>
                    </a:lnTo>
                    <a:lnTo>
                      <a:pt x="48" y="90"/>
                    </a:lnTo>
                    <a:lnTo>
                      <a:pt x="48" y="78"/>
                    </a:lnTo>
                    <a:lnTo>
                      <a:pt x="72" y="72"/>
                    </a:lnTo>
                    <a:lnTo>
                      <a:pt x="72" y="66"/>
                    </a:lnTo>
                    <a:lnTo>
                      <a:pt x="90" y="72"/>
                    </a:lnTo>
                    <a:lnTo>
                      <a:pt x="108" y="36"/>
                    </a:lnTo>
                    <a:lnTo>
                      <a:pt x="90" y="0"/>
                    </a:lnTo>
                    <a:lnTo>
                      <a:pt x="84" y="0"/>
                    </a:lnTo>
                    <a:lnTo>
                      <a:pt x="84" y="0"/>
                    </a:lnTo>
                    <a:lnTo>
                      <a:pt x="54" y="6"/>
                    </a:lnTo>
                    <a:lnTo>
                      <a:pt x="30" y="6"/>
                    </a:lnTo>
                    <a:lnTo>
                      <a:pt x="36" y="30"/>
                    </a:lnTo>
                    <a:lnTo>
                      <a:pt x="4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4" name="Freeform 858"/>
              <p:cNvSpPr>
                <a:spLocks/>
              </p:cNvSpPr>
              <p:nvPr/>
            </p:nvSpPr>
            <p:spPr bwMode="auto">
              <a:xfrm>
                <a:off x="3132" y="2790"/>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5" name="Rectangle 859"/>
              <p:cNvSpPr>
                <a:spLocks noChangeArrowheads="1"/>
              </p:cNvSpPr>
              <p:nvPr/>
            </p:nvSpPr>
            <p:spPr bwMode="auto">
              <a:xfrm>
                <a:off x="3186" y="278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16" name="Freeform 860"/>
              <p:cNvSpPr>
                <a:spLocks/>
              </p:cNvSpPr>
              <p:nvPr/>
            </p:nvSpPr>
            <p:spPr bwMode="auto">
              <a:xfrm>
                <a:off x="3102" y="2874"/>
                <a:ext cx="30" cy="36"/>
              </a:xfrm>
              <a:custGeom>
                <a:avLst/>
                <a:gdLst>
                  <a:gd name="T0" fmla="*/ 30 w 30"/>
                  <a:gd name="T1" fmla="*/ 6 h 36"/>
                  <a:gd name="T2" fmla="*/ 12 w 30"/>
                  <a:gd name="T3" fmla="*/ 0 h 36"/>
                  <a:gd name="T4" fmla="*/ 0 w 30"/>
                  <a:gd name="T5" fmla="*/ 18 h 36"/>
                  <a:gd name="T6" fmla="*/ 0 w 30"/>
                  <a:gd name="T7" fmla="*/ 24 h 36"/>
                  <a:gd name="T8" fmla="*/ 0 w 30"/>
                  <a:gd name="T9" fmla="*/ 24 h 36"/>
                  <a:gd name="T10" fmla="*/ 0 w 30"/>
                  <a:gd name="T11" fmla="*/ 30 h 36"/>
                  <a:gd name="T12" fmla="*/ 0 w 30"/>
                  <a:gd name="T13" fmla="*/ 30 h 36"/>
                  <a:gd name="T14" fmla="*/ 6 w 30"/>
                  <a:gd name="T15" fmla="*/ 30 h 36"/>
                  <a:gd name="T16" fmla="*/ 6 w 30"/>
                  <a:gd name="T17" fmla="*/ 30 h 36"/>
                  <a:gd name="T18" fmla="*/ 12 w 30"/>
                  <a:gd name="T19" fmla="*/ 36 h 36"/>
                  <a:gd name="T20" fmla="*/ 18 w 30"/>
                  <a:gd name="T21" fmla="*/ 30 h 36"/>
                  <a:gd name="T22" fmla="*/ 24 w 30"/>
                  <a:gd name="T23" fmla="*/ 24 h 36"/>
                  <a:gd name="T24" fmla="*/ 24 w 30"/>
                  <a:gd name="T25" fmla="*/ 24 h 36"/>
                  <a:gd name="T26" fmla="*/ 24 w 30"/>
                  <a:gd name="T27" fmla="*/ 24 h 36"/>
                  <a:gd name="T28" fmla="*/ 24 w 30"/>
                  <a:gd name="T29" fmla="*/ 24 h 36"/>
                  <a:gd name="T30" fmla="*/ 30 w 30"/>
                  <a:gd name="T31" fmla="*/ 24 h 36"/>
                  <a:gd name="T32" fmla="*/ 30 w 30"/>
                  <a:gd name="T33" fmla="*/ 24 h 36"/>
                  <a:gd name="T34" fmla="*/ 30 w 30"/>
                  <a:gd name="T35" fmla="*/ 24 h 36"/>
                  <a:gd name="T36" fmla="*/ 30 w 30"/>
                  <a:gd name="T37" fmla="*/ 12 h 36"/>
                  <a:gd name="T38" fmla="*/ 24 w 30"/>
                  <a:gd name="T39" fmla="*/ 6 h 36"/>
                  <a:gd name="T40" fmla="*/ 30 w 30"/>
                  <a:gd name="T4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6">
                    <a:moveTo>
                      <a:pt x="30" y="6"/>
                    </a:moveTo>
                    <a:lnTo>
                      <a:pt x="12" y="0"/>
                    </a:lnTo>
                    <a:lnTo>
                      <a:pt x="0" y="18"/>
                    </a:lnTo>
                    <a:lnTo>
                      <a:pt x="0" y="24"/>
                    </a:lnTo>
                    <a:lnTo>
                      <a:pt x="0" y="24"/>
                    </a:lnTo>
                    <a:lnTo>
                      <a:pt x="0" y="30"/>
                    </a:lnTo>
                    <a:lnTo>
                      <a:pt x="0" y="30"/>
                    </a:lnTo>
                    <a:lnTo>
                      <a:pt x="6" y="30"/>
                    </a:lnTo>
                    <a:lnTo>
                      <a:pt x="6" y="30"/>
                    </a:lnTo>
                    <a:lnTo>
                      <a:pt x="12" y="36"/>
                    </a:lnTo>
                    <a:lnTo>
                      <a:pt x="18" y="30"/>
                    </a:lnTo>
                    <a:lnTo>
                      <a:pt x="24" y="24"/>
                    </a:lnTo>
                    <a:lnTo>
                      <a:pt x="24" y="24"/>
                    </a:lnTo>
                    <a:lnTo>
                      <a:pt x="24" y="24"/>
                    </a:lnTo>
                    <a:lnTo>
                      <a:pt x="24" y="24"/>
                    </a:lnTo>
                    <a:lnTo>
                      <a:pt x="30" y="24"/>
                    </a:lnTo>
                    <a:lnTo>
                      <a:pt x="30" y="24"/>
                    </a:lnTo>
                    <a:lnTo>
                      <a:pt x="30" y="24"/>
                    </a:lnTo>
                    <a:lnTo>
                      <a:pt x="30" y="12"/>
                    </a:lnTo>
                    <a:lnTo>
                      <a:pt x="24" y="6"/>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7" name="Freeform 861"/>
              <p:cNvSpPr>
                <a:spLocks/>
              </p:cNvSpPr>
              <p:nvPr/>
            </p:nvSpPr>
            <p:spPr bwMode="auto">
              <a:xfrm>
                <a:off x="3102" y="2898"/>
                <a:ext cx="30" cy="42"/>
              </a:xfrm>
              <a:custGeom>
                <a:avLst/>
                <a:gdLst>
                  <a:gd name="T0" fmla="*/ 30 w 30"/>
                  <a:gd name="T1" fmla="*/ 0 h 42"/>
                  <a:gd name="T2" fmla="*/ 30 w 30"/>
                  <a:gd name="T3" fmla="*/ 0 h 42"/>
                  <a:gd name="T4" fmla="*/ 24 w 30"/>
                  <a:gd name="T5" fmla="*/ 0 h 42"/>
                  <a:gd name="T6" fmla="*/ 24 w 30"/>
                  <a:gd name="T7" fmla="*/ 0 h 42"/>
                  <a:gd name="T8" fmla="*/ 18 w 30"/>
                  <a:gd name="T9" fmla="*/ 6 h 42"/>
                  <a:gd name="T10" fmla="*/ 12 w 30"/>
                  <a:gd name="T11" fmla="*/ 12 h 42"/>
                  <a:gd name="T12" fmla="*/ 6 w 30"/>
                  <a:gd name="T13" fmla="*/ 6 h 42"/>
                  <a:gd name="T14" fmla="*/ 6 w 30"/>
                  <a:gd name="T15" fmla="*/ 6 h 42"/>
                  <a:gd name="T16" fmla="*/ 0 w 30"/>
                  <a:gd name="T17" fmla="*/ 6 h 42"/>
                  <a:gd name="T18" fmla="*/ 0 w 30"/>
                  <a:gd name="T19" fmla="*/ 6 h 42"/>
                  <a:gd name="T20" fmla="*/ 0 w 30"/>
                  <a:gd name="T21" fmla="*/ 18 h 42"/>
                  <a:gd name="T22" fmla="*/ 6 w 30"/>
                  <a:gd name="T23" fmla="*/ 36 h 42"/>
                  <a:gd name="T24" fmla="*/ 6 w 30"/>
                  <a:gd name="T25" fmla="*/ 42 h 42"/>
                  <a:gd name="T26" fmla="*/ 6 w 30"/>
                  <a:gd name="T27" fmla="*/ 42 h 42"/>
                  <a:gd name="T28" fmla="*/ 18 w 30"/>
                  <a:gd name="T29" fmla="*/ 36 h 42"/>
                  <a:gd name="T30" fmla="*/ 30 w 30"/>
                  <a:gd name="T31" fmla="*/ 12 h 42"/>
                  <a:gd name="T32" fmla="*/ 24 w 30"/>
                  <a:gd name="T33" fmla="*/ 6 h 42"/>
                  <a:gd name="T34" fmla="*/ 30 w 30"/>
                  <a:gd name="T35" fmla="*/ 0 h 42"/>
                  <a:gd name="T36" fmla="*/ 30 w 30"/>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42">
                    <a:moveTo>
                      <a:pt x="30" y="0"/>
                    </a:moveTo>
                    <a:lnTo>
                      <a:pt x="30" y="0"/>
                    </a:lnTo>
                    <a:lnTo>
                      <a:pt x="24" y="0"/>
                    </a:lnTo>
                    <a:lnTo>
                      <a:pt x="24" y="0"/>
                    </a:lnTo>
                    <a:lnTo>
                      <a:pt x="18" y="6"/>
                    </a:lnTo>
                    <a:lnTo>
                      <a:pt x="12" y="12"/>
                    </a:lnTo>
                    <a:lnTo>
                      <a:pt x="6" y="6"/>
                    </a:lnTo>
                    <a:lnTo>
                      <a:pt x="6" y="6"/>
                    </a:lnTo>
                    <a:lnTo>
                      <a:pt x="0" y="6"/>
                    </a:lnTo>
                    <a:lnTo>
                      <a:pt x="0" y="6"/>
                    </a:lnTo>
                    <a:lnTo>
                      <a:pt x="0" y="18"/>
                    </a:lnTo>
                    <a:lnTo>
                      <a:pt x="6" y="36"/>
                    </a:lnTo>
                    <a:lnTo>
                      <a:pt x="6" y="42"/>
                    </a:lnTo>
                    <a:lnTo>
                      <a:pt x="6" y="42"/>
                    </a:lnTo>
                    <a:lnTo>
                      <a:pt x="18" y="36"/>
                    </a:lnTo>
                    <a:lnTo>
                      <a:pt x="30" y="12"/>
                    </a:lnTo>
                    <a:lnTo>
                      <a:pt x="24" y="6"/>
                    </a:lnTo>
                    <a:lnTo>
                      <a:pt x="30" y="0"/>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8" name="Freeform 862"/>
              <p:cNvSpPr>
                <a:spLocks/>
              </p:cNvSpPr>
              <p:nvPr/>
            </p:nvSpPr>
            <p:spPr bwMode="auto">
              <a:xfrm>
                <a:off x="3102" y="2904"/>
                <a:ext cx="6" cy="0"/>
              </a:xfrm>
              <a:custGeom>
                <a:avLst/>
                <a:gdLst>
                  <a:gd name="T0" fmla="*/ 6 w 6"/>
                  <a:gd name="T1" fmla="*/ 6 w 6"/>
                  <a:gd name="T2" fmla="*/ 0 w 6"/>
                  <a:gd name="T3" fmla="*/ 6 w 6"/>
                  <a:gd name="T4" fmla="*/ 6 w 6"/>
                </a:gdLst>
                <a:ahLst/>
                <a:cxnLst>
                  <a:cxn ang="0">
                    <a:pos x="T0" y="0"/>
                  </a:cxn>
                  <a:cxn ang="0">
                    <a:pos x="T1" y="0"/>
                  </a:cxn>
                  <a:cxn ang="0">
                    <a:pos x="T2" y="0"/>
                  </a:cxn>
                  <a:cxn ang="0">
                    <a:pos x="T3" y="0"/>
                  </a:cxn>
                  <a:cxn ang="0">
                    <a:pos x="T4" y="0"/>
                  </a:cxn>
                </a:cxnLst>
                <a:rect l="0" t="0" r="r" b="b"/>
                <a:pathLst>
                  <a:path w="6">
                    <a:moveTo>
                      <a:pt x="6" y="0"/>
                    </a:moveTo>
                    <a:lnTo>
                      <a:pt x="6" y="0"/>
                    </a:ln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19" name="Freeform 863"/>
              <p:cNvSpPr>
                <a:spLocks/>
              </p:cNvSpPr>
              <p:nvPr/>
            </p:nvSpPr>
            <p:spPr bwMode="auto">
              <a:xfrm>
                <a:off x="3120" y="2898"/>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0" name="Freeform 864"/>
              <p:cNvSpPr>
                <a:spLocks/>
              </p:cNvSpPr>
              <p:nvPr/>
            </p:nvSpPr>
            <p:spPr bwMode="auto">
              <a:xfrm>
                <a:off x="3126" y="2898"/>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1" name="Freeform 865"/>
              <p:cNvSpPr>
                <a:spLocks/>
              </p:cNvSpPr>
              <p:nvPr/>
            </p:nvSpPr>
            <p:spPr bwMode="auto">
              <a:xfrm>
                <a:off x="2724" y="2814"/>
                <a:ext cx="108" cy="114"/>
              </a:xfrm>
              <a:custGeom>
                <a:avLst/>
                <a:gdLst>
                  <a:gd name="T0" fmla="*/ 54 w 108"/>
                  <a:gd name="T1" fmla="*/ 108 h 114"/>
                  <a:gd name="T2" fmla="*/ 54 w 108"/>
                  <a:gd name="T3" fmla="*/ 102 h 114"/>
                  <a:gd name="T4" fmla="*/ 54 w 108"/>
                  <a:gd name="T5" fmla="*/ 90 h 114"/>
                  <a:gd name="T6" fmla="*/ 78 w 108"/>
                  <a:gd name="T7" fmla="*/ 78 h 114"/>
                  <a:gd name="T8" fmla="*/ 96 w 108"/>
                  <a:gd name="T9" fmla="*/ 90 h 114"/>
                  <a:gd name="T10" fmla="*/ 108 w 108"/>
                  <a:gd name="T11" fmla="*/ 24 h 114"/>
                  <a:gd name="T12" fmla="*/ 90 w 108"/>
                  <a:gd name="T13" fmla="*/ 12 h 114"/>
                  <a:gd name="T14" fmla="*/ 84 w 108"/>
                  <a:gd name="T15" fmla="*/ 24 h 114"/>
                  <a:gd name="T16" fmla="*/ 78 w 108"/>
                  <a:gd name="T17" fmla="*/ 0 h 114"/>
                  <a:gd name="T18" fmla="*/ 78 w 108"/>
                  <a:gd name="T19" fmla="*/ 0 h 114"/>
                  <a:gd name="T20" fmla="*/ 78 w 108"/>
                  <a:gd name="T21" fmla="*/ 6 h 114"/>
                  <a:gd name="T22" fmla="*/ 78 w 108"/>
                  <a:gd name="T23" fmla="*/ 0 h 114"/>
                  <a:gd name="T24" fmla="*/ 48 w 108"/>
                  <a:gd name="T25" fmla="*/ 0 h 114"/>
                  <a:gd name="T26" fmla="*/ 48 w 108"/>
                  <a:gd name="T27" fmla="*/ 12 h 114"/>
                  <a:gd name="T28" fmla="*/ 48 w 108"/>
                  <a:gd name="T29" fmla="*/ 24 h 114"/>
                  <a:gd name="T30" fmla="*/ 48 w 108"/>
                  <a:gd name="T31" fmla="*/ 24 h 114"/>
                  <a:gd name="T32" fmla="*/ 48 w 108"/>
                  <a:gd name="T33" fmla="*/ 24 h 114"/>
                  <a:gd name="T34" fmla="*/ 18 w 108"/>
                  <a:gd name="T35" fmla="*/ 24 h 114"/>
                  <a:gd name="T36" fmla="*/ 18 w 108"/>
                  <a:gd name="T37" fmla="*/ 24 h 114"/>
                  <a:gd name="T38" fmla="*/ 18 w 108"/>
                  <a:gd name="T39" fmla="*/ 24 h 114"/>
                  <a:gd name="T40" fmla="*/ 18 w 108"/>
                  <a:gd name="T41" fmla="*/ 24 h 114"/>
                  <a:gd name="T42" fmla="*/ 12 w 108"/>
                  <a:gd name="T43" fmla="*/ 36 h 114"/>
                  <a:gd name="T44" fmla="*/ 12 w 108"/>
                  <a:gd name="T45" fmla="*/ 36 h 114"/>
                  <a:gd name="T46" fmla="*/ 12 w 108"/>
                  <a:gd name="T47" fmla="*/ 48 h 114"/>
                  <a:gd name="T48" fmla="*/ 0 w 108"/>
                  <a:gd name="T49" fmla="*/ 60 h 114"/>
                  <a:gd name="T50" fmla="*/ 12 w 108"/>
                  <a:gd name="T51" fmla="*/ 78 h 114"/>
                  <a:gd name="T52" fmla="*/ 24 w 108"/>
                  <a:gd name="T53" fmla="*/ 96 h 114"/>
                  <a:gd name="T54" fmla="*/ 42 w 108"/>
                  <a:gd name="T55" fmla="*/ 108 h 114"/>
                  <a:gd name="T56" fmla="*/ 42 w 108"/>
                  <a:gd name="T57" fmla="*/ 114 h 114"/>
                  <a:gd name="T58" fmla="*/ 42 w 108"/>
                  <a:gd name="T59" fmla="*/ 114 h 114"/>
                  <a:gd name="T60" fmla="*/ 42 w 108"/>
                  <a:gd name="T61" fmla="*/ 114 h 114"/>
                  <a:gd name="T62" fmla="*/ 54 w 108"/>
                  <a:gd name="T63"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114">
                    <a:moveTo>
                      <a:pt x="54" y="108"/>
                    </a:moveTo>
                    <a:lnTo>
                      <a:pt x="54" y="102"/>
                    </a:lnTo>
                    <a:lnTo>
                      <a:pt x="54" y="90"/>
                    </a:lnTo>
                    <a:lnTo>
                      <a:pt x="78" y="78"/>
                    </a:lnTo>
                    <a:lnTo>
                      <a:pt x="96" y="90"/>
                    </a:lnTo>
                    <a:lnTo>
                      <a:pt x="108" y="24"/>
                    </a:lnTo>
                    <a:lnTo>
                      <a:pt x="90" y="12"/>
                    </a:lnTo>
                    <a:lnTo>
                      <a:pt x="84" y="24"/>
                    </a:lnTo>
                    <a:lnTo>
                      <a:pt x="78" y="0"/>
                    </a:lnTo>
                    <a:lnTo>
                      <a:pt x="78" y="0"/>
                    </a:lnTo>
                    <a:lnTo>
                      <a:pt x="78" y="6"/>
                    </a:lnTo>
                    <a:lnTo>
                      <a:pt x="78" y="0"/>
                    </a:lnTo>
                    <a:lnTo>
                      <a:pt x="48" y="0"/>
                    </a:lnTo>
                    <a:lnTo>
                      <a:pt x="48" y="12"/>
                    </a:lnTo>
                    <a:lnTo>
                      <a:pt x="48" y="24"/>
                    </a:lnTo>
                    <a:lnTo>
                      <a:pt x="48" y="24"/>
                    </a:lnTo>
                    <a:lnTo>
                      <a:pt x="48" y="24"/>
                    </a:lnTo>
                    <a:lnTo>
                      <a:pt x="18" y="24"/>
                    </a:lnTo>
                    <a:lnTo>
                      <a:pt x="18" y="24"/>
                    </a:lnTo>
                    <a:lnTo>
                      <a:pt x="18" y="24"/>
                    </a:lnTo>
                    <a:lnTo>
                      <a:pt x="18" y="24"/>
                    </a:lnTo>
                    <a:lnTo>
                      <a:pt x="12" y="36"/>
                    </a:lnTo>
                    <a:lnTo>
                      <a:pt x="12" y="36"/>
                    </a:lnTo>
                    <a:lnTo>
                      <a:pt x="12" y="48"/>
                    </a:lnTo>
                    <a:lnTo>
                      <a:pt x="0" y="60"/>
                    </a:lnTo>
                    <a:lnTo>
                      <a:pt x="12" y="78"/>
                    </a:lnTo>
                    <a:lnTo>
                      <a:pt x="24" y="96"/>
                    </a:lnTo>
                    <a:lnTo>
                      <a:pt x="42" y="108"/>
                    </a:lnTo>
                    <a:lnTo>
                      <a:pt x="42" y="114"/>
                    </a:lnTo>
                    <a:lnTo>
                      <a:pt x="42" y="114"/>
                    </a:lnTo>
                    <a:lnTo>
                      <a:pt x="42" y="114"/>
                    </a:lnTo>
                    <a:lnTo>
                      <a:pt x="54" y="10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2" name="Rectangle 866"/>
              <p:cNvSpPr>
                <a:spLocks noChangeArrowheads="1"/>
              </p:cNvSpPr>
              <p:nvPr/>
            </p:nvSpPr>
            <p:spPr bwMode="auto">
              <a:xfrm>
                <a:off x="2772" y="2814"/>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23" name="Rectangle 867"/>
              <p:cNvSpPr>
                <a:spLocks noChangeArrowheads="1"/>
              </p:cNvSpPr>
              <p:nvPr/>
            </p:nvSpPr>
            <p:spPr bwMode="auto">
              <a:xfrm>
                <a:off x="2742" y="2838"/>
                <a:ext cx="30"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24" name="Freeform 868"/>
              <p:cNvSpPr>
                <a:spLocks/>
              </p:cNvSpPr>
              <p:nvPr/>
            </p:nvSpPr>
            <p:spPr bwMode="auto">
              <a:xfrm>
                <a:off x="2766" y="2784"/>
                <a:ext cx="144" cy="162"/>
              </a:xfrm>
              <a:custGeom>
                <a:avLst/>
                <a:gdLst>
                  <a:gd name="T0" fmla="*/ 42 w 144"/>
                  <a:gd name="T1" fmla="*/ 162 h 162"/>
                  <a:gd name="T2" fmla="*/ 60 w 144"/>
                  <a:gd name="T3" fmla="*/ 156 h 162"/>
                  <a:gd name="T4" fmla="*/ 72 w 144"/>
                  <a:gd name="T5" fmla="*/ 162 h 162"/>
                  <a:gd name="T6" fmla="*/ 84 w 144"/>
                  <a:gd name="T7" fmla="*/ 150 h 162"/>
                  <a:gd name="T8" fmla="*/ 96 w 144"/>
                  <a:gd name="T9" fmla="*/ 138 h 162"/>
                  <a:gd name="T10" fmla="*/ 108 w 144"/>
                  <a:gd name="T11" fmla="*/ 96 h 162"/>
                  <a:gd name="T12" fmla="*/ 126 w 144"/>
                  <a:gd name="T13" fmla="*/ 84 h 162"/>
                  <a:gd name="T14" fmla="*/ 144 w 144"/>
                  <a:gd name="T15" fmla="*/ 6 h 162"/>
                  <a:gd name="T16" fmla="*/ 132 w 144"/>
                  <a:gd name="T17" fmla="*/ 12 h 162"/>
                  <a:gd name="T18" fmla="*/ 132 w 144"/>
                  <a:gd name="T19" fmla="*/ 12 h 162"/>
                  <a:gd name="T20" fmla="*/ 132 w 144"/>
                  <a:gd name="T21" fmla="*/ 12 h 162"/>
                  <a:gd name="T22" fmla="*/ 114 w 144"/>
                  <a:gd name="T23" fmla="*/ 0 h 162"/>
                  <a:gd name="T24" fmla="*/ 108 w 144"/>
                  <a:gd name="T25" fmla="*/ 12 h 162"/>
                  <a:gd name="T26" fmla="*/ 96 w 144"/>
                  <a:gd name="T27" fmla="*/ 18 h 162"/>
                  <a:gd name="T28" fmla="*/ 96 w 144"/>
                  <a:gd name="T29" fmla="*/ 42 h 162"/>
                  <a:gd name="T30" fmla="*/ 54 w 144"/>
                  <a:gd name="T31" fmla="*/ 36 h 162"/>
                  <a:gd name="T32" fmla="*/ 36 w 144"/>
                  <a:gd name="T33" fmla="*/ 36 h 162"/>
                  <a:gd name="T34" fmla="*/ 36 w 144"/>
                  <a:gd name="T35" fmla="*/ 36 h 162"/>
                  <a:gd name="T36" fmla="*/ 36 w 144"/>
                  <a:gd name="T37" fmla="*/ 36 h 162"/>
                  <a:gd name="T38" fmla="*/ 36 w 144"/>
                  <a:gd name="T39" fmla="*/ 36 h 162"/>
                  <a:gd name="T40" fmla="*/ 36 w 144"/>
                  <a:gd name="T41" fmla="*/ 30 h 162"/>
                  <a:gd name="T42" fmla="*/ 36 w 144"/>
                  <a:gd name="T43" fmla="*/ 30 h 162"/>
                  <a:gd name="T44" fmla="*/ 42 w 144"/>
                  <a:gd name="T45" fmla="*/ 54 h 162"/>
                  <a:gd name="T46" fmla="*/ 48 w 144"/>
                  <a:gd name="T47" fmla="*/ 42 h 162"/>
                  <a:gd name="T48" fmla="*/ 66 w 144"/>
                  <a:gd name="T49" fmla="*/ 54 h 162"/>
                  <a:gd name="T50" fmla="*/ 54 w 144"/>
                  <a:gd name="T51" fmla="*/ 120 h 162"/>
                  <a:gd name="T52" fmla="*/ 36 w 144"/>
                  <a:gd name="T53" fmla="*/ 108 h 162"/>
                  <a:gd name="T54" fmla="*/ 12 w 144"/>
                  <a:gd name="T55" fmla="*/ 120 h 162"/>
                  <a:gd name="T56" fmla="*/ 12 w 144"/>
                  <a:gd name="T57" fmla="*/ 132 h 162"/>
                  <a:gd name="T58" fmla="*/ 12 w 144"/>
                  <a:gd name="T59" fmla="*/ 138 h 162"/>
                  <a:gd name="T60" fmla="*/ 12 w 144"/>
                  <a:gd name="T61" fmla="*/ 138 h 162"/>
                  <a:gd name="T62" fmla="*/ 12 w 144"/>
                  <a:gd name="T63" fmla="*/ 138 h 162"/>
                  <a:gd name="T64" fmla="*/ 0 w 144"/>
                  <a:gd name="T65" fmla="*/ 144 h 162"/>
                  <a:gd name="T66" fmla="*/ 0 w 144"/>
                  <a:gd name="T67" fmla="*/ 144 h 162"/>
                  <a:gd name="T68" fmla="*/ 18 w 144"/>
                  <a:gd name="T69" fmla="*/ 156 h 162"/>
                  <a:gd name="T70" fmla="*/ 18 w 144"/>
                  <a:gd name="T71" fmla="*/ 162 h 162"/>
                  <a:gd name="T72" fmla="*/ 36 w 144"/>
                  <a:gd name="T73" fmla="*/ 150 h 162"/>
                  <a:gd name="T74" fmla="*/ 42 w 144"/>
                  <a:gd name="T75"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62">
                    <a:moveTo>
                      <a:pt x="42" y="162"/>
                    </a:moveTo>
                    <a:lnTo>
                      <a:pt x="60" y="156"/>
                    </a:lnTo>
                    <a:lnTo>
                      <a:pt x="72" y="162"/>
                    </a:lnTo>
                    <a:lnTo>
                      <a:pt x="84" y="150"/>
                    </a:lnTo>
                    <a:lnTo>
                      <a:pt x="96" y="138"/>
                    </a:lnTo>
                    <a:lnTo>
                      <a:pt x="108" y="96"/>
                    </a:lnTo>
                    <a:lnTo>
                      <a:pt x="126" y="84"/>
                    </a:lnTo>
                    <a:lnTo>
                      <a:pt x="144" y="6"/>
                    </a:lnTo>
                    <a:lnTo>
                      <a:pt x="132" y="12"/>
                    </a:lnTo>
                    <a:lnTo>
                      <a:pt x="132" y="12"/>
                    </a:lnTo>
                    <a:lnTo>
                      <a:pt x="132" y="12"/>
                    </a:lnTo>
                    <a:lnTo>
                      <a:pt x="114" y="0"/>
                    </a:lnTo>
                    <a:lnTo>
                      <a:pt x="108" y="12"/>
                    </a:lnTo>
                    <a:lnTo>
                      <a:pt x="96" y="18"/>
                    </a:lnTo>
                    <a:lnTo>
                      <a:pt x="96" y="42"/>
                    </a:lnTo>
                    <a:lnTo>
                      <a:pt x="54" y="36"/>
                    </a:lnTo>
                    <a:lnTo>
                      <a:pt x="36" y="36"/>
                    </a:lnTo>
                    <a:lnTo>
                      <a:pt x="36" y="36"/>
                    </a:lnTo>
                    <a:lnTo>
                      <a:pt x="36" y="36"/>
                    </a:lnTo>
                    <a:lnTo>
                      <a:pt x="36" y="36"/>
                    </a:lnTo>
                    <a:lnTo>
                      <a:pt x="36" y="30"/>
                    </a:lnTo>
                    <a:lnTo>
                      <a:pt x="36" y="30"/>
                    </a:lnTo>
                    <a:lnTo>
                      <a:pt x="42" y="54"/>
                    </a:lnTo>
                    <a:lnTo>
                      <a:pt x="48" y="42"/>
                    </a:lnTo>
                    <a:lnTo>
                      <a:pt x="66" y="54"/>
                    </a:lnTo>
                    <a:lnTo>
                      <a:pt x="54" y="120"/>
                    </a:lnTo>
                    <a:lnTo>
                      <a:pt x="36" y="108"/>
                    </a:lnTo>
                    <a:lnTo>
                      <a:pt x="12" y="120"/>
                    </a:lnTo>
                    <a:lnTo>
                      <a:pt x="12" y="132"/>
                    </a:lnTo>
                    <a:lnTo>
                      <a:pt x="12" y="138"/>
                    </a:lnTo>
                    <a:lnTo>
                      <a:pt x="12" y="138"/>
                    </a:lnTo>
                    <a:lnTo>
                      <a:pt x="12" y="138"/>
                    </a:lnTo>
                    <a:lnTo>
                      <a:pt x="0" y="144"/>
                    </a:lnTo>
                    <a:lnTo>
                      <a:pt x="0" y="144"/>
                    </a:lnTo>
                    <a:lnTo>
                      <a:pt x="18" y="156"/>
                    </a:lnTo>
                    <a:lnTo>
                      <a:pt x="18" y="162"/>
                    </a:lnTo>
                    <a:lnTo>
                      <a:pt x="36" y="150"/>
                    </a:lnTo>
                    <a:lnTo>
                      <a:pt x="42" y="16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5" name="Freeform 869"/>
              <p:cNvSpPr>
                <a:spLocks/>
              </p:cNvSpPr>
              <p:nvPr/>
            </p:nvSpPr>
            <p:spPr bwMode="auto">
              <a:xfrm>
                <a:off x="2874" y="2784"/>
                <a:ext cx="6" cy="12"/>
              </a:xfrm>
              <a:custGeom>
                <a:avLst/>
                <a:gdLst>
                  <a:gd name="T0" fmla="*/ 0 w 6"/>
                  <a:gd name="T1" fmla="*/ 12 h 12"/>
                  <a:gd name="T2" fmla="*/ 6 w 6"/>
                  <a:gd name="T3" fmla="*/ 0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6" name="Freeform 870"/>
              <p:cNvSpPr>
                <a:spLocks/>
              </p:cNvSpPr>
              <p:nvPr/>
            </p:nvSpPr>
            <p:spPr bwMode="auto">
              <a:xfrm>
                <a:off x="2898" y="2790"/>
                <a:ext cx="12" cy="6"/>
              </a:xfrm>
              <a:custGeom>
                <a:avLst/>
                <a:gdLst>
                  <a:gd name="T0" fmla="*/ 0 w 12"/>
                  <a:gd name="T1" fmla="*/ 6 h 6"/>
                  <a:gd name="T2" fmla="*/ 0 w 12"/>
                  <a:gd name="T3" fmla="*/ 6 h 6"/>
                  <a:gd name="T4" fmla="*/ 12 w 12"/>
                  <a:gd name="T5" fmla="*/ 0 h 6"/>
                  <a:gd name="T6" fmla="*/ 12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0" y="6"/>
                    </a:ln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7" name="Freeform 871"/>
              <p:cNvSpPr>
                <a:spLocks/>
              </p:cNvSpPr>
              <p:nvPr/>
            </p:nvSpPr>
            <p:spPr bwMode="auto">
              <a:xfrm>
                <a:off x="2802" y="2820"/>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8" name="Freeform 872"/>
              <p:cNvSpPr>
                <a:spLocks/>
              </p:cNvSpPr>
              <p:nvPr/>
            </p:nvSpPr>
            <p:spPr bwMode="auto">
              <a:xfrm>
                <a:off x="2778" y="2892"/>
                <a:ext cx="24" cy="24"/>
              </a:xfrm>
              <a:custGeom>
                <a:avLst/>
                <a:gdLst>
                  <a:gd name="T0" fmla="*/ 0 w 24"/>
                  <a:gd name="T1" fmla="*/ 24 h 24"/>
                  <a:gd name="T2" fmla="*/ 0 w 24"/>
                  <a:gd name="T3" fmla="*/ 12 h 24"/>
                  <a:gd name="T4" fmla="*/ 24 w 24"/>
                  <a:gd name="T5" fmla="*/ 0 h 24"/>
                  <a:gd name="T6" fmla="*/ 0 w 24"/>
                  <a:gd name="T7" fmla="*/ 12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0" y="12"/>
                    </a:lnTo>
                    <a:lnTo>
                      <a:pt x="24" y="0"/>
                    </a:lnTo>
                    <a:lnTo>
                      <a:pt x="0" y="12"/>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9" name="Freeform 873"/>
              <p:cNvSpPr>
                <a:spLocks/>
              </p:cNvSpPr>
              <p:nvPr/>
            </p:nvSpPr>
            <p:spPr bwMode="auto">
              <a:xfrm>
                <a:off x="2766" y="2922"/>
                <a:ext cx="12" cy="6"/>
              </a:xfrm>
              <a:custGeom>
                <a:avLst/>
                <a:gdLst>
                  <a:gd name="T0" fmla="*/ 12 w 12"/>
                  <a:gd name="T1" fmla="*/ 0 h 6"/>
                  <a:gd name="T2" fmla="*/ 0 w 12"/>
                  <a:gd name="T3" fmla="*/ 6 h 6"/>
                  <a:gd name="T4" fmla="*/ 0 w 12"/>
                  <a:gd name="T5" fmla="*/ 6 h 6"/>
                  <a:gd name="T6" fmla="*/ 12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0" y="6"/>
                    </a:lnTo>
                    <a:lnTo>
                      <a:pt x="0" y="6"/>
                    </a:lnTo>
                    <a:lnTo>
                      <a:pt x="12"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0" name="Freeform 874"/>
              <p:cNvSpPr>
                <a:spLocks/>
              </p:cNvSpPr>
              <p:nvPr/>
            </p:nvSpPr>
            <p:spPr bwMode="auto">
              <a:xfrm>
                <a:off x="2802" y="281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1" name="Rectangle 875"/>
              <p:cNvSpPr>
                <a:spLocks noChangeArrowheads="1"/>
              </p:cNvSpPr>
              <p:nvPr/>
            </p:nvSpPr>
            <p:spPr bwMode="auto">
              <a:xfrm>
                <a:off x="3192" y="304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32" name="Freeform 876"/>
              <p:cNvSpPr>
                <a:spLocks/>
              </p:cNvSpPr>
              <p:nvPr/>
            </p:nvSpPr>
            <p:spPr bwMode="auto">
              <a:xfrm>
                <a:off x="3108" y="2874"/>
                <a:ext cx="204" cy="199"/>
              </a:xfrm>
              <a:custGeom>
                <a:avLst/>
                <a:gdLst>
                  <a:gd name="T0" fmla="*/ 150 w 204"/>
                  <a:gd name="T1" fmla="*/ 36 h 199"/>
                  <a:gd name="T2" fmla="*/ 84 w 204"/>
                  <a:gd name="T3" fmla="*/ 0 h 199"/>
                  <a:gd name="T4" fmla="*/ 72 w 204"/>
                  <a:gd name="T5" fmla="*/ 18 h 199"/>
                  <a:gd name="T6" fmla="*/ 78 w 204"/>
                  <a:gd name="T7" fmla="*/ 24 h 199"/>
                  <a:gd name="T8" fmla="*/ 60 w 204"/>
                  <a:gd name="T9" fmla="*/ 36 h 199"/>
                  <a:gd name="T10" fmla="*/ 60 w 204"/>
                  <a:gd name="T11" fmla="*/ 30 h 199"/>
                  <a:gd name="T12" fmla="*/ 48 w 204"/>
                  <a:gd name="T13" fmla="*/ 24 h 199"/>
                  <a:gd name="T14" fmla="*/ 42 w 204"/>
                  <a:gd name="T15" fmla="*/ 36 h 199"/>
                  <a:gd name="T16" fmla="*/ 36 w 204"/>
                  <a:gd name="T17" fmla="*/ 18 h 199"/>
                  <a:gd name="T18" fmla="*/ 42 w 204"/>
                  <a:gd name="T19" fmla="*/ 0 h 199"/>
                  <a:gd name="T20" fmla="*/ 18 w 204"/>
                  <a:gd name="T21" fmla="*/ 6 h 199"/>
                  <a:gd name="T22" fmla="*/ 24 w 204"/>
                  <a:gd name="T23" fmla="*/ 12 h 199"/>
                  <a:gd name="T24" fmla="*/ 24 w 204"/>
                  <a:gd name="T25" fmla="*/ 24 h 199"/>
                  <a:gd name="T26" fmla="*/ 24 w 204"/>
                  <a:gd name="T27" fmla="*/ 24 h 199"/>
                  <a:gd name="T28" fmla="*/ 18 w 204"/>
                  <a:gd name="T29" fmla="*/ 30 h 199"/>
                  <a:gd name="T30" fmla="*/ 24 w 204"/>
                  <a:gd name="T31" fmla="*/ 36 h 199"/>
                  <a:gd name="T32" fmla="*/ 24 w 204"/>
                  <a:gd name="T33" fmla="*/ 36 h 199"/>
                  <a:gd name="T34" fmla="*/ 24 w 204"/>
                  <a:gd name="T35" fmla="*/ 36 h 199"/>
                  <a:gd name="T36" fmla="*/ 12 w 204"/>
                  <a:gd name="T37" fmla="*/ 60 h 199"/>
                  <a:gd name="T38" fmla="*/ 0 w 204"/>
                  <a:gd name="T39" fmla="*/ 66 h 199"/>
                  <a:gd name="T40" fmla="*/ 6 w 204"/>
                  <a:gd name="T41" fmla="*/ 90 h 199"/>
                  <a:gd name="T42" fmla="*/ 0 w 204"/>
                  <a:gd name="T43" fmla="*/ 96 h 199"/>
                  <a:gd name="T44" fmla="*/ 18 w 204"/>
                  <a:gd name="T45" fmla="*/ 114 h 199"/>
                  <a:gd name="T46" fmla="*/ 18 w 204"/>
                  <a:gd name="T47" fmla="*/ 120 h 199"/>
                  <a:gd name="T48" fmla="*/ 24 w 204"/>
                  <a:gd name="T49" fmla="*/ 138 h 199"/>
                  <a:gd name="T50" fmla="*/ 24 w 204"/>
                  <a:gd name="T51" fmla="*/ 138 h 199"/>
                  <a:gd name="T52" fmla="*/ 24 w 204"/>
                  <a:gd name="T53" fmla="*/ 138 h 199"/>
                  <a:gd name="T54" fmla="*/ 60 w 204"/>
                  <a:gd name="T55" fmla="*/ 163 h 199"/>
                  <a:gd name="T56" fmla="*/ 60 w 204"/>
                  <a:gd name="T57" fmla="*/ 163 h 199"/>
                  <a:gd name="T58" fmla="*/ 60 w 204"/>
                  <a:gd name="T59" fmla="*/ 163 h 199"/>
                  <a:gd name="T60" fmla="*/ 78 w 204"/>
                  <a:gd name="T61" fmla="*/ 163 h 199"/>
                  <a:gd name="T62" fmla="*/ 78 w 204"/>
                  <a:gd name="T63" fmla="*/ 163 h 199"/>
                  <a:gd name="T64" fmla="*/ 90 w 204"/>
                  <a:gd name="T65" fmla="*/ 169 h 199"/>
                  <a:gd name="T66" fmla="*/ 90 w 204"/>
                  <a:gd name="T67" fmla="*/ 187 h 199"/>
                  <a:gd name="T68" fmla="*/ 102 w 204"/>
                  <a:gd name="T69" fmla="*/ 199 h 199"/>
                  <a:gd name="T70" fmla="*/ 96 w 204"/>
                  <a:gd name="T71" fmla="*/ 199 h 199"/>
                  <a:gd name="T72" fmla="*/ 168 w 204"/>
                  <a:gd name="T73" fmla="*/ 199 h 199"/>
                  <a:gd name="T74" fmla="*/ 204 w 204"/>
                  <a:gd name="T75" fmla="*/ 181 h 199"/>
                  <a:gd name="T76" fmla="*/ 192 w 204"/>
                  <a:gd name="T77" fmla="*/ 169 h 199"/>
                  <a:gd name="T78" fmla="*/ 180 w 204"/>
                  <a:gd name="T79" fmla="*/ 138 h 199"/>
                  <a:gd name="T80" fmla="*/ 180 w 204"/>
                  <a:gd name="T81" fmla="*/ 132 h 199"/>
                  <a:gd name="T82" fmla="*/ 180 w 204"/>
                  <a:gd name="T83" fmla="*/ 114 h 199"/>
                  <a:gd name="T84" fmla="*/ 168 w 204"/>
                  <a:gd name="T85" fmla="*/ 102 h 199"/>
                  <a:gd name="T86" fmla="*/ 180 w 204"/>
                  <a:gd name="T87" fmla="*/ 78 h 199"/>
                  <a:gd name="T88" fmla="*/ 180 w 204"/>
                  <a:gd name="T89" fmla="*/ 66 h 199"/>
                  <a:gd name="T90" fmla="*/ 180 w 204"/>
                  <a:gd name="T91" fmla="*/ 66 h 199"/>
                  <a:gd name="T92" fmla="*/ 150 w 204"/>
                  <a:gd name="T93" fmla="*/ 54 h 199"/>
                  <a:gd name="T94" fmla="*/ 150 w 204"/>
                  <a:gd name="T95" fmla="*/ 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99">
                    <a:moveTo>
                      <a:pt x="150" y="36"/>
                    </a:moveTo>
                    <a:lnTo>
                      <a:pt x="84" y="0"/>
                    </a:lnTo>
                    <a:lnTo>
                      <a:pt x="72" y="18"/>
                    </a:lnTo>
                    <a:lnTo>
                      <a:pt x="78" y="24"/>
                    </a:lnTo>
                    <a:lnTo>
                      <a:pt x="60" y="36"/>
                    </a:lnTo>
                    <a:lnTo>
                      <a:pt x="60" y="30"/>
                    </a:lnTo>
                    <a:lnTo>
                      <a:pt x="48" y="24"/>
                    </a:lnTo>
                    <a:lnTo>
                      <a:pt x="42" y="36"/>
                    </a:lnTo>
                    <a:lnTo>
                      <a:pt x="36" y="18"/>
                    </a:lnTo>
                    <a:lnTo>
                      <a:pt x="42" y="0"/>
                    </a:lnTo>
                    <a:lnTo>
                      <a:pt x="18" y="6"/>
                    </a:lnTo>
                    <a:lnTo>
                      <a:pt x="24" y="12"/>
                    </a:lnTo>
                    <a:lnTo>
                      <a:pt x="24" y="24"/>
                    </a:lnTo>
                    <a:lnTo>
                      <a:pt x="24" y="24"/>
                    </a:lnTo>
                    <a:lnTo>
                      <a:pt x="18" y="30"/>
                    </a:lnTo>
                    <a:lnTo>
                      <a:pt x="24" y="36"/>
                    </a:lnTo>
                    <a:lnTo>
                      <a:pt x="24" y="36"/>
                    </a:lnTo>
                    <a:lnTo>
                      <a:pt x="24" y="36"/>
                    </a:lnTo>
                    <a:lnTo>
                      <a:pt x="12" y="60"/>
                    </a:lnTo>
                    <a:lnTo>
                      <a:pt x="0" y="66"/>
                    </a:lnTo>
                    <a:lnTo>
                      <a:pt x="6" y="90"/>
                    </a:lnTo>
                    <a:lnTo>
                      <a:pt x="0" y="96"/>
                    </a:lnTo>
                    <a:lnTo>
                      <a:pt x="18" y="114"/>
                    </a:lnTo>
                    <a:lnTo>
                      <a:pt x="18" y="120"/>
                    </a:lnTo>
                    <a:lnTo>
                      <a:pt x="24" y="138"/>
                    </a:lnTo>
                    <a:lnTo>
                      <a:pt x="24" y="138"/>
                    </a:lnTo>
                    <a:lnTo>
                      <a:pt x="24" y="138"/>
                    </a:lnTo>
                    <a:lnTo>
                      <a:pt x="60" y="163"/>
                    </a:lnTo>
                    <a:lnTo>
                      <a:pt x="60" y="163"/>
                    </a:lnTo>
                    <a:lnTo>
                      <a:pt x="60" y="163"/>
                    </a:lnTo>
                    <a:lnTo>
                      <a:pt x="78" y="163"/>
                    </a:lnTo>
                    <a:lnTo>
                      <a:pt x="78" y="163"/>
                    </a:lnTo>
                    <a:lnTo>
                      <a:pt x="90" y="169"/>
                    </a:lnTo>
                    <a:lnTo>
                      <a:pt x="90" y="187"/>
                    </a:lnTo>
                    <a:lnTo>
                      <a:pt x="102" y="199"/>
                    </a:lnTo>
                    <a:lnTo>
                      <a:pt x="96" y="199"/>
                    </a:lnTo>
                    <a:lnTo>
                      <a:pt x="168" y="199"/>
                    </a:lnTo>
                    <a:lnTo>
                      <a:pt x="204" y="181"/>
                    </a:lnTo>
                    <a:lnTo>
                      <a:pt x="192" y="169"/>
                    </a:lnTo>
                    <a:lnTo>
                      <a:pt x="180" y="138"/>
                    </a:lnTo>
                    <a:lnTo>
                      <a:pt x="180" y="132"/>
                    </a:lnTo>
                    <a:lnTo>
                      <a:pt x="180" y="114"/>
                    </a:lnTo>
                    <a:lnTo>
                      <a:pt x="168" y="102"/>
                    </a:lnTo>
                    <a:lnTo>
                      <a:pt x="180" y="78"/>
                    </a:lnTo>
                    <a:lnTo>
                      <a:pt x="180" y="66"/>
                    </a:lnTo>
                    <a:lnTo>
                      <a:pt x="180" y="66"/>
                    </a:lnTo>
                    <a:lnTo>
                      <a:pt x="150" y="54"/>
                    </a:lnTo>
                    <a:lnTo>
                      <a:pt x="15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3" name="Freeform 877"/>
              <p:cNvSpPr>
                <a:spLocks/>
              </p:cNvSpPr>
              <p:nvPr/>
            </p:nvSpPr>
            <p:spPr bwMode="auto">
              <a:xfrm>
                <a:off x="3132" y="2886"/>
                <a:ext cx="0" cy="12"/>
              </a:xfrm>
              <a:custGeom>
                <a:avLst/>
                <a:gdLst>
                  <a:gd name="T0" fmla="*/ 12 h 12"/>
                  <a:gd name="T1" fmla="*/ 12 h 12"/>
                  <a:gd name="T2" fmla="*/ 0 h 12"/>
                  <a:gd name="T3" fmla="*/ 12 h 12"/>
                  <a:gd name="T4" fmla="*/ 12 h 12"/>
                </a:gdLst>
                <a:ahLst/>
                <a:cxnLst>
                  <a:cxn ang="0">
                    <a:pos x="0" y="T0"/>
                  </a:cxn>
                  <a:cxn ang="0">
                    <a:pos x="0" y="T1"/>
                  </a:cxn>
                  <a:cxn ang="0">
                    <a:pos x="0" y="T2"/>
                  </a:cxn>
                  <a:cxn ang="0">
                    <a:pos x="0" y="T3"/>
                  </a:cxn>
                  <a:cxn ang="0">
                    <a:pos x="0" y="T4"/>
                  </a:cxn>
                </a:cxnLst>
                <a:rect l="0" t="0" r="r" b="b"/>
                <a:pathLst>
                  <a:path h="12">
                    <a:moveTo>
                      <a:pt x="0" y="12"/>
                    </a:moveTo>
                    <a:lnTo>
                      <a:pt x="0" y="12"/>
                    </a:lnTo>
                    <a:lnTo>
                      <a:pt x="0" y="0"/>
                    </a:lnTo>
                    <a:lnTo>
                      <a:pt x="0" y="12"/>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4" name="Freeform 878"/>
              <p:cNvSpPr>
                <a:spLocks/>
              </p:cNvSpPr>
              <p:nvPr/>
            </p:nvSpPr>
            <p:spPr bwMode="auto">
              <a:xfrm>
                <a:off x="3126" y="290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5" name="Freeform 879"/>
              <p:cNvSpPr>
                <a:spLocks/>
              </p:cNvSpPr>
              <p:nvPr/>
            </p:nvSpPr>
            <p:spPr bwMode="auto">
              <a:xfrm>
                <a:off x="3168" y="3037"/>
                <a:ext cx="54" cy="138"/>
              </a:xfrm>
              <a:custGeom>
                <a:avLst/>
                <a:gdLst>
                  <a:gd name="T0" fmla="*/ 12 w 54"/>
                  <a:gd name="T1" fmla="*/ 18 h 138"/>
                  <a:gd name="T2" fmla="*/ 6 w 54"/>
                  <a:gd name="T3" fmla="*/ 48 h 138"/>
                  <a:gd name="T4" fmla="*/ 0 w 54"/>
                  <a:gd name="T5" fmla="*/ 72 h 138"/>
                  <a:gd name="T6" fmla="*/ 0 w 54"/>
                  <a:gd name="T7" fmla="*/ 84 h 138"/>
                  <a:gd name="T8" fmla="*/ 6 w 54"/>
                  <a:gd name="T9" fmla="*/ 78 h 138"/>
                  <a:gd name="T10" fmla="*/ 12 w 54"/>
                  <a:gd name="T11" fmla="*/ 90 h 138"/>
                  <a:gd name="T12" fmla="*/ 12 w 54"/>
                  <a:gd name="T13" fmla="*/ 96 h 138"/>
                  <a:gd name="T14" fmla="*/ 30 w 54"/>
                  <a:gd name="T15" fmla="*/ 90 h 138"/>
                  <a:gd name="T16" fmla="*/ 30 w 54"/>
                  <a:gd name="T17" fmla="*/ 102 h 138"/>
                  <a:gd name="T18" fmla="*/ 24 w 54"/>
                  <a:gd name="T19" fmla="*/ 120 h 138"/>
                  <a:gd name="T20" fmla="*/ 36 w 54"/>
                  <a:gd name="T21" fmla="*/ 132 h 138"/>
                  <a:gd name="T22" fmla="*/ 48 w 54"/>
                  <a:gd name="T23" fmla="*/ 138 h 138"/>
                  <a:gd name="T24" fmla="*/ 54 w 54"/>
                  <a:gd name="T25" fmla="*/ 120 h 138"/>
                  <a:gd name="T26" fmla="*/ 54 w 54"/>
                  <a:gd name="T27" fmla="*/ 96 h 138"/>
                  <a:gd name="T28" fmla="*/ 36 w 54"/>
                  <a:gd name="T29" fmla="*/ 72 h 138"/>
                  <a:gd name="T30" fmla="*/ 36 w 54"/>
                  <a:gd name="T31" fmla="*/ 78 h 138"/>
                  <a:gd name="T32" fmla="*/ 42 w 54"/>
                  <a:gd name="T33" fmla="*/ 84 h 138"/>
                  <a:gd name="T34" fmla="*/ 42 w 54"/>
                  <a:gd name="T35" fmla="*/ 90 h 138"/>
                  <a:gd name="T36" fmla="*/ 36 w 54"/>
                  <a:gd name="T37" fmla="*/ 84 h 138"/>
                  <a:gd name="T38" fmla="*/ 30 w 54"/>
                  <a:gd name="T39" fmla="*/ 90 h 138"/>
                  <a:gd name="T40" fmla="*/ 24 w 54"/>
                  <a:gd name="T41" fmla="*/ 54 h 138"/>
                  <a:gd name="T42" fmla="*/ 18 w 54"/>
                  <a:gd name="T43" fmla="*/ 48 h 138"/>
                  <a:gd name="T44" fmla="*/ 24 w 54"/>
                  <a:gd name="T45" fmla="*/ 36 h 138"/>
                  <a:gd name="T46" fmla="*/ 24 w 54"/>
                  <a:gd name="T47" fmla="*/ 12 h 138"/>
                  <a:gd name="T48" fmla="*/ 24 w 54"/>
                  <a:gd name="T49" fmla="*/ 12 h 138"/>
                  <a:gd name="T50" fmla="*/ 24 w 54"/>
                  <a:gd name="T51" fmla="*/ 12 h 138"/>
                  <a:gd name="T52" fmla="*/ 24 w 54"/>
                  <a:gd name="T53" fmla="*/ 12 h 138"/>
                  <a:gd name="T54" fmla="*/ 18 w 54"/>
                  <a:gd name="T55" fmla="*/ 6 h 138"/>
                  <a:gd name="T56" fmla="*/ 18 w 54"/>
                  <a:gd name="T57" fmla="*/ 0 h 138"/>
                  <a:gd name="T58" fmla="*/ 18 w 54"/>
                  <a:gd name="T59" fmla="*/ 0 h 138"/>
                  <a:gd name="T60" fmla="*/ 18 w 54"/>
                  <a:gd name="T61" fmla="*/ 0 h 138"/>
                  <a:gd name="T62" fmla="*/ 0 w 54"/>
                  <a:gd name="T63" fmla="*/ 0 h 138"/>
                  <a:gd name="T64" fmla="*/ 6 w 54"/>
                  <a:gd name="T65" fmla="*/ 0 h 138"/>
                  <a:gd name="T66" fmla="*/ 12 w 54"/>
                  <a:gd name="T67"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138">
                    <a:moveTo>
                      <a:pt x="12" y="18"/>
                    </a:moveTo>
                    <a:lnTo>
                      <a:pt x="6" y="48"/>
                    </a:lnTo>
                    <a:lnTo>
                      <a:pt x="0" y="72"/>
                    </a:lnTo>
                    <a:lnTo>
                      <a:pt x="0" y="84"/>
                    </a:lnTo>
                    <a:lnTo>
                      <a:pt x="6" y="78"/>
                    </a:lnTo>
                    <a:lnTo>
                      <a:pt x="12" y="90"/>
                    </a:lnTo>
                    <a:lnTo>
                      <a:pt x="12" y="96"/>
                    </a:lnTo>
                    <a:lnTo>
                      <a:pt x="30" y="90"/>
                    </a:lnTo>
                    <a:lnTo>
                      <a:pt x="30" y="102"/>
                    </a:lnTo>
                    <a:lnTo>
                      <a:pt x="24" y="120"/>
                    </a:lnTo>
                    <a:lnTo>
                      <a:pt x="36" y="132"/>
                    </a:lnTo>
                    <a:lnTo>
                      <a:pt x="48" y="138"/>
                    </a:lnTo>
                    <a:lnTo>
                      <a:pt x="54" y="120"/>
                    </a:lnTo>
                    <a:lnTo>
                      <a:pt x="54" y="96"/>
                    </a:lnTo>
                    <a:lnTo>
                      <a:pt x="36" y="72"/>
                    </a:lnTo>
                    <a:lnTo>
                      <a:pt x="36" y="78"/>
                    </a:lnTo>
                    <a:lnTo>
                      <a:pt x="42" y="84"/>
                    </a:lnTo>
                    <a:lnTo>
                      <a:pt x="42" y="90"/>
                    </a:lnTo>
                    <a:lnTo>
                      <a:pt x="36" y="84"/>
                    </a:lnTo>
                    <a:lnTo>
                      <a:pt x="30" y="90"/>
                    </a:lnTo>
                    <a:lnTo>
                      <a:pt x="24" y="54"/>
                    </a:lnTo>
                    <a:lnTo>
                      <a:pt x="18" y="48"/>
                    </a:lnTo>
                    <a:lnTo>
                      <a:pt x="24" y="36"/>
                    </a:lnTo>
                    <a:lnTo>
                      <a:pt x="24" y="12"/>
                    </a:lnTo>
                    <a:lnTo>
                      <a:pt x="24" y="12"/>
                    </a:lnTo>
                    <a:lnTo>
                      <a:pt x="24" y="12"/>
                    </a:lnTo>
                    <a:lnTo>
                      <a:pt x="24" y="12"/>
                    </a:lnTo>
                    <a:lnTo>
                      <a:pt x="18" y="6"/>
                    </a:lnTo>
                    <a:lnTo>
                      <a:pt x="18" y="0"/>
                    </a:lnTo>
                    <a:lnTo>
                      <a:pt x="18" y="0"/>
                    </a:lnTo>
                    <a:lnTo>
                      <a:pt x="18" y="0"/>
                    </a:lnTo>
                    <a:lnTo>
                      <a:pt x="0" y="0"/>
                    </a:lnTo>
                    <a:lnTo>
                      <a:pt x="6" y="0"/>
                    </a:lnTo>
                    <a:lnTo>
                      <a:pt x="12"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6" name="Rectangle 880"/>
              <p:cNvSpPr>
                <a:spLocks noChangeArrowheads="1"/>
              </p:cNvSpPr>
              <p:nvPr/>
            </p:nvSpPr>
            <p:spPr bwMode="auto">
              <a:xfrm>
                <a:off x="3168" y="3037"/>
                <a:ext cx="18"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37" name="Rectangle 881"/>
              <p:cNvSpPr>
                <a:spLocks noChangeArrowheads="1"/>
              </p:cNvSpPr>
              <p:nvPr/>
            </p:nvSpPr>
            <p:spPr bwMode="auto">
              <a:xfrm>
                <a:off x="3192" y="304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38" name="Freeform 882"/>
              <p:cNvSpPr>
                <a:spLocks/>
              </p:cNvSpPr>
              <p:nvPr/>
            </p:nvSpPr>
            <p:spPr bwMode="auto">
              <a:xfrm>
                <a:off x="2784" y="2760"/>
                <a:ext cx="354" cy="349"/>
              </a:xfrm>
              <a:custGeom>
                <a:avLst/>
                <a:gdLst>
                  <a:gd name="T0" fmla="*/ 84 w 354"/>
                  <a:gd name="T1" fmla="*/ 204 h 349"/>
                  <a:gd name="T2" fmla="*/ 132 w 354"/>
                  <a:gd name="T3" fmla="*/ 246 h 349"/>
                  <a:gd name="T4" fmla="*/ 138 w 354"/>
                  <a:gd name="T5" fmla="*/ 228 h 349"/>
                  <a:gd name="T6" fmla="*/ 180 w 354"/>
                  <a:gd name="T7" fmla="*/ 234 h 349"/>
                  <a:gd name="T8" fmla="*/ 228 w 354"/>
                  <a:gd name="T9" fmla="*/ 301 h 349"/>
                  <a:gd name="T10" fmla="*/ 270 w 354"/>
                  <a:gd name="T11" fmla="*/ 319 h 349"/>
                  <a:gd name="T12" fmla="*/ 300 w 354"/>
                  <a:gd name="T13" fmla="*/ 325 h 349"/>
                  <a:gd name="T14" fmla="*/ 324 w 354"/>
                  <a:gd name="T15" fmla="*/ 325 h 349"/>
                  <a:gd name="T16" fmla="*/ 306 w 354"/>
                  <a:gd name="T17" fmla="*/ 319 h 349"/>
                  <a:gd name="T18" fmla="*/ 306 w 354"/>
                  <a:gd name="T19" fmla="*/ 295 h 349"/>
                  <a:gd name="T20" fmla="*/ 306 w 354"/>
                  <a:gd name="T21" fmla="*/ 270 h 349"/>
                  <a:gd name="T22" fmla="*/ 312 w 354"/>
                  <a:gd name="T23" fmla="*/ 264 h 349"/>
                  <a:gd name="T24" fmla="*/ 312 w 354"/>
                  <a:gd name="T25" fmla="*/ 258 h 349"/>
                  <a:gd name="T26" fmla="*/ 312 w 354"/>
                  <a:gd name="T27" fmla="*/ 258 h 349"/>
                  <a:gd name="T28" fmla="*/ 312 w 354"/>
                  <a:gd name="T29" fmla="*/ 258 h 349"/>
                  <a:gd name="T30" fmla="*/ 336 w 354"/>
                  <a:gd name="T31" fmla="*/ 234 h 349"/>
                  <a:gd name="T32" fmla="*/ 318 w 354"/>
                  <a:gd name="T33" fmla="*/ 210 h 349"/>
                  <a:gd name="T34" fmla="*/ 318 w 354"/>
                  <a:gd name="T35" fmla="*/ 192 h 349"/>
                  <a:gd name="T36" fmla="*/ 318 w 354"/>
                  <a:gd name="T37" fmla="*/ 180 h 349"/>
                  <a:gd name="T38" fmla="*/ 318 w 354"/>
                  <a:gd name="T39" fmla="*/ 156 h 349"/>
                  <a:gd name="T40" fmla="*/ 318 w 354"/>
                  <a:gd name="T41" fmla="*/ 144 h 349"/>
                  <a:gd name="T42" fmla="*/ 318 w 354"/>
                  <a:gd name="T43" fmla="*/ 138 h 349"/>
                  <a:gd name="T44" fmla="*/ 312 w 354"/>
                  <a:gd name="T45" fmla="*/ 132 h 349"/>
                  <a:gd name="T46" fmla="*/ 318 w 354"/>
                  <a:gd name="T47" fmla="*/ 132 h 349"/>
                  <a:gd name="T48" fmla="*/ 318 w 354"/>
                  <a:gd name="T49" fmla="*/ 108 h 349"/>
                  <a:gd name="T50" fmla="*/ 324 w 354"/>
                  <a:gd name="T51" fmla="*/ 90 h 349"/>
                  <a:gd name="T52" fmla="*/ 324 w 354"/>
                  <a:gd name="T53" fmla="*/ 90 h 349"/>
                  <a:gd name="T54" fmla="*/ 336 w 354"/>
                  <a:gd name="T55" fmla="*/ 78 h 349"/>
                  <a:gd name="T56" fmla="*/ 354 w 354"/>
                  <a:gd name="T57" fmla="*/ 54 h 349"/>
                  <a:gd name="T58" fmla="*/ 348 w 354"/>
                  <a:gd name="T59" fmla="*/ 30 h 349"/>
                  <a:gd name="T60" fmla="*/ 330 w 354"/>
                  <a:gd name="T61" fmla="*/ 12 h 349"/>
                  <a:gd name="T62" fmla="*/ 288 w 354"/>
                  <a:gd name="T63" fmla="*/ 0 h 349"/>
                  <a:gd name="T64" fmla="*/ 288 w 354"/>
                  <a:gd name="T65" fmla="*/ 0 h 349"/>
                  <a:gd name="T66" fmla="*/ 198 w 354"/>
                  <a:gd name="T67" fmla="*/ 18 h 349"/>
                  <a:gd name="T68" fmla="*/ 198 w 354"/>
                  <a:gd name="T69" fmla="*/ 18 h 349"/>
                  <a:gd name="T70" fmla="*/ 126 w 354"/>
                  <a:gd name="T71" fmla="*/ 30 h 349"/>
                  <a:gd name="T72" fmla="*/ 90 w 354"/>
                  <a:gd name="T73" fmla="*/ 120 h 349"/>
                  <a:gd name="T74" fmla="*/ 66 w 354"/>
                  <a:gd name="T75" fmla="*/ 174 h 349"/>
                  <a:gd name="T76" fmla="*/ 42 w 354"/>
                  <a:gd name="T77" fmla="*/ 180 h 349"/>
                  <a:gd name="T78" fmla="*/ 18 w 354"/>
                  <a:gd name="T79" fmla="*/ 174 h 349"/>
                  <a:gd name="T80" fmla="*/ 0 w 354"/>
                  <a:gd name="T81" fmla="*/ 192 h 349"/>
                  <a:gd name="T82" fmla="*/ 0 w 354"/>
                  <a:gd name="T83" fmla="*/ 204 h 349"/>
                  <a:gd name="T84" fmla="*/ 6 w 354"/>
                  <a:gd name="T85" fmla="*/ 216 h 349"/>
                  <a:gd name="T86" fmla="*/ 6 w 354"/>
                  <a:gd name="T87" fmla="*/ 21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4" h="349">
                    <a:moveTo>
                      <a:pt x="30" y="204"/>
                    </a:moveTo>
                    <a:lnTo>
                      <a:pt x="84" y="204"/>
                    </a:lnTo>
                    <a:lnTo>
                      <a:pt x="102" y="252"/>
                    </a:lnTo>
                    <a:lnTo>
                      <a:pt x="132" y="246"/>
                    </a:lnTo>
                    <a:lnTo>
                      <a:pt x="138" y="228"/>
                    </a:lnTo>
                    <a:lnTo>
                      <a:pt x="138" y="228"/>
                    </a:lnTo>
                    <a:lnTo>
                      <a:pt x="138" y="228"/>
                    </a:lnTo>
                    <a:lnTo>
                      <a:pt x="180" y="234"/>
                    </a:lnTo>
                    <a:lnTo>
                      <a:pt x="186" y="307"/>
                    </a:lnTo>
                    <a:lnTo>
                      <a:pt x="228" y="301"/>
                    </a:lnTo>
                    <a:lnTo>
                      <a:pt x="228" y="295"/>
                    </a:lnTo>
                    <a:lnTo>
                      <a:pt x="270" y="319"/>
                    </a:lnTo>
                    <a:lnTo>
                      <a:pt x="288" y="325"/>
                    </a:lnTo>
                    <a:lnTo>
                      <a:pt x="300" y="325"/>
                    </a:lnTo>
                    <a:lnTo>
                      <a:pt x="330" y="349"/>
                    </a:lnTo>
                    <a:lnTo>
                      <a:pt x="324" y="325"/>
                    </a:lnTo>
                    <a:lnTo>
                      <a:pt x="306" y="319"/>
                    </a:lnTo>
                    <a:lnTo>
                      <a:pt x="306" y="319"/>
                    </a:lnTo>
                    <a:lnTo>
                      <a:pt x="306" y="319"/>
                    </a:lnTo>
                    <a:lnTo>
                      <a:pt x="306" y="295"/>
                    </a:lnTo>
                    <a:lnTo>
                      <a:pt x="312" y="270"/>
                    </a:lnTo>
                    <a:lnTo>
                      <a:pt x="306" y="270"/>
                    </a:lnTo>
                    <a:lnTo>
                      <a:pt x="312" y="264"/>
                    </a:lnTo>
                    <a:lnTo>
                      <a:pt x="312" y="264"/>
                    </a:lnTo>
                    <a:lnTo>
                      <a:pt x="312" y="264"/>
                    </a:lnTo>
                    <a:lnTo>
                      <a:pt x="312" y="258"/>
                    </a:lnTo>
                    <a:lnTo>
                      <a:pt x="312" y="258"/>
                    </a:lnTo>
                    <a:lnTo>
                      <a:pt x="312" y="258"/>
                    </a:lnTo>
                    <a:lnTo>
                      <a:pt x="312" y="258"/>
                    </a:lnTo>
                    <a:lnTo>
                      <a:pt x="312" y="258"/>
                    </a:lnTo>
                    <a:lnTo>
                      <a:pt x="342" y="252"/>
                    </a:lnTo>
                    <a:lnTo>
                      <a:pt x="336" y="234"/>
                    </a:lnTo>
                    <a:lnTo>
                      <a:pt x="324" y="228"/>
                    </a:lnTo>
                    <a:lnTo>
                      <a:pt x="318" y="210"/>
                    </a:lnTo>
                    <a:lnTo>
                      <a:pt x="318" y="204"/>
                    </a:lnTo>
                    <a:lnTo>
                      <a:pt x="318" y="192"/>
                    </a:lnTo>
                    <a:lnTo>
                      <a:pt x="318" y="186"/>
                    </a:lnTo>
                    <a:lnTo>
                      <a:pt x="318" y="180"/>
                    </a:lnTo>
                    <a:lnTo>
                      <a:pt x="318" y="174"/>
                    </a:lnTo>
                    <a:lnTo>
                      <a:pt x="318" y="156"/>
                    </a:lnTo>
                    <a:lnTo>
                      <a:pt x="318" y="156"/>
                    </a:lnTo>
                    <a:lnTo>
                      <a:pt x="318" y="144"/>
                    </a:lnTo>
                    <a:lnTo>
                      <a:pt x="318" y="144"/>
                    </a:lnTo>
                    <a:lnTo>
                      <a:pt x="318" y="138"/>
                    </a:lnTo>
                    <a:lnTo>
                      <a:pt x="312" y="144"/>
                    </a:lnTo>
                    <a:lnTo>
                      <a:pt x="312" y="132"/>
                    </a:lnTo>
                    <a:lnTo>
                      <a:pt x="318" y="126"/>
                    </a:lnTo>
                    <a:lnTo>
                      <a:pt x="318" y="132"/>
                    </a:lnTo>
                    <a:lnTo>
                      <a:pt x="324" y="108"/>
                    </a:lnTo>
                    <a:lnTo>
                      <a:pt x="318" y="108"/>
                    </a:lnTo>
                    <a:lnTo>
                      <a:pt x="324" y="102"/>
                    </a:lnTo>
                    <a:lnTo>
                      <a:pt x="324" y="90"/>
                    </a:lnTo>
                    <a:lnTo>
                      <a:pt x="324" y="90"/>
                    </a:lnTo>
                    <a:lnTo>
                      <a:pt x="324" y="90"/>
                    </a:lnTo>
                    <a:lnTo>
                      <a:pt x="324" y="90"/>
                    </a:lnTo>
                    <a:lnTo>
                      <a:pt x="336" y="78"/>
                    </a:lnTo>
                    <a:lnTo>
                      <a:pt x="342" y="72"/>
                    </a:lnTo>
                    <a:lnTo>
                      <a:pt x="354" y="54"/>
                    </a:lnTo>
                    <a:lnTo>
                      <a:pt x="348" y="30"/>
                    </a:lnTo>
                    <a:lnTo>
                      <a:pt x="348" y="30"/>
                    </a:lnTo>
                    <a:lnTo>
                      <a:pt x="348" y="30"/>
                    </a:lnTo>
                    <a:lnTo>
                      <a:pt x="330" y="12"/>
                    </a:lnTo>
                    <a:lnTo>
                      <a:pt x="306" y="12"/>
                    </a:lnTo>
                    <a:lnTo>
                      <a:pt x="288" y="0"/>
                    </a:lnTo>
                    <a:lnTo>
                      <a:pt x="288" y="0"/>
                    </a:lnTo>
                    <a:lnTo>
                      <a:pt x="288" y="0"/>
                    </a:lnTo>
                    <a:lnTo>
                      <a:pt x="216" y="12"/>
                    </a:lnTo>
                    <a:lnTo>
                      <a:pt x="198" y="18"/>
                    </a:lnTo>
                    <a:lnTo>
                      <a:pt x="198" y="18"/>
                    </a:lnTo>
                    <a:lnTo>
                      <a:pt x="198" y="18"/>
                    </a:lnTo>
                    <a:lnTo>
                      <a:pt x="132" y="0"/>
                    </a:lnTo>
                    <a:lnTo>
                      <a:pt x="126" y="30"/>
                    </a:lnTo>
                    <a:lnTo>
                      <a:pt x="108" y="108"/>
                    </a:lnTo>
                    <a:lnTo>
                      <a:pt x="90" y="120"/>
                    </a:lnTo>
                    <a:lnTo>
                      <a:pt x="78" y="162"/>
                    </a:lnTo>
                    <a:lnTo>
                      <a:pt x="66" y="174"/>
                    </a:lnTo>
                    <a:lnTo>
                      <a:pt x="54" y="186"/>
                    </a:lnTo>
                    <a:lnTo>
                      <a:pt x="42" y="180"/>
                    </a:lnTo>
                    <a:lnTo>
                      <a:pt x="24" y="186"/>
                    </a:lnTo>
                    <a:lnTo>
                      <a:pt x="18" y="174"/>
                    </a:lnTo>
                    <a:lnTo>
                      <a:pt x="0" y="186"/>
                    </a:lnTo>
                    <a:lnTo>
                      <a:pt x="0" y="192"/>
                    </a:lnTo>
                    <a:lnTo>
                      <a:pt x="0" y="192"/>
                    </a:lnTo>
                    <a:lnTo>
                      <a:pt x="0" y="204"/>
                    </a:lnTo>
                    <a:lnTo>
                      <a:pt x="6" y="204"/>
                    </a:lnTo>
                    <a:lnTo>
                      <a:pt x="6" y="216"/>
                    </a:lnTo>
                    <a:lnTo>
                      <a:pt x="6" y="216"/>
                    </a:lnTo>
                    <a:lnTo>
                      <a:pt x="6" y="216"/>
                    </a:lnTo>
                    <a:lnTo>
                      <a:pt x="30" y="20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9" name="Rectangle 883"/>
              <p:cNvSpPr>
                <a:spLocks noChangeArrowheads="1"/>
              </p:cNvSpPr>
              <p:nvPr/>
            </p:nvSpPr>
            <p:spPr bwMode="auto">
              <a:xfrm>
                <a:off x="3072" y="276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40" name="Rectangle 884"/>
              <p:cNvSpPr>
                <a:spLocks noChangeArrowheads="1"/>
              </p:cNvSpPr>
              <p:nvPr/>
            </p:nvSpPr>
            <p:spPr bwMode="auto">
              <a:xfrm>
                <a:off x="3132" y="27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41" name="Freeform 885"/>
              <p:cNvSpPr>
                <a:spLocks/>
              </p:cNvSpPr>
              <p:nvPr/>
            </p:nvSpPr>
            <p:spPr bwMode="auto">
              <a:xfrm>
                <a:off x="2910" y="2760"/>
                <a:ext cx="6" cy="30"/>
              </a:xfrm>
              <a:custGeom>
                <a:avLst/>
                <a:gdLst>
                  <a:gd name="T0" fmla="*/ 0 w 6"/>
                  <a:gd name="T1" fmla="*/ 30 h 30"/>
                  <a:gd name="T2" fmla="*/ 6 w 6"/>
                  <a:gd name="T3" fmla="*/ 0 h 30"/>
                  <a:gd name="T4" fmla="*/ 0 w 6"/>
                  <a:gd name="T5" fmla="*/ 30 h 30"/>
                  <a:gd name="T6" fmla="*/ 0 w 6"/>
                  <a:gd name="T7" fmla="*/ 30 h 30"/>
                </a:gdLst>
                <a:ahLst/>
                <a:cxnLst>
                  <a:cxn ang="0">
                    <a:pos x="T0" y="T1"/>
                  </a:cxn>
                  <a:cxn ang="0">
                    <a:pos x="T2" y="T3"/>
                  </a:cxn>
                  <a:cxn ang="0">
                    <a:pos x="T4" y="T5"/>
                  </a:cxn>
                  <a:cxn ang="0">
                    <a:pos x="T6" y="T7"/>
                  </a:cxn>
                </a:cxnLst>
                <a:rect l="0" t="0" r="r" b="b"/>
                <a:pathLst>
                  <a:path w="6" h="30">
                    <a:moveTo>
                      <a:pt x="0" y="30"/>
                    </a:moveTo>
                    <a:lnTo>
                      <a:pt x="6"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2" name="Freeform 886"/>
              <p:cNvSpPr>
                <a:spLocks/>
              </p:cNvSpPr>
              <p:nvPr/>
            </p:nvSpPr>
            <p:spPr bwMode="auto">
              <a:xfrm>
                <a:off x="2982" y="2772"/>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3" name="Rectangle 887"/>
              <p:cNvSpPr>
                <a:spLocks noChangeArrowheads="1"/>
              </p:cNvSpPr>
              <p:nvPr/>
            </p:nvSpPr>
            <p:spPr bwMode="auto">
              <a:xfrm>
                <a:off x="3108" y="2850"/>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44" name="Freeform 888"/>
              <p:cNvSpPr>
                <a:spLocks/>
              </p:cNvSpPr>
              <p:nvPr/>
            </p:nvSpPr>
            <p:spPr bwMode="auto">
              <a:xfrm>
                <a:off x="3108" y="2838"/>
                <a:ext cx="12" cy="12"/>
              </a:xfrm>
              <a:custGeom>
                <a:avLst/>
                <a:gdLst>
                  <a:gd name="T0" fmla="*/ 0 w 12"/>
                  <a:gd name="T1" fmla="*/ 12 h 12"/>
                  <a:gd name="T2" fmla="*/ 0 w 12"/>
                  <a:gd name="T3" fmla="*/ 12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0" y="12"/>
                    </a:lnTo>
                    <a:lnTo>
                      <a:pt x="12"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5" name="Freeform 889"/>
              <p:cNvSpPr>
                <a:spLocks/>
              </p:cNvSpPr>
              <p:nvPr/>
            </p:nvSpPr>
            <p:spPr bwMode="auto">
              <a:xfrm>
                <a:off x="3102" y="2898"/>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6" name="Freeform 890"/>
              <p:cNvSpPr>
                <a:spLocks/>
              </p:cNvSpPr>
              <p:nvPr/>
            </p:nvSpPr>
            <p:spPr bwMode="auto">
              <a:xfrm>
                <a:off x="2784" y="2934"/>
                <a:ext cx="24" cy="12"/>
              </a:xfrm>
              <a:custGeom>
                <a:avLst/>
                <a:gdLst>
                  <a:gd name="T0" fmla="*/ 24 w 24"/>
                  <a:gd name="T1" fmla="*/ 12 h 12"/>
                  <a:gd name="T2" fmla="*/ 18 w 24"/>
                  <a:gd name="T3" fmla="*/ 0 h 12"/>
                  <a:gd name="T4" fmla="*/ 0 w 24"/>
                  <a:gd name="T5" fmla="*/ 12 h 12"/>
                  <a:gd name="T6" fmla="*/ 18 w 24"/>
                  <a:gd name="T7" fmla="*/ 0 h 12"/>
                  <a:gd name="T8" fmla="*/ 24 w 24"/>
                  <a:gd name="T9" fmla="*/ 12 h 12"/>
                </a:gdLst>
                <a:ahLst/>
                <a:cxnLst>
                  <a:cxn ang="0">
                    <a:pos x="T0" y="T1"/>
                  </a:cxn>
                  <a:cxn ang="0">
                    <a:pos x="T2" y="T3"/>
                  </a:cxn>
                  <a:cxn ang="0">
                    <a:pos x="T4" y="T5"/>
                  </a:cxn>
                  <a:cxn ang="0">
                    <a:pos x="T6" y="T7"/>
                  </a:cxn>
                  <a:cxn ang="0">
                    <a:pos x="T8" y="T9"/>
                  </a:cxn>
                </a:cxnLst>
                <a:rect l="0" t="0" r="r" b="b"/>
                <a:pathLst>
                  <a:path w="24" h="12">
                    <a:moveTo>
                      <a:pt x="24" y="12"/>
                    </a:moveTo>
                    <a:lnTo>
                      <a:pt x="18" y="0"/>
                    </a:lnTo>
                    <a:lnTo>
                      <a:pt x="0" y="12"/>
                    </a:lnTo>
                    <a:lnTo>
                      <a:pt x="18" y="0"/>
                    </a:lnTo>
                    <a:lnTo>
                      <a:pt x="24"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7" name="Freeform 891"/>
              <p:cNvSpPr>
                <a:spLocks/>
              </p:cNvSpPr>
              <p:nvPr/>
            </p:nvSpPr>
            <p:spPr bwMode="auto">
              <a:xfrm>
                <a:off x="2850" y="2880"/>
                <a:ext cx="24" cy="54"/>
              </a:xfrm>
              <a:custGeom>
                <a:avLst/>
                <a:gdLst>
                  <a:gd name="T0" fmla="*/ 0 w 24"/>
                  <a:gd name="T1" fmla="*/ 54 h 54"/>
                  <a:gd name="T2" fmla="*/ 12 w 24"/>
                  <a:gd name="T3" fmla="*/ 42 h 54"/>
                  <a:gd name="T4" fmla="*/ 24 w 24"/>
                  <a:gd name="T5" fmla="*/ 0 h 54"/>
                  <a:gd name="T6" fmla="*/ 12 w 24"/>
                  <a:gd name="T7" fmla="*/ 42 h 54"/>
                  <a:gd name="T8" fmla="*/ 0 w 24"/>
                  <a:gd name="T9" fmla="*/ 54 h 54"/>
                </a:gdLst>
                <a:ahLst/>
                <a:cxnLst>
                  <a:cxn ang="0">
                    <a:pos x="T0" y="T1"/>
                  </a:cxn>
                  <a:cxn ang="0">
                    <a:pos x="T2" y="T3"/>
                  </a:cxn>
                  <a:cxn ang="0">
                    <a:pos x="T4" y="T5"/>
                  </a:cxn>
                  <a:cxn ang="0">
                    <a:pos x="T6" y="T7"/>
                  </a:cxn>
                  <a:cxn ang="0">
                    <a:pos x="T8" y="T9"/>
                  </a:cxn>
                </a:cxnLst>
                <a:rect l="0" t="0" r="r" b="b"/>
                <a:pathLst>
                  <a:path w="24" h="54">
                    <a:moveTo>
                      <a:pt x="0" y="54"/>
                    </a:moveTo>
                    <a:lnTo>
                      <a:pt x="12" y="42"/>
                    </a:lnTo>
                    <a:lnTo>
                      <a:pt x="24" y="0"/>
                    </a:lnTo>
                    <a:lnTo>
                      <a:pt x="12" y="42"/>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8" name="Freeform 892"/>
              <p:cNvSpPr>
                <a:spLocks/>
              </p:cNvSpPr>
              <p:nvPr/>
            </p:nvSpPr>
            <p:spPr bwMode="auto">
              <a:xfrm>
                <a:off x="2892" y="2790"/>
                <a:ext cx="18" cy="78"/>
              </a:xfrm>
              <a:custGeom>
                <a:avLst/>
                <a:gdLst>
                  <a:gd name="T0" fmla="*/ 0 w 18"/>
                  <a:gd name="T1" fmla="*/ 78 h 78"/>
                  <a:gd name="T2" fmla="*/ 18 w 18"/>
                  <a:gd name="T3" fmla="*/ 0 h 78"/>
                  <a:gd name="T4" fmla="*/ 18 w 18"/>
                  <a:gd name="T5" fmla="*/ 0 h 78"/>
                  <a:gd name="T6" fmla="*/ 0 w 18"/>
                  <a:gd name="T7" fmla="*/ 78 h 78"/>
                </a:gdLst>
                <a:ahLst/>
                <a:cxnLst>
                  <a:cxn ang="0">
                    <a:pos x="T0" y="T1"/>
                  </a:cxn>
                  <a:cxn ang="0">
                    <a:pos x="T2" y="T3"/>
                  </a:cxn>
                  <a:cxn ang="0">
                    <a:pos x="T4" y="T5"/>
                  </a:cxn>
                  <a:cxn ang="0">
                    <a:pos x="T6" y="T7"/>
                  </a:cxn>
                </a:cxnLst>
                <a:rect l="0" t="0" r="r" b="b"/>
                <a:pathLst>
                  <a:path w="18" h="78">
                    <a:moveTo>
                      <a:pt x="0" y="78"/>
                    </a:moveTo>
                    <a:lnTo>
                      <a:pt x="18" y="0"/>
                    </a:lnTo>
                    <a:lnTo>
                      <a:pt x="18" y="0"/>
                    </a:lnTo>
                    <a:lnTo>
                      <a:pt x="0" y="7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9" name="Rectangle 893"/>
              <p:cNvSpPr>
                <a:spLocks noChangeArrowheads="1"/>
              </p:cNvSpPr>
              <p:nvPr/>
            </p:nvSpPr>
            <p:spPr bwMode="auto">
              <a:xfrm>
                <a:off x="2910" y="2790"/>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50" name="Freeform 894"/>
              <p:cNvSpPr>
                <a:spLocks/>
              </p:cNvSpPr>
              <p:nvPr/>
            </p:nvSpPr>
            <p:spPr bwMode="auto">
              <a:xfrm>
                <a:off x="3132" y="3349"/>
                <a:ext cx="24" cy="30"/>
              </a:xfrm>
              <a:custGeom>
                <a:avLst/>
                <a:gdLst>
                  <a:gd name="T0" fmla="*/ 18 w 24"/>
                  <a:gd name="T1" fmla="*/ 6 h 30"/>
                  <a:gd name="T2" fmla="*/ 18 w 24"/>
                  <a:gd name="T3" fmla="*/ 6 h 30"/>
                  <a:gd name="T4" fmla="*/ 18 w 24"/>
                  <a:gd name="T5" fmla="*/ 6 h 30"/>
                  <a:gd name="T6" fmla="*/ 18 w 24"/>
                  <a:gd name="T7" fmla="*/ 0 h 30"/>
                  <a:gd name="T8" fmla="*/ 6 w 24"/>
                  <a:gd name="T9" fmla="*/ 0 h 30"/>
                  <a:gd name="T10" fmla="*/ 6 w 24"/>
                  <a:gd name="T11" fmla="*/ 0 h 30"/>
                  <a:gd name="T12" fmla="*/ 0 w 24"/>
                  <a:gd name="T13" fmla="*/ 6 h 30"/>
                  <a:gd name="T14" fmla="*/ 0 w 24"/>
                  <a:gd name="T15" fmla="*/ 24 h 30"/>
                  <a:gd name="T16" fmla="*/ 12 w 24"/>
                  <a:gd name="T17" fmla="*/ 30 h 30"/>
                  <a:gd name="T18" fmla="*/ 18 w 24"/>
                  <a:gd name="T19" fmla="*/ 24 h 30"/>
                  <a:gd name="T20" fmla="*/ 24 w 24"/>
                  <a:gd name="T21" fmla="*/ 18 h 30"/>
                  <a:gd name="T22" fmla="*/ 24 w 24"/>
                  <a:gd name="T23" fmla="*/ 18 h 30"/>
                  <a:gd name="T24" fmla="*/ 18 w 24"/>
                  <a:gd name="T25" fmla="*/ 0 h 30"/>
                  <a:gd name="T26" fmla="*/ 18 w 24"/>
                  <a:gd name="T27" fmla="*/ 0 h 30"/>
                  <a:gd name="T28" fmla="*/ 18 w 24"/>
                  <a:gd name="T2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18" y="6"/>
                    </a:moveTo>
                    <a:lnTo>
                      <a:pt x="18" y="6"/>
                    </a:lnTo>
                    <a:lnTo>
                      <a:pt x="18" y="6"/>
                    </a:lnTo>
                    <a:lnTo>
                      <a:pt x="18" y="0"/>
                    </a:lnTo>
                    <a:lnTo>
                      <a:pt x="6" y="0"/>
                    </a:lnTo>
                    <a:lnTo>
                      <a:pt x="6" y="0"/>
                    </a:lnTo>
                    <a:lnTo>
                      <a:pt x="0" y="6"/>
                    </a:lnTo>
                    <a:lnTo>
                      <a:pt x="0" y="24"/>
                    </a:lnTo>
                    <a:lnTo>
                      <a:pt x="12" y="30"/>
                    </a:lnTo>
                    <a:lnTo>
                      <a:pt x="18" y="24"/>
                    </a:lnTo>
                    <a:lnTo>
                      <a:pt x="24" y="18"/>
                    </a:lnTo>
                    <a:lnTo>
                      <a:pt x="24" y="18"/>
                    </a:lnTo>
                    <a:lnTo>
                      <a:pt x="18" y="0"/>
                    </a:lnTo>
                    <a:lnTo>
                      <a:pt x="18" y="0"/>
                    </a:lnTo>
                    <a:lnTo>
                      <a:pt x="1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1" name="Freeform 895"/>
              <p:cNvSpPr>
                <a:spLocks/>
              </p:cNvSpPr>
              <p:nvPr/>
            </p:nvSpPr>
            <p:spPr bwMode="auto">
              <a:xfrm>
                <a:off x="2778" y="2964"/>
                <a:ext cx="234" cy="229"/>
              </a:xfrm>
              <a:custGeom>
                <a:avLst/>
                <a:gdLst>
                  <a:gd name="T0" fmla="*/ 6 w 234"/>
                  <a:gd name="T1" fmla="*/ 211 h 229"/>
                  <a:gd name="T2" fmla="*/ 24 w 234"/>
                  <a:gd name="T3" fmla="*/ 211 h 229"/>
                  <a:gd name="T4" fmla="*/ 24 w 234"/>
                  <a:gd name="T5" fmla="*/ 205 h 229"/>
                  <a:gd name="T6" fmla="*/ 24 w 234"/>
                  <a:gd name="T7" fmla="*/ 205 h 229"/>
                  <a:gd name="T8" fmla="*/ 24 w 234"/>
                  <a:gd name="T9" fmla="*/ 205 h 229"/>
                  <a:gd name="T10" fmla="*/ 30 w 234"/>
                  <a:gd name="T11" fmla="*/ 211 h 229"/>
                  <a:gd name="T12" fmla="*/ 42 w 234"/>
                  <a:gd name="T13" fmla="*/ 217 h 229"/>
                  <a:gd name="T14" fmla="*/ 120 w 234"/>
                  <a:gd name="T15" fmla="*/ 217 h 229"/>
                  <a:gd name="T16" fmla="*/ 120 w 234"/>
                  <a:gd name="T17" fmla="*/ 217 h 229"/>
                  <a:gd name="T18" fmla="*/ 132 w 234"/>
                  <a:gd name="T19" fmla="*/ 229 h 229"/>
                  <a:gd name="T20" fmla="*/ 186 w 234"/>
                  <a:gd name="T21" fmla="*/ 229 h 229"/>
                  <a:gd name="T22" fmla="*/ 210 w 234"/>
                  <a:gd name="T23" fmla="*/ 223 h 229"/>
                  <a:gd name="T24" fmla="*/ 210 w 234"/>
                  <a:gd name="T25" fmla="*/ 223 h 229"/>
                  <a:gd name="T26" fmla="*/ 210 w 234"/>
                  <a:gd name="T27" fmla="*/ 223 h 229"/>
                  <a:gd name="T28" fmla="*/ 198 w 234"/>
                  <a:gd name="T29" fmla="*/ 211 h 229"/>
                  <a:gd name="T30" fmla="*/ 192 w 234"/>
                  <a:gd name="T31" fmla="*/ 205 h 229"/>
                  <a:gd name="T32" fmla="*/ 192 w 234"/>
                  <a:gd name="T33" fmla="*/ 169 h 229"/>
                  <a:gd name="T34" fmla="*/ 192 w 234"/>
                  <a:gd name="T35" fmla="*/ 133 h 229"/>
                  <a:gd name="T36" fmla="*/ 192 w 234"/>
                  <a:gd name="T37" fmla="*/ 133 h 229"/>
                  <a:gd name="T38" fmla="*/ 192 w 234"/>
                  <a:gd name="T39" fmla="*/ 133 h 229"/>
                  <a:gd name="T40" fmla="*/ 210 w 234"/>
                  <a:gd name="T41" fmla="*/ 133 h 229"/>
                  <a:gd name="T42" fmla="*/ 228 w 234"/>
                  <a:gd name="T43" fmla="*/ 133 h 229"/>
                  <a:gd name="T44" fmla="*/ 228 w 234"/>
                  <a:gd name="T45" fmla="*/ 115 h 229"/>
                  <a:gd name="T46" fmla="*/ 234 w 234"/>
                  <a:gd name="T47" fmla="*/ 97 h 229"/>
                  <a:gd name="T48" fmla="*/ 192 w 234"/>
                  <a:gd name="T49" fmla="*/ 103 h 229"/>
                  <a:gd name="T50" fmla="*/ 186 w 234"/>
                  <a:gd name="T51" fmla="*/ 30 h 229"/>
                  <a:gd name="T52" fmla="*/ 144 w 234"/>
                  <a:gd name="T53" fmla="*/ 24 h 229"/>
                  <a:gd name="T54" fmla="*/ 138 w 234"/>
                  <a:gd name="T55" fmla="*/ 42 h 229"/>
                  <a:gd name="T56" fmla="*/ 108 w 234"/>
                  <a:gd name="T57" fmla="*/ 48 h 229"/>
                  <a:gd name="T58" fmla="*/ 90 w 234"/>
                  <a:gd name="T59" fmla="*/ 0 h 229"/>
                  <a:gd name="T60" fmla="*/ 36 w 234"/>
                  <a:gd name="T61" fmla="*/ 0 h 229"/>
                  <a:gd name="T62" fmla="*/ 12 w 234"/>
                  <a:gd name="T63" fmla="*/ 12 h 229"/>
                  <a:gd name="T64" fmla="*/ 12 w 234"/>
                  <a:gd name="T65" fmla="*/ 12 h 229"/>
                  <a:gd name="T66" fmla="*/ 24 w 234"/>
                  <a:gd name="T67" fmla="*/ 24 h 229"/>
                  <a:gd name="T68" fmla="*/ 30 w 234"/>
                  <a:gd name="T69" fmla="*/ 48 h 229"/>
                  <a:gd name="T70" fmla="*/ 24 w 234"/>
                  <a:gd name="T71" fmla="*/ 60 h 229"/>
                  <a:gd name="T72" fmla="*/ 30 w 234"/>
                  <a:gd name="T73" fmla="*/ 79 h 229"/>
                  <a:gd name="T74" fmla="*/ 36 w 234"/>
                  <a:gd name="T75" fmla="*/ 85 h 229"/>
                  <a:gd name="T76" fmla="*/ 36 w 234"/>
                  <a:gd name="T77" fmla="*/ 91 h 229"/>
                  <a:gd name="T78" fmla="*/ 42 w 234"/>
                  <a:gd name="T79" fmla="*/ 97 h 229"/>
                  <a:gd name="T80" fmla="*/ 36 w 234"/>
                  <a:gd name="T81" fmla="*/ 97 h 229"/>
                  <a:gd name="T82" fmla="*/ 36 w 234"/>
                  <a:gd name="T83" fmla="*/ 115 h 229"/>
                  <a:gd name="T84" fmla="*/ 30 w 234"/>
                  <a:gd name="T85" fmla="*/ 127 h 229"/>
                  <a:gd name="T86" fmla="*/ 24 w 234"/>
                  <a:gd name="T87" fmla="*/ 133 h 229"/>
                  <a:gd name="T88" fmla="*/ 24 w 234"/>
                  <a:gd name="T89" fmla="*/ 139 h 229"/>
                  <a:gd name="T90" fmla="*/ 18 w 234"/>
                  <a:gd name="T91" fmla="*/ 145 h 229"/>
                  <a:gd name="T92" fmla="*/ 6 w 234"/>
                  <a:gd name="T93" fmla="*/ 187 h 229"/>
                  <a:gd name="T94" fmla="*/ 0 w 234"/>
                  <a:gd name="T95" fmla="*/ 193 h 229"/>
                  <a:gd name="T96" fmla="*/ 0 w 234"/>
                  <a:gd name="T97" fmla="*/ 217 h 229"/>
                  <a:gd name="T98" fmla="*/ 6 w 234"/>
                  <a:gd name="T99" fmla="*/ 211 h 229"/>
                  <a:gd name="T100" fmla="*/ 6 w 234"/>
                  <a:gd name="T101" fmla="*/ 21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229">
                    <a:moveTo>
                      <a:pt x="6" y="211"/>
                    </a:moveTo>
                    <a:lnTo>
                      <a:pt x="24" y="211"/>
                    </a:lnTo>
                    <a:lnTo>
                      <a:pt x="24" y="205"/>
                    </a:lnTo>
                    <a:lnTo>
                      <a:pt x="24" y="205"/>
                    </a:lnTo>
                    <a:lnTo>
                      <a:pt x="24" y="205"/>
                    </a:lnTo>
                    <a:lnTo>
                      <a:pt x="30" y="211"/>
                    </a:lnTo>
                    <a:lnTo>
                      <a:pt x="42" y="217"/>
                    </a:lnTo>
                    <a:lnTo>
                      <a:pt x="120" y="217"/>
                    </a:lnTo>
                    <a:lnTo>
                      <a:pt x="120" y="217"/>
                    </a:lnTo>
                    <a:lnTo>
                      <a:pt x="132" y="229"/>
                    </a:lnTo>
                    <a:lnTo>
                      <a:pt x="186" y="229"/>
                    </a:lnTo>
                    <a:lnTo>
                      <a:pt x="210" y="223"/>
                    </a:lnTo>
                    <a:lnTo>
                      <a:pt x="210" y="223"/>
                    </a:lnTo>
                    <a:lnTo>
                      <a:pt x="210" y="223"/>
                    </a:lnTo>
                    <a:lnTo>
                      <a:pt x="198" y="211"/>
                    </a:lnTo>
                    <a:lnTo>
                      <a:pt x="192" y="205"/>
                    </a:lnTo>
                    <a:lnTo>
                      <a:pt x="192" y="169"/>
                    </a:lnTo>
                    <a:lnTo>
                      <a:pt x="192" y="133"/>
                    </a:lnTo>
                    <a:lnTo>
                      <a:pt x="192" y="133"/>
                    </a:lnTo>
                    <a:lnTo>
                      <a:pt x="192" y="133"/>
                    </a:lnTo>
                    <a:lnTo>
                      <a:pt x="210" y="133"/>
                    </a:lnTo>
                    <a:lnTo>
                      <a:pt x="228" y="133"/>
                    </a:lnTo>
                    <a:lnTo>
                      <a:pt x="228" y="115"/>
                    </a:lnTo>
                    <a:lnTo>
                      <a:pt x="234" y="97"/>
                    </a:lnTo>
                    <a:lnTo>
                      <a:pt x="192" y="103"/>
                    </a:lnTo>
                    <a:lnTo>
                      <a:pt x="186" y="30"/>
                    </a:lnTo>
                    <a:lnTo>
                      <a:pt x="144" y="24"/>
                    </a:lnTo>
                    <a:lnTo>
                      <a:pt x="138" y="42"/>
                    </a:lnTo>
                    <a:lnTo>
                      <a:pt x="108" y="48"/>
                    </a:lnTo>
                    <a:lnTo>
                      <a:pt x="90" y="0"/>
                    </a:lnTo>
                    <a:lnTo>
                      <a:pt x="36" y="0"/>
                    </a:lnTo>
                    <a:lnTo>
                      <a:pt x="12" y="12"/>
                    </a:lnTo>
                    <a:lnTo>
                      <a:pt x="12" y="12"/>
                    </a:lnTo>
                    <a:lnTo>
                      <a:pt x="24" y="24"/>
                    </a:lnTo>
                    <a:lnTo>
                      <a:pt x="30" y="48"/>
                    </a:lnTo>
                    <a:lnTo>
                      <a:pt x="24" y="60"/>
                    </a:lnTo>
                    <a:lnTo>
                      <a:pt x="30" y="79"/>
                    </a:lnTo>
                    <a:lnTo>
                      <a:pt x="36" y="85"/>
                    </a:lnTo>
                    <a:lnTo>
                      <a:pt x="36" y="91"/>
                    </a:lnTo>
                    <a:lnTo>
                      <a:pt x="42" y="97"/>
                    </a:lnTo>
                    <a:lnTo>
                      <a:pt x="36" y="97"/>
                    </a:lnTo>
                    <a:lnTo>
                      <a:pt x="36" y="115"/>
                    </a:lnTo>
                    <a:lnTo>
                      <a:pt x="30" y="127"/>
                    </a:lnTo>
                    <a:lnTo>
                      <a:pt x="24" y="133"/>
                    </a:lnTo>
                    <a:lnTo>
                      <a:pt x="24" y="139"/>
                    </a:lnTo>
                    <a:lnTo>
                      <a:pt x="18" y="145"/>
                    </a:lnTo>
                    <a:lnTo>
                      <a:pt x="6" y="187"/>
                    </a:lnTo>
                    <a:lnTo>
                      <a:pt x="0" y="193"/>
                    </a:lnTo>
                    <a:lnTo>
                      <a:pt x="0" y="217"/>
                    </a:lnTo>
                    <a:lnTo>
                      <a:pt x="6" y="211"/>
                    </a:lnTo>
                    <a:lnTo>
                      <a:pt x="6" y="21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2" name="Freeform 896"/>
              <p:cNvSpPr>
                <a:spLocks/>
              </p:cNvSpPr>
              <p:nvPr/>
            </p:nvSpPr>
            <p:spPr bwMode="auto">
              <a:xfrm>
                <a:off x="2886" y="2988"/>
                <a:ext cx="36" cy="24"/>
              </a:xfrm>
              <a:custGeom>
                <a:avLst/>
                <a:gdLst>
                  <a:gd name="T0" fmla="*/ 30 w 36"/>
                  <a:gd name="T1" fmla="*/ 18 h 24"/>
                  <a:gd name="T2" fmla="*/ 0 w 36"/>
                  <a:gd name="T3" fmla="*/ 24 h 24"/>
                  <a:gd name="T4" fmla="*/ 30 w 36"/>
                  <a:gd name="T5" fmla="*/ 18 h 24"/>
                  <a:gd name="T6" fmla="*/ 36 w 36"/>
                  <a:gd name="T7" fmla="*/ 0 h 24"/>
                  <a:gd name="T8" fmla="*/ 36 w 36"/>
                  <a:gd name="T9" fmla="*/ 0 h 24"/>
                  <a:gd name="T10" fmla="*/ 30 w 36"/>
                  <a:gd name="T11" fmla="*/ 18 h 24"/>
                </a:gdLst>
                <a:ahLst/>
                <a:cxnLst>
                  <a:cxn ang="0">
                    <a:pos x="T0" y="T1"/>
                  </a:cxn>
                  <a:cxn ang="0">
                    <a:pos x="T2" y="T3"/>
                  </a:cxn>
                  <a:cxn ang="0">
                    <a:pos x="T4" y="T5"/>
                  </a:cxn>
                  <a:cxn ang="0">
                    <a:pos x="T6" y="T7"/>
                  </a:cxn>
                  <a:cxn ang="0">
                    <a:pos x="T8" y="T9"/>
                  </a:cxn>
                  <a:cxn ang="0">
                    <a:pos x="T10" y="T11"/>
                  </a:cxn>
                </a:cxnLst>
                <a:rect l="0" t="0" r="r" b="b"/>
                <a:pathLst>
                  <a:path w="36" h="24">
                    <a:moveTo>
                      <a:pt x="30" y="18"/>
                    </a:moveTo>
                    <a:lnTo>
                      <a:pt x="0" y="24"/>
                    </a:lnTo>
                    <a:lnTo>
                      <a:pt x="30" y="18"/>
                    </a:lnTo>
                    <a:lnTo>
                      <a:pt x="36" y="0"/>
                    </a:lnTo>
                    <a:lnTo>
                      <a:pt x="36" y="0"/>
                    </a:lnTo>
                    <a:lnTo>
                      <a:pt x="3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3" name="Freeform 897"/>
              <p:cNvSpPr>
                <a:spLocks/>
              </p:cNvSpPr>
              <p:nvPr/>
            </p:nvSpPr>
            <p:spPr bwMode="auto">
              <a:xfrm>
                <a:off x="2790" y="2964"/>
                <a:ext cx="24" cy="12"/>
              </a:xfrm>
              <a:custGeom>
                <a:avLst/>
                <a:gdLst>
                  <a:gd name="T0" fmla="*/ 0 w 24"/>
                  <a:gd name="T1" fmla="*/ 12 h 12"/>
                  <a:gd name="T2" fmla="*/ 0 w 24"/>
                  <a:gd name="T3" fmla="*/ 12 h 12"/>
                  <a:gd name="T4" fmla="*/ 24 w 24"/>
                  <a:gd name="T5" fmla="*/ 0 h 12"/>
                  <a:gd name="T6" fmla="*/ 0 w 24"/>
                  <a:gd name="T7" fmla="*/ 12 h 12"/>
                </a:gdLst>
                <a:ahLst/>
                <a:cxnLst>
                  <a:cxn ang="0">
                    <a:pos x="T0" y="T1"/>
                  </a:cxn>
                  <a:cxn ang="0">
                    <a:pos x="T2" y="T3"/>
                  </a:cxn>
                  <a:cxn ang="0">
                    <a:pos x="T4" y="T5"/>
                  </a:cxn>
                  <a:cxn ang="0">
                    <a:pos x="T6" y="T7"/>
                  </a:cxn>
                </a:cxnLst>
                <a:rect l="0" t="0" r="r" b="b"/>
                <a:pathLst>
                  <a:path w="24" h="12">
                    <a:moveTo>
                      <a:pt x="0" y="12"/>
                    </a:moveTo>
                    <a:lnTo>
                      <a:pt x="0" y="12"/>
                    </a:lnTo>
                    <a:lnTo>
                      <a:pt x="24"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4" name="Freeform 898"/>
              <p:cNvSpPr>
                <a:spLocks/>
              </p:cNvSpPr>
              <p:nvPr/>
            </p:nvSpPr>
            <p:spPr bwMode="auto">
              <a:xfrm>
                <a:off x="2970" y="3012"/>
                <a:ext cx="210" cy="187"/>
              </a:xfrm>
              <a:custGeom>
                <a:avLst/>
                <a:gdLst>
                  <a:gd name="T0" fmla="*/ 162 w 210"/>
                  <a:gd name="T1" fmla="*/ 6 h 187"/>
                  <a:gd name="T2" fmla="*/ 156 w 210"/>
                  <a:gd name="T3" fmla="*/ 6 h 187"/>
                  <a:gd name="T4" fmla="*/ 156 w 210"/>
                  <a:gd name="T5" fmla="*/ 0 h 187"/>
                  <a:gd name="T6" fmla="*/ 126 w 210"/>
                  <a:gd name="T7" fmla="*/ 6 h 187"/>
                  <a:gd name="T8" fmla="*/ 132 w 210"/>
                  <a:gd name="T9" fmla="*/ 6 h 187"/>
                  <a:gd name="T10" fmla="*/ 126 w 210"/>
                  <a:gd name="T11" fmla="*/ 12 h 187"/>
                  <a:gd name="T12" fmla="*/ 126 w 210"/>
                  <a:gd name="T13" fmla="*/ 18 h 187"/>
                  <a:gd name="T14" fmla="*/ 120 w 210"/>
                  <a:gd name="T15" fmla="*/ 43 h 187"/>
                  <a:gd name="T16" fmla="*/ 120 w 210"/>
                  <a:gd name="T17" fmla="*/ 67 h 187"/>
                  <a:gd name="T18" fmla="*/ 138 w 210"/>
                  <a:gd name="T19" fmla="*/ 73 h 187"/>
                  <a:gd name="T20" fmla="*/ 144 w 210"/>
                  <a:gd name="T21" fmla="*/ 97 h 187"/>
                  <a:gd name="T22" fmla="*/ 114 w 210"/>
                  <a:gd name="T23" fmla="*/ 73 h 187"/>
                  <a:gd name="T24" fmla="*/ 102 w 210"/>
                  <a:gd name="T25" fmla="*/ 73 h 187"/>
                  <a:gd name="T26" fmla="*/ 84 w 210"/>
                  <a:gd name="T27" fmla="*/ 67 h 187"/>
                  <a:gd name="T28" fmla="*/ 42 w 210"/>
                  <a:gd name="T29" fmla="*/ 43 h 187"/>
                  <a:gd name="T30" fmla="*/ 42 w 210"/>
                  <a:gd name="T31" fmla="*/ 49 h 187"/>
                  <a:gd name="T32" fmla="*/ 42 w 210"/>
                  <a:gd name="T33" fmla="*/ 49 h 187"/>
                  <a:gd name="T34" fmla="*/ 36 w 210"/>
                  <a:gd name="T35" fmla="*/ 67 h 187"/>
                  <a:gd name="T36" fmla="*/ 36 w 210"/>
                  <a:gd name="T37" fmla="*/ 85 h 187"/>
                  <a:gd name="T38" fmla="*/ 36 w 210"/>
                  <a:gd name="T39" fmla="*/ 85 h 187"/>
                  <a:gd name="T40" fmla="*/ 36 w 210"/>
                  <a:gd name="T41" fmla="*/ 85 h 187"/>
                  <a:gd name="T42" fmla="*/ 18 w 210"/>
                  <a:gd name="T43" fmla="*/ 85 h 187"/>
                  <a:gd name="T44" fmla="*/ 0 w 210"/>
                  <a:gd name="T45" fmla="*/ 85 h 187"/>
                  <a:gd name="T46" fmla="*/ 0 w 210"/>
                  <a:gd name="T47" fmla="*/ 121 h 187"/>
                  <a:gd name="T48" fmla="*/ 0 w 210"/>
                  <a:gd name="T49" fmla="*/ 157 h 187"/>
                  <a:gd name="T50" fmla="*/ 6 w 210"/>
                  <a:gd name="T51" fmla="*/ 163 h 187"/>
                  <a:gd name="T52" fmla="*/ 18 w 210"/>
                  <a:gd name="T53" fmla="*/ 175 h 187"/>
                  <a:gd name="T54" fmla="*/ 36 w 210"/>
                  <a:gd name="T55" fmla="*/ 169 h 187"/>
                  <a:gd name="T56" fmla="*/ 54 w 210"/>
                  <a:gd name="T57" fmla="*/ 175 h 187"/>
                  <a:gd name="T58" fmla="*/ 54 w 210"/>
                  <a:gd name="T59" fmla="*/ 175 h 187"/>
                  <a:gd name="T60" fmla="*/ 54 w 210"/>
                  <a:gd name="T61" fmla="*/ 175 h 187"/>
                  <a:gd name="T62" fmla="*/ 60 w 210"/>
                  <a:gd name="T63" fmla="*/ 181 h 187"/>
                  <a:gd name="T64" fmla="*/ 84 w 210"/>
                  <a:gd name="T65" fmla="*/ 187 h 187"/>
                  <a:gd name="T66" fmla="*/ 90 w 210"/>
                  <a:gd name="T67" fmla="*/ 181 h 187"/>
                  <a:gd name="T68" fmla="*/ 102 w 210"/>
                  <a:gd name="T69" fmla="*/ 157 h 187"/>
                  <a:gd name="T70" fmla="*/ 108 w 210"/>
                  <a:gd name="T71" fmla="*/ 163 h 187"/>
                  <a:gd name="T72" fmla="*/ 114 w 210"/>
                  <a:gd name="T73" fmla="*/ 157 h 187"/>
                  <a:gd name="T74" fmla="*/ 120 w 210"/>
                  <a:gd name="T75" fmla="*/ 157 h 187"/>
                  <a:gd name="T76" fmla="*/ 120 w 210"/>
                  <a:gd name="T77" fmla="*/ 145 h 187"/>
                  <a:gd name="T78" fmla="*/ 150 w 210"/>
                  <a:gd name="T79" fmla="*/ 139 h 187"/>
                  <a:gd name="T80" fmla="*/ 144 w 210"/>
                  <a:gd name="T81" fmla="*/ 127 h 187"/>
                  <a:gd name="T82" fmla="*/ 198 w 210"/>
                  <a:gd name="T83" fmla="*/ 109 h 187"/>
                  <a:gd name="T84" fmla="*/ 192 w 210"/>
                  <a:gd name="T85" fmla="*/ 97 h 187"/>
                  <a:gd name="T86" fmla="*/ 204 w 210"/>
                  <a:gd name="T87" fmla="*/ 73 h 187"/>
                  <a:gd name="T88" fmla="*/ 210 w 210"/>
                  <a:gd name="T89" fmla="*/ 43 h 187"/>
                  <a:gd name="T90" fmla="*/ 204 w 210"/>
                  <a:gd name="T91" fmla="*/ 25 h 187"/>
                  <a:gd name="T92" fmla="*/ 198 w 210"/>
                  <a:gd name="T93" fmla="*/ 25 h 187"/>
                  <a:gd name="T94" fmla="*/ 198 w 210"/>
                  <a:gd name="T95" fmla="*/ 25 h 187"/>
                  <a:gd name="T96" fmla="*/ 162 w 210"/>
                  <a:gd name="T97" fmla="*/ 0 h 187"/>
                  <a:gd name="T98" fmla="*/ 168 w 210"/>
                  <a:gd name="T99" fmla="*/ 6 h 187"/>
                  <a:gd name="T100" fmla="*/ 162 w 210"/>
                  <a:gd name="T101" fmla="*/ 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0" h="187">
                    <a:moveTo>
                      <a:pt x="162" y="6"/>
                    </a:moveTo>
                    <a:lnTo>
                      <a:pt x="156" y="6"/>
                    </a:lnTo>
                    <a:lnTo>
                      <a:pt x="156" y="0"/>
                    </a:lnTo>
                    <a:lnTo>
                      <a:pt x="126" y="6"/>
                    </a:lnTo>
                    <a:lnTo>
                      <a:pt x="132" y="6"/>
                    </a:lnTo>
                    <a:lnTo>
                      <a:pt x="126" y="12"/>
                    </a:lnTo>
                    <a:lnTo>
                      <a:pt x="126" y="18"/>
                    </a:lnTo>
                    <a:lnTo>
                      <a:pt x="120" y="43"/>
                    </a:lnTo>
                    <a:lnTo>
                      <a:pt x="120" y="67"/>
                    </a:lnTo>
                    <a:lnTo>
                      <a:pt x="138" y="73"/>
                    </a:lnTo>
                    <a:lnTo>
                      <a:pt x="144" y="97"/>
                    </a:lnTo>
                    <a:lnTo>
                      <a:pt x="114" y="73"/>
                    </a:lnTo>
                    <a:lnTo>
                      <a:pt x="102" y="73"/>
                    </a:lnTo>
                    <a:lnTo>
                      <a:pt x="84" y="67"/>
                    </a:lnTo>
                    <a:lnTo>
                      <a:pt x="42" y="43"/>
                    </a:lnTo>
                    <a:lnTo>
                      <a:pt x="42" y="49"/>
                    </a:lnTo>
                    <a:lnTo>
                      <a:pt x="42" y="49"/>
                    </a:lnTo>
                    <a:lnTo>
                      <a:pt x="36" y="67"/>
                    </a:lnTo>
                    <a:lnTo>
                      <a:pt x="36" y="85"/>
                    </a:lnTo>
                    <a:lnTo>
                      <a:pt x="36" y="85"/>
                    </a:lnTo>
                    <a:lnTo>
                      <a:pt x="36" y="85"/>
                    </a:lnTo>
                    <a:lnTo>
                      <a:pt x="18" y="85"/>
                    </a:lnTo>
                    <a:lnTo>
                      <a:pt x="0" y="85"/>
                    </a:lnTo>
                    <a:lnTo>
                      <a:pt x="0" y="121"/>
                    </a:lnTo>
                    <a:lnTo>
                      <a:pt x="0" y="157"/>
                    </a:lnTo>
                    <a:lnTo>
                      <a:pt x="6" y="163"/>
                    </a:lnTo>
                    <a:lnTo>
                      <a:pt x="18" y="175"/>
                    </a:lnTo>
                    <a:lnTo>
                      <a:pt x="36" y="169"/>
                    </a:lnTo>
                    <a:lnTo>
                      <a:pt x="54" y="175"/>
                    </a:lnTo>
                    <a:lnTo>
                      <a:pt x="54" y="175"/>
                    </a:lnTo>
                    <a:lnTo>
                      <a:pt x="54" y="175"/>
                    </a:lnTo>
                    <a:lnTo>
                      <a:pt x="60" y="181"/>
                    </a:lnTo>
                    <a:lnTo>
                      <a:pt x="84" y="187"/>
                    </a:lnTo>
                    <a:lnTo>
                      <a:pt x="90" y="181"/>
                    </a:lnTo>
                    <a:lnTo>
                      <a:pt x="102" y="157"/>
                    </a:lnTo>
                    <a:lnTo>
                      <a:pt x="108" y="163"/>
                    </a:lnTo>
                    <a:lnTo>
                      <a:pt x="114" y="157"/>
                    </a:lnTo>
                    <a:lnTo>
                      <a:pt x="120" y="157"/>
                    </a:lnTo>
                    <a:lnTo>
                      <a:pt x="120" y="145"/>
                    </a:lnTo>
                    <a:lnTo>
                      <a:pt x="150" y="139"/>
                    </a:lnTo>
                    <a:lnTo>
                      <a:pt x="144" y="127"/>
                    </a:lnTo>
                    <a:lnTo>
                      <a:pt x="198" y="109"/>
                    </a:lnTo>
                    <a:lnTo>
                      <a:pt x="192" y="97"/>
                    </a:lnTo>
                    <a:lnTo>
                      <a:pt x="204" y="73"/>
                    </a:lnTo>
                    <a:lnTo>
                      <a:pt x="210" y="43"/>
                    </a:lnTo>
                    <a:lnTo>
                      <a:pt x="204" y="25"/>
                    </a:lnTo>
                    <a:lnTo>
                      <a:pt x="198" y="25"/>
                    </a:lnTo>
                    <a:lnTo>
                      <a:pt x="198" y="25"/>
                    </a:lnTo>
                    <a:lnTo>
                      <a:pt x="162" y="0"/>
                    </a:lnTo>
                    <a:lnTo>
                      <a:pt x="168" y="6"/>
                    </a:lnTo>
                    <a:lnTo>
                      <a:pt x="16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5" name="Freeform 899"/>
              <p:cNvSpPr>
                <a:spLocks/>
              </p:cNvSpPr>
              <p:nvPr/>
            </p:nvSpPr>
            <p:spPr bwMode="auto">
              <a:xfrm>
                <a:off x="3096" y="3018"/>
                <a:ext cx="0" cy="6"/>
              </a:xfrm>
              <a:custGeom>
                <a:avLst/>
                <a:gdLst>
                  <a:gd name="T0" fmla="*/ 0 h 6"/>
                  <a:gd name="T1" fmla="*/ 0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0"/>
                    </a:moveTo>
                    <a:lnTo>
                      <a:pt x="0" y="0"/>
                    </a:lnTo>
                    <a:lnTo>
                      <a:pt x="0" y="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6" name="Freeform 900"/>
              <p:cNvSpPr>
                <a:spLocks/>
              </p:cNvSpPr>
              <p:nvPr/>
            </p:nvSpPr>
            <p:spPr bwMode="auto">
              <a:xfrm>
                <a:off x="3132" y="3012"/>
                <a:ext cx="36" cy="25"/>
              </a:xfrm>
              <a:custGeom>
                <a:avLst/>
                <a:gdLst>
                  <a:gd name="T0" fmla="*/ 36 w 36"/>
                  <a:gd name="T1" fmla="*/ 25 h 25"/>
                  <a:gd name="T2" fmla="*/ 0 w 36"/>
                  <a:gd name="T3" fmla="*/ 0 h 25"/>
                  <a:gd name="T4" fmla="*/ 0 w 36"/>
                  <a:gd name="T5" fmla="*/ 0 h 25"/>
                  <a:gd name="T6" fmla="*/ 36 w 36"/>
                  <a:gd name="T7" fmla="*/ 25 h 25"/>
                  <a:gd name="T8" fmla="*/ 36 w 36"/>
                  <a:gd name="T9" fmla="*/ 25 h 25"/>
                </a:gdLst>
                <a:ahLst/>
                <a:cxnLst>
                  <a:cxn ang="0">
                    <a:pos x="T0" y="T1"/>
                  </a:cxn>
                  <a:cxn ang="0">
                    <a:pos x="T2" y="T3"/>
                  </a:cxn>
                  <a:cxn ang="0">
                    <a:pos x="T4" y="T5"/>
                  </a:cxn>
                  <a:cxn ang="0">
                    <a:pos x="T6" y="T7"/>
                  </a:cxn>
                  <a:cxn ang="0">
                    <a:pos x="T8" y="T9"/>
                  </a:cxn>
                </a:cxnLst>
                <a:rect l="0" t="0" r="r" b="b"/>
                <a:pathLst>
                  <a:path w="36" h="25">
                    <a:moveTo>
                      <a:pt x="36" y="25"/>
                    </a:moveTo>
                    <a:lnTo>
                      <a:pt x="0" y="0"/>
                    </a:lnTo>
                    <a:lnTo>
                      <a:pt x="0" y="0"/>
                    </a:lnTo>
                    <a:lnTo>
                      <a:pt x="36" y="25"/>
                    </a:lnTo>
                    <a:lnTo>
                      <a:pt x="36" y="25"/>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7" name="Freeform 901"/>
              <p:cNvSpPr>
                <a:spLocks/>
              </p:cNvSpPr>
              <p:nvPr/>
            </p:nvSpPr>
            <p:spPr bwMode="auto">
              <a:xfrm>
                <a:off x="3174" y="3037"/>
                <a:ext cx="6" cy="48"/>
              </a:xfrm>
              <a:custGeom>
                <a:avLst/>
                <a:gdLst>
                  <a:gd name="T0" fmla="*/ 0 w 6"/>
                  <a:gd name="T1" fmla="*/ 0 h 48"/>
                  <a:gd name="T2" fmla="*/ 6 w 6"/>
                  <a:gd name="T3" fmla="*/ 18 h 48"/>
                  <a:gd name="T4" fmla="*/ 0 w 6"/>
                  <a:gd name="T5" fmla="*/ 48 h 48"/>
                  <a:gd name="T6" fmla="*/ 6 w 6"/>
                  <a:gd name="T7" fmla="*/ 18 h 48"/>
                  <a:gd name="T8" fmla="*/ 0 w 6"/>
                  <a:gd name="T9" fmla="*/ 0 h 48"/>
                </a:gdLst>
                <a:ahLst/>
                <a:cxnLst>
                  <a:cxn ang="0">
                    <a:pos x="T0" y="T1"/>
                  </a:cxn>
                  <a:cxn ang="0">
                    <a:pos x="T2" y="T3"/>
                  </a:cxn>
                  <a:cxn ang="0">
                    <a:pos x="T4" y="T5"/>
                  </a:cxn>
                  <a:cxn ang="0">
                    <a:pos x="T6" y="T7"/>
                  </a:cxn>
                  <a:cxn ang="0">
                    <a:pos x="T8" y="T9"/>
                  </a:cxn>
                </a:cxnLst>
                <a:rect l="0" t="0" r="r" b="b"/>
                <a:pathLst>
                  <a:path w="6" h="48">
                    <a:moveTo>
                      <a:pt x="0" y="0"/>
                    </a:moveTo>
                    <a:lnTo>
                      <a:pt x="6" y="18"/>
                    </a:lnTo>
                    <a:lnTo>
                      <a:pt x="0" y="48"/>
                    </a:lnTo>
                    <a:lnTo>
                      <a:pt x="6" y="1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8" name="Freeform 902"/>
              <p:cNvSpPr>
                <a:spLocks/>
              </p:cNvSpPr>
              <p:nvPr/>
            </p:nvSpPr>
            <p:spPr bwMode="auto">
              <a:xfrm>
                <a:off x="3096" y="3018"/>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59" name="Freeform 903"/>
              <p:cNvSpPr>
                <a:spLocks/>
              </p:cNvSpPr>
              <p:nvPr/>
            </p:nvSpPr>
            <p:spPr bwMode="auto">
              <a:xfrm>
                <a:off x="3090" y="3055"/>
                <a:ext cx="0" cy="24"/>
              </a:xfrm>
              <a:custGeom>
                <a:avLst/>
                <a:gdLst>
                  <a:gd name="T0" fmla="*/ 24 h 24"/>
                  <a:gd name="T1" fmla="*/ 24 h 24"/>
                  <a:gd name="T2" fmla="*/ 0 h 24"/>
                  <a:gd name="T3" fmla="*/ 24 h 24"/>
                </a:gdLst>
                <a:ahLst/>
                <a:cxnLst>
                  <a:cxn ang="0">
                    <a:pos x="0" y="T0"/>
                  </a:cxn>
                  <a:cxn ang="0">
                    <a:pos x="0" y="T1"/>
                  </a:cxn>
                  <a:cxn ang="0">
                    <a:pos x="0" y="T2"/>
                  </a:cxn>
                  <a:cxn ang="0">
                    <a:pos x="0" y="T3"/>
                  </a:cxn>
                </a:cxnLst>
                <a:rect l="0" t="0" r="r" b="b"/>
                <a:pathLst>
                  <a:path h="24">
                    <a:moveTo>
                      <a:pt x="0" y="24"/>
                    </a:moveTo>
                    <a:lnTo>
                      <a:pt x="0" y="24"/>
                    </a:lnTo>
                    <a:lnTo>
                      <a:pt x="0" y="0"/>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0" name="Freeform 904"/>
              <p:cNvSpPr>
                <a:spLocks/>
              </p:cNvSpPr>
              <p:nvPr/>
            </p:nvSpPr>
            <p:spPr bwMode="auto">
              <a:xfrm>
                <a:off x="3012" y="3055"/>
                <a:ext cx="60" cy="30"/>
              </a:xfrm>
              <a:custGeom>
                <a:avLst/>
                <a:gdLst>
                  <a:gd name="T0" fmla="*/ 60 w 60"/>
                  <a:gd name="T1" fmla="*/ 30 h 30"/>
                  <a:gd name="T2" fmla="*/ 42 w 60"/>
                  <a:gd name="T3" fmla="*/ 24 h 30"/>
                  <a:gd name="T4" fmla="*/ 0 w 60"/>
                  <a:gd name="T5" fmla="*/ 0 h 30"/>
                  <a:gd name="T6" fmla="*/ 42 w 60"/>
                  <a:gd name="T7" fmla="*/ 24 h 30"/>
                  <a:gd name="T8" fmla="*/ 60 w 60"/>
                  <a:gd name="T9" fmla="*/ 30 h 30"/>
                </a:gdLst>
                <a:ahLst/>
                <a:cxnLst>
                  <a:cxn ang="0">
                    <a:pos x="T0" y="T1"/>
                  </a:cxn>
                  <a:cxn ang="0">
                    <a:pos x="T2" y="T3"/>
                  </a:cxn>
                  <a:cxn ang="0">
                    <a:pos x="T4" y="T5"/>
                  </a:cxn>
                  <a:cxn ang="0">
                    <a:pos x="T6" y="T7"/>
                  </a:cxn>
                  <a:cxn ang="0">
                    <a:pos x="T8" y="T9"/>
                  </a:cxn>
                </a:cxnLst>
                <a:rect l="0" t="0" r="r" b="b"/>
                <a:pathLst>
                  <a:path w="60" h="30">
                    <a:moveTo>
                      <a:pt x="60" y="30"/>
                    </a:moveTo>
                    <a:lnTo>
                      <a:pt x="42" y="24"/>
                    </a:lnTo>
                    <a:lnTo>
                      <a:pt x="0" y="0"/>
                    </a:lnTo>
                    <a:lnTo>
                      <a:pt x="42" y="24"/>
                    </a:lnTo>
                    <a:lnTo>
                      <a:pt x="6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1" name="Freeform 905"/>
              <p:cNvSpPr>
                <a:spLocks/>
              </p:cNvSpPr>
              <p:nvPr/>
            </p:nvSpPr>
            <p:spPr bwMode="auto">
              <a:xfrm>
                <a:off x="3006" y="3061"/>
                <a:ext cx="6" cy="18"/>
              </a:xfrm>
              <a:custGeom>
                <a:avLst/>
                <a:gdLst>
                  <a:gd name="T0" fmla="*/ 6 w 6"/>
                  <a:gd name="T1" fmla="*/ 0 h 18"/>
                  <a:gd name="T2" fmla="*/ 0 w 6"/>
                  <a:gd name="T3" fmla="*/ 18 h 18"/>
                  <a:gd name="T4" fmla="*/ 6 w 6"/>
                  <a:gd name="T5" fmla="*/ 0 h 18"/>
                  <a:gd name="T6" fmla="*/ 6 w 6"/>
                  <a:gd name="T7" fmla="*/ 0 h 18"/>
                </a:gdLst>
                <a:ahLst/>
                <a:cxnLst>
                  <a:cxn ang="0">
                    <a:pos x="T0" y="T1"/>
                  </a:cxn>
                  <a:cxn ang="0">
                    <a:pos x="T2" y="T3"/>
                  </a:cxn>
                  <a:cxn ang="0">
                    <a:pos x="T4" y="T5"/>
                  </a:cxn>
                  <a:cxn ang="0">
                    <a:pos x="T6" y="T7"/>
                  </a:cxn>
                </a:cxnLst>
                <a:rect l="0" t="0" r="r" b="b"/>
                <a:pathLst>
                  <a:path w="6" h="18">
                    <a:moveTo>
                      <a:pt x="6" y="0"/>
                    </a:moveTo>
                    <a:lnTo>
                      <a:pt x="0" y="18"/>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2" name="Freeform 906"/>
              <p:cNvSpPr>
                <a:spLocks/>
              </p:cNvSpPr>
              <p:nvPr/>
            </p:nvSpPr>
            <p:spPr bwMode="auto">
              <a:xfrm>
                <a:off x="2970" y="3097"/>
                <a:ext cx="0" cy="36"/>
              </a:xfrm>
              <a:custGeom>
                <a:avLst/>
                <a:gdLst>
                  <a:gd name="T0" fmla="*/ 0 h 36"/>
                  <a:gd name="T1" fmla="*/ 36 h 36"/>
                  <a:gd name="T2" fmla="*/ 0 h 36"/>
                  <a:gd name="T3" fmla="*/ 0 h 36"/>
                </a:gdLst>
                <a:ahLst/>
                <a:cxnLst>
                  <a:cxn ang="0">
                    <a:pos x="0" y="T0"/>
                  </a:cxn>
                  <a:cxn ang="0">
                    <a:pos x="0" y="T1"/>
                  </a:cxn>
                  <a:cxn ang="0">
                    <a:pos x="0" y="T2"/>
                  </a:cxn>
                  <a:cxn ang="0">
                    <a:pos x="0" y="T3"/>
                  </a:cxn>
                </a:cxnLst>
                <a:rect l="0" t="0" r="r" b="b"/>
                <a:pathLst>
                  <a:path h="36">
                    <a:moveTo>
                      <a:pt x="0" y="0"/>
                    </a:moveTo>
                    <a:lnTo>
                      <a:pt x="0" y="36"/>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3" name="Freeform 907"/>
              <p:cNvSpPr>
                <a:spLocks/>
              </p:cNvSpPr>
              <p:nvPr/>
            </p:nvSpPr>
            <p:spPr bwMode="auto">
              <a:xfrm>
                <a:off x="2976" y="3175"/>
                <a:ext cx="12" cy="12"/>
              </a:xfrm>
              <a:custGeom>
                <a:avLst/>
                <a:gdLst>
                  <a:gd name="T0" fmla="*/ 12 w 12"/>
                  <a:gd name="T1" fmla="*/ 12 h 12"/>
                  <a:gd name="T2" fmla="*/ 12 w 12"/>
                  <a:gd name="T3" fmla="*/ 12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12" y="12"/>
                    </a:lnTo>
                    <a:lnTo>
                      <a:pt x="0" y="0"/>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4" name="Freeform 908"/>
              <p:cNvSpPr>
                <a:spLocks/>
              </p:cNvSpPr>
              <p:nvPr/>
            </p:nvSpPr>
            <p:spPr bwMode="auto">
              <a:xfrm>
                <a:off x="2988" y="3097"/>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5" name="Freeform 909"/>
              <p:cNvSpPr>
                <a:spLocks noEditPoints="1"/>
              </p:cNvSpPr>
              <p:nvPr/>
            </p:nvSpPr>
            <p:spPr bwMode="auto">
              <a:xfrm>
                <a:off x="3114" y="3055"/>
                <a:ext cx="198" cy="312"/>
              </a:xfrm>
              <a:custGeom>
                <a:avLst/>
                <a:gdLst>
                  <a:gd name="T0" fmla="*/ 84 w 198"/>
                  <a:gd name="T1" fmla="*/ 36 h 312"/>
                  <a:gd name="T2" fmla="*/ 108 w 198"/>
                  <a:gd name="T3" fmla="*/ 78 h 312"/>
                  <a:gd name="T4" fmla="*/ 108 w 198"/>
                  <a:gd name="T5" fmla="*/ 102 h 312"/>
                  <a:gd name="T6" fmla="*/ 102 w 198"/>
                  <a:gd name="T7" fmla="*/ 120 h 312"/>
                  <a:gd name="T8" fmla="*/ 102 w 198"/>
                  <a:gd name="T9" fmla="*/ 120 h 312"/>
                  <a:gd name="T10" fmla="*/ 78 w 198"/>
                  <a:gd name="T11" fmla="*/ 102 h 312"/>
                  <a:gd name="T12" fmla="*/ 78 w 198"/>
                  <a:gd name="T13" fmla="*/ 102 h 312"/>
                  <a:gd name="T14" fmla="*/ 84 w 198"/>
                  <a:gd name="T15" fmla="*/ 72 h 312"/>
                  <a:gd name="T16" fmla="*/ 66 w 198"/>
                  <a:gd name="T17" fmla="*/ 72 h 312"/>
                  <a:gd name="T18" fmla="*/ 54 w 198"/>
                  <a:gd name="T19" fmla="*/ 66 h 312"/>
                  <a:gd name="T20" fmla="*/ 0 w 198"/>
                  <a:gd name="T21" fmla="*/ 84 h 312"/>
                  <a:gd name="T22" fmla="*/ 6 w 198"/>
                  <a:gd name="T23" fmla="*/ 96 h 312"/>
                  <a:gd name="T24" fmla="*/ 54 w 198"/>
                  <a:gd name="T25" fmla="*/ 114 h 312"/>
                  <a:gd name="T26" fmla="*/ 54 w 198"/>
                  <a:gd name="T27" fmla="*/ 180 h 312"/>
                  <a:gd name="T28" fmla="*/ 30 w 198"/>
                  <a:gd name="T29" fmla="*/ 216 h 312"/>
                  <a:gd name="T30" fmla="*/ 30 w 198"/>
                  <a:gd name="T31" fmla="*/ 234 h 312"/>
                  <a:gd name="T32" fmla="*/ 36 w 198"/>
                  <a:gd name="T33" fmla="*/ 258 h 312"/>
                  <a:gd name="T34" fmla="*/ 36 w 198"/>
                  <a:gd name="T35" fmla="*/ 294 h 312"/>
                  <a:gd name="T36" fmla="*/ 54 w 198"/>
                  <a:gd name="T37" fmla="*/ 312 h 312"/>
                  <a:gd name="T38" fmla="*/ 48 w 198"/>
                  <a:gd name="T39" fmla="*/ 306 h 312"/>
                  <a:gd name="T40" fmla="*/ 54 w 198"/>
                  <a:gd name="T41" fmla="*/ 288 h 312"/>
                  <a:gd name="T42" fmla="*/ 66 w 198"/>
                  <a:gd name="T43" fmla="*/ 282 h 312"/>
                  <a:gd name="T44" fmla="*/ 96 w 198"/>
                  <a:gd name="T45" fmla="*/ 264 h 312"/>
                  <a:gd name="T46" fmla="*/ 96 w 198"/>
                  <a:gd name="T47" fmla="*/ 258 h 312"/>
                  <a:gd name="T48" fmla="*/ 102 w 198"/>
                  <a:gd name="T49" fmla="*/ 222 h 312"/>
                  <a:gd name="T50" fmla="*/ 96 w 198"/>
                  <a:gd name="T51" fmla="*/ 216 h 312"/>
                  <a:gd name="T52" fmla="*/ 84 w 198"/>
                  <a:gd name="T53" fmla="*/ 192 h 312"/>
                  <a:gd name="T54" fmla="*/ 96 w 198"/>
                  <a:gd name="T55" fmla="*/ 174 h 312"/>
                  <a:gd name="T56" fmla="*/ 114 w 198"/>
                  <a:gd name="T57" fmla="*/ 156 h 312"/>
                  <a:gd name="T58" fmla="*/ 120 w 198"/>
                  <a:gd name="T59" fmla="*/ 144 h 312"/>
                  <a:gd name="T60" fmla="*/ 132 w 198"/>
                  <a:gd name="T61" fmla="*/ 138 h 312"/>
                  <a:gd name="T62" fmla="*/ 162 w 198"/>
                  <a:gd name="T63" fmla="*/ 126 h 312"/>
                  <a:gd name="T64" fmla="*/ 180 w 198"/>
                  <a:gd name="T65" fmla="*/ 114 h 312"/>
                  <a:gd name="T66" fmla="*/ 180 w 198"/>
                  <a:gd name="T67" fmla="*/ 108 h 312"/>
                  <a:gd name="T68" fmla="*/ 192 w 198"/>
                  <a:gd name="T69" fmla="*/ 90 h 312"/>
                  <a:gd name="T70" fmla="*/ 192 w 198"/>
                  <a:gd name="T71" fmla="*/ 72 h 312"/>
                  <a:gd name="T72" fmla="*/ 192 w 198"/>
                  <a:gd name="T73" fmla="*/ 66 h 312"/>
                  <a:gd name="T74" fmla="*/ 192 w 198"/>
                  <a:gd name="T75" fmla="*/ 48 h 312"/>
                  <a:gd name="T76" fmla="*/ 192 w 198"/>
                  <a:gd name="T77" fmla="*/ 18 h 312"/>
                  <a:gd name="T78" fmla="*/ 198 w 198"/>
                  <a:gd name="T79" fmla="*/ 0 h 312"/>
                  <a:gd name="T80" fmla="*/ 162 w 198"/>
                  <a:gd name="T81" fmla="*/ 18 h 312"/>
                  <a:gd name="T82" fmla="*/ 24 w 198"/>
                  <a:gd name="T83" fmla="*/ 102 h 312"/>
                  <a:gd name="T84" fmla="*/ 18 w 198"/>
                  <a:gd name="T85" fmla="*/ 96 h 312"/>
                  <a:gd name="T86" fmla="*/ 42 w 198"/>
                  <a:gd name="T87" fmla="*/ 9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 h="312">
                    <a:moveTo>
                      <a:pt x="90" y="18"/>
                    </a:moveTo>
                    <a:lnTo>
                      <a:pt x="84" y="36"/>
                    </a:lnTo>
                    <a:lnTo>
                      <a:pt x="90" y="54"/>
                    </a:lnTo>
                    <a:lnTo>
                      <a:pt x="108" y="78"/>
                    </a:lnTo>
                    <a:lnTo>
                      <a:pt x="108" y="102"/>
                    </a:lnTo>
                    <a:lnTo>
                      <a:pt x="108" y="102"/>
                    </a:lnTo>
                    <a:lnTo>
                      <a:pt x="108" y="102"/>
                    </a:lnTo>
                    <a:lnTo>
                      <a:pt x="102" y="120"/>
                    </a:lnTo>
                    <a:lnTo>
                      <a:pt x="102" y="120"/>
                    </a:lnTo>
                    <a:lnTo>
                      <a:pt x="102" y="120"/>
                    </a:lnTo>
                    <a:lnTo>
                      <a:pt x="90" y="114"/>
                    </a:lnTo>
                    <a:lnTo>
                      <a:pt x="78" y="102"/>
                    </a:lnTo>
                    <a:lnTo>
                      <a:pt x="78" y="102"/>
                    </a:lnTo>
                    <a:lnTo>
                      <a:pt x="78" y="102"/>
                    </a:lnTo>
                    <a:lnTo>
                      <a:pt x="84" y="84"/>
                    </a:lnTo>
                    <a:lnTo>
                      <a:pt x="84" y="72"/>
                    </a:lnTo>
                    <a:lnTo>
                      <a:pt x="66" y="78"/>
                    </a:lnTo>
                    <a:lnTo>
                      <a:pt x="66" y="72"/>
                    </a:lnTo>
                    <a:lnTo>
                      <a:pt x="60" y="60"/>
                    </a:lnTo>
                    <a:lnTo>
                      <a:pt x="54" y="66"/>
                    </a:lnTo>
                    <a:lnTo>
                      <a:pt x="54" y="66"/>
                    </a:lnTo>
                    <a:lnTo>
                      <a:pt x="0" y="84"/>
                    </a:lnTo>
                    <a:lnTo>
                      <a:pt x="6" y="96"/>
                    </a:lnTo>
                    <a:lnTo>
                      <a:pt x="6" y="96"/>
                    </a:lnTo>
                    <a:lnTo>
                      <a:pt x="12" y="102"/>
                    </a:lnTo>
                    <a:lnTo>
                      <a:pt x="54" y="114"/>
                    </a:lnTo>
                    <a:lnTo>
                      <a:pt x="54" y="162"/>
                    </a:lnTo>
                    <a:lnTo>
                      <a:pt x="54" y="180"/>
                    </a:lnTo>
                    <a:lnTo>
                      <a:pt x="36" y="216"/>
                    </a:lnTo>
                    <a:lnTo>
                      <a:pt x="30" y="216"/>
                    </a:lnTo>
                    <a:lnTo>
                      <a:pt x="30" y="234"/>
                    </a:lnTo>
                    <a:lnTo>
                      <a:pt x="30" y="234"/>
                    </a:lnTo>
                    <a:lnTo>
                      <a:pt x="30" y="252"/>
                    </a:lnTo>
                    <a:lnTo>
                      <a:pt x="36" y="258"/>
                    </a:lnTo>
                    <a:lnTo>
                      <a:pt x="36" y="264"/>
                    </a:lnTo>
                    <a:lnTo>
                      <a:pt x="36" y="294"/>
                    </a:lnTo>
                    <a:lnTo>
                      <a:pt x="42" y="312"/>
                    </a:lnTo>
                    <a:lnTo>
                      <a:pt x="54" y="312"/>
                    </a:lnTo>
                    <a:lnTo>
                      <a:pt x="54" y="300"/>
                    </a:lnTo>
                    <a:lnTo>
                      <a:pt x="48" y="306"/>
                    </a:lnTo>
                    <a:lnTo>
                      <a:pt x="48" y="300"/>
                    </a:lnTo>
                    <a:lnTo>
                      <a:pt x="54" y="288"/>
                    </a:lnTo>
                    <a:lnTo>
                      <a:pt x="54" y="288"/>
                    </a:lnTo>
                    <a:lnTo>
                      <a:pt x="66" y="282"/>
                    </a:lnTo>
                    <a:lnTo>
                      <a:pt x="84" y="276"/>
                    </a:lnTo>
                    <a:lnTo>
                      <a:pt x="96" y="264"/>
                    </a:lnTo>
                    <a:lnTo>
                      <a:pt x="102" y="258"/>
                    </a:lnTo>
                    <a:lnTo>
                      <a:pt x="96" y="258"/>
                    </a:lnTo>
                    <a:lnTo>
                      <a:pt x="102" y="246"/>
                    </a:lnTo>
                    <a:lnTo>
                      <a:pt x="102" y="222"/>
                    </a:lnTo>
                    <a:lnTo>
                      <a:pt x="96" y="222"/>
                    </a:lnTo>
                    <a:lnTo>
                      <a:pt x="96" y="216"/>
                    </a:lnTo>
                    <a:lnTo>
                      <a:pt x="90" y="198"/>
                    </a:lnTo>
                    <a:lnTo>
                      <a:pt x="84" y="192"/>
                    </a:lnTo>
                    <a:lnTo>
                      <a:pt x="84" y="180"/>
                    </a:lnTo>
                    <a:lnTo>
                      <a:pt x="96" y="174"/>
                    </a:lnTo>
                    <a:lnTo>
                      <a:pt x="114" y="156"/>
                    </a:lnTo>
                    <a:lnTo>
                      <a:pt x="114" y="156"/>
                    </a:lnTo>
                    <a:lnTo>
                      <a:pt x="120" y="150"/>
                    </a:lnTo>
                    <a:lnTo>
                      <a:pt x="120" y="144"/>
                    </a:lnTo>
                    <a:lnTo>
                      <a:pt x="126" y="144"/>
                    </a:lnTo>
                    <a:lnTo>
                      <a:pt x="132" y="138"/>
                    </a:lnTo>
                    <a:lnTo>
                      <a:pt x="150" y="126"/>
                    </a:lnTo>
                    <a:lnTo>
                      <a:pt x="162" y="126"/>
                    </a:lnTo>
                    <a:lnTo>
                      <a:pt x="168" y="120"/>
                    </a:lnTo>
                    <a:lnTo>
                      <a:pt x="180" y="114"/>
                    </a:lnTo>
                    <a:lnTo>
                      <a:pt x="180" y="108"/>
                    </a:lnTo>
                    <a:lnTo>
                      <a:pt x="180" y="108"/>
                    </a:lnTo>
                    <a:lnTo>
                      <a:pt x="192" y="90"/>
                    </a:lnTo>
                    <a:lnTo>
                      <a:pt x="192" y="90"/>
                    </a:lnTo>
                    <a:lnTo>
                      <a:pt x="198" y="78"/>
                    </a:lnTo>
                    <a:lnTo>
                      <a:pt x="192" y="72"/>
                    </a:lnTo>
                    <a:lnTo>
                      <a:pt x="192" y="72"/>
                    </a:lnTo>
                    <a:lnTo>
                      <a:pt x="192" y="66"/>
                    </a:lnTo>
                    <a:lnTo>
                      <a:pt x="192" y="48"/>
                    </a:lnTo>
                    <a:lnTo>
                      <a:pt x="192" y="48"/>
                    </a:lnTo>
                    <a:lnTo>
                      <a:pt x="192" y="42"/>
                    </a:lnTo>
                    <a:lnTo>
                      <a:pt x="192" y="18"/>
                    </a:lnTo>
                    <a:lnTo>
                      <a:pt x="198" y="12"/>
                    </a:lnTo>
                    <a:lnTo>
                      <a:pt x="198" y="0"/>
                    </a:lnTo>
                    <a:lnTo>
                      <a:pt x="198" y="0"/>
                    </a:lnTo>
                    <a:lnTo>
                      <a:pt x="162" y="18"/>
                    </a:lnTo>
                    <a:lnTo>
                      <a:pt x="90" y="18"/>
                    </a:lnTo>
                    <a:close/>
                    <a:moveTo>
                      <a:pt x="24" y="102"/>
                    </a:moveTo>
                    <a:lnTo>
                      <a:pt x="12" y="96"/>
                    </a:lnTo>
                    <a:lnTo>
                      <a:pt x="18" y="96"/>
                    </a:lnTo>
                    <a:lnTo>
                      <a:pt x="24" y="96"/>
                    </a:lnTo>
                    <a:lnTo>
                      <a:pt x="42" y="96"/>
                    </a:lnTo>
                    <a:lnTo>
                      <a:pt x="24" y="10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6" name="Freeform 910"/>
              <p:cNvSpPr>
                <a:spLocks/>
              </p:cNvSpPr>
              <p:nvPr/>
            </p:nvSpPr>
            <p:spPr bwMode="auto">
              <a:xfrm>
                <a:off x="3204" y="3169"/>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7" name="Freeform 911"/>
              <p:cNvSpPr>
                <a:spLocks/>
              </p:cNvSpPr>
              <p:nvPr/>
            </p:nvSpPr>
            <p:spPr bwMode="auto">
              <a:xfrm>
                <a:off x="3222" y="3133"/>
                <a:ext cx="0" cy="24"/>
              </a:xfrm>
              <a:custGeom>
                <a:avLst/>
                <a:gdLst>
                  <a:gd name="T0" fmla="*/ 24 h 24"/>
                  <a:gd name="T1" fmla="*/ 0 h 24"/>
                  <a:gd name="T2" fmla="*/ 24 h 24"/>
                  <a:gd name="T3" fmla="*/ 24 h 24"/>
                </a:gdLst>
                <a:ahLst/>
                <a:cxnLst>
                  <a:cxn ang="0">
                    <a:pos x="0" y="T0"/>
                  </a:cxn>
                  <a:cxn ang="0">
                    <a:pos x="0" y="T1"/>
                  </a:cxn>
                  <a:cxn ang="0">
                    <a:pos x="0" y="T2"/>
                  </a:cxn>
                  <a:cxn ang="0">
                    <a:pos x="0" y="T3"/>
                  </a:cxn>
                </a:cxnLst>
                <a:rect l="0" t="0" r="r" b="b"/>
                <a:pathLst>
                  <a:path h="24">
                    <a:moveTo>
                      <a:pt x="0" y="24"/>
                    </a:moveTo>
                    <a:lnTo>
                      <a:pt x="0" y="0"/>
                    </a:lnTo>
                    <a:lnTo>
                      <a:pt x="0" y="24"/>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8" name="Freeform 912"/>
              <p:cNvSpPr>
                <a:spLocks/>
              </p:cNvSpPr>
              <p:nvPr/>
            </p:nvSpPr>
            <p:spPr bwMode="auto">
              <a:xfrm>
                <a:off x="3192" y="3139"/>
                <a:ext cx="6" cy="18"/>
              </a:xfrm>
              <a:custGeom>
                <a:avLst/>
                <a:gdLst>
                  <a:gd name="T0" fmla="*/ 0 w 6"/>
                  <a:gd name="T1" fmla="*/ 18 h 18"/>
                  <a:gd name="T2" fmla="*/ 0 w 6"/>
                  <a:gd name="T3" fmla="*/ 18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0" y="18"/>
                    </a:lnTo>
                    <a:lnTo>
                      <a:pt x="6"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69" name="Freeform 913"/>
              <p:cNvSpPr>
                <a:spLocks/>
              </p:cNvSpPr>
              <p:nvPr/>
            </p:nvSpPr>
            <p:spPr bwMode="auto">
              <a:xfrm>
                <a:off x="3180" y="3127"/>
                <a:ext cx="18" cy="6"/>
              </a:xfrm>
              <a:custGeom>
                <a:avLst/>
                <a:gdLst>
                  <a:gd name="T0" fmla="*/ 0 w 18"/>
                  <a:gd name="T1" fmla="*/ 0 h 6"/>
                  <a:gd name="T2" fmla="*/ 0 w 18"/>
                  <a:gd name="T3" fmla="*/ 6 h 6"/>
                  <a:gd name="T4" fmla="*/ 18 w 18"/>
                  <a:gd name="T5" fmla="*/ 0 h 6"/>
                  <a:gd name="T6" fmla="*/ 0 w 18"/>
                  <a:gd name="T7" fmla="*/ 6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0" y="6"/>
                    </a:lnTo>
                    <a:lnTo>
                      <a:pt x="18" y="0"/>
                    </a:lnTo>
                    <a:lnTo>
                      <a:pt x="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0" name="Freeform 914"/>
              <p:cNvSpPr>
                <a:spLocks/>
              </p:cNvSpPr>
              <p:nvPr/>
            </p:nvSpPr>
            <p:spPr bwMode="auto">
              <a:xfrm>
                <a:off x="3114" y="3121"/>
                <a:ext cx="54" cy="18"/>
              </a:xfrm>
              <a:custGeom>
                <a:avLst/>
                <a:gdLst>
                  <a:gd name="T0" fmla="*/ 54 w 54"/>
                  <a:gd name="T1" fmla="*/ 0 h 18"/>
                  <a:gd name="T2" fmla="*/ 54 w 54"/>
                  <a:gd name="T3" fmla="*/ 0 h 18"/>
                  <a:gd name="T4" fmla="*/ 0 w 54"/>
                  <a:gd name="T5" fmla="*/ 18 h 18"/>
                  <a:gd name="T6" fmla="*/ 54 w 54"/>
                  <a:gd name="T7" fmla="*/ 0 h 18"/>
                </a:gdLst>
                <a:ahLst/>
                <a:cxnLst>
                  <a:cxn ang="0">
                    <a:pos x="T0" y="T1"/>
                  </a:cxn>
                  <a:cxn ang="0">
                    <a:pos x="T2" y="T3"/>
                  </a:cxn>
                  <a:cxn ang="0">
                    <a:pos x="T4" y="T5"/>
                  </a:cxn>
                  <a:cxn ang="0">
                    <a:pos x="T6" y="T7"/>
                  </a:cxn>
                </a:cxnLst>
                <a:rect l="0" t="0" r="r" b="b"/>
                <a:pathLst>
                  <a:path w="54" h="18">
                    <a:moveTo>
                      <a:pt x="54" y="0"/>
                    </a:moveTo>
                    <a:lnTo>
                      <a:pt x="54" y="0"/>
                    </a:lnTo>
                    <a:lnTo>
                      <a:pt x="0" y="18"/>
                    </a:lnTo>
                    <a:lnTo>
                      <a:pt x="5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1" name="Freeform 915"/>
              <p:cNvSpPr>
                <a:spLocks/>
              </p:cNvSpPr>
              <p:nvPr/>
            </p:nvSpPr>
            <p:spPr bwMode="auto">
              <a:xfrm>
                <a:off x="3030" y="3151"/>
                <a:ext cx="138" cy="138"/>
              </a:xfrm>
              <a:custGeom>
                <a:avLst/>
                <a:gdLst>
                  <a:gd name="T0" fmla="*/ 138 w 138"/>
                  <a:gd name="T1" fmla="*/ 18 h 138"/>
                  <a:gd name="T2" fmla="*/ 96 w 138"/>
                  <a:gd name="T3" fmla="*/ 6 h 138"/>
                  <a:gd name="T4" fmla="*/ 90 w 138"/>
                  <a:gd name="T5" fmla="*/ 0 h 138"/>
                  <a:gd name="T6" fmla="*/ 90 w 138"/>
                  <a:gd name="T7" fmla="*/ 0 h 138"/>
                  <a:gd name="T8" fmla="*/ 60 w 138"/>
                  <a:gd name="T9" fmla="*/ 6 h 138"/>
                  <a:gd name="T10" fmla="*/ 60 w 138"/>
                  <a:gd name="T11" fmla="*/ 18 h 138"/>
                  <a:gd name="T12" fmla="*/ 66 w 138"/>
                  <a:gd name="T13" fmla="*/ 18 h 138"/>
                  <a:gd name="T14" fmla="*/ 54 w 138"/>
                  <a:gd name="T15" fmla="*/ 24 h 138"/>
                  <a:gd name="T16" fmla="*/ 48 w 138"/>
                  <a:gd name="T17" fmla="*/ 30 h 138"/>
                  <a:gd name="T18" fmla="*/ 42 w 138"/>
                  <a:gd name="T19" fmla="*/ 30 h 138"/>
                  <a:gd name="T20" fmla="*/ 30 w 138"/>
                  <a:gd name="T21" fmla="*/ 42 h 138"/>
                  <a:gd name="T22" fmla="*/ 30 w 138"/>
                  <a:gd name="T23" fmla="*/ 42 h 138"/>
                  <a:gd name="T24" fmla="*/ 30 w 138"/>
                  <a:gd name="T25" fmla="*/ 42 h 138"/>
                  <a:gd name="T26" fmla="*/ 24 w 138"/>
                  <a:gd name="T27" fmla="*/ 48 h 138"/>
                  <a:gd name="T28" fmla="*/ 0 w 138"/>
                  <a:gd name="T29" fmla="*/ 42 h 138"/>
                  <a:gd name="T30" fmla="*/ 0 w 138"/>
                  <a:gd name="T31" fmla="*/ 48 h 138"/>
                  <a:gd name="T32" fmla="*/ 12 w 138"/>
                  <a:gd name="T33" fmla="*/ 66 h 138"/>
                  <a:gd name="T34" fmla="*/ 42 w 138"/>
                  <a:gd name="T35" fmla="*/ 96 h 138"/>
                  <a:gd name="T36" fmla="*/ 48 w 138"/>
                  <a:gd name="T37" fmla="*/ 120 h 138"/>
                  <a:gd name="T38" fmla="*/ 72 w 138"/>
                  <a:gd name="T39" fmla="*/ 126 h 138"/>
                  <a:gd name="T40" fmla="*/ 78 w 138"/>
                  <a:gd name="T41" fmla="*/ 126 h 138"/>
                  <a:gd name="T42" fmla="*/ 90 w 138"/>
                  <a:gd name="T43" fmla="*/ 132 h 138"/>
                  <a:gd name="T44" fmla="*/ 96 w 138"/>
                  <a:gd name="T45" fmla="*/ 132 h 138"/>
                  <a:gd name="T46" fmla="*/ 102 w 138"/>
                  <a:gd name="T47" fmla="*/ 126 h 138"/>
                  <a:gd name="T48" fmla="*/ 108 w 138"/>
                  <a:gd name="T49" fmla="*/ 132 h 138"/>
                  <a:gd name="T50" fmla="*/ 114 w 138"/>
                  <a:gd name="T51" fmla="*/ 138 h 138"/>
                  <a:gd name="T52" fmla="*/ 114 w 138"/>
                  <a:gd name="T53" fmla="*/ 120 h 138"/>
                  <a:gd name="T54" fmla="*/ 120 w 138"/>
                  <a:gd name="T55" fmla="*/ 120 h 138"/>
                  <a:gd name="T56" fmla="*/ 138 w 138"/>
                  <a:gd name="T57" fmla="*/ 84 h 138"/>
                  <a:gd name="T58" fmla="*/ 132 w 138"/>
                  <a:gd name="T59" fmla="*/ 66 h 138"/>
                  <a:gd name="T60" fmla="*/ 138 w 138"/>
                  <a:gd name="T61"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38" y="18"/>
                    </a:moveTo>
                    <a:lnTo>
                      <a:pt x="96" y="6"/>
                    </a:lnTo>
                    <a:lnTo>
                      <a:pt x="90" y="0"/>
                    </a:lnTo>
                    <a:lnTo>
                      <a:pt x="90" y="0"/>
                    </a:lnTo>
                    <a:lnTo>
                      <a:pt x="60" y="6"/>
                    </a:lnTo>
                    <a:lnTo>
                      <a:pt x="60" y="18"/>
                    </a:lnTo>
                    <a:lnTo>
                      <a:pt x="66" y="18"/>
                    </a:lnTo>
                    <a:lnTo>
                      <a:pt x="54" y="24"/>
                    </a:lnTo>
                    <a:lnTo>
                      <a:pt x="48" y="30"/>
                    </a:lnTo>
                    <a:lnTo>
                      <a:pt x="42" y="30"/>
                    </a:lnTo>
                    <a:lnTo>
                      <a:pt x="30" y="42"/>
                    </a:lnTo>
                    <a:lnTo>
                      <a:pt x="30" y="42"/>
                    </a:lnTo>
                    <a:lnTo>
                      <a:pt x="30" y="42"/>
                    </a:lnTo>
                    <a:lnTo>
                      <a:pt x="24" y="48"/>
                    </a:lnTo>
                    <a:lnTo>
                      <a:pt x="0" y="42"/>
                    </a:lnTo>
                    <a:lnTo>
                      <a:pt x="0" y="48"/>
                    </a:lnTo>
                    <a:lnTo>
                      <a:pt x="12" y="66"/>
                    </a:lnTo>
                    <a:lnTo>
                      <a:pt x="42" y="96"/>
                    </a:lnTo>
                    <a:lnTo>
                      <a:pt x="48" y="120"/>
                    </a:lnTo>
                    <a:lnTo>
                      <a:pt x="72" y="126"/>
                    </a:lnTo>
                    <a:lnTo>
                      <a:pt x="78" y="126"/>
                    </a:lnTo>
                    <a:lnTo>
                      <a:pt x="90" y="132"/>
                    </a:lnTo>
                    <a:lnTo>
                      <a:pt x="96" y="132"/>
                    </a:lnTo>
                    <a:lnTo>
                      <a:pt x="102" y="126"/>
                    </a:lnTo>
                    <a:lnTo>
                      <a:pt x="108" y="132"/>
                    </a:lnTo>
                    <a:lnTo>
                      <a:pt x="114" y="138"/>
                    </a:lnTo>
                    <a:lnTo>
                      <a:pt x="114" y="120"/>
                    </a:lnTo>
                    <a:lnTo>
                      <a:pt x="120" y="120"/>
                    </a:lnTo>
                    <a:lnTo>
                      <a:pt x="138" y="84"/>
                    </a:lnTo>
                    <a:lnTo>
                      <a:pt x="132" y="66"/>
                    </a:lnTo>
                    <a:lnTo>
                      <a:pt x="138"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2" name="Freeform 916"/>
              <p:cNvSpPr>
                <a:spLocks/>
              </p:cNvSpPr>
              <p:nvPr/>
            </p:nvSpPr>
            <p:spPr bwMode="auto">
              <a:xfrm>
                <a:off x="3090" y="3151"/>
                <a:ext cx="30" cy="6"/>
              </a:xfrm>
              <a:custGeom>
                <a:avLst/>
                <a:gdLst>
                  <a:gd name="T0" fmla="*/ 30 w 30"/>
                  <a:gd name="T1" fmla="*/ 0 h 6"/>
                  <a:gd name="T2" fmla="*/ 30 w 30"/>
                  <a:gd name="T3" fmla="*/ 0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30" y="0"/>
                    </a:lnTo>
                    <a:lnTo>
                      <a:pt x="0" y="6"/>
                    </a:lnTo>
                    <a:lnTo>
                      <a:pt x="3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3" name="Freeform 917"/>
              <p:cNvSpPr>
                <a:spLocks/>
              </p:cNvSpPr>
              <p:nvPr/>
            </p:nvSpPr>
            <p:spPr bwMode="auto">
              <a:xfrm>
                <a:off x="3120" y="3151"/>
                <a:ext cx="48" cy="84"/>
              </a:xfrm>
              <a:custGeom>
                <a:avLst/>
                <a:gdLst>
                  <a:gd name="T0" fmla="*/ 0 w 48"/>
                  <a:gd name="T1" fmla="*/ 0 h 84"/>
                  <a:gd name="T2" fmla="*/ 6 w 48"/>
                  <a:gd name="T3" fmla="*/ 6 h 84"/>
                  <a:gd name="T4" fmla="*/ 48 w 48"/>
                  <a:gd name="T5" fmla="*/ 18 h 84"/>
                  <a:gd name="T6" fmla="*/ 42 w 48"/>
                  <a:gd name="T7" fmla="*/ 66 h 84"/>
                  <a:gd name="T8" fmla="*/ 48 w 48"/>
                  <a:gd name="T9" fmla="*/ 84 h 84"/>
                  <a:gd name="T10" fmla="*/ 48 w 48"/>
                  <a:gd name="T11" fmla="*/ 66 h 84"/>
                  <a:gd name="T12" fmla="*/ 48 w 48"/>
                  <a:gd name="T13" fmla="*/ 18 h 84"/>
                  <a:gd name="T14" fmla="*/ 6 w 48"/>
                  <a:gd name="T15" fmla="*/ 6 h 84"/>
                  <a:gd name="T16" fmla="*/ 0 w 48"/>
                  <a:gd name="T17" fmla="*/ 0 h 84"/>
                  <a:gd name="T18" fmla="*/ 0 w 48"/>
                  <a:gd name="T19" fmla="*/ 0 h 84"/>
                  <a:gd name="T20" fmla="*/ 0 w 48"/>
                  <a:gd name="T21" fmla="*/ 0 h 84"/>
                  <a:gd name="T22" fmla="*/ 0 w 48"/>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84">
                    <a:moveTo>
                      <a:pt x="0" y="0"/>
                    </a:moveTo>
                    <a:lnTo>
                      <a:pt x="6" y="6"/>
                    </a:lnTo>
                    <a:lnTo>
                      <a:pt x="48" y="18"/>
                    </a:lnTo>
                    <a:lnTo>
                      <a:pt x="42" y="66"/>
                    </a:lnTo>
                    <a:lnTo>
                      <a:pt x="48" y="84"/>
                    </a:lnTo>
                    <a:lnTo>
                      <a:pt x="48" y="66"/>
                    </a:lnTo>
                    <a:lnTo>
                      <a:pt x="48" y="18"/>
                    </a:lnTo>
                    <a:lnTo>
                      <a:pt x="6" y="6"/>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4" name="Freeform 918"/>
              <p:cNvSpPr>
                <a:spLocks noEditPoints="1"/>
              </p:cNvSpPr>
              <p:nvPr/>
            </p:nvSpPr>
            <p:spPr bwMode="auto">
              <a:xfrm>
                <a:off x="2928" y="3187"/>
                <a:ext cx="174" cy="186"/>
              </a:xfrm>
              <a:custGeom>
                <a:avLst/>
                <a:gdLst>
                  <a:gd name="T0" fmla="*/ 150 w 174"/>
                  <a:gd name="T1" fmla="*/ 84 h 186"/>
                  <a:gd name="T2" fmla="*/ 144 w 174"/>
                  <a:gd name="T3" fmla="*/ 60 h 186"/>
                  <a:gd name="T4" fmla="*/ 114 w 174"/>
                  <a:gd name="T5" fmla="*/ 30 h 186"/>
                  <a:gd name="T6" fmla="*/ 102 w 174"/>
                  <a:gd name="T7" fmla="*/ 12 h 186"/>
                  <a:gd name="T8" fmla="*/ 102 w 174"/>
                  <a:gd name="T9" fmla="*/ 6 h 186"/>
                  <a:gd name="T10" fmla="*/ 102 w 174"/>
                  <a:gd name="T11" fmla="*/ 6 h 186"/>
                  <a:gd name="T12" fmla="*/ 96 w 174"/>
                  <a:gd name="T13" fmla="*/ 0 h 186"/>
                  <a:gd name="T14" fmla="*/ 96 w 174"/>
                  <a:gd name="T15" fmla="*/ 0 h 186"/>
                  <a:gd name="T16" fmla="*/ 66 w 174"/>
                  <a:gd name="T17" fmla="*/ 24 h 186"/>
                  <a:gd name="T18" fmla="*/ 66 w 174"/>
                  <a:gd name="T19" fmla="*/ 24 h 186"/>
                  <a:gd name="T20" fmla="*/ 66 w 174"/>
                  <a:gd name="T21" fmla="*/ 24 h 186"/>
                  <a:gd name="T22" fmla="*/ 60 w 174"/>
                  <a:gd name="T23" fmla="*/ 6 h 186"/>
                  <a:gd name="T24" fmla="*/ 18 w 174"/>
                  <a:gd name="T25" fmla="*/ 18 h 186"/>
                  <a:gd name="T26" fmla="*/ 18 w 174"/>
                  <a:gd name="T27" fmla="*/ 84 h 186"/>
                  <a:gd name="T28" fmla="*/ 0 w 174"/>
                  <a:gd name="T29" fmla="*/ 90 h 186"/>
                  <a:gd name="T30" fmla="*/ 0 w 174"/>
                  <a:gd name="T31" fmla="*/ 138 h 186"/>
                  <a:gd name="T32" fmla="*/ 0 w 174"/>
                  <a:gd name="T33" fmla="*/ 138 h 186"/>
                  <a:gd name="T34" fmla="*/ 0 w 174"/>
                  <a:gd name="T35" fmla="*/ 138 h 186"/>
                  <a:gd name="T36" fmla="*/ 18 w 174"/>
                  <a:gd name="T37" fmla="*/ 162 h 186"/>
                  <a:gd name="T38" fmla="*/ 18 w 174"/>
                  <a:gd name="T39" fmla="*/ 168 h 186"/>
                  <a:gd name="T40" fmla="*/ 18 w 174"/>
                  <a:gd name="T41" fmla="*/ 174 h 186"/>
                  <a:gd name="T42" fmla="*/ 12 w 174"/>
                  <a:gd name="T43" fmla="*/ 180 h 186"/>
                  <a:gd name="T44" fmla="*/ 24 w 174"/>
                  <a:gd name="T45" fmla="*/ 186 h 186"/>
                  <a:gd name="T46" fmla="*/ 48 w 174"/>
                  <a:gd name="T47" fmla="*/ 180 h 186"/>
                  <a:gd name="T48" fmla="*/ 66 w 174"/>
                  <a:gd name="T49" fmla="*/ 150 h 186"/>
                  <a:gd name="T50" fmla="*/ 66 w 174"/>
                  <a:gd name="T51" fmla="*/ 150 h 186"/>
                  <a:gd name="T52" fmla="*/ 66 w 174"/>
                  <a:gd name="T53" fmla="*/ 150 h 186"/>
                  <a:gd name="T54" fmla="*/ 90 w 174"/>
                  <a:gd name="T55" fmla="*/ 162 h 186"/>
                  <a:gd name="T56" fmla="*/ 108 w 174"/>
                  <a:gd name="T57" fmla="*/ 156 h 186"/>
                  <a:gd name="T58" fmla="*/ 114 w 174"/>
                  <a:gd name="T59" fmla="*/ 138 h 186"/>
                  <a:gd name="T60" fmla="*/ 156 w 174"/>
                  <a:gd name="T61" fmla="*/ 96 h 186"/>
                  <a:gd name="T62" fmla="*/ 162 w 174"/>
                  <a:gd name="T63" fmla="*/ 96 h 186"/>
                  <a:gd name="T64" fmla="*/ 174 w 174"/>
                  <a:gd name="T65" fmla="*/ 90 h 186"/>
                  <a:gd name="T66" fmla="*/ 150 w 174"/>
                  <a:gd name="T67" fmla="*/ 84 h 186"/>
                  <a:gd name="T68" fmla="*/ 114 w 174"/>
                  <a:gd name="T69" fmla="*/ 72 h 186"/>
                  <a:gd name="T70" fmla="*/ 108 w 174"/>
                  <a:gd name="T71" fmla="*/ 66 h 186"/>
                  <a:gd name="T72" fmla="*/ 96 w 174"/>
                  <a:gd name="T73" fmla="*/ 66 h 186"/>
                  <a:gd name="T74" fmla="*/ 90 w 174"/>
                  <a:gd name="T75" fmla="*/ 60 h 186"/>
                  <a:gd name="T76" fmla="*/ 102 w 174"/>
                  <a:gd name="T77" fmla="*/ 54 h 186"/>
                  <a:gd name="T78" fmla="*/ 108 w 174"/>
                  <a:gd name="T79" fmla="*/ 48 h 186"/>
                  <a:gd name="T80" fmla="*/ 108 w 174"/>
                  <a:gd name="T81" fmla="*/ 54 h 186"/>
                  <a:gd name="T82" fmla="*/ 108 w 174"/>
                  <a:gd name="T83" fmla="*/ 66 h 186"/>
                  <a:gd name="T84" fmla="*/ 114 w 174"/>
                  <a:gd name="T85" fmla="*/ 54 h 186"/>
                  <a:gd name="T86" fmla="*/ 114 w 174"/>
                  <a:gd name="T87" fmla="*/ 60 h 186"/>
                  <a:gd name="T88" fmla="*/ 120 w 174"/>
                  <a:gd name="T89" fmla="*/ 66 h 186"/>
                  <a:gd name="T90" fmla="*/ 114 w 174"/>
                  <a:gd name="T91" fmla="*/ 7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186">
                    <a:moveTo>
                      <a:pt x="150" y="84"/>
                    </a:moveTo>
                    <a:lnTo>
                      <a:pt x="144" y="60"/>
                    </a:lnTo>
                    <a:lnTo>
                      <a:pt x="114" y="30"/>
                    </a:lnTo>
                    <a:lnTo>
                      <a:pt x="102" y="12"/>
                    </a:lnTo>
                    <a:lnTo>
                      <a:pt x="102" y="6"/>
                    </a:lnTo>
                    <a:lnTo>
                      <a:pt x="102" y="6"/>
                    </a:lnTo>
                    <a:lnTo>
                      <a:pt x="96" y="0"/>
                    </a:lnTo>
                    <a:lnTo>
                      <a:pt x="96" y="0"/>
                    </a:lnTo>
                    <a:lnTo>
                      <a:pt x="66" y="24"/>
                    </a:lnTo>
                    <a:lnTo>
                      <a:pt x="66" y="24"/>
                    </a:lnTo>
                    <a:lnTo>
                      <a:pt x="66" y="24"/>
                    </a:lnTo>
                    <a:lnTo>
                      <a:pt x="60" y="6"/>
                    </a:lnTo>
                    <a:lnTo>
                      <a:pt x="18" y="18"/>
                    </a:lnTo>
                    <a:lnTo>
                      <a:pt x="18" y="84"/>
                    </a:lnTo>
                    <a:lnTo>
                      <a:pt x="0" y="90"/>
                    </a:lnTo>
                    <a:lnTo>
                      <a:pt x="0" y="138"/>
                    </a:lnTo>
                    <a:lnTo>
                      <a:pt x="0" y="138"/>
                    </a:lnTo>
                    <a:lnTo>
                      <a:pt x="0" y="138"/>
                    </a:lnTo>
                    <a:lnTo>
                      <a:pt x="18" y="162"/>
                    </a:lnTo>
                    <a:lnTo>
                      <a:pt x="18" y="168"/>
                    </a:lnTo>
                    <a:lnTo>
                      <a:pt x="18" y="174"/>
                    </a:lnTo>
                    <a:lnTo>
                      <a:pt x="12" y="180"/>
                    </a:lnTo>
                    <a:lnTo>
                      <a:pt x="24" y="186"/>
                    </a:lnTo>
                    <a:lnTo>
                      <a:pt x="48" y="180"/>
                    </a:lnTo>
                    <a:lnTo>
                      <a:pt x="66" y="150"/>
                    </a:lnTo>
                    <a:lnTo>
                      <a:pt x="66" y="150"/>
                    </a:lnTo>
                    <a:lnTo>
                      <a:pt x="66" y="150"/>
                    </a:lnTo>
                    <a:lnTo>
                      <a:pt x="90" y="162"/>
                    </a:lnTo>
                    <a:lnTo>
                      <a:pt x="108" y="156"/>
                    </a:lnTo>
                    <a:lnTo>
                      <a:pt x="114" y="138"/>
                    </a:lnTo>
                    <a:lnTo>
                      <a:pt x="156" y="96"/>
                    </a:lnTo>
                    <a:lnTo>
                      <a:pt x="162" y="96"/>
                    </a:lnTo>
                    <a:lnTo>
                      <a:pt x="174" y="90"/>
                    </a:lnTo>
                    <a:lnTo>
                      <a:pt x="150" y="84"/>
                    </a:lnTo>
                    <a:close/>
                    <a:moveTo>
                      <a:pt x="114" y="72"/>
                    </a:moveTo>
                    <a:lnTo>
                      <a:pt x="108" y="66"/>
                    </a:lnTo>
                    <a:lnTo>
                      <a:pt x="96" y="66"/>
                    </a:lnTo>
                    <a:lnTo>
                      <a:pt x="90" y="60"/>
                    </a:lnTo>
                    <a:lnTo>
                      <a:pt x="102" y="54"/>
                    </a:lnTo>
                    <a:lnTo>
                      <a:pt x="108" y="48"/>
                    </a:lnTo>
                    <a:lnTo>
                      <a:pt x="108" y="54"/>
                    </a:lnTo>
                    <a:lnTo>
                      <a:pt x="108" y="66"/>
                    </a:lnTo>
                    <a:lnTo>
                      <a:pt x="114" y="54"/>
                    </a:lnTo>
                    <a:lnTo>
                      <a:pt x="114" y="60"/>
                    </a:lnTo>
                    <a:lnTo>
                      <a:pt x="120" y="66"/>
                    </a:lnTo>
                    <a:lnTo>
                      <a:pt x="114" y="7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5" name="Rectangle 919"/>
              <p:cNvSpPr>
                <a:spLocks noChangeArrowheads="1"/>
              </p:cNvSpPr>
              <p:nvPr/>
            </p:nvSpPr>
            <p:spPr bwMode="auto">
              <a:xfrm>
                <a:off x="3030" y="3193"/>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76" name="Freeform 920"/>
              <p:cNvSpPr>
                <a:spLocks noEditPoints="1"/>
              </p:cNvSpPr>
              <p:nvPr/>
            </p:nvSpPr>
            <p:spPr bwMode="auto">
              <a:xfrm>
                <a:off x="2778" y="3169"/>
                <a:ext cx="246" cy="252"/>
              </a:xfrm>
              <a:custGeom>
                <a:avLst/>
                <a:gdLst>
                  <a:gd name="T0" fmla="*/ 96 w 246"/>
                  <a:gd name="T1" fmla="*/ 234 h 252"/>
                  <a:gd name="T2" fmla="*/ 114 w 246"/>
                  <a:gd name="T3" fmla="*/ 252 h 252"/>
                  <a:gd name="T4" fmla="*/ 132 w 246"/>
                  <a:gd name="T5" fmla="*/ 252 h 252"/>
                  <a:gd name="T6" fmla="*/ 150 w 246"/>
                  <a:gd name="T7" fmla="*/ 234 h 252"/>
                  <a:gd name="T8" fmla="*/ 150 w 246"/>
                  <a:gd name="T9" fmla="*/ 156 h 252"/>
                  <a:gd name="T10" fmla="*/ 150 w 246"/>
                  <a:gd name="T11" fmla="*/ 156 h 252"/>
                  <a:gd name="T12" fmla="*/ 150 w 246"/>
                  <a:gd name="T13" fmla="*/ 108 h 252"/>
                  <a:gd name="T14" fmla="*/ 168 w 246"/>
                  <a:gd name="T15" fmla="*/ 102 h 252"/>
                  <a:gd name="T16" fmla="*/ 168 w 246"/>
                  <a:gd name="T17" fmla="*/ 36 h 252"/>
                  <a:gd name="T18" fmla="*/ 210 w 246"/>
                  <a:gd name="T19" fmla="*/ 24 h 252"/>
                  <a:gd name="T20" fmla="*/ 216 w 246"/>
                  <a:gd name="T21" fmla="*/ 42 h 252"/>
                  <a:gd name="T22" fmla="*/ 246 w 246"/>
                  <a:gd name="T23" fmla="*/ 18 h 252"/>
                  <a:gd name="T24" fmla="*/ 228 w 246"/>
                  <a:gd name="T25" fmla="*/ 12 h 252"/>
                  <a:gd name="T26" fmla="*/ 186 w 246"/>
                  <a:gd name="T27" fmla="*/ 24 h 252"/>
                  <a:gd name="T28" fmla="*/ 132 w 246"/>
                  <a:gd name="T29" fmla="*/ 24 h 252"/>
                  <a:gd name="T30" fmla="*/ 120 w 246"/>
                  <a:gd name="T31" fmla="*/ 12 h 252"/>
                  <a:gd name="T32" fmla="*/ 120 w 246"/>
                  <a:gd name="T33" fmla="*/ 12 h 252"/>
                  <a:gd name="T34" fmla="*/ 42 w 246"/>
                  <a:gd name="T35" fmla="*/ 12 h 252"/>
                  <a:gd name="T36" fmla="*/ 30 w 246"/>
                  <a:gd name="T37" fmla="*/ 6 h 252"/>
                  <a:gd name="T38" fmla="*/ 24 w 246"/>
                  <a:gd name="T39" fmla="*/ 0 h 252"/>
                  <a:gd name="T40" fmla="*/ 24 w 246"/>
                  <a:gd name="T41" fmla="*/ 6 h 252"/>
                  <a:gd name="T42" fmla="*/ 6 w 246"/>
                  <a:gd name="T43" fmla="*/ 6 h 252"/>
                  <a:gd name="T44" fmla="*/ 6 w 246"/>
                  <a:gd name="T45" fmla="*/ 6 h 252"/>
                  <a:gd name="T46" fmla="*/ 0 w 246"/>
                  <a:gd name="T47" fmla="*/ 12 h 252"/>
                  <a:gd name="T48" fmla="*/ 0 w 246"/>
                  <a:gd name="T49" fmla="*/ 24 h 252"/>
                  <a:gd name="T50" fmla="*/ 0 w 246"/>
                  <a:gd name="T51" fmla="*/ 30 h 252"/>
                  <a:gd name="T52" fmla="*/ 12 w 246"/>
                  <a:gd name="T53" fmla="*/ 42 h 252"/>
                  <a:gd name="T54" fmla="*/ 42 w 246"/>
                  <a:gd name="T55" fmla="*/ 102 h 252"/>
                  <a:gd name="T56" fmla="*/ 48 w 246"/>
                  <a:gd name="T57" fmla="*/ 114 h 252"/>
                  <a:gd name="T58" fmla="*/ 48 w 246"/>
                  <a:gd name="T59" fmla="*/ 150 h 252"/>
                  <a:gd name="T60" fmla="*/ 60 w 246"/>
                  <a:gd name="T61" fmla="*/ 168 h 252"/>
                  <a:gd name="T62" fmla="*/ 54 w 246"/>
                  <a:gd name="T63" fmla="*/ 174 h 252"/>
                  <a:gd name="T64" fmla="*/ 66 w 246"/>
                  <a:gd name="T65" fmla="*/ 216 h 252"/>
                  <a:gd name="T66" fmla="*/ 72 w 246"/>
                  <a:gd name="T67" fmla="*/ 222 h 252"/>
                  <a:gd name="T68" fmla="*/ 72 w 246"/>
                  <a:gd name="T69" fmla="*/ 228 h 252"/>
                  <a:gd name="T70" fmla="*/ 84 w 246"/>
                  <a:gd name="T71" fmla="*/ 240 h 252"/>
                  <a:gd name="T72" fmla="*/ 84 w 246"/>
                  <a:gd name="T73" fmla="*/ 240 h 252"/>
                  <a:gd name="T74" fmla="*/ 84 w 246"/>
                  <a:gd name="T75" fmla="*/ 240 h 252"/>
                  <a:gd name="T76" fmla="*/ 84 w 246"/>
                  <a:gd name="T77" fmla="*/ 240 h 252"/>
                  <a:gd name="T78" fmla="*/ 96 w 246"/>
                  <a:gd name="T79" fmla="*/ 234 h 252"/>
                  <a:gd name="T80" fmla="*/ 84 w 246"/>
                  <a:gd name="T81" fmla="*/ 42 h 252"/>
                  <a:gd name="T82" fmla="*/ 78 w 246"/>
                  <a:gd name="T83" fmla="*/ 48 h 252"/>
                  <a:gd name="T84" fmla="*/ 78 w 246"/>
                  <a:gd name="T85" fmla="*/ 48 h 252"/>
                  <a:gd name="T86" fmla="*/ 78 w 246"/>
                  <a:gd name="T87" fmla="*/ 36 h 252"/>
                  <a:gd name="T88" fmla="*/ 84 w 246"/>
                  <a:gd name="T89" fmla="*/ 42 h 252"/>
                  <a:gd name="T90" fmla="*/ 90 w 246"/>
                  <a:gd name="T91" fmla="*/ 36 h 252"/>
                  <a:gd name="T92" fmla="*/ 102 w 246"/>
                  <a:gd name="T93" fmla="*/ 42 h 252"/>
                  <a:gd name="T94" fmla="*/ 84 w 246"/>
                  <a:gd name="T95"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252">
                    <a:moveTo>
                      <a:pt x="96" y="234"/>
                    </a:moveTo>
                    <a:lnTo>
                      <a:pt x="114" y="252"/>
                    </a:lnTo>
                    <a:lnTo>
                      <a:pt x="132" y="252"/>
                    </a:lnTo>
                    <a:lnTo>
                      <a:pt x="150" y="234"/>
                    </a:lnTo>
                    <a:lnTo>
                      <a:pt x="150" y="156"/>
                    </a:lnTo>
                    <a:lnTo>
                      <a:pt x="150" y="156"/>
                    </a:lnTo>
                    <a:lnTo>
                      <a:pt x="150" y="108"/>
                    </a:lnTo>
                    <a:lnTo>
                      <a:pt x="168" y="102"/>
                    </a:lnTo>
                    <a:lnTo>
                      <a:pt x="168" y="36"/>
                    </a:lnTo>
                    <a:lnTo>
                      <a:pt x="210" y="24"/>
                    </a:lnTo>
                    <a:lnTo>
                      <a:pt x="216" y="42"/>
                    </a:lnTo>
                    <a:lnTo>
                      <a:pt x="246" y="18"/>
                    </a:lnTo>
                    <a:lnTo>
                      <a:pt x="228" y="12"/>
                    </a:lnTo>
                    <a:lnTo>
                      <a:pt x="186" y="24"/>
                    </a:lnTo>
                    <a:lnTo>
                      <a:pt x="132" y="24"/>
                    </a:lnTo>
                    <a:lnTo>
                      <a:pt x="120" y="12"/>
                    </a:lnTo>
                    <a:lnTo>
                      <a:pt x="120" y="12"/>
                    </a:lnTo>
                    <a:lnTo>
                      <a:pt x="42" y="12"/>
                    </a:lnTo>
                    <a:lnTo>
                      <a:pt x="30" y="6"/>
                    </a:lnTo>
                    <a:lnTo>
                      <a:pt x="24" y="0"/>
                    </a:lnTo>
                    <a:lnTo>
                      <a:pt x="24" y="6"/>
                    </a:lnTo>
                    <a:lnTo>
                      <a:pt x="6" y="6"/>
                    </a:lnTo>
                    <a:lnTo>
                      <a:pt x="6" y="6"/>
                    </a:lnTo>
                    <a:lnTo>
                      <a:pt x="0" y="12"/>
                    </a:lnTo>
                    <a:lnTo>
                      <a:pt x="0" y="24"/>
                    </a:lnTo>
                    <a:lnTo>
                      <a:pt x="0" y="30"/>
                    </a:lnTo>
                    <a:lnTo>
                      <a:pt x="12" y="42"/>
                    </a:lnTo>
                    <a:lnTo>
                      <a:pt x="42" y="102"/>
                    </a:lnTo>
                    <a:lnTo>
                      <a:pt x="48" y="114"/>
                    </a:lnTo>
                    <a:lnTo>
                      <a:pt x="48" y="150"/>
                    </a:lnTo>
                    <a:lnTo>
                      <a:pt x="60" y="168"/>
                    </a:lnTo>
                    <a:lnTo>
                      <a:pt x="54" y="174"/>
                    </a:lnTo>
                    <a:lnTo>
                      <a:pt x="66" y="216"/>
                    </a:lnTo>
                    <a:lnTo>
                      <a:pt x="72" y="222"/>
                    </a:lnTo>
                    <a:lnTo>
                      <a:pt x="72" y="228"/>
                    </a:lnTo>
                    <a:lnTo>
                      <a:pt x="84" y="240"/>
                    </a:lnTo>
                    <a:lnTo>
                      <a:pt x="84" y="240"/>
                    </a:lnTo>
                    <a:lnTo>
                      <a:pt x="84" y="240"/>
                    </a:lnTo>
                    <a:lnTo>
                      <a:pt x="84" y="240"/>
                    </a:lnTo>
                    <a:lnTo>
                      <a:pt x="96" y="234"/>
                    </a:lnTo>
                    <a:close/>
                    <a:moveTo>
                      <a:pt x="84" y="42"/>
                    </a:moveTo>
                    <a:lnTo>
                      <a:pt x="78" y="48"/>
                    </a:lnTo>
                    <a:lnTo>
                      <a:pt x="78" y="48"/>
                    </a:lnTo>
                    <a:lnTo>
                      <a:pt x="78" y="36"/>
                    </a:lnTo>
                    <a:lnTo>
                      <a:pt x="84" y="42"/>
                    </a:lnTo>
                    <a:lnTo>
                      <a:pt x="90" y="36"/>
                    </a:lnTo>
                    <a:lnTo>
                      <a:pt x="102" y="42"/>
                    </a:lnTo>
                    <a:lnTo>
                      <a:pt x="84"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7" name="Rectangle 921"/>
              <p:cNvSpPr>
                <a:spLocks noChangeArrowheads="1"/>
              </p:cNvSpPr>
              <p:nvPr/>
            </p:nvSpPr>
            <p:spPr bwMode="auto">
              <a:xfrm>
                <a:off x="2802" y="3169"/>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78" name="Freeform 922"/>
              <p:cNvSpPr>
                <a:spLocks/>
              </p:cNvSpPr>
              <p:nvPr/>
            </p:nvSpPr>
            <p:spPr bwMode="auto">
              <a:xfrm>
                <a:off x="2808" y="3175"/>
                <a:ext cx="90" cy="6"/>
              </a:xfrm>
              <a:custGeom>
                <a:avLst/>
                <a:gdLst>
                  <a:gd name="T0" fmla="*/ 0 w 90"/>
                  <a:gd name="T1" fmla="*/ 0 h 6"/>
                  <a:gd name="T2" fmla="*/ 12 w 90"/>
                  <a:gd name="T3" fmla="*/ 6 h 6"/>
                  <a:gd name="T4" fmla="*/ 90 w 90"/>
                  <a:gd name="T5" fmla="*/ 6 h 6"/>
                  <a:gd name="T6" fmla="*/ 12 w 90"/>
                  <a:gd name="T7" fmla="*/ 6 h 6"/>
                  <a:gd name="T8" fmla="*/ 0 w 90"/>
                  <a:gd name="T9" fmla="*/ 0 h 6"/>
                </a:gdLst>
                <a:ahLst/>
                <a:cxnLst>
                  <a:cxn ang="0">
                    <a:pos x="T0" y="T1"/>
                  </a:cxn>
                  <a:cxn ang="0">
                    <a:pos x="T2" y="T3"/>
                  </a:cxn>
                  <a:cxn ang="0">
                    <a:pos x="T4" y="T5"/>
                  </a:cxn>
                  <a:cxn ang="0">
                    <a:pos x="T6" y="T7"/>
                  </a:cxn>
                  <a:cxn ang="0">
                    <a:pos x="T8" y="T9"/>
                  </a:cxn>
                </a:cxnLst>
                <a:rect l="0" t="0" r="r" b="b"/>
                <a:pathLst>
                  <a:path w="90" h="6">
                    <a:moveTo>
                      <a:pt x="0" y="0"/>
                    </a:moveTo>
                    <a:lnTo>
                      <a:pt x="12" y="6"/>
                    </a:lnTo>
                    <a:lnTo>
                      <a:pt x="90"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79" name="Freeform 923"/>
              <p:cNvSpPr>
                <a:spLocks/>
              </p:cNvSpPr>
              <p:nvPr/>
            </p:nvSpPr>
            <p:spPr bwMode="auto">
              <a:xfrm>
                <a:off x="2928" y="3277"/>
                <a:ext cx="0" cy="48"/>
              </a:xfrm>
              <a:custGeom>
                <a:avLst/>
                <a:gdLst>
                  <a:gd name="T0" fmla="*/ 0 h 48"/>
                  <a:gd name="T1" fmla="*/ 48 h 48"/>
                  <a:gd name="T2" fmla="*/ 48 h 48"/>
                  <a:gd name="T3" fmla="*/ 48 h 48"/>
                  <a:gd name="T4" fmla="*/ 0 h 48"/>
                </a:gdLst>
                <a:ahLst/>
                <a:cxnLst>
                  <a:cxn ang="0">
                    <a:pos x="0" y="T0"/>
                  </a:cxn>
                  <a:cxn ang="0">
                    <a:pos x="0" y="T1"/>
                  </a:cxn>
                  <a:cxn ang="0">
                    <a:pos x="0" y="T2"/>
                  </a:cxn>
                  <a:cxn ang="0">
                    <a:pos x="0" y="T3"/>
                  </a:cxn>
                  <a:cxn ang="0">
                    <a:pos x="0" y="T4"/>
                  </a:cxn>
                </a:cxnLst>
                <a:rect l="0" t="0" r="r" b="b"/>
                <a:pathLst>
                  <a:path h="48">
                    <a:moveTo>
                      <a:pt x="0" y="0"/>
                    </a:moveTo>
                    <a:lnTo>
                      <a:pt x="0" y="48"/>
                    </a:lnTo>
                    <a:lnTo>
                      <a:pt x="0" y="48"/>
                    </a:lnTo>
                    <a:lnTo>
                      <a:pt x="0" y="48"/>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0" name="Freeform 924"/>
              <p:cNvSpPr>
                <a:spLocks/>
              </p:cNvSpPr>
              <p:nvPr/>
            </p:nvSpPr>
            <p:spPr bwMode="auto">
              <a:xfrm>
                <a:off x="2988" y="3193"/>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1" name="Rectangle 925"/>
              <p:cNvSpPr>
                <a:spLocks noChangeArrowheads="1"/>
              </p:cNvSpPr>
              <p:nvPr/>
            </p:nvSpPr>
            <p:spPr bwMode="auto">
              <a:xfrm>
                <a:off x="3144" y="3289"/>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82" name="Freeform 926"/>
              <p:cNvSpPr>
                <a:spLocks noEditPoints="1"/>
              </p:cNvSpPr>
              <p:nvPr/>
            </p:nvSpPr>
            <p:spPr bwMode="auto">
              <a:xfrm>
                <a:off x="2862" y="3277"/>
                <a:ext cx="306" cy="264"/>
              </a:xfrm>
              <a:custGeom>
                <a:avLst/>
                <a:gdLst>
                  <a:gd name="T0" fmla="*/ 282 w 306"/>
                  <a:gd name="T1" fmla="*/ 102 h 264"/>
                  <a:gd name="T2" fmla="*/ 282 w 306"/>
                  <a:gd name="T3" fmla="*/ 102 h 264"/>
                  <a:gd name="T4" fmla="*/ 270 w 306"/>
                  <a:gd name="T5" fmla="*/ 78 h 264"/>
                  <a:gd name="T6" fmla="*/ 276 w 306"/>
                  <a:gd name="T7" fmla="*/ 72 h 264"/>
                  <a:gd name="T8" fmla="*/ 288 w 306"/>
                  <a:gd name="T9" fmla="*/ 78 h 264"/>
                  <a:gd name="T10" fmla="*/ 288 w 306"/>
                  <a:gd name="T11" fmla="*/ 42 h 264"/>
                  <a:gd name="T12" fmla="*/ 282 w 306"/>
                  <a:gd name="T13" fmla="*/ 30 h 264"/>
                  <a:gd name="T14" fmla="*/ 282 w 306"/>
                  <a:gd name="T15" fmla="*/ 12 h 264"/>
                  <a:gd name="T16" fmla="*/ 270 w 306"/>
                  <a:gd name="T17" fmla="*/ 0 h 264"/>
                  <a:gd name="T18" fmla="*/ 258 w 306"/>
                  <a:gd name="T19" fmla="*/ 6 h 264"/>
                  <a:gd name="T20" fmla="*/ 258 w 306"/>
                  <a:gd name="T21" fmla="*/ 6 h 264"/>
                  <a:gd name="T22" fmla="*/ 240 w 306"/>
                  <a:gd name="T23" fmla="*/ 0 h 264"/>
                  <a:gd name="T24" fmla="*/ 222 w 306"/>
                  <a:gd name="T25" fmla="*/ 6 h 264"/>
                  <a:gd name="T26" fmla="*/ 174 w 306"/>
                  <a:gd name="T27" fmla="*/ 66 h 264"/>
                  <a:gd name="T28" fmla="*/ 132 w 306"/>
                  <a:gd name="T29" fmla="*/ 60 h 264"/>
                  <a:gd name="T30" fmla="*/ 90 w 306"/>
                  <a:gd name="T31" fmla="*/ 96 h 264"/>
                  <a:gd name="T32" fmla="*/ 84 w 306"/>
                  <a:gd name="T33" fmla="*/ 84 h 264"/>
                  <a:gd name="T34" fmla="*/ 84 w 306"/>
                  <a:gd name="T35" fmla="*/ 72 h 264"/>
                  <a:gd name="T36" fmla="*/ 66 w 306"/>
                  <a:gd name="T37" fmla="*/ 126 h 264"/>
                  <a:gd name="T38" fmla="*/ 30 w 306"/>
                  <a:gd name="T39" fmla="*/ 144 h 264"/>
                  <a:gd name="T40" fmla="*/ 0 w 306"/>
                  <a:gd name="T41" fmla="*/ 132 h 264"/>
                  <a:gd name="T42" fmla="*/ 6 w 306"/>
                  <a:gd name="T43" fmla="*/ 138 h 264"/>
                  <a:gd name="T44" fmla="*/ 24 w 306"/>
                  <a:gd name="T45" fmla="*/ 186 h 264"/>
                  <a:gd name="T46" fmla="*/ 36 w 306"/>
                  <a:gd name="T47" fmla="*/ 216 h 264"/>
                  <a:gd name="T48" fmla="*/ 30 w 306"/>
                  <a:gd name="T49" fmla="*/ 222 h 264"/>
                  <a:gd name="T50" fmla="*/ 30 w 306"/>
                  <a:gd name="T51" fmla="*/ 228 h 264"/>
                  <a:gd name="T52" fmla="*/ 42 w 306"/>
                  <a:gd name="T53" fmla="*/ 246 h 264"/>
                  <a:gd name="T54" fmla="*/ 42 w 306"/>
                  <a:gd name="T55" fmla="*/ 258 h 264"/>
                  <a:gd name="T56" fmla="*/ 48 w 306"/>
                  <a:gd name="T57" fmla="*/ 252 h 264"/>
                  <a:gd name="T58" fmla="*/ 54 w 306"/>
                  <a:gd name="T59" fmla="*/ 258 h 264"/>
                  <a:gd name="T60" fmla="*/ 72 w 306"/>
                  <a:gd name="T61" fmla="*/ 264 h 264"/>
                  <a:gd name="T62" fmla="*/ 84 w 306"/>
                  <a:gd name="T63" fmla="*/ 258 h 264"/>
                  <a:gd name="T64" fmla="*/ 90 w 306"/>
                  <a:gd name="T65" fmla="*/ 258 h 264"/>
                  <a:gd name="T66" fmla="*/ 108 w 306"/>
                  <a:gd name="T67" fmla="*/ 252 h 264"/>
                  <a:gd name="T68" fmla="*/ 126 w 306"/>
                  <a:gd name="T69" fmla="*/ 252 h 264"/>
                  <a:gd name="T70" fmla="*/ 156 w 306"/>
                  <a:gd name="T71" fmla="*/ 252 h 264"/>
                  <a:gd name="T72" fmla="*/ 174 w 306"/>
                  <a:gd name="T73" fmla="*/ 252 h 264"/>
                  <a:gd name="T74" fmla="*/ 192 w 306"/>
                  <a:gd name="T75" fmla="*/ 246 h 264"/>
                  <a:gd name="T76" fmla="*/ 240 w 306"/>
                  <a:gd name="T77" fmla="*/ 198 h 264"/>
                  <a:gd name="T78" fmla="*/ 270 w 306"/>
                  <a:gd name="T79" fmla="*/ 162 h 264"/>
                  <a:gd name="T80" fmla="*/ 294 w 306"/>
                  <a:gd name="T81" fmla="*/ 132 h 264"/>
                  <a:gd name="T82" fmla="*/ 306 w 306"/>
                  <a:gd name="T83" fmla="*/ 90 h 264"/>
                  <a:gd name="T84" fmla="*/ 288 w 306"/>
                  <a:gd name="T85" fmla="*/ 96 h 264"/>
                  <a:gd name="T86" fmla="*/ 198 w 306"/>
                  <a:gd name="T87" fmla="*/ 156 h 264"/>
                  <a:gd name="T88" fmla="*/ 216 w 306"/>
                  <a:gd name="T89" fmla="*/ 132 h 264"/>
                  <a:gd name="T90" fmla="*/ 240 w 306"/>
                  <a:gd name="T91" fmla="*/ 15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264">
                    <a:moveTo>
                      <a:pt x="288" y="96"/>
                    </a:moveTo>
                    <a:lnTo>
                      <a:pt x="282" y="102"/>
                    </a:lnTo>
                    <a:lnTo>
                      <a:pt x="282" y="102"/>
                    </a:lnTo>
                    <a:lnTo>
                      <a:pt x="282" y="102"/>
                    </a:lnTo>
                    <a:lnTo>
                      <a:pt x="270" y="96"/>
                    </a:lnTo>
                    <a:lnTo>
                      <a:pt x="270" y="78"/>
                    </a:lnTo>
                    <a:lnTo>
                      <a:pt x="276" y="72"/>
                    </a:lnTo>
                    <a:lnTo>
                      <a:pt x="276" y="72"/>
                    </a:lnTo>
                    <a:lnTo>
                      <a:pt x="288" y="72"/>
                    </a:lnTo>
                    <a:lnTo>
                      <a:pt x="288" y="78"/>
                    </a:lnTo>
                    <a:lnTo>
                      <a:pt x="288" y="72"/>
                    </a:lnTo>
                    <a:lnTo>
                      <a:pt x="288" y="42"/>
                    </a:lnTo>
                    <a:lnTo>
                      <a:pt x="288" y="36"/>
                    </a:lnTo>
                    <a:lnTo>
                      <a:pt x="282" y="30"/>
                    </a:lnTo>
                    <a:lnTo>
                      <a:pt x="282" y="12"/>
                    </a:lnTo>
                    <a:lnTo>
                      <a:pt x="282" y="12"/>
                    </a:lnTo>
                    <a:lnTo>
                      <a:pt x="276" y="6"/>
                    </a:lnTo>
                    <a:lnTo>
                      <a:pt x="270" y="0"/>
                    </a:lnTo>
                    <a:lnTo>
                      <a:pt x="264" y="6"/>
                    </a:lnTo>
                    <a:lnTo>
                      <a:pt x="258" y="6"/>
                    </a:lnTo>
                    <a:lnTo>
                      <a:pt x="258" y="6"/>
                    </a:lnTo>
                    <a:lnTo>
                      <a:pt x="258" y="6"/>
                    </a:lnTo>
                    <a:lnTo>
                      <a:pt x="246" y="0"/>
                    </a:lnTo>
                    <a:lnTo>
                      <a:pt x="240" y="0"/>
                    </a:lnTo>
                    <a:lnTo>
                      <a:pt x="228" y="6"/>
                    </a:lnTo>
                    <a:lnTo>
                      <a:pt x="222" y="6"/>
                    </a:lnTo>
                    <a:lnTo>
                      <a:pt x="180" y="48"/>
                    </a:lnTo>
                    <a:lnTo>
                      <a:pt x="174" y="66"/>
                    </a:lnTo>
                    <a:lnTo>
                      <a:pt x="156" y="72"/>
                    </a:lnTo>
                    <a:lnTo>
                      <a:pt x="132" y="60"/>
                    </a:lnTo>
                    <a:lnTo>
                      <a:pt x="114" y="90"/>
                    </a:lnTo>
                    <a:lnTo>
                      <a:pt x="90" y="96"/>
                    </a:lnTo>
                    <a:lnTo>
                      <a:pt x="78" y="90"/>
                    </a:lnTo>
                    <a:lnTo>
                      <a:pt x="84" y="84"/>
                    </a:lnTo>
                    <a:lnTo>
                      <a:pt x="84" y="78"/>
                    </a:lnTo>
                    <a:lnTo>
                      <a:pt x="84" y="72"/>
                    </a:lnTo>
                    <a:lnTo>
                      <a:pt x="66" y="48"/>
                    </a:lnTo>
                    <a:lnTo>
                      <a:pt x="66" y="126"/>
                    </a:lnTo>
                    <a:lnTo>
                      <a:pt x="48" y="144"/>
                    </a:lnTo>
                    <a:lnTo>
                      <a:pt x="30" y="144"/>
                    </a:lnTo>
                    <a:lnTo>
                      <a:pt x="12" y="126"/>
                    </a:lnTo>
                    <a:lnTo>
                      <a:pt x="0" y="132"/>
                    </a:lnTo>
                    <a:lnTo>
                      <a:pt x="6" y="132"/>
                    </a:lnTo>
                    <a:lnTo>
                      <a:pt x="6" y="138"/>
                    </a:lnTo>
                    <a:lnTo>
                      <a:pt x="6" y="144"/>
                    </a:lnTo>
                    <a:lnTo>
                      <a:pt x="24" y="186"/>
                    </a:lnTo>
                    <a:lnTo>
                      <a:pt x="36" y="204"/>
                    </a:lnTo>
                    <a:lnTo>
                      <a:pt x="36" y="216"/>
                    </a:lnTo>
                    <a:lnTo>
                      <a:pt x="36" y="222"/>
                    </a:lnTo>
                    <a:lnTo>
                      <a:pt x="30" y="222"/>
                    </a:lnTo>
                    <a:lnTo>
                      <a:pt x="30" y="228"/>
                    </a:lnTo>
                    <a:lnTo>
                      <a:pt x="30" y="228"/>
                    </a:lnTo>
                    <a:lnTo>
                      <a:pt x="30" y="234"/>
                    </a:lnTo>
                    <a:lnTo>
                      <a:pt x="42" y="246"/>
                    </a:lnTo>
                    <a:lnTo>
                      <a:pt x="36" y="252"/>
                    </a:lnTo>
                    <a:lnTo>
                      <a:pt x="42" y="258"/>
                    </a:lnTo>
                    <a:lnTo>
                      <a:pt x="42" y="252"/>
                    </a:lnTo>
                    <a:lnTo>
                      <a:pt x="48" y="252"/>
                    </a:lnTo>
                    <a:lnTo>
                      <a:pt x="48" y="258"/>
                    </a:lnTo>
                    <a:lnTo>
                      <a:pt x="54" y="258"/>
                    </a:lnTo>
                    <a:lnTo>
                      <a:pt x="54" y="264"/>
                    </a:lnTo>
                    <a:lnTo>
                      <a:pt x="72" y="264"/>
                    </a:lnTo>
                    <a:lnTo>
                      <a:pt x="78" y="258"/>
                    </a:lnTo>
                    <a:lnTo>
                      <a:pt x="84" y="258"/>
                    </a:lnTo>
                    <a:lnTo>
                      <a:pt x="90" y="258"/>
                    </a:lnTo>
                    <a:lnTo>
                      <a:pt x="90" y="258"/>
                    </a:lnTo>
                    <a:lnTo>
                      <a:pt x="102" y="258"/>
                    </a:lnTo>
                    <a:lnTo>
                      <a:pt x="108" y="252"/>
                    </a:lnTo>
                    <a:lnTo>
                      <a:pt x="120" y="252"/>
                    </a:lnTo>
                    <a:lnTo>
                      <a:pt x="126" y="252"/>
                    </a:lnTo>
                    <a:lnTo>
                      <a:pt x="132" y="252"/>
                    </a:lnTo>
                    <a:lnTo>
                      <a:pt x="156" y="252"/>
                    </a:lnTo>
                    <a:lnTo>
                      <a:pt x="162" y="252"/>
                    </a:lnTo>
                    <a:lnTo>
                      <a:pt x="174" y="252"/>
                    </a:lnTo>
                    <a:lnTo>
                      <a:pt x="174" y="246"/>
                    </a:lnTo>
                    <a:lnTo>
                      <a:pt x="192" y="246"/>
                    </a:lnTo>
                    <a:lnTo>
                      <a:pt x="228" y="210"/>
                    </a:lnTo>
                    <a:lnTo>
                      <a:pt x="240" y="198"/>
                    </a:lnTo>
                    <a:lnTo>
                      <a:pt x="252" y="186"/>
                    </a:lnTo>
                    <a:lnTo>
                      <a:pt x="270" y="162"/>
                    </a:lnTo>
                    <a:lnTo>
                      <a:pt x="276" y="144"/>
                    </a:lnTo>
                    <a:lnTo>
                      <a:pt x="294" y="132"/>
                    </a:lnTo>
                    <a:lnTo>
                      <a:pt x="306" y="96"/>
                    </a:lnTo>
                    <a:lnTo>
                      <a:pt x="306" y="90"/>
                    </a:lnTo>
                    <a:lnTo>
                      <a:pt x="294" y="90"/>
                    </a:lnTo>
                    <a:lnTo>
                      <a:pt x="288" y="96"/>
                    </a:lnTo>
                    <a:close/>
                    <a:moveTo>
                      <a:pt x="216" y="174"/>
                    </a:moveTo>
                    <a:lnTo>
                      <a:pt x="198" y="156"/>
                    </a:lnTo>
                    <a:lnTo>
                      <a:pt x="204" y="144"/>
                    </a:lnTo>
                    <a:lnTo>
                      <a:pt x="216" y="132"/>
                    </a:lnTo>
                    <a:lnTo>
                      <a:pt x="234" y="132"/>
                    </a:lnTo>
                    <a:lnTo>
                      <a:pt x="240" y="150"/>
                    </a:lnTo>
                    <a:lnTo>
                      <a:pt x="216" y="17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3" name="Freeform 927"/>
              <p:cNvSpPr>
                <a:spLocks/>
              </p:cNvSpPr>
              <p:nvPr/>
            </p:nvSpPr>
            <p:spPr bwMode="auto">
              <a:xfrm>
                <a:off x="3144" y="3373"/>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4" name="Rectangle 928"/>
              <p:cNvSpPr>
                <a:spLocks noChangeArrowheads="1"/>
              </p:cNvSpPr>
              <p:nvPr/>
            </p:nvSpPr>
            <p:spPr bwMode="auto">
              <a:xfrm>
                <a:off x="3150" y="3349"/>
                <a:ext cx="1" cy="6"/>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85" name="Freeform 929"/>
              <p:cNvSpPr>
                <a:spLocks/>
              </p:cNvSpPr>
              <p:nvPr/>
            </p:nvSpPr>
            <p:spPr bwMode="auto">
              <a:xfrm>
                <a:off x="3138" y="3349"/>
                <a:ext cx="12" cy="0"/>
              </a:xfrm>
              <a:custGeom>
                <a:avLst/>
                <a:gdLst>
                  <a:gd name="T0" fmla="*/ 12 w 12"/>
                  <a:gd name="T1" fmla="*/ 0 w 12"/>
                  <a:gd name="T2" fmla="*/ 0 w 12"/>
                  <a:gd name="T3" fmla="*/ 0 w 12"/>
                  <a:gd name="T4" fmla="*/ 12 w 12"/>
                </a:gdLst>
                <a:ahLst/>
                <a:cxnLst>
                  <a:cxn ang="0">
                    <a:pos x="T0" y="0"/>
                  </a:cxn>
                  <a:cxn ang="0">
                    <a:pos x="T1" y="0"/>
                  </a:cxn>
                  <a:cxn ang="0">
                    <a:pos x="T2" y="0"/>
                  </a:cxn>
                  <a:cxn ang="0">
                    <a:pos x="T3" y="0"/>
                  </a:cxn>
                  <a:cxn ang="0">
                    <a:pos x="T4" y="0"/>
                  </a:cxn>
                </a:cxnLst>
                <a:rect l="0" t="0" r="r" b="b"/>
                <a:pathLst>
                  <a:path w="12">
                    <a:moveTo>
                      <a:pt x="12" y="0"/>
                    </a:moveTo>
                    <a:lnTo>
                      <a:pt x="0" y="0"/>
                    </a:lnTo>
                    <a:lnTo>
                      <a:pt x="0" y="0"/>
                    </a:lnTo>
                    <a:lnTo>
                      <a:pt x="0" y="0"/>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6" name="Freeform 930"/>
              <p:cNvSpPr>
                <a:spLocks/>
              </p:cNvSpPr>
              <p:nvPr/>
            </p:nvSpPr>
            <p:spPr bwMode="auto">
              <a:xfrm>
                <a:off x="3144" y="3289"/>
                <a:ext cx="6" cy="24"/>
              </a:xfrm>
              <a:custGeom>
                <a:avLst/>
                <a:gdLst>
                  <a:gd name="T0" fmla="*/ 0 w 6"/>
                  <a:gd name="T1" fmla="*/ 0 h 24"/>
                  <a:gd name="T2" fmla="*/ 0 w 6"/>
                  <a:gd name="T3" fmla="*/ 18 h 24"/>
                  <a:gd name="T4" fmla="*/ 6 w 6"/>
                  <a:gd name="T5" fmla="*/ 24 h 24"/>
                  <a:gd name="T6" fmla="*/ 0 w 6"/>
                  <a:gd name="T7" fmla="*/ 18 h 24"/>
                  <a:gd name="T8" fmla="*/ 0 w 6"/>
                  <a:gd name="T9" fmla="*/ 0 h 24"/>
                  <a:gd name="T10" fmla="*/ 0 w 6"/>
                  <a:gd name="T11" fmla="*/ 0 h 24"/>
                  <a:gd name="T12" fmla="*/ 0 w 6"/>
                  <a:gd name="T13" fmla="*/ 0 h 24"/>
                  <a:gd name="T14" fmla="*/ 0 w 6"/>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4">
                    <a:moveTo>
                      <a:pt x="0" y="0"/>
                    </a:moveTo>
                    <a:lnTo>
                      <a:pt x="0" y="18"/>
                    </a:lnTo>
                    <a:lnTo>
                      <a:pt x="6" y="24"/>
                    </a:lnTo>
                    <a:lnTo>
                      <a:pt x="0" y="18"/>
                    </a:lnTo>
                    <a:lnTo>
                      <a:pt x="0" y="0"/>
                    </a:lnTo>
                    <a:lnTo>
                      <a:pt x="0"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7" name="Freeform 931"/>
              <p:cNvSpPr>
                <a:spLocks/>
              </p:cNvSpPr>
              <p:nvPr/>
            </p:nvSpPr>
            <p:spPr bwMode="auto">
              <a:xfrm>
                <a:off x="3102" y="3277"/>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8" name="Freeform 932"/>
              <p:cNvSpPr>
                <a:spLocks/>
              </p:cNvSpPr>
              <p:nvPr/>
            </p:nvSpPr>
            <p:spPr bwMode="auto">
              <a:xfrm>
                <a:off x="3120" y="3283"/>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89" name="Freeform 933"/>
              <p:cNvSpPr>
                <a:spLocks/>
              </p:cNvSpPr>
              <p:nvPr/>
            </p:nvSpPr>
            <p:spPr bwMode="auto">
              <a:xfrm>
                <a:off x="3138" y="3283"/>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0" name="Freeform 934"/>
              <p:cNvSpPr>
                <a:spLocks/>
              </p:cNvSpPr>
              <p:nvPr/>
            </p:nvSpPr>
            <p:spPr bwMode="auto">
              <a:xfrm>
                <a:off x="2994" y="3337"/>
                <a:ext cx="24" cy="12"/>
              </a:xfrm>
              <a:custGeom>
                <a:avLst/>
                <a:gdLst>
                  <a:gd name="T0" fmla="*/ 0 w 24"/>
                  <a:gd name="T1" fmla="*/ 0 h 12"/>
                  <a:gd name="T2" fmla="*/ 24 w 24"/>
                  <a:gd name="T3" fmla="*/ 12 h 12"/>
                  <a:gd name="T4" fmla="*/ 0 w 24"/>
                  <a:gd name="T5" fmla="*/ 0 h 12"/>
                  <a:gd name="T6" fmla="*/ 0 w 24"/>
                  <a:gd name="T7" fmla="*/ 0 h 12"/>
                </a:gdLst>
                <a:ahLst/>
                <a:cxnLst>
                  <a:cxn ang="0">
                    <a:pos x="T0" y="T1"/>
                  </a:cxn>
                  <a:cxn ang="0">
                    <a:pos x="T2" y="T3"/>
                  </a:cxn>
                  <a:cxn ang="0">
                    <a:pos x="T4" y="T5"/>
                  </a:cxn>
                  <a:cxn ang="0">
                    <a:pos x="T6" y="T7"/>
                  </a:cxn>
                </a:cxnLst>
                <a:rect l="0" t="0" r="r" b="b"/>
                <a:pathLst>
                  <a:path w="24" h="12">
                    <a:moveTo>
                      <a:pt x="0" y="0"/>
                    </a:moveTo>
                    <a:lnTo>
                      <a:pt x="24" y="12"/>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1" name="Freeform 935"/>
              <p:cNvSpPr>
                <a:spLocks/>
              </p:cNvSpPr>
              <p:nvPr/>
            </p:nvSpPr>
            <p:spPr bwMode="auto">
              <a:xfrm>
                <a:off x="3090" y="3277"/>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2" name="Freeform 936"/>
              <p:cNvSpPr>
                <a:spLocks/>
              </p:cNvSpPr>
              <p:nvPr/>
            </p:nvSpPr>
            <p:spPr bwMode="auto">
              <a:xfrm>
                <a:off x="2928" y="3325"/>
                <a:ext cx="18" cy="30"/>
              </a:xfrm>
              <a:custGeom>
                <a:avLst/>
                <a:gdLst>
                  <a:gd name="T0" fmla="*/ 0 w 18"/>
                  <a:gd name="T1" fmla="*/ 0 h 30"/>
                  <a:gd name="T2" fmla="*/ 18 w 18"/>
                  <a:gd name="T3" fmla="*/ 24 h 30"/>
                  <a:gd name="T4" fmla="*/ 18 w 18"/>
                  <a:gd name="T5" fmla="*/ 30 h 30"/>
                  <a:gd name="T6" fmla="*/ 18 w 18"/>
                  <a:gd name="T7" fmla="*/ 24 h 30"/>
                  <a:gd name="T8" fmla="*/ 0 w 18"/>
                  <a:gd name="T9" fmla="*/ 0 h 30"/>
                </a:gdLst>
                <a:ahLst/>
                <a:cxnLst>
                  <a:cxn ang="0">
                    <a:pos x="T0" y="T1"/>
                  </a:cxn>
                  <a:cxn ang="0">
                    <a:pos x="T2" y="T3"/>
                  </a:cxn>
                  <a:cxn ang="0">
                    <a:pos x="T4" y="T5"/>
                  </a:cxn>
                  <a:cxn ang="0">
                    <a:pos x="T6" y="T7"/>
                  </a:cxn>
                  <a:cxn ang="0">
                    <a:pos x="T8" y="T9"/>
                  </a:cxn>
                </a:cxnLst>
                <a:rect l="0" t="0" r="r" b="b"/>
                <a:pathLst>
                  <a:path w="18" h="30">
                    <a:moveTo>
                      <a:pt x="0" y="0"/>
                    </a:moveTo>
                    <a:lnTo>
                      <a:pt x="18" y="24"/>
                    </a:lnTo>
                    <a:lnTo>
                      <a:pt x="18" y="30"/>
                    </a:lnTo>
                    <a:lnTo>
                      <a:pt x="18"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3" name="Freeform 937"/>
              <p:cNvSpPr>
                <a:spLocks/>
              </p:cNvSpPr>
              <p:nvPr/>
            </p:nvSpPr>
            <p:spPr bwMode="auto">
              <a:xfrm>
                <a:off x="2862" y="3403"/>
                <a:ext cx="12" cy="6"/>
              </a:xfrm>
              <a:custGeom>
                <a:avLst/>
                <a:gdLst>
                  <a:gd name="T0" fmla="*/ 0 w 12"/>
                  <a:gd name="T1" fmla="*/ 6 h 6"/>
                  <a:gd name="T2" fmla="*/ 0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0" y="6"/>
                    </a:lnTo>
                    <a:lnTo>
                      <a:pt x="12"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4" name="Freeform 938"/>
              <p:cNvSpPr>
                <a:spLocks/>
              </p:cNvSpPr>
              <p:nvPr/>
            </p:nvSpPr>
            <p:spPr bwMode="auto">
              <a:xfrm>
                <a:off x="3060" y="3409"/>
                <a:ext cx="42" cy="42"/>
              </a:xfrm>
              <a:custGeom>
                <a:avLst/>
                <a:gdLst>
                  <a:gd name="T0" fmla="*/ 18 w 42"/>
                  <a:gd name="T1" fmla="*/ 0 h 42"/>
                  <a:gd name="T2" fmla="*/ 6 w 42"/>
                  <a:gd name="T3" fmla="*/ 12 h 42"/>
                  <a:gd name="T4" fmla="*/ 0 w 42"/>
                  <a:gd name="T5" fmla="*/ 24 h 42"/>
                  <a:gd name="T6" fmla="*/ 18 w 42"/>
                  <a:gd name="T7" fmla="*/ 42 h 42"/>
                  <a:gd name="T8" fmla="*/ 42 w 42"/>
                  <a:gd name="T9" fmla="*/ 18 h 42"/>
                  <a:gd name="T10" fmla="*/ 36 w 42"/>
                  <a:gd name="T11" fmla="*/ 0 h 42"/>
                  <a:gd name="T12" fmla="*/ 18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18" y="0"/>
                    </a:moveTo>
                    <a:lnTo>
                      <a:pt x="6" y="12"/>
                    </a:lnTo>
                    <a:lnTo>
                      <a:pt x="0" y="24"/>
                    </a:lnTo>
                    <a:lnTo>
                      <a:pt x="18" y="42"/>
                    </a:lnTo>
                    <a:lnTo>
                      <a:pt x="42" y="18"/>
                    </a:lnTo>
                    <a:lnTo>
                      <a:pt x="36"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5" name="Freeform 939"/>
              <p:cNvSpPr>
                <a:spLocks/>
              </p:cNvSpPr>
              <p:nvPr/>
            </p:nvSpPr>
            <p:spPr bwMode="auto">
              <a:xfrm>
                <a:off x="3354" y="3085"/>
                <a:ext cx="126" cy="264"/>
              </a:xfrm>
              <a:custGeom>
                <a:avLst/>
                <a:gdLst>
                  <a:gd name="T0" fmla="*/ 108 w 126"/>
                  <a:gd name="T1" fmla="*/ 0 h 264"/>
                  <a:gd name="T2" fmla="*/ 72 w 126"/>
                  <a:gd name="T3" fmla="*/ 54 h 264"/>
                  <a:gd name="T4" fmla="*/ 24 w 126"/>
                  <a:gd name="T5" fmla="*/ 78 h 264"/>
                  <a:gd name="T6" fmla="*/ 12 w 126"/>
                  <a:gd name="T7" fmla="*/ 102 h 264"/>
                  <a:gd name="T8" fmla="*/ 30 w 126"/>
                  <a:gd name="T9" fmla="*/ 150 h 264"/>
                  <a:gd name="T10" fmla="*/ 0 w 126"/>
                  <a:gd name="T11" fmla="*/ 186 h 264"/>
                  <a:gd name="T12" fmla="*/ 6 w 126"/>
                  <a:gd name="T13" fmla="*/ 234 h 264"/>
                  <a:gd name="T14" fmla="*/ 36 w 126"/>
                  <a:gd name="T15" fmla="*/ 264 h 264"/>
                  <a:gd name="T16" fmla="*/ 72 w 126"/>
                  <a:gd name="T17" fmla="*/ 246 h 264"/>
                  <a:gd name="T18" fmla="*/ 126 w 126"/>
                  <a:gd name="T19" fmla="*/ 66 h 264"/>
                  <a:gd name="T20" fmla="*/ 126 w 126"/>
                  <a:gd name="T21" fmla="*/ 24 h 264"/>
                  <a:gd name="T22" fmla="*/ 108 w 126"/>
                  <a:gd name="T2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64">
                    <a:moveTo>
                      <a:pt x="108" y="0"/>
                    </a:moveTo>
                    <a:lnTo>
                      <a:pt x="72" y="54"/>
                    </a:lnTo>
                    <a:lnTo>
                      <a:pt x="24" y="78"/>
                    </a:lnTo>
                    <a:lnTo>
                      <a:pt x="12" y="102"/>
                    </a:lnTo>
                    <a:lnTo>
                      <a:pt x="30" y="150"/>
                    </a:lnTo>
                    <a:lnTo>
                      <a:pt x="0" y="186"/>
                    </a:lnTo>
                    <a:lnTo>
                      <a:pt x="6" y="234"/>
                    </a:lnTo>
                    <a:lnTo>
                      <a:pt x="36" y="264"/>
                    </a:lnTo>
                    <a:lnTo>
                      <a:pt x="72" y="246"/>
                    </a:lnTo>
                    <a:lnTo>
                      <a:pt x="126" y="66"/>
                    </a:lnTo>
                    <a:lnTo>
                      <a:pt x="126" y="24"/>
                    </a:lnTo>
                    <a:lnTo>
                      <a:pt x="10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6" name="Freeform 940"/>
              <p:cNvSpPr>
                <a:spLocks/>
              </p:cNvSpPr>
              <p:nvPr/>
            </p:nvSpPr>
            <p:spPr bwMode="auto">
              <a:xfrm>
                <a:off x="5622" y="3841"/>
                <a:ext cx="18" cy="18"/>
              </a:xfrm>
              <a:custGeom>
                <a:avLst/>
                <a:gdLst>
                  <a:gd name="T0" fmla="*/ 0 w 18"/>
                  <a:gd name="T1" fmla="*/ 18 h 18"/>
                  <a:gd name="T2" fmla="*/ 18 w 18"/>
                  <a:gd name="T3" fmla="*/ 12 h 18"/>
                  <a:gd name="T4" fmla="*/ 12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18" y="12"/>
                    </a:lnTo>
                    <a:lnTo>
                      <a:pt x="12" y="0"/>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7" name="Freeform 941"/>
              <p:cNvSpPr>
                <a:spLocks/>
              </p:cNvSpPr>
              <p:nvPr/>
            </p:nvSpPr>
            <p:spPr bwMode="auto">
              <a:xfrm>
                <a:off x="5616" y="3679"/>
                <a:ext cx="138" cy="162"/>
              </a:xfrm>
              <a:custGeom>
                <a:avLst/>
                <a:gdLst>
                  <a:gd name="T0" fmla="*/ 84 w 138"/>
                  <a:gd name="T1" fmla="*/ 54 h 162"/>
                  <a:gd name="T2" fmla="*/ 24 w 138"/>
                  <a:gd name="T3" fmla="*/ 90 h 162"/>
                  <a:gd name="T4" fmla="*/ 0 w 138"/>
                  <a:gd name="T5" fmla="*/ 144 h 162"/>
                  <a:gd name="T6" fmla="*/ 36 w 138"/>
                  <a:gd name="T7" fmla="*/ 162 h 162"/>
                  <a:gd name="T8" fmla="*/ 78 w 138"/>
                  <a:gd name="T9" fmla="*/ 144 h 162"/>
                  <a:gd name="T10" fmla="*/ 90 w 138"/>
                  <a:gd name="T11" fmla="*/ 84 h 162"/>
                  <a:gd name="T12" fmla="*/ 132 w 138"/>
                  <a:gd name="T13" fmla="*/ 48 h 162"/>
                  <a:gd name="T14" fmla="*/ 138 w 138"/>
                  <a:gd name="T15" fmla="*/ 18 h 162"/>
                  <a:gd name="T16" fmla="*/ 126 w 138"/>
                  <a:gd name="T17" fmla="*/ 18 h 162"/>
                  <a:gd name="T18" fmla="*/ 108 w 138"/>
                  <a:gd name="T19" fmla="*/ 0 h 162"/>
                  <a:gd name="T20" fmla="*/ 84 w 138"/>
                  <a:gd name="T21" fmla="*/ 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62">
                    <a:moveTo>
                      <a:pt x="84" y="54"/>
                    </a:moveTo>
                    <a:lnTo>
                      <a:pt x="24" y="90"/>
                    </a:lnTo>
                    <a:lnTo>
                      <a:pt x="0" y="144"/>
                    </a:lnTo>
                    <a:lnTo>
                      <a:pt x="36" y="162"/>
                    </a:lnTo>
                    <a:lnTo>
                      <a:pt x="78" y="144"/>
                    </a:lnTo>
                    <a:lnTo>
                      <a:pt x="90" y="84"/>
                    </a:lnTo>
                    <a:lnTo>
                      <a:pt x="132" y="48"/>
                    </a:lnTo>
                    <a:lnTo>
                      <a:pt x="138" y="18"/>
                    </a:lnTo>
                    <a:lnTo>
                      <a:pt x="126" y="18"/>
                    </a:lnTo>
                    <a:lnTo>
                      <a:pt x="108" y="0"/>
                    </a:lnTo>
                    <a:lnTo>
                      <a:pt x="84"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8" name="Freeform 942"/>
              <p:cNvSpPr>
                <a:spLocks/>
              </p:cNvSpPr>
              <p:nvPr/>
            </p:nvSpPr>
            <p:spPr bwMode="auto">
              <a:xfrm>
                <a:off x="1116" y="2628"/>
                <a:ext cx="216" cy="306"/>
              </a:xfrm>
              <a:custGeom>
                <a:avLst/>
                <a:gdLst>
                  <a:gd name="T0" fmla="*/ 30 w 216"/>
                  <a:gd name="T1" fmla="*/ 108 h 306"/>
                  <a:gd name="T2" fmla="*/ 36 w 216"/>
                  <a:gd name="T3" fmla="*/ 156 h 306"/>
                  <a:gd name="T4" fmla="*/ 24 w 216"/>
                  <a:gd name="T5" fmla="*/ 180 h 306"/>
                  <a:gd name="T6" fmla="*/ 6 w 216"/>
                  <a:gd name="T7" fmla="*/ 198 h 306"/>
                  <a:gd name="T8" fmla="*/ 0 w 216"/>
                  <a:gd name="T9" fmla="*/ 204 h 306"/>
                  <a:gd name="T10" fmla="*/ 30 w 216"/>
                  <a:gd name="T11" fmla="*/ 222 h 306"/>
                  <a:gd name="T12" fmla="*/ 60 w 216"/>
                  <a:gd name="T13" fmla="*/ 234 h 306"/>
                  <a:gd name="T14" fmla="*/ 84 w 216"/>
                  <a:gd name="T15" fmla="*/ 240 h 306"/>
                  <a:gd name="T16" fmla="*/ 108 w 216"/>
                  <a:gd name="T17" fmla="*/ 270 h 306"/>
                  <a:gd name="T18" fmla="*/ 144 w 216"/>
                  <a:gd name="T19" fmla="*/ 270 h 306"/>
                  <a:gd name="T20" fmla="*/ 162 w 216"/>
                  <a:gd name="T21" fmla="*/ 282 h 306"/>
                  <a:gd name="T22" fmla="*/ 150 w 216"/>
                  <a:gd name="T23" fmla="*/ 300 h 306"/>
                  <a:gd name="T24" fmla="*/ 162 w 216"/>
                  <a:gd name="T25" fmla="*/ 306 h 306"/>
                  <a:gd name="T26" fmla="*/ 174 w 216"/>
                  <a:gd name="T27" fmla="*/ 246 h 306"/>
                  <a:gd name="T28" fmla="*/ 180 w 216"/>
                  <a:gd name="T29" fmla="*/ 210 h 306"/>
                  <a:gd name="T30" fmla="*/ 186 w 216"/>
                  <a:gd name="T31" fmla="*/ 198 h 306"/>
                  <a:gd name="T32" fmla="*/ 210 w 216"/>
                  <a:gd name="T33" fmla="*/ 192 h 306"/>
                  <a:gd name="T34" fmla="*/ 210 w 216"/>
                  <a:gd name="T35" fmla="*/ 192 h 306"/>
                  <a:gd name="T36" fmla="*/ 204 w 216"/>
                  <a:gd name="T37" fmla="*/ 174 h 306"/>
                  <a:gd name="T38" fmla="*/ 204 w 216"/>
                  <a:gd name="T39" fmla="*/ 144 h 306"/>
                  <a:gd name="T40" fmla="*/ 204 w 216"/>
                  <a:gd name="T41" fmla="*/ 144 h 306"/>
                  <a:gd name="T42" fmla="*/ 174 w 216"/>
                  <a:gd name="T43" fmla="*/ 114 h 306"/>
                  <a:gd name="T44" fmla="*/ 126 w 216"/>
                  <a:gd name="T45" fmla="*/ 102 h 306"/>
                  <a:gd name="T46" fmla="*/ 126 w 216"/>
                  <a:gd name="T47" fmla="*/ 102 h 306"/>
                  <a:gd name="T48" fmla="*/ 132 w 216"/>
                  <a:gd name="T49" fmla="*/ 12 h 306"/>
                  <a:gd name="T50" fmla="*/ 144 w 216"/>
                  <a:gd name="T51" fmla="*/ 6 h 306"/>
                  <a:gd name="T52" fmla="*/ 126 w 216"/>
                  <a:gd name="T53" fmla="*/ 6 h 306"/>
                  <a:gd name="T54" fmla="*/ 102 w 216"/>
                  <a:gd name="T55" fmla="*/ 18 h 306"/>
                  <a:gd name="T56" fmla="*/ 84 w 216"/>
                  <a:gd name="T57" fmla="*/ 30 h 306"/>
                  <a:gd name="T58" fmla="*/ 60 w 216"/>
                  <a:gd name="T59" fmla="*/ 30 h 306"/>
                  <a:gd name="T60" fmla="*/ 54 w 216"/>
                  <a:gd name="T61" fmla="*/ 54 h 306"/>
                  <a:gd name="T62" fmla="*/ 42 w 216"/>
                  <a:gd name="T63" fmla="*/ 66 h 306"/>
                  <a:gd name="T64" fmla="*/ 30 w 216"/>
                  <a:gd name="T65" fmla="*/ 72 h 306"/>
                  <a:gd name="T66" fmla="*/ 24 w 216"/>
                  <a:gd name="T67" fmla="*/ 9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306">
                    <a:moveTo>
                      <a:pt x="24" y="96"/>
                    </a:moveTo>
                    <a:lnTo>
                      <a:pt x="30" y="108"/>
                    </a:lnTo>
                    <a:lnTo>
                      <a:pt x="30" y="156"/>
                    </a:lnTo>
                    <a:lnTo>
                      <a:pt x="36" y="156"/>
                    </a:lnTo>
                    <a:lnTo>
                      <a:pt x="24" y="168"/>
                    </a:lnTo>
                    <a:lnTo>
                      <a:pt x="24" y="180"/>
                    </a:lnTo>
                    <a:lnTo>
                      <a:pt x="12" y="186"/>
                    </a:lnTo>
                    <a:lnTo>
                      <a:pt x="6" y="198"/>
                    </a:lnTo>
                    <a:lnTo>
                      <a:pt x="0" y="198"/>
                    </a:lnTo>
                    <a:lnTo>
                      <a:pt x="0" y="204"/>
                    </a:lnTo>
                    <a:lnTo>
                      <a:pt x="30" y="216"/>
                    </a:lnTo>
                    <a:lnTo>
                      <a:pt x="30" y="222"/>
                    </a:lnTo>
                    <a:lnTo>
                      <a:pt x="54" y="228"/>
                    </a:lnTo>
                    <a:lnTo>
                      <a:pt x="60" y="234"/>
                    </a:lnTo>
                    <a:lnTo>
                      <a:pt x="60" y="234"/>
                    </a:lnTo>
                    <a:lnTo>
                      <a:pt x="84" y="240"/>
                    </a:lnTo>
                    <a:lnTo>
                      <a:pt x="108" y="270"/>
                    </a:lnTo>
                    <a:lnTo>
                      <a:pt x="108" y="270"/>
                    </a:lnTo>
                    <a:lnTo>
                      <a:pt x="120" y="276"/>
                    </a:lnTo>
                    <a:lnTo>
                      <a:pt x="144" y="270"/>
                    </a:lnTo>
                    <a:lnTo>
                      <a:pt x="162" y="282"/>
                    </a:lnTo>
                    <a:lnTo>
                      <a:pt x="162" y="282"/>
                    </a:lnTo>
                    <a:lnTo>
                      <a:pt x="162" y="282"/>
                    </a:lnTo>
                    <a:lnTo>
                      <a:pt x="150" y="300"/>
                    </a:lnTo>
                    <a:lnTo>
                      <a:pt x="156" y="300"/>
                    </a:lnTo>
                    <a:lnTo>
                      <a:pt x="162" y="306"/>
                    </a:lnTo>
                    <a:lnTo>
                      <a:pt x="168" y="306"/>
                    </a:lnTo>
                    <a:lnTo>
                      <a:pt x="174" y="246"/>
                    </a:lnTo>
                    <a:lnTo>
                      <a:pt x="162" y="222"/>
                    </a:lnTo>
                    <a:lnTo>
                      <a:pt x="180" y="210"/>
                    </a:lnTo>
                    <a:lnTo>
                      <a:pt x="168" y="198"/>
                    </a:lnTo>
                    <a:lnTo>
                      <a:pt x="186" y="198"/>
                    </a:lnTo>
                    <a:lnTo>
                      <a:pt x="210" y="192"/>
                    </a:lnTo>
                    <a:lnTo>
                      <a:pt x="210" y="192"/>
                    </a:lnTo>
                    <a:lnTo>
                      <a:pt x="210" y="192"/>
                    </a:lnTo>
                    <a:lnTo>
                      <a:pt x="210" y="192"/>
                    </a:lnTo>
                    <a:lnTo>
                      <a:pt x="216" y="192"/>
                    </a:lnTo>
                    <a:lnTo>
                      <a:pt x="204" y="174"/>
                    </a:lnTo>
                    <a:lnTo>
                      <a:pt x="216" y="168"/>
                    </a:lnTo>
                    <a:lnTo>
                      <a:pt x="204" y="144"/>
                    </a:lnTo>
                    <a:lnTo>
                      <a:pt x="204" y="144"/>
                    </a:lnTo>
                    <a:lnTo>
                      <a:pt x="204" y="144"/>
                    </a:lnTo>
                    <a:lnTo>
                      <a:pt x="210" y="108"/>
                    </a:lnTo>
                    <a:lnTo>
                      <a:pt x="174" y="114"/>
                    </a:lnTo>
                    <a:lnTo>
                      <a:pt x="156" y="96"/>
                    </a:lnTo>
                    <a:lnTo>
                      <a:pt x="126" y="102"/>
                    </a:lnTo>
                    <a:lnTo>
                      <a:pt x="126" y="102"/>
                    </a:lnTo>
                    <a:lnTo>
                      <a:pt x="126" y="102"/>
                    </a:lnTo>
                    <a:lnTo>
                      <a:pt x="108" y="54"/>
                    </a:lnTo>
                    <a:lnTo>
                      <a:pt x="132" y="12"/>
                    </a:lnTo>
                    <a:lnTo>
                      <a:pt x="138" y="12"/>
                    </a:lnTo>
                    <a:lnTo>
                      <a:pt x="144" y="6"/>
                    </a:lnTo>
                    <a:lnTo>
                      <a:pt x="138" y="0"/>
                    </a:lnTo>
                    <a:lnTo>
                      <a:pt x="126" y="6"/>
                    </a:lnTo>
                    <a:lnTo>
                      <a:pt x="126" y="12"/>
                    </a:lnTo>
                    <a:lnTo>
                      <a:pt x="102" y="18"/>
                    </a:lnTo>
                    <a:lnTo>
                      <a:pt x="90" y="18"/>
                    </a:lnTo>
                    <a:lnTo>
                      <a:pt x="84" y="30"/>
                    </a:lnTo>
                    <a:lnTo>
                      <a:pt x="78" y="24"/>
                    </a:lnTo>
                    <a:lnTo>
                      <a:pt x="60" y="30"/>
                    </a:lnTo>
                    <a:lnTo>
                      <a:pt x="60" y="54"/>
                    </a:lnTo>
                    <a:lnTo>
                      <a:pt x="54" y="54"/>
                    </a:lnTo>
                    <a:lnTo>
                      <a:pt x="48" y="60"/>
                    </a:lnTo>
                    <a:lnTo>
                      <a:pt x="42" y="66"/>
                    </a:lnTo>
                    <a:lnTo>
                      <a:pt x="42" y="84"/>
                    </a:lnTo>
                    <a:lnTo>
                      <a:pt x="30" y="72"/>
                    </a:lnTo>
                    <a:lnTo>
                      <a:pt x="30" y="84"/>
                    </a:lnTo>
                    <a:lnTo>
                      <a:pt x="24" y="9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99" name="Rectangle 943"/>
              <p:cNvSpPr>
                <a:spLocks noChangeArrowheads="1"/>
              </p:cNvSpPr>
              <p:nvPr/>
            </p:nvSpPr>
            <p:spPr bwMode="auto">
              <a:xfrm>
                <a:off x="1146" y="2700"/>
                <a:ext cx="1" cy="12"/>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00" name="Freeform 944"/>
              <p:cNvSpPr>
                <a:spLocks/>
              </p:cNvSpPr>
              <p:nvPr/>
            </p:nvSpPr>
            <p:spPr bwMode="auto">
              <a:xfrm>
                <a:off x="1224" y="2628"/>
                <a:ext cx="246" cy="222"/>
              </a:xfrm>
              <a:custGeom>
                <a:avLst/>
                <a:gdLst>
                  <a:gd name="T0" fmla="*/ 0 w 246"/>
                  <a:gd name="T1" fmla="*/ 54 h 222"/>
                  <a:gd name="T2" fmla="*/ 18 w 246"/>
                  <a:gd name="T3" fmla="*/ 102 h 222"/>
                  <a:gd name="T4" fmla="*/ 48 w 246"/>
                  <a:gd name="T5" fmla="*/ 96 h 222"/>
                  <a:gd name="T6" fmla="*/ 66 w 246"/>
                  <a:gd name="T7" fmla="*/ 114 h 222"/>
                  <a:gd name="T8" fmla="*/ 102 w 246"/>
                  <a:gd name="T9" fmla="*/ 108 h 222"/>
                  <a:gd name="T10" fmla="*/ 96 w 246"/>
                  <a:gd name="T11" fmla="*/ 144 h 222"/>
                  <a:gd name="T12" fmla="*/ 108 w 246"/>
                  <a:gd name="T13" fmla="*/ 168 h 222"/>
                  <a:gd name="T14" fmla="*/ 96 w 246"/>
                  <a:gd name="T15" fmla="*/ 174 h 222"/>
                  <a:gd name="T16" fmla="*/ 108 w 246"/>
                  <a:gd name="T17" fmla="*/ 192 h 222"/>
                  <a:gd name="T18" fmla="*/ 132 w 246"/>
                  <a:gd name="T19" fmla="*/ 222 h 222"/>
                  <a:gd name="T20" fmla="*/ 180 w 246"/>
                  <a:gd name="T21" fmla="*/ 186 h 222"/>
                  <a:gd name="T22" fmla="*/ 162 w 246"/>
                  <a:gd name="T23" fmla="*/ 180 h 222"/>
                  <a:gd name="T24" fmla="*/ 156 w 246"/>
                  <a:gd name="T25" fmla="*/ 150 h 222"/>
                  <a:gd name="T26" fmla="*/ 186 w 246"/>
                  <a:gd name="T27" fmla="*/ 162 h 222"/>
                  <a:gd name="T28" fmla="*/ 198 w 246"/>
                  <a:gd name="T29" fmla="*/ 156 h 222"/>
                  <a:gd name="T30" fmla="*/ 240 w 246"/>
                  <a:gd name="T31" fmla="*/ 132 h 222"/>
                  <a:gd name="T32" fmla="*/ 228 w 246"/>
                  <a:gd name="T33" fmla="*/ 132 h 222"/>
                  <a:gd name="T34" fmla="*/ 216 w 246"/>
                  <a:gd name="T35" fmla="*/ 120 h 222"/>
                  <a:gd name="T36" fmla="*/ 234 w 246"/>
                  <a:gd name="T37" fmla="*/ 96 h 222"/>
                  <a:gd name="T38" fmla="*/ 228 w 246"/>
                  <a:gd name="T39" fmla="*/ 90 h 222"/>
                  <a:gd name="T40" fmla="*/ 246 w 246"/>
                  <a:gd name="T41" fmla="*/ 78 h 222"/>
                  <a:gd name="T42" fmla="*/ 240 w 246"/>
                  <a:gd name="T43" fmla="*/ 72 h 222"/>
                  <a:gd name="T44" fmla="*/ 222 w 246"/>
                  <a:gd name="T45" fmla="*/ 72 h 222"/>
                  <a:gd name="T46" fmla="*/ 228 w 246"/>
                  <a:gd name="T47" fmla="*/ 66 h 222"/>
                  <a:gd name="T48" fmla="*/ 222 w 246"/>
                  <a:gd name="T49" fmla="*/ 54 h 222"/>
                  <a:gd name="T50" fmla="*/ 186 w 246"/>
                  <a:gd name="T51" fmla="*/ 36 h 222"/>
                  <a:gd name="T52" fmla="*/ 204 w 246"/>
                  <a:gd name="T53" fmla="*/ 30 h 222"/>
                  <a:gd name="T54" fmla="*/ 162 w 246"/>
                  <a:gd name="T55" fmla="*/ 30 h 222"/>
                  <a:gd name="T56" fmla="*/ 174 w 246"/>
                  <a:gd name="T57" fmla="*/ 36 h 222"/>
                  <a:gd name="T58" fmla="*/ 162 w 246"/>
                  <a:gd name="T59" fmla="*/ 36 h 222"/>
                  <a:gd name="T60" fmla="*/ 150 w 246"/>
                  <a:gd name="T61" fmla="*/ 42 h 222"/>
                  <a:gd name="T62" fmla="*/ 132 w 246"/>
                  <a:gd name="T63" fmla="*/ 42 h 222"/>
                  <a:gd name="T64" fmla="*/ 126 w 246"/>
                  <a:gd name="T65" fmla="*/ 30 h 222"/>
                  <a:gd name="T66" fmla="*/ 90 w 246"/>
                  <a:gd name="T67" fmla="*/ 36 h 222"/>
                  <a:gd name="T68" fmla="*/ 90 w 246"/>
                  <a:gd name="T69" fmla="*/ 18 h 222"/>
                  <a:gd name="T70" fmla="*/ 66 w 246"/>
                  <a:gd name="T71" fmla="*/ 18 h 222"/>
                  <a:gd name="T72" fmla="*/ 60 w 246"/>
                  <a:gd name="T73" fmla="*/ 0 h 222"/>
                  <a:gd name="T74" fmla="*/ 54 w 246"/>
                  <a:gd name="T75" fmla="*/ 12 h 222"/>
                  <a:gd name="T76" fmla="*/ 60 w 246"/>
                  <a:gd name="T77" fmla="*/ 12 h 222"/>
                  <a:gd name="T78" fmla="*/ 42 w 246"/>
                  <a:gd name="T79" fmla="*/ 18 h 222"/>
                  <a:gd name="T80" fmla="*/ 30 w 246"/>
                  <a:gd name="T81" fmla="*/ 30 h 222"/>
                  <a:gd name="T82" fmla="*/ 36 w 246"/>
                  <a:gd name="T83" fmla="*/ 48 h 222"/>
                  <a:gd name="T84" fmla="*/ 30 w 246"/>
                  <a:gd name="T85" fmla="*/ 60 h 222"/>
                  <a:gd name="T86" fmla="*/ 24 w 246"/>
                  <a:gd name="T87" fmla="*/ 54 h 222"/>
                  <a:gd name="T88" fmla="*/ 18 w 246"/>
                  <a:gd name="T89" fmla="*/ 48 h 222"/>
                  <a:gd name="T90" fmla="*/ 18 w 246"/>
                  <a:gd name="T91" fmla="*/ 36 h 222"/>
                  <a:gd name="T92" fmla="*/ 24 w 246"/>
                  <a:gd name="T93" fmla="*/ 36 h 222"/>
                  <a:gd name="T94" fmla="*/ 30 w 246"/>
                  <a:gd name="T95" fmla="*/ 24 h 222"/>
                  <a:gd name="T96" fmla="*/ 24 w 246"/>
                  <a:gd name="T97" fmla="*/ 18 h 222"/>
                  <a:gd name="T98" fmla="*/ 30 w 246"/>
                  <a:gd name="T99" fmla="*/ 12 h 222"/>
                  <a:gd name="T100" fmla="*/ 24 w 246"/>
                  <a:gd name="T101" fmla="*/ 12 h 222"/>
                  <a:gd name="T102" fmla="*/ 0 w 246"/>
                  <a:gd name="T103" fmla="*/ 5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6" h="222">
                    <a:moveTo>
                      <a:pt x="0" y="54"/>
                    </a:moveTo>
                    <a:lnTo>
                      <a:pt x="18" y="102"/>
                    </a:lnTo>
                    <a:lnTo>
                      <a:pt x="48" y="96"/>
                    </a:lnTo>
                    <a:lnTo>
                      <a:pt x="66" y="114"/>
                    </a:lnTo>
                    <a:lnTo>
                      <a:pt x="102" y="108"/>
                    </a:lnTo>
                    <a:lnTo>
                      <a:pt x="96" y="144"/>
                    </a:lnTo>
                    <a:lnTo>
                      <a:pt x="108" y="168"/>
                    </a:lnTo>
                    <a:lnTo>
                      <a:pt x="96" y="174"/>
                    </a:lnTo>
                    <a:lnTo>
                      <a:pt x="108" y="192"/>
                    </a:lnTo>
                    <a:lnTo>
                      <a:pt x="132" y="222"/>
                    </a:lnTo>
                    <a:lnTo>
                      <a:pt x="180" y="186"/>
                    </a:lnTo>
                    <a:lnTo>
                      <a:pt x="162" y="180"/>
                    </a:lnTo>
                    <a:lnTo>
                      <a:pt x="156" y="150"/>
                    </a:lnTo>
                    <a:lnTo>
                      <a:pt x="186" y="162"/>
                    </a:lnTo>
                    <a:lnTo>
                      <a:pt x="198" y="156"/>
                    </a:lnTo>
                    <a:lnTo>
                      <a:pt x="240" y="132"/>
                    </a:lnTo>
                    <a:lnTo>
                      <a:pt x="228" y="132"/>
                    </a:lnTo>
                    <a:lnTo>
                      <a:pt x="216" y="120"/>
                    </a:lnTo>
                    <a:lnTo>
                      <a:pt x="234" y="96"/>
                    </a:lnTo>
                    <a:lnTo>
                      <a:pt x="228" y="90"/>
                    </a:lnTo>
                    <a:lnTo>
                      <a:pt x="246" y="78"/>
                    </a:lnTo>
                    <a:lnTo>
                      <a:pt x="240" y="72"/>
                    </a:lnTo>
                    <a:lnTo>
                      <a:pt x="222" y="72"/>
                    </a:lnTo>
                    <a:lnTo>
                      <a:pt x="228" y="66"/>
                    </a:lnTo>
                    <a:lnTo>
                      <a:pt x="222" y="54"/>
                    </a:lnTo>
                    <a:lnTo>
                      <a:pt x="186" y="36"/>
                    </a:lnTo>
                    <a:lnTo>
                      <a:pt x="204" y="30"/>
                    </a:lnTo>
                    <a:lnTo>
                      <a:pt x="162" y="30"/>
                    </a:lnTo>
                    <a:lnTo>
                      <a:pt x="174" y="36"/>
                    </a:lnTo>
                    <a:lnTo>
                      <a:pt x="162" y="36"/>
                    </a:lnTo>
                    <a:lnTo>
                      <a:pt x="150" y="42"/>
                    </a:lnTo>
                    <a:lnTo>
                      <a:pt x="132" y="42"/>
                    </a:lnTo>
                    <a:lnTo>
                      <a:pt x="126" y="30"/>
                    </a:lnTo>
                    <a:lnTo>
                      <a:pt x="90" y="36"/>
                    </a:lnTo>
                    <a:lnTo>
                      <a:pt x="90" y="18"/>
                    </a:lnTo>
                    <a:lnTo>
                      <a:pt x="66" y="18"/>
                    </a:lnTo>
                    <a:lnTo>
                      <a:pt x="60" y="0"/>
                    </a:lnTo>
                    <a:lnTo>
                      <a:pt x="54" y="12"/>
                    </a:lnTo>
                    <a:lnTo>
                      <a:pt x="60" y="12"/>
                    </a:lnTo>
                    <a:lnTo>
                      <a:pt x="42" y="18"/>
                    </a:lnTo>
                    <a:lnTo>
                      <a:pt x="30" y="30"/>
                    </a:lnTo>
                    <a:lnTo>
                      <a:pt x="36" y="48"/>
                    </a:lnTo>
                    <a:lnTo>
                      <a:pt x="30" y="60"/>
                    </a:lnTo>
                    <a:lnTo>
                      <a:pt x="24" y="54"/>
                    </a:lnTo>
                    <a:lnTo>
                      <a:pt x="18" y="48"/>
                    </a:lnTo>
                    <a:lnTo>
                      <a:pt x="18" y="36"/>
                    </a:lnTo>
                    <a:lnTo>
                      <a:pt x="24" y="36"/>
                    </a:lnTo>
                    <a:lnTo>
                      <a:pt x="30" y="24"/>
                    </a:lnTo>
                    <a:lnTo>
                      <a:pt x="24" y="18"/>
                    </a:lnTo>
                    <a:lnTo>
                      <a:pt x="30" y="12"/>
                    </a:lnTo>
                    <a:lnTo>
                      <a:pt x="24" y="12"/>
                    </a:lnTo>
                    <a:lnTo>
                      <a:pt x="0" y="5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1" name="Freeform 945"/>
              <p:cNvSpPr>
                <a:spLocks/>
              </p:cNvSpPr>
              <p:nvPr/>
            </p:nvSpPr>
            <p:spPr bwMode="auto">
              <a:xfrm>
                <a:off x="1242" y="2724"/>
                <a:ext cx="30" cy="6"/>
              </a:xfrm>
              <a:custGeom>
                <a:avLst/>
                <a:gdLst>
                  <a:gd name="T0" fmla="*/ 0 w 30"/>
                  <a:gd name="T1" fmla="*/ 6 h 6"/>
                  <a:gd name="T2" fmla="*/ 30 w 30"/>
                  <a:gd name="T3" fmla="*/ 0 h 6"/>
                  <a:gd name="T4" fmla="*/ 0 w 30"/>
                  <a:gd name="T5" fmla="*/ 6 h 6"/>
                  <a:gd name="T6" fmla="*/ 0 w 30"/>
                  <a:gd name="T7" fmla="*/ 6 h 6"/>
                </a:gdLst>
                <a:ahLst/>
                <a:cxnLst>
                  <a:cxn ang="0">
                    <a:pos x="T0" y="T1"/>
                  </a:cxn>
                  <a:cxn ang="0">
                    <a:pos x="T2" y="T3"/>
                  </a:cxn>
                  <a:cxn ang="0">
                    <a:pos x="T4" y="T5"/>
                  </a:cxn>
                  <a:cxn ang="0">
                    <a:pos x="T6" y="T7"/>
                  </a:cxn>
                </a:cxnLst>
                <a:rect l="0" t="0" r="r" b="b"/>
                <a:pathLst>
                  <a:path w="30" h="6">
                    <a:moveTo>
                      <a:pt x="0" y="6"/>
                    </a:moveTo>
                    <a:lnTo>
                      <a:pt x="3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2" name="Freeform 946"/>
              <p:cNvSpPr>
                <a:spLocks/>
              </p:cNvSpPr>
              <p:nvPr/>
            </p:nvSpPr>
            <p:spPr bwMode="auto">
              <a:xfrm>
                <a:off x="1320" y="2772"/>
                <a:ext cx="12" cy="24"/>
              </a:xfrm>
              <a:custGeom>
                <a:avLst/>
                <a:gdLst>
                  <a:gd name="T0" fmla="*/ 0 w 12"/>
                  <a:gd name="T1" fmla="*/ 0 h 24"/>
                  <a:gd name="T2" fmla="*/ 12 w 12"/>
                  <a:gd name="T3" fmla="*/ 24 h 24"/>
                  <a:gd name="T4" fmla="*/ 0 w 12"/>
                  <a:gd name="T5" fmla="*/ 0 h 24"/>
                  <a:gd name="T6" fmla="*/ 0 w 12"/>
                  <a:gd name="T7" fmla="*/ 0 h 24"/>
                </a:gdLst>
                <a:ahLst/>
                <a:cxnLst>
                  <a:cxn ang="0">
                    <a:pos x="T0" y="T1"/>
                  </a:cxn>
                  <a:cxn ang="0">
                    <a:pos x="T2" y="T3"/>
                  </a:cxn>
                  <a:cxn ang="0">
                    <a:pos x="T4" y="T5"/>
                  </a:cxn>
                  <a:cxn ang="0">
                    <a:pos x="T6" y="T7"/>
                  </a:cxn>
                </a:cxnLst>
                <a:rect l="0" t="0" r="r" b="b"/>
                <a:pathLst>
                  <a:path w="12" h="24">
                    <a:moveTo>
                      <a:pt x="0" y="0"/>
                    </a:moveTo>
                    <a:lnTo>
                      <a:pt x="12"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3" name="Freeform 947"/>
              <p:cNvSpPr>
                <a:spLocks/>
              </p:cNvSpPr>
              <p:nvPr/>
            </p:nvSpPr>
            <p:spPr bwMode="auto">
              <a:xfrm>
                <a:off x="1440" y="2706"/>
                <a:ext cx="90" cy="126"/>
              </a:xfrm>
              <a:custGeom>
                <a:avLst/>
                <a:gdLst>
                  <a:gd name="T0" fmla="*/ 0 w 90"/>
                  <a:gd name="T1" fmla="*/ 42 h 126"/>
                  <a:gd name="T2" fmla="*/ 12 w 90"/>
                  <a:gd name="T3" fmla="*/ 54 h 126"/>
                  <a:gd name="T4" fmla="*/ 24 w 90"/>
                  <a:gd name="T5" fmla="*/ 54 h 126"/>
                  <a:gd name="T6" fmla="*/ 24 w 90"/>
                  <a:gd name="T7" fmla="*/ 54 h 126"/>
                  <a:gd name="T8" fmla="*/ 30 w 90"/>
                  <a:gd name="T9" fmla="*/ 120 h 126"/>
                  <a:gd name="T10" fmla="*/ 54 w 90"/>
                  <a:gd name="T11" fmla="*/ 126 h 126"/>
                  <a:gd name="T12" fmla="*/ 90 w 90"/>
                  <a:gd name="T13" fmla="*/ 114 h 126"/>
                  <a:gd name="T14" fmla="*/ 60 w 90"/>
                  <a:gd name="T15" fmla="*/ 72 h 126"/>
                  <a:gd name="T16" fmla="*/ 60 w 90"/>
                  <a:gd name="T17" fmla="*/ 72 h 126"/>
                  <a:gd name="T18" fmla="*/ 60 w 90"/>
                  <a:gd name="T19" fmla="*/ 72 h 126"/>
                  <a:gd name="T20" fmla="*/ 60 w 90"/>
                  <a:gd name="T21" fmla="*/ 66 h 126"/>
                  <a:gd name="T22" fmla="*/ 66 w 90"/>
                  <a:gd name="T23" fmla="*/ 60 h 126"/>
                  <a:gd name="T24" fmla="*/ 72 w 90"/>
                  <a:gd name="T25" fmla="*/ 54 h 126"/>
                  <a:gd name="T26" fmla="*/ 78 w 90"/>
                  <a:gd name="T27" fmla="*/ 42 h 126"/>
                  <a:gd name="T28" fmla="*/ 78 w 90"/>
                  <a:gd name="T29" fmla="*/ 42 h 126"/>
                  <a:gd name="T30" fmla="*/ 60 w 90"/>
                  <a:gd name="T31" fmla="*/ 24 h 126"/>
                  <a:gd name="T32" fmla="*/ 54 w 90"/>
                  <a:gd name="T33" fmla="*/ 24 h 126"/>
                  <a:gd name="T34" fmla="*/ 54 w 90"/>
                  <a:gd name="T35" fmla="*/ 18 h 126"/>
                  <a:gd name="T36" fmla="*/ 30 w 90"/>
                  <a:gd name="T37" fmla="*/ 0 h 126"/>
                  <a:gd name="T38" fmla="*/ 12 w 90"/>
                  <a:gd name="T39" fmla="*/ 12 h 126"/>
                  <a:gd name="T40" fmla="*/ 18 w 90"/>
                  <a:gd name="T41" fmla="*/ 18 h 126"/>
                  <a:gd name="T42" fmla="*/ 0 w 90"/>
                  <a:gd name="T43" fmla="*/ 4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126">
                    <a:moveTo>
                      <a:pt x="0" y="42"/>
                    </a:moveTo>
                    <a:lnTo>
                      <a:pt x="12" y="54"/>
                    </a:lnTo>
                    <a:lnTo>
                      <a:pt x="24" y="54"/>
                    </a:lnTo>
                    <a:lnTo>
                      <a:pt x="24" y="54"/>
                    </a:lnTo>
                    <a:lnTo>
                      <a:pt x="30" y="120"/>
                    </a:lnTo>
                    <a:lnTo>
                      <a:pt x="54" y="126"/>
                    </a:lnTo>
                    <a:lnTo>
                      <a:pt x="90" y="114"/>
                    </a:lnTo>
                    <a:lnTo>
                      <a:pt x="60" y="72"/>
                    </a:lnTo>
                    <a:lnTo>
                      <a:pt x="60" y="72"/>
                    </a:lnTo>
                    <a:lnTo>
                      <a:pt x="60" y="72"/>
                    </a:lnTo>
                    <a:lnTo>
                      <a:pt x="60" y="66"/>
                    </a:lnTo>
                    <a:lnTo>
                      <a:pt x="66" y="60"/>
                    </a:lnTo>
                    <a:lnTo>
                      <a:pt x="72" y="54"/>
                    </a:lnTo>
                    <a:lnTo>
                      <a:pt x="78" y="42"/>
                    </a:lnTo>
                    <a:lnTo>
                      <a:pt x="78" y="42"/>
                    </a:lnTo>
                    <a:lnTo>
                      <a:pt x="60" y="24"/>
                    </a:lnTo>
                    <a:lnTo>
                      <a:pt x="54" y="24"/>
                    </a:lnTo>
                    <a:lnTo>
                      <a:pt x="54" y="18"/>
                    </a:lnTo>
                    <a:lnTo>
                      <a:pt x="30" y="0"/>
                    </a:lnTo>
                    <a:lnTo>
                      <a:pt x="12" y="12"/>
                    </a:lnTo>
                    <a:lnTo>
                      <a:pt x="18" y="18"/>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4" name="Freeform 948"/>
              <p:cNvSpPr>
                <a:spLocks/>
              </p:cNvSpPr>
              <p:nvPr/>
            </p:nvSpPr>
            <p:spPr bwMode="auto">
              <a:xfrm>
                <a:off x="1500" y="2748"/>
                <a:ext cx="78" cy="72"/>
              </a:xfrm>
              <a:custGeom>
                <a:avLst/>
                <a:gdLst>
                  <a:gd name="T0" fmla="*/ 0 w 78"/>
                  <a:gd name="T1" fmla="*/ 24 h 72"/>
                  <a:gd name="T2" fmla="*/ 0 w 78"/>
                  <a:gd name="T3" fmla="*/ 30 h 72"/>
                  <a:gd name="T4" fmla="*/ 30 w 78"/>
                  <a:gd name="T5" fmla="*/ 72 h 72"/>
                  <a:gd name="T6" fmla="*/ 60 w 78"/>
                  <a:gd name="T7" fmla="*/ 60 h 72"/>
                  <a:gd name="T8" fmla="*/ 60 w 78"/>
                  <a:gd name="T9" fmla="*/ 60 h 72"/>
                  <a:gd name="T10" fmla="*/ 60 w 78"/>
                  <a:gd name="T11" fmla="*/ 60 h 72"/>
                  <a:gd name="T12" fmla="*/ 72 w 78"/>
                  <a:gd name="T13" fmla="*/ 66 h 72"/>
                  <a:gd name="T14" fmla="*/ 72 w 78"/>
                  <a:gd name="T15" fmla="*/ 66 h 72"/>
                  <a:gd name="T16" fmla="*/ 78 w 78"/>
                  <a:gd name="T17" fmla="*/ 42 h 72"/>
                  <a:gd name="T18" fmla="*/ 72 w 78"/>
                  <a:gd name="T19" fmla="*/ 36 h 72"/>
                  <a:gd name="T20" fmla="*/ 66 w 78"/>
                  <a:gd name="T21" fmla="*/ 30 h 72"/>
                  <a:gd name="T22" fmla="*/ 66 w 78"/>
                  <a:gd name="T23" fmla="*/ 30 h 72"/>
                  <a:gd name="T24" fmla="*/ 66 w 78"/>
                  <a:gd name="T25" fmla="*/ 30 h 72"/>
                  <a:gd name="T26" fmla="*/ 66 w 78"/>
                  <a:gd name="T27" fmla="*/ 30 h 72"/>
                  <a:gd name="T28" fmla="*/ 66 w 78"/>
                  <a:gd name="T29" fmla="*/ 18 h 72"/>
                  <a:gd name="T30" fmla="*/ 72 w 78"/>
                  <a:gd name="T31" fmla="*/ 12 h 72"/>
                  <a:gd name="T32" fmla="*/ 78 w 78"/>
                  <a:gd name="T33" fmla="*/ 6 h 72"/>
                  <a:gd name="T34" fmla="*/ 78 w 78"/>
                  <a:gd name="T35" fmla="*/ 6 h 72"/>
                  <a:gd name="T36" fmla="*/ 78 w 78"/>
                  <a:gd name="T37" fmla="*/ 6 h 72"/>
                  <a:gd name="T38" fmla="*/ 60 w 78"/>
                  <a:gd name="T39" fmla="*/ 0 h 72"/>
                  <a:gd name="T40" fmla="*/ 36 w 78"/>
                  <a:gd name="T41" fmla="*/ 6 h 72"/>
                  <a:gd name="T42" fmla="*/ 24 w 78"/>
                  <a:gd name="T43" fmla="*/ 0 h 72"/>
                  <a:gd name="T44" fmla="*/ 18 w 78"/>
                  <a:gd name="T45" fmla="*/ 0 h 72"/>
                  <a:gd name="T46" fmla="*/ 12 w 78"/>
                  <a:gd name="T47" fmla="*/ 12 h 72"/>
                  <a:gd name="T48" fmla="*/ 6 w 78"/>
                  <a:gd name="T49" fmla="*/ 18 h 72"/>
                  <a:gd name="T50" fmla="*/ 0 w 78"/>
                  <a:gd name="T51"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72">
                    <a:moveTo>
                      <a:pt x="0" y="24"/>
                    </a:moveTo>
                    <a:lnTo>
                      <a:pt x="0" y="30"/>
                    </a:lnTo>
                    <a:lnTo>
                      <a:pt x="30" y="72"/>
                    </a:lnTo>
                    <a:lnTo>
                      <a:pt x="60" y="60"/>
                    </a:lnTo>
                    <a:lnTo>
                      <a:pt x="60" y="60"/>
                    </a:lnTo>
                    <a:lnTo>
                      <a:pt x="60" y="60"/>
                    </a:lnTo>
                    <a:lnTo>
                      <a:pt x="72" y="66"/>
                    </a:lnTo>
                    <a:lnTo>
                      <a:pt x="72" y="66"/>
                    </a:lnTo>
                    <a:lnTo>
                      <a:pt x="78" y="42"/>
                    </a:lnTo>
                    <a:lnTo>
                      <a:pt x="72" y="36"/>
                    </a:lnTo>
                    <a:lnTo>
                      <a:pt x="66" y="30"/>
                    </a:lnTo>
                    <a:lnTo>
                      <a:pt x="66" y="30"/>
                    </a:lnTo>
                    <a:lnTo>
                      <a:pt x="66" y="30"/>
                    </a:lnTo>
                    <a:lnTo>
                      <a:pt x="66" y="30"/>
                    </a:lnTo>
                    <a:lnTo>
                      <a:pt x="66" y="18"/>
                    </a:lnTo>
                    <a:lnTo>
                      <a:pt x="72" y="12"/>
                    </a:lnTo>
                    <a:lnTo>
                      <a:pt x="78" y="6"/>
                    </a:lnTo>
                    <a:lnTo>
                      <a:pt x="78" y="6"/>
                    </a:lnTo>
                    <a:lnTo>
                      <a:pt x="78" y="6"/>
                    </a:lnTo>
                    <a:lnTo>
                      <a:pt x="60" y="0"/>
                    </a:lnTo>
                    <a:lnTo>
                      <a:pt x="36" y="6"/>
                    </a:lnTo>
                    <a:lnTo>
                      <a:pt x="24" y="0"/>
                    </a:lnTo>
                    <a:lnTo>
                      <a:pt x="18" y="0"/>
                    </a:lnTo>
                    <a:lnTo>
                      <a:pt x="12" y="12"/>
                    </a:lnTo>
                    <a:lnTo>
                      <a:pt x="6" y="18"/>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5" name="Freeform 949"/>
              <p:cNvSpPr>
                <a:spLocks/>
              </p:cNvSpPr>
              <p:nvPr/>
            </p:nvSpPr>
            <p:spPr bwMode="auto">
              <a:xfrm>
                <a:off x="1500" y="277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6" name="Freeform 950"/>
              <p:cNvSpPr>
                <a:spLocks/>
              </p:cNvSpPr>
              <p:nvPr/>
            </p:nvSpPr>
            <p:spPr bwMode="auto">
              <a:xfrm>
                <a:off x="1566" y="2754"/>
                <a:ext cx="54" cy="66"/>
              </a:xfrm>
              <a:custGeom>
                <a:avLst/>
                <a:gdLst>
                  <a:gd name="T0" fmla="*/ 0 w 54"/>
                  <a:gd name="T1" fmla="*/ 12 h 66"/>
                  <a:gd name="T2" fmla="*/ 0 w 54"/>
                  <a:gd name="T3" fmla="*/ 24 h 66"/>
                  <a:gd name="T4" fmla="*/ 0 w 54"/>
                  <a:gd name="T5" fmla="*/ 24 h 66"/>
                  <a:gd name="T6" fmla="*/ 6 w 54"/>
                  <a:gd name="T7" fmla="*/ 30 h 66"/>
                  <a:gd name="T8" fmla="*/ 12 w 54"/>
                  <a:gd name="T9" fmla="*/ 36 h 66"/>
                  <a:gd name="T10" fmla="*/ 6 w 54"/>
                  <a:gd name="T11" fmla="*/ 60 h 66"/>
                  <a:gd name="T12" fmla="*/ 6 w 54"/>
                  <a:gd name="T13" fmla="*/ 60 h 66"/>
                  <a:gd name="T14" fmla="*/ 24 w 54"/>
                  <a:gd name="T15" fmla="*/ 66 h 66"/>
                  <a:gd name="T16" fmla="*/ 54 w 54"/>
                  <a:gd name="T17" fmla="*/ 30 h 66"/>
                  <a:gd name="T18" fmla="*/ 54 w 54"/>
                  <a:gd name="T19" fmla="*/ 30 h 66"/>
                  <a:gd name="T20" fmla="*/ 30 w 54"/>
                  <a:gd name="T21" fmla="*/ 6 h 66"/>
                  <a:gd name="T22" fmla="*/ 12 w 54"/>
                  <a:gd name="T23" fmla="*/ 0 h 66"/>
                  <a:gd name="T24" fmla="*/ 6 w 54"/>
                  <a:gd name="T25" fmla="*/ 6 h 66"/>
                  <a:gd name="T26" fmla="*/ 0 w 54"/>
                  <a:gd name="T27"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66">
                    <a:moveTo>
                      <a:pt x="0" y="12"/>
                    </a:moveTo>
                    <a:lnTo>
                      <a:pt x="0" y="24"/>
                    </a:lnTo>
                    <a:lnTo>
                      <a:pt x="0" y="24"/>
                    </a:lnTo>
                    <a:lnTo>
                      <a:pt x="6" y="30"/>
                    </a:lnTo>
                    <a:lnTo>
                      <a:pt x="12" y="36"/>
                    </a:lnTo>
                    <a:lnTo>
                      <a:pt x="6" y="60"/>
                    </a:lnTo>
                    <a:lnTo>
                      <a:pt x="6" y="60"/>
                    </a:lnTo>
                    <a:lnTo>
                      <a:pt x="24" y="66"/>
                    </a:lnTo>
                    <a:lnTo>
                      <a:pt x="54" y="30"/>
                    </a:lnTo>
                    <a:lnTo>
                      <a:pt x="54" y="30"/>
                    </a:lnTo>
                    <a:lnTo>
                      <a:pt x="30" y="6"/>
                    </a:lnTo>
                    <a:lnTo>
                      <a:pt x="12" y="0"/>
                    </a:lnTo>
                    <a:lnTo>
                      <a:pt x="6"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7" name="Freeform 951"/>
              <p:cNvSpPr>
                <a:spLocks/>
              </p:cNvSpPr>
              <p:nvPr/>
            </p:nvSpPr>
            <p:spPr bwMode="auto">
              <a:xfrm>
                <a:off x="1572" y="2784"/>
                <a:ext cx="6" cy="30"/>
              </a:xfrm>
              <a:custGeom>
                <a:avLst/>
                <a:gdLst>
                  <a:gd name="T0" fmla="*/ 0 w 6"/>
                  <a:gd name="T1" fmla="*/ 0 h 30"/>
                  <a:gd name="T2" fmla="*/ 6 w 6"/>
                  <a:gd name="T3" fmla="*/ 6 h 30"/>
                  <a:gd name="T4" fmla="*/ 0 w 6"/>
                  <a:gd name="T5" fmla="*/ 30 h 30"/>
                  <a:gd name="T6" fmla="*/ 6 w 6"/>
                  <a:gd name="T7" fmla="*/ 6 h 30"/>
                  <a:gd name="T8" fmla="*/ 0 w 6"/>
                  <a:gd name="T9" fmla="*/ 0 h 30"/>
                </a:gdLst>
                <a:ahLst/>
                <a:cxnLst>
                  <a:cxn ang="0">
                    <a:pos x="T0" y="T1"/>
                  </a:cxn>
                  <a:cxn ang="0">
                    <a:pos x="T2" y="T3"/>
                  </a:cxn>
                  <a:cxn ang="0">
                    <a:pos x="T4" y="T5"/>
                  </a:cxn>
                  <a:cxn ang="0">
                    <a:pos x="T6" y="T7"/>
                  </a:cxn>
                  <a:cxn ang="0">
                    <a:pos x="T8" y="T9"/>
                  </a:cxn>
                </a:cxnLst>
                <a:rect l="0" t="0" r="r" b="b"/>
                <a:pathLst>
                  <a:path w="6" h="30">
                    <a:moveTo>
                      <a:pt x="0" y="0"/>
                    </a:moveTo>
                    <a:lnTo>
                      <a:pt x="6" y="6"/>
                    </a:lnTo>
                    <a:lnTo>
                      <a:pt x="0" y="30"/>
                    </a:lnTo>
                    <a:lnTo>
                      <a:pt x="6"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08" name="Rectangle 952"/>
              <p:cNvSpPr>
                <a:spLocks noChangeArrowheads="1"/>
              </p:cNvSpPr>
              <p:nvPr/>
            </p:nvSpPr>
            <p:spPr bwMode="auto">
              <a:xfrm>
                <a:off x="1566" y="2778"/>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09" name="Freeform 953"/>
              <p:cNvSpPr>
                <a:spLocks/>
              </p:cNvSpPr>
              <p:nvPr/>
            </p:nvSpPr>
            <p:spPr bwMode="auto">
              <a:xfrm>
                <a:off x="1572" y="2754"/>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0" name="Freeform 954"/>
              <p:cNvSpPr>
                <a:spLocks/>
              </p:cNvSpPr>
              <p:nvPr/>
            </p:nvSpPr>
            <p:spPr bwMode="auto">
              <a:xfrm>
                <a:off x="1080" y="2832"/>
                <a:ext cx="108" cy="120"/>
              </a:xfrm>
              <a:custGeom>
                <a:avLst/>
                <a:gdLst>
                  <a:gd name="T0" fmla="*/ 30 w 108"/>
                  <a:gd name="T1" fmla="*/ 120 h 120"/>
                  <a:gd name="T2" fmla="*/ 42 w 108"/>
                  <a:gd name="T3" fmla="*/ 108 h 120"/>
                  <a:gd name="T4" fmla="*/ 42 w 108"/>
                  <a:gd name="T5" fmla="*/ 102 h 120"/>
                  <a:gd name="T6" fmla="*/ 42 w 108"/>
                  <a:gd name="T7" fmla="*/ 102 h 120"/>
                  <a:gd name="T8" fmla="*/ 42 w 108"/>
                  <a:gd name="T9" fmla="*/ 102 h 120"/>
                  <a:gd name="T10" fmla="*/ 54 w 108"/>
                  <a:gd name="T11" fmla="*/ 78 h 120"/>
                  <a:gd name="T12" fmla="*/ 78 w 108"/>
                  <a:gd name="T13" fmla="*/ 72 h 120"/>
                  <a:gd name="T14" fmla="*/ 108 w 108"/>
                  <a:gd name="T15" fmla="*/ 48 h 120"/>
                  <a:gd name="T16" fmla="*/ 102 w 108"/>
                  <a:gd name="T17" fmla="*/ 36 h 120"/>
                  <a:gd name="T18" fmla="*/ 96 w 108"/>
                  <a:gd name="T19" fmla="*/ 30 h 120"/>
                  <a:gd name="T20" fmla="*/ 96 w 108"/>
                  <a:gd name="T21" fmla="*/ 30 h 120"/>
                  <a:gd name="T22" fmla="*/ 96 w 108"/>
                  <a:gd name="T23" fmla="*/ 30 h 120"/>
                  <a:gd name="T24" fmla="*/ 90 w 108"/>
                  <a:gd name="T25" fmla="*/ 24 h 120"/>
                  <a:gd name="T26" fmla="*/ 66 w 108"/>
                  <a:gd name="T27" fmla="*/ 18 h 120"/>
                  <a:gd name="T28" fmla="*/ 66 w 108"/>
                  <a:gd name="T29" fmla="*/ 12 h 120"/>
                  <a:gd name="T30" fmla="*/ 36 w 108"/>
                  <a:gd name="T31" fmla="*/ 0 h 120"/>
                  <a:gd name="T32" fmla="*/ 36 w 108"/>
                  <a:gd name="T33" fmla="*/ 0 h 120"/>
                  <a:gd name="T34" fmla="*/ 18 w 108"/>
                  <a:gd name="T35" fmla="*/ 12 h 120"/>
                  <a:gd name="T36" fmla="*/ 18 w 108"/>
                  <a:gd name="T37" fmla="*/ 24 h 120"/>
                  <a:gd name="T38" fmla="*/ 6 w 108"/>
                  <a:gd name="T39" fmla="*/ 42 h 120"/>
                  <a:gd name="T40" fmla="*/ 0 w 108"/>
                  <a:gd name="T41" fmla="*/ 42 h 120"/>
                  <a:gd name="T42" fmla="*/ 0 w 108"/>
                  <a:gd name="T43" fmla="*/ 66 h 120"/>
                  <a:gd name="T44" fmla="*/ 12 w 108"/>
                  <a:gd name="T45" fmla="*/ 72 h 120"/>
                  <a:gd name="T46" fmla="*/ 18 w 108"/>
                  <a:gd name="T47" fmla="*/ 66 h 120"/>
                  <a:gd name="T48" fmla="*/ 18 w 108"/>
                  <a:gd name="T49" fmla="*/ 78 h 120"/>
                  <a:gd name="T50" fmla="*/ 12 w 108"/>
                  <a:gd name="T51" fmla="*/ 90 h 120"/>
                  <a:gd name="T52" fmla="*/ 12 w 108"/>
                  <a:gd name="T53" fmla="*/ 96 h 120"/>
                  <a:gd name="T54" fmla="*/ 6 w 108"/>
                  <a:gd name="T55" fmla="*/ 102 h 120"/>
                  <a:gd name="T56" fmla="*/ 30 w 108"/>
                  <a:gd name="T5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20">
                    <a:moveTo>
                      <a:pt x="30" y="120"/>
                    </a:moveTo>
                    <a:lnTo>
                      <a:pt x="42" y="108"/>
                    </a:lnTo>
                    <a:lnTo>
                      <a:pt x="42" y="102"/>
                    </a:lnTo>
                    <a:lnTo>
                      <a:pt x="42" y="102"/>
                    </a:lnTo>
                    <a:lnTo>
                      <a:pt x="42" y="102"/>
                    </a:lnTo>
                    <a:lnTo>
                      <a:pt x="54" y="78"/>
                    </a:lnTo>
                    <a:lnTo>
                      <a:pt x="78" y="72"/>
                    </a:lnTo>
                    <a:lnTo>
                      <a:pt x="108" y="48"/>
                    </a:lnTo>
                    <a:lnTo>
                      <a:pt x="102" y="36"/>
                    </a:lnTo>
                    <a:lnTo>
                      <a:pt x="96" y="30"/>
                    </a:lnTo>
                    <a:lnTo>
                      <a:pt x="96" y="30"/>
                    </a:lnTo>
                    <a:lnTo>
                      <a:pt x="96" y="30"/>
                    </a:lnTo>
                    <a:lnTo>
                      <a:pt x="90" y="24"/>
                    </a:lnTo>
                    <a:lnTo>
                      <a:pt x="66" y="18"/>
                    </a:lnTo>
                    <a:lnTo>
                      <a:pt x="66" y="12"/>
                    </a:lnTo>
                    <a:lnTo>
                      <a:pt x="36" y="0"/>
                    </a:lnTo>
                    <a:lnTo>
                      <a:pt x="36" y="0"/>
                    </a:lnTo>
                    <a:lnTo>
                      <a:pt x="18" y="12"/>
                    </a:lnTo>
                    <a:lnTo>
                      <a:pt x="18" y="24"/>
                    </a:lnTo>
                    <a:lnTo>
                      <a:pt x="6" y="42"/>
                    </a:lnTo>
                    <a:lnTo>
                      <a:pt x="0" y="42"/>
                    </a:lnTo>
                    <a:lnTo>
                      <a:pt x="0" y="66"/>
                    </a:lnTo>
                    <a:lnTo>
                      <a:pt x="12" y="72"/>
                    </a:lnTo>
                    <a:lnTo>
                      <a:pt x="18" y="66"/>
                    </a:lnTo>
                    <a:lnTo>
                      <a:pt x="18" y="78"/>
                    </a:lnTo>
                    <a:lnTo>
                      <a:pt x="12" y="90"/>
                    </a:lnTo>
                    <a:lnTo>
                      <a:pt x="12" y="96"/>
                    </a:lnTo>
                    <a:lnTo>
                      <a:pt x="6" y="102"/>
                    </a:lnTo>
                    <a:lnTo>
                      <a:pt x="30" y="12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1" name="Freeform 955"/>
              <p:cNvSpPr>
                <a:spLocks/>
              </p:cNvSpPr>
              <p:nvPr/>
            </p:nvSpPr>
            <p:spPr bwMode="auto">
              <a:xfrm>
                <a:off x="882" y="2850"/>
                <a:ext cx="12" cy="30"/>
              </a:xfrm>
              <a:custGeom>
                <a:avLst/>
                <a:gdLst>
                  <a:gd name="T0" fmla="*/ 0 w 12"/>
                  <a:gd name="T1" fmla="*/ 6 h 30"/>
                  <a:gd name="T2" fmla="*/ 6 w 12"/>
                  <a:gd name="T3" fmla="*/ 12 h 30"/>
                  <a:gd name="T4" fmla="*/ 0 w 12"/>
                  <a:gd name="T5" fmla="*/ 18 h 30"/>
                  <a:gd name="T6" fmla="*/ 6 w 12"/>
                  <a:gd name="T7" fmla="*/ 30 h 30"/>
                  <a:gd name="T8" fmla="*/ 12 w 12"/>
                  <a:gd name="T9" fmla="*/ 24 h 30"/>
                  <a:gd name="T10" fmla="*/ 6 w 12"/>
                  <a:gd name="T11" fmla="*/ 0 h 30"/>
                  <a:gd name="T12" fmla="*/ 0 w 12"/>
                  <a:gd name="T13" fmla="*/ 6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0" y="6"/>
                    </a:moveTo>
                    <a:lnTo>
                      <a:pt x="6" y="12"/>
                    </a:lnTo>
                    <a:lnTo>
                      <a:pt x="0" y="18"/>
                    </a:lnTo>
                    <a:lnTo>
                      <a:pt x="6" y="30"/>
                    </a:lnTo>
                    <a:lnTo>
                      <a:pt x="12" y="24"/>
                    </a:lnTo>
                    <a:lnTo>
                      <a:pt x="6"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2" name="Freeform 956"/>
              <p:cNvSpPr>
                <a:spLocks/>
              </p:cNvSpPr>
              <p:nvPr/>
            </p:nvSpPr>
            <p:spPr bwMode="auto">
              <a:xfrm>
                <a:off x="1170" y="2856"/>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3" name="Freeform 957"/>
              <p:cNvSpPr>
                <a:spLocks/>
              </p:cNvSpPr>
              <p:nvPr/>
            </p:nvSpPr>
            <p:spPr bwMode="auto">
              <a:xfrm>
                <a:off x="1074" y="2862"/>
                <a:ext cx="228" cy="343"/>
              </a:xfrm>
              <a:custGeom>
                <a:avLst/>
                <a:gdLst>
                  <a:gd name="T0" fmla="*/ 216 w 228"/>
                  <a:gd name="T1" fmla="*/ 331 h 343"/>
                  <a:gd name="T2" fmla="*/ 210 w 228"/>
                  <a:gd name="T3" fmla="*/ 319 h 343"/>
                  <a:gd name="T4" fmla="*/ 222 w 228"/>
                  <a:gd name="T5" fmla="*/ 301 h 343"/>
                  <a:gd name="T6" fmla="*/ 222 w 228"/>
                  <a:gd name="T7" fmla="*/ 301 h 343"/>
                  <a:gd name="T8" fmla="*/ 204 w 228"/>
                  <a:gd name="T9" fmla="*/ 289 h 343"/>
                  <a:gd name="T10" fmla="*/ 204 w 228"/>
                  <a:gd name="T11" fmla="*/ 283 h 343"/>
                  <a:gd name="T12" fmla="*/ 210 w 228"/>
                  <a:gd name="T13" fmla="*/ 277 h 343"/>
                  <a:gd name="T14" fmla="*/ 216 w 228"/>
                  <a:gd name="T15" fmla="*/ 283 h 343"/>
                  <a:gd name="T16" fmla="*/ 228 w 228"/>
                  <a:gd name="T17" fmla="*/ 229 h 343"/>
                  <a:gd name="T18" fmla="*/ 228 w 228"/>
                  <a:gd name="T19" fmla="*/ 223 h 343"/>
                  <a:gd name="T20" fmla="*/ 210 w 228"/>
                  <a:gd name="T21" fmla="*/ 199 h 343"/>
                  <a:gd name="T22" fmla="*/ 198 w 228"/>
                  <a:gd name="T23" fmla="*/ 199 h 343"/>
                  <a:gd name="T24" fmla="*/ 198 w 228"/>
                  <a:gd name="T25" fmla="*/ 162 h 343"/>
                  <a:gd name="T26" fmla="*/ 174 w 228"/>
                  <a:gd name="T27" fmla="*/ 181 h 343"/>
                  <a:gd name="T28" fmla="*/ 138 w 228"/>
                  <a:gd name="T29" fmla="*/ 138 h 343"/>
                  <a:gd name="T30" fmla="*/ 162 w 228"/>
                  <a:gd name="T31" fmla="*/ 90 h 343"/>
                  <a:gd name="T32" fmla="*/ 204 w 228"/>
                  <a:gd name="T33" fmla="*/ 72 h 343"/>
                  <a:gd name="T34" fmla="*/ 198 w 228"/>
                  <a:gd name="T35" fmla="*/ 66 h 343"/>
                  <a:gd name="T36" fmla="*/ 192 w 228"/>
                  <a:gd name="T37" fmla="*/ 66 h 343"/>
                  <a:gd name="T38" fmla="*/ 192 w 228"/>
                  <a:gd name="T39" fmla="*/ 66 h 343"/>
                  <a:gd name="T40" fmla="*/ 192 w 228"/>
                  <a:gd name="T41" fmla="*/ 66 h 343"/>
                  <a:gd name="T42" fmla="*/ 204 w 228"/>
                  <a:gd name="T43" fmla="*/ 48 h 343"/>
                  <a:gd name="T44" fmla="*/ 186 w 228"/>
                  <a:gd name="T45" fmla="*/ 36 h 343"/>
                  <a:gd name="T46" fmla="*/ 162 w 228"/>
                  <a:gd name="T47" fmla="*/ 42 h 343"/>
                  <a:gd name="T48" fmla="*/ 150 w 228"/>
                  <a:gd name="T49" fmla="*/ 36 h 343"/>
                  <a:gd name="T50" fmla="*/ 150 w 228"/>
                  <a:gd name="T51" fmla="*/ 36 h 343"/>
                  <a:gd name="T52" fmla="*/ 150 w 228"/>
                  <a:gd name="T53" fmla="*/ 36 h 343"/>
                  <a:gd name="T54" fmla="*/ 150 w 228"/>
                  <a:gd name="T55" fmla="*/ 36 h 343"/>
                  <a:gd name="T56" fmla="*/ 126 w 228"/>
                  <a:gd name="T57" fmla="*/ 6 h 343"/>
                  <a:gd name="T58" fmla="*/ 102 w 228"/>
                  <a:gd name="T59" fmla="*/ 0 h 343"/>
                  <a:gd name="T60" fmla="*/ 108 w 228"/>
                  <a:gd name="T61" fmla="*/ 6 h 343"/>
                  <a:gd name="T62" fmla="*/ 114 w 228"/>
                  <a:gd name="T63" fmla="*/ 18 h 343"/>
                  <a:gd name="T64" fmla="*/ 114 w 228"/>
                  <a:gd name="T65" fmla="*/ 18 h 343"/>
                  <a:gd name="T66" fmla="*/ 114 w 228"/>
                  <a:gd name="T67" fmla="*/ 18 h 343"/>
                  <a:gd name="T68" fmla="*/ 84 w 228"/>
                  <a:gd name="T69" fmla="*/ 42 h 343"/>
                  <a:gd name="T70" fmla="*/ 60 w 228"/>
                  <a:gd name="T71" fmla="*/ 48 h 343"/>
                  <a:gd name="T72" fmla="*/ 48 w 228"/>
                  <a:gd name="T73" fmla="*/ 72 h 343"/>
                  <a:gd name="T74" fmla="*/ 48 w 228"/>
                  <a:gd name="T75" fmla="*/ 78 h 343"/>
                  <a:gd name="T76" fmla="*/ 36 w 228"/>
                  <a:gd name="T77" fmla="*/ 90 h 343"/>
                  <a:gd name="T78" fmla="*/ 12 w 228"/>
                  <a:gd name="T79" fmla="*/ 72 h 343"/>
                  <a:gd name="T80" fmla="*/ 12 w 228"/>
                  <a:gd name="T81" fmla="*/ 72 h 343"/>
                  <a:gd name="T82" fmla="*/ 12 w 228"/>
                  <a:gd name="T83" fmla="*/ 72 h 343"/>
                  <a:gd name="T84" fmla="*/ 18 w 228"/>
                  <a:gd name="T85" fmla="*/ 66 h 343"/>
                  <a:gd name="T86" fmla="*/ 18 w 228"/>
                  <a:gd name="T87" fmla="*/ 60 h 343"/>
                  <a:gd name="T88" fmla="*/ 18 w 228"/>
                  <a:gd name="T89" fmla="*/ 60 h 343"/>
                  <a:gd name="T90" fmla="*/ 0 w 228"/>
                  <a:gd name="T91" fmla="*/ 78 h 343"/>
                  <a:gd name="T92" fmla="*/ 6 w 228"/>
                  <a:gd name="T93" fmla="*/ 96 h 343"/>
                  <a:gd name="T94" fmla="*/ 0 w 228"/>
                  <a:gd name="T95" fmla="*/ 102 h 343"/>
                  <a:gd name="T96" fmla="*/ 30 w 228"/>
                  <a:gd name="T97" fmla="*/ 120 h 343"/>
                  <a:gd name="T98" fmla="*/ 30 w 228"/>
                  <a:gd name="T99" fmla="*/ 138 h 343"/>
                  <a:gd name="T100" fmla="*/ 42 w 228"/>
                  <a:gd name="T101" fmla="*/ 150 h 343"/>
                  <a:gd name="T102" fmla="*/ 66 w 228"/>
                  <a:gd name="T103" fmla="*/ 211 h 343"/>
                  <a:gd name="T104" fmla="*/ 90 w 228"/>
                  <a:gd name="T105" fmla="*/ 253 h 343"/>
                  <a:gd name="T106" fmla="*/ 84 w 228"/>
                  <a:gd name="T107" fmla="*/ 259 h 343"/>
                  <a:gd name="T108" fmla="*/ 168 w 228"/>
                  <a:gd name="T109" fmla="*/ 313 h 343"/>
                  <a:gd name="T110" fmla="*/ 192 w 228"/>
                  <a:gd name="T111" fmla="*/ 343 h 343"/>
                  <a:gd name="T112" fmla="*/ 210 w 228"/>
                  <a:gd name="T113" fmla="*/ 331 h 343"/>
                  <a:gd name="T114" fmla="*/ 216 w 228"/>
                  <a:gd name="T115" fmla="*/ 331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8" h="343">
                    <a:moveTo>
                      <a:pt x="216" y="331"/>
                    </a:moveTo>
                    <a:lnTo>
                      <a:pt x="210" y="319"/>
                    </a:lnTo>
                    <a:lnTo>
                      <a:pt x="222" y="301"/>
                    </a:lnTo>
                    <a:lnTo>
                      <a:pt x="222" y="301"/>
                    </a:lnTo>
                    <a:lnTo>
                      <a:pt x="204" y="289"/>
                    </a:lnTo>
                    <a:lnTo>
                      <a:pt x="204" y="283"/>
                    </a:lnTo>
                    <a:lnTo>
                      <a:pt x="210" y="277"/>
                    </a:lnTo>
                    <a:lnTo>
                      <a:pt x="216" y="283"/>
                    </a:lnTo>
                    <a:lnTo>
                      <a:pt x="228" y="229"/>
                    </a:lnTo>
                    <a:lnTo>
                      <a:pt x="228" y="223"/>
                    </a:lnTo>
                    <a:lnTo>
                      <a:pt x="210" y="199"/>
                    </a:lnTo>
                    <a:lnTo>
                      <a:pt x="198" y="199"/>
                    </a:lnTo>
                    <a:lnTo>
                      <a:pt x="198" y="162"/>
                    </a:lnTo>
                    <a:lnTo>
                      <a:pt x="174" y="181"/>
                    </a:lnTo>
                    <a:lnTo>
                      <a:pt x="138" y="138"/>
                    </a:lnTo>
                    <a:lnTo>
                      <a:pt x="162" y="90"/>
                    </a:lnTo>
                    <a:lnTo>
                      <a:pt x="204" y="72"/>
                    </a:lnTo>
                    <a:lnTo>
                      <a:pt x="198" y="66"/>
                    </a:lnTo>
                    <a:lnTo>
                      <a:pt x="192" y="66"/>
                    </a:lnTo>
                    <a:lnTo>
                      <a:pt x="192" y="66"/>
                    </a:lnTo>
                    <a:lnTo>
                      <a:pt x="192" y="66"/>
                    </a:lnTo>
                    <a:lnTo>
                      <a:pt x="204" y="48"/>
                    </a:lnTo>
                    <a:lnTo>
                      <a:pt x="186" y="36"/>
                    </a:lnTo>
                    <a:lnTo>
                      <a:pt x="162" y="42"/>
                    </a:lnTo>
                    <a:lnTo>
                      <a:pt x="150" y="36"/>
                    </a:lnTo>
                    <a:lnTo>
                      <a:pt x="150" y="36"/>
                    </a:lnTo>
                    <a:lnTo>
                      <a:pt x="150" y="36"/>
                    </a:lnTo>
                    <a:lnTo>
                      <a:pt x="150" y="36"/>
                    </a:lnTo>
                    <a:lnTo>
                      <a:pt x="126" y="6"/>
                    </a:lnTo>
                    <a:lnTo>
                      <a:pt x="102" y="0"/>
                    </a:lnTo>
                    <a:lnTo>
                      <a:pt x="108" y="6"/>
                    </a:lnTo>
                    <a:lnTo>
                      <a:pt x="114" y="18"/>
                    </a:lnTo>
                    <a:lnTo>
                      <a:pt x="114" y="18"/>
                    </a:lnTo>
                    <a:lnTo>
                      <a:pt x="114" y="18"/>
                    </a:lnTo>
                    <a:lnTo>
                      <a:pt x="84" y="42"/>
                    </a:lnTo>
                    <a:lnTo>
                      <a:pt x="60" y="48"/>
                    </a:lnTo>
                    <a:lnTo>
                      <a:pt x="48" y="72"/>
                    </a:lnTo>
                    <a:lnTo>
                      <a:pt x="48" y="78"/>
                    </a:lnTo>
                    <a:lnTo>
                      <a:pt x="36" y="90"/>
                    </a:lnTo>
                    <a:lnTo>
                      <a:pt x="12" y="72"/>
                    </a:lnTo>
                    <a:lnTo>
                      <a:pt x="12" y="72"/>
                    </a:lnTo>
                    <a:lnTo>
                      <a:pt x="12" y="72"/>
                    </a:lnTo>
                    <a:lnTo>
                      <a:pt x="18" y="66"/>
                    </a:lnTo>
                    <a:lnTo>
                      <a:pt x="18" y="60"/>
                    </a:lnTo>
                    <a:lnTo>
                      <a:pt x="18" y="60"/>
                    </a:lnTo>
                    <a:lnTo>
                      <a:pt x="0" y="78"/>
                    </a:lnTo>
                    <a:lnTo>
                      <a:pt x="6" y="96"/>
                    </a:lnTo>
                    <a:lnTo>
                      <a:pt x="0" y="102"/>
                    </a:lnTo>
                    <a:lnTo>
                      <a:pt x="30" y="120"/>
                    </a:lnTo>
                    <a:lnTo>
                      <a:pt x="30" y="138"/>
                    </a:lnTo>
                    <a:lnTo>
                      <a:pt x="42" y="150"/>
                    </a:lnTo>
                    <a:lnTo>
                      <a:pt x="66" y="211"/>
                    </a:lnTo>
                    <a:lnTo>
                      <a:pt x="90" y="253"/>
                    </a:lnTo>
                    <a:lnTo>
                      <a:pt x="84" y="259"/>
                    </a:lnTo>
                    <a:lnTo>
                      <a:pt x="168" y="313"/>
                    </a:lnTo>
                    <a:lnTo>
                      <a:pt x="192" y="343"/>
                    </a:lnTo>
                    <a:lnTo>
                      <a:pt x="210" y="331"/>
                    </a:lnTo>
                    <a:lnTo>
                      <a:pt x="216" y="33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4" name="Freeform 958"/>
              <p:cNvSpPr>
                <a:spLocks/>
              </p:cNvSpPr>
              <p:nvPr/>
            </p:nvSpPr>
            <p:spPr bwMode="auto">
              <a:xfrm>
                <a:off x="1224" y="2898"/>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5" name="Freeform 959"/>
              <p:cNvSpPr>
                <a:spLocks/>
              </p:cNvSpPr>
              <p:nvPr/>
            </p:nvSpPr>
            <p:spPr bwMode="auto">
              <a:xfrm>
                <a:off x="1176" y="2862"/>
                <a:ext cx="48" cy="36"/>
              </a:xfrm>
              <a:custGeom>
                <a:avLst/>
                <a:gdLst>
                  <a:gd name="T0" fmla="*/ 48 w 48"/>
                  <a:gd name="T1" fmla="*/ 36 h 36"/>
                  <a:gd name="T2" fmla="*/ 24 w 48"/>
                  <a:gd name="T3" fmla="*/ 6 h 36"/>
                  <a:gd name="T4" fmla="*/ 0 w 48"/>
                  <a:gd name="T5" fmla="*/ 0 h 36"/>
                  <a:gd name="T6" fmla="*/ 24 w 48"/>
                  <a:gd name="T7" fmla="*/ 6 h 36"/>
                  <a:gd name="T8" fmla="*/ 48 w 48"/>
                  <a:gd name="T9" fmla="*/ 36 h 36"/>
                </a:gdLst>
                <a:ahLst/>
                <a:cxnLst>
                  <a:cxn ang="0">
                    <a:pos x="T0" y="T1"/>
                  </a:cxn>
                  <a:cxn ang="0">
                    <a:pos x="T2" y="T3"/>
                  </a:cxn>
                  <a:cxn ang="0">
                    <a:pos x="T4" y="T5"/>
                  </a:cxn>
                  <a:cxn ang="0">
                    <a:pos x="T6" y="T7"/>
                  </a:cxn>
                  <a:cxn ang="0">
                    <a:pos x="T8" y="T9"/>
                  </a:cxn>
                </a:cxnLst>
                <a:rect l="0" t="0" r="r" b="b"/>
                <a:pathLst>
                  <a:path w="48" h="36">
                    <a:moveTo>
                      <a:pt x="48" y="36"/>
                    </a:moveTo>
                    <a:lnTo>
                      <a:pt x="24" y="6"/>
                    </a:lnTo>
                    <a:lnTo>
                      <a:pt x="0" y="0"/>
                    </a:lnTo>
                    <a:lnTo>
                      <a:pt x="24" y="6"/>
                    </a:lnTo>
                    <a:lnTo>
                      <a:pt x="48"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6" name="Freeform 960"/>
              <p:cNvSpPr>
                <a:spLocks/>
              </p:cNvSpPr>
              <p:nvPr/>
            </p:nvSpPr>
            <p:spPr bwMode="auto">
              <a:xfrm>
                <a:off x="1266" y="2910"/>
                <a:ext cx="12" cy="18"/>
              </a:xfrm>
              <a:custGeom>
                <a:avLst/>
                <a:gdLst>
                  <a:gd name="T0" fmla="*/ 0 w 12"/>
                  <a:gd name="T1" fmla="*/ 18 h 18"/>
                  <a:gd name="T2" fmla="*/ 12 w 12"/>
                  <a:gd name="T3" fmla="*/ 0 h 18"/>
                  <a:gd name="T4" fmla="*/ 12 w 12"/>
                  <a:gd name="T5" fmla="*/ 0 h 18"/>
                  <a:gd name="T6" fmla="*/ 0 w 12"/>
                  <a:gd name="T7" fmla="*/ 18 h 18"/>
                  <a:gd name="T8" fmla="*/ 0 w 12"/>
                  <a:gd name="T9" fmla="*/ 18 h 18"/>
                </a:gdLst>
                <a:ahLst/>
                <a:cxnLst>
                  <a:cxn ang="0">
                    <a:pos x="T0" y="T1"/>
                  </a:cxn>
                  <a:cxn ang="0">
                    <a:pos x="T2" y="T3"/>
                  </a:cxn>
                  <a:cxn ang="0">
                    <a:pos x="T4" y="T5"/>
                  </a:cxn>
                  <a:cxn ang="0">
                    <a:pos x="T6" y="T7"/>
                  </a:cxn>
                  <a:cxn ang="0">
                    <a:pos x="T8" y="T9"/>
                  </a:cxn>
                </a:cxnLst>
                <a:rect l="0" t="0" r="r" b="b"/>
                <a:pathLst>
                  <a:path w="12" h="18">
                    <a:moveTo>
                      <a:pt x="0" y="18"/>
                    </a:moveTo>
                    <a:lnTo>
                      <a:pt x="12" y="0"/>
                    </a:lnTo>
                    <a:lnTo>
                      <a:pt x="12" y="0"/>
                    </a:lnTo>
                    <a:lnTo>
                      <a:pt x="0" y="18"/>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7" name="Freeform 961"/>
              <p:cNvSpPr>
                <a:spLocks/>
              </p:cNvSpPr>
              <p:nvPr/>
            </p:nvSpPr>
            <p:spPr bwMode="auto">
              <a:xfrm>
                <a:off x="1272" y="2928"/>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8" name="Freeform 962"/>
              <p:cNvSpPr>
                <a:spLocks/>
              </p:cNvSpPr>
              <p:nvPr/>
            </p:nvSpPr>
            <p:spPr bwMode="auto">
              <a:xfrm>
                <a:off x="1182" y="2868"/>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19" name="Freeform 963"/>
              <p:cNvSpPr>
                <a:spLocks/>
              </p:cNvSpPr>
              <p:nvPr/>
            </p:nvSpPr>
            <p:spPr bwMode="auto">
              <a:xfrm>
                <a:off x="1110" y="2934"/>
                <a:ext cx="12" cy="18"/>
              </a:xfrm>
              <a:custGeom>
                <a:avLst/>
                <a:gdLst>
                  <a:gd name="T0" fmla="*/ 12 w 12"/>
                  <a:gd name="T1" fmla="*/ 6 h 18"/>
                  <a:gd name="T2" fmla="*/ 0 w 12"/>
                  <a:gd name="T3" fmla="*/ 18 h 18"/>
                  <a:gd name="T4" fmla="*/ 12 w 12"/>
                  <a:gd name="T5" fmla="*/ 6 h 18"/>
                  <a:gd name="T6" fmla="*/ 12 w 12"/>
                  <a:gd name="T7" fmla="*/ 0 h 18"/>
                  <a:gd name="T8" fmla="*/ 12 w 12"/>
                  <a:gd name="T9" fmla="*/ 0 h 18"/>
                  <a:gd name="T10" fmla="*/ 12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12" y="6"/>
                    </a:moveTo>
                    <a:lnTo>
                      <a:pt x="0" y="18"/>
                    </a:lnTo>
                    <a:lnTo>
                      <a:pt x="12" y="6"/>
                    </a:lnTo>
                    <a:lnTo>
                      <a:pt x="12" y="0"/>
                    </a:lnTo>
                    <a:lnTo>
                      <a:pt x="12"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0" name="Freeform 964"/>
              <p:cNvSpPr>
                <a:spLocks/>
              </p:cNvSpPr>
              <p:nvPr/>
            </p:nvSpPr>
            <p:spPr bwMode="auto">
              <a:xfrm>
                <a:off x="1086" y="292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1" name="Freeform 965"/>
              <p:cNvSpPr>
                <a:spLocks/>
              </p:cNvSpPr>
              <p:nvPr/>
            </p:nvSpPr>
            <p:spPr bwMode="auto">
              <a:xfrm>
                <a:off x="1644" y="2850"/>
                <a:ext cx="12" cy="6"/>
              </a:xfrm>
              <a:custGeom>
                <a:avLst/>
                <a:gdLst>
                  <a:gd name="T0" fmla="*/ 0 w 12"/>
                  <a:gd name="T1" fmla="*/ 0 h 6"/>
                  <a:gd name="T2" fmla="*/ 0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6"/>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2" name="Freeform 966"/>
              <p:cNvSpPr>
                <a:spLocks/>
              </p:cNvSpPr>
              <p:nvPr/>
            </p:nvSpPr>
            <p:spPr bwMode="auto">
              <a:xfrm>
                <a:off x="1626" y="2856"/>
                <a:ext cx="12" cy="12"/>
              </a:xfrm>
              <a:custGeom>
                <a:avLst/>
                <a:gdLst>
                  <a:gd name="T0" fmla="*/ 0 w 2"/>
                  <a:gd name="T1" fmla="*/ 2 h 2"/>
                  <a:gd name="T2" fmla="*/ 1 w 2"/>
                  <a:gd name="T3" fmla="*/ 2 h 2"/>
                  <a:gd name="T4" fmla="*/ 2 w 2"/>
                  <a:gd name="T5" fmla="*/ 1 h 2"/>
                  <a:gd name="T6" fmla="*/ 1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2"/>
                      <a:pt x="1" y="2"/>
                      <a:pt x="1" y="2"/>
                    </a:cubicBezTo>
                    <a:cubicBezTo>
                      <a:pt x="2" y="1"/>
                      <a:pt x="2" y="1"/>
                      <a:pt x="2" y="1"/>
                    </a:cubicBezTo>
                    <a:cubicBezTo>
                      <a:pt x="1" y="0"/>
                      <a:pt x="1" y="0"/>
                      <a:pt x="1" y="0"/>
                    </a:cubicBezTo>
                    <a:lnTo>
                      <a:pt x="0" y="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3" name="Freeform 967"/>
              <p:cNvSpPr>
                <a:spLocks noEditPoints="1"/>
              </p:cNvSpPr>
              <p:nvPr/>
            </p:nvSpPr>
            <p:spPr bwMode="auto">
              <a:xfrm>
                <a:off x="1212" y="2760"/>
                <a:ext cx="714" cy="757"/>
              </a:xfrm>
              <a:custGeom>
                <a:avLst/>
                <a:gdLst>
                  <a:gd name="T0" fmla="*/ 60 w 119"/>
                  <a:gd name="T1" fmla="*/ 9 h 126"/>
                  <a:gd name="T2" fmla="*/ 43 w 119"/>
                  <a:gd name="T3" fmla="*/ 11 h 126"/>
                  <a:gd name="T4" fmla="*/ 33 w 119"/>
                  <a:gd name="T5" fmla="*/ 5 h 126"/>
                  <a:gd name="T6" fmla="*/ 28 w 119"/>
                  <a:gd name="T7" fmla="*/ 3 h 126"/>
                  <a:gd name="T8" fmla="*/ 24 w 119"/>
                  <a:gd name="T9" fmla="*/ 15 h 126"/>
                  <a:gd name="T10" fmla="*/ 19 w 119"/>
                  <a:gd name="T11" fmla="*/ 10 h 126"/>
                  <a:gd name="T12" fmla="*/ 14 w 119"/>
                  <a:gd name="T13" fmla="*/ 13 h 126"/>
                  <a:gd name="T14" fmla="*/ 12 w 119"/>
                  <a:gd name="T15" fmla="*/ 29 h 126"/>
                  <a:gd name="T16" fmla="*/ 4 w 119"/>
                  <a:gd name="T17" fmla="*/ 32 h 126"/>
                  <a:gd name="T18" fmla="*/ 10 w 119"/>
                  <a:gd name="T19" fmla="*/ 44 h 126"/>
                  <a:gd name="T20" fmla="*/ 12 w 119"/>
                  <a:gd name="T21" fmla="*/ 50 h 126"/>
                  <a:gd name="T22" fmla="*/ 26 w 119"/>
                  <a:gd name="T23" fmla="*/ 46 h 126"/>
                  <a:gd name="T24" fmla="*/ 31 w 119"/>
                  <a:gd name="T25" fmla="*/ 55 h 126"/>
                  <a:gd name="T26" fmla="*/ 40 w 119"/>
                  <a:gd name="T27" fmla="*/ 64 h 126"/>
                  <a:gd name="T28" fmla="*/ 47 w 119"/>
                  <a:gd name="T29" fmla="*/ 69 h 126"/>
                  <a:gd name="T30" fmla="*/ 48 w 119"/>
                  <a:gd name="T31" fmla="*/ 80 h 126"/>
                  <a:gd name="T32" fmla="*/ 48 w 119"/>
                  <a:gd name="T33" fmla="*/ 83 h 126"/>
                  <a:gd name="T34" fmla="*/ 53 w 119"/>
                  <a:gd name="T35" fmla="*/ 86 h 126"/>
                  <a:gd name="T36" fmla="*/ 58 w 119"/>
                  <a:gd name="T37" fmla="*/ 92 h 126"/>
                  <a:gd name="T38" fmla="*/ 59 w 119"/>
                  <a:gd name="T39" fmla="*/ 92 h 126"/>
                  <a:gd name="T40" fmla="*/ 58 w 119"/>
                  <a:gd name="T41" fmla="*/ 97 h 126"/>
                  <a:gd name="T42" fmla="*/ 58 w 119"/>
                  <a:gd name="T43" fmla="*/ 104 h 126"/>
                  <a:gd name="T44" fmla="*/ 50 w 119"/>
                  <a:gd name="T45" fmla="*/ 114 h 126"/>
                  <a:gd name="T46" fmla="*/ 61 w 119"/>
                  <a:gd name="T47" fmla="*/ 120 h 126"/>
                  <a:gd name="T48" fmla="*/ 64 w 119"/>
                  <a:gd name="T49" fmla="*/ 125 h 126"/>
                  <a:gd name="T50" fmla="*/ 74 w 119"/>
                  <a:gd name="T51" fmla="*/ 109 h 126"/>
                  <a:gd name="T52" fmla="*/ 77 w 119"/>
                  <a:gd name="T53" fmla="*/ 103 h 126"/>
                  <a:gd name="T54" fmla="*/ 84 w 119"/>
                  <a:gd name="T55" fmla="*/ 92 h 126"/>
                  <a:gd name="T56" fmla="*/ 89 w 119"/>
                  <a:gd name="T57" fmla="*/ 88 h 126"/>
                  <a:gd name="T58" fmla="*/ 100 w 119"/>
                  <a:gd name="T59" fmla="*/ 85 h 126"/>
                  <a:gd name="T60" fmla="*/ 103 w 119"/>
                  <a:gd name="T61" fmla="*/ 79 h 126"/>
                  <a:gd name="T62" fmla="*/ 105 w 119"/>
                  <a:gd name="T63" fmla="*/ 71 h 126"/>
                  <a:gd name="T64" fmla="*/ 106 w 119"/>
                  <a:gd name="T65" fmla="*/ 57 h 126"/>
                  <a:gd name="T66" fmla="*/ 115 w 119"/>
                  <a:gd name="T67" fmla="*/ 48 h 126"/>
                  <a:gd name="T68" fmla="*/ 117 w 119"/>
                  <a:gd name="T69" fmla="*/ 32 h 126"/>
                  <a:gd name="T70" fmla="*/ 103 w 119"/>
                  <a:gd name="T71" fmla="*/ 25 h 126"/>
                  <a:gd name="T72" fmla="*/ 90 w 119"/>
                  <a:gd name="T73" fmla="*/ 25 h 126"/>
                  <a:gd name="T74" fmla="*/ 87 w 119"/>
                  <a:gd name="T75" fmla="*/ 21 h 126"/>
                  <a:gd name="T76" fmla="*/ 76 w 119"/>
                  <a:gd name="T77" fmla="*/ 21 h 126"/>
                  <a:gd name="T78" fmla="*/ 68 w 119"/>
                  <a:gd name="T79" fmla="*/ 22 h 126"/>
                  <a:gd name="T80" fmla="*/ 69 w 119"/>
                  <a:gd name="T81" fmla="*/ 17 h 126"/>
                  <a:gd name="T82" fmla="*/ 69 w 119"/>
                  <a:gd name="T83" fmla="*/ 3 h 126"/>
                  <a:gd name="T84" fmla="*/ 68 w 119"/>
                  <a:gd name="T85" fmla="*/ 4 h 126"/>
                  <a:gd name="T86" fmla="*/ 69 w 119"/>
                  <a:gd name="T87" fmla="*/ 115 h 126"/>
                  <a:gd name="T88" fmla="*/ 69 w 119"/>
                  <a:gd name="T89" fmla="*/ 118 h 126"/>
                  <a:gd name="T90" fmla="*/ 66 w 119"/>
                  <a:gd name="T91" fmla="*/ 1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 h="126">
                    <a:moveTo>
                      <a:pt x="63" y="10"/>
                    </a:moveTo>
                    <a:cubicBezTo>
                      <a:pt x="60" y="9"/>
                      <a:pt x="60" y="9"/>
                      <a:pt x="60" y="9"/>
                    </a:cubicBezTo>
                    <a:cubicBezTo>
                      <a:pt x="60" y="9"/>
                      <a:pt x="60" y="9"/>
                      <a:pt x="60" y="9"/>
                    </a:cubicBezTo>
                    <a:cubicBezTo>
                      <a:pt x="58" y="8"/>
                      <a:pt x="58" y="8"/>
                      <a:pt x="58" y="8"/>
                    </a:cubicBezTo>
                    <a:cubicBezTo>
                      <a:pt x="47" y="12"/>
                      <a:pt x="47" y="12"/>
                      <a:pt x="47" y="12"/>
                    </a:cubicBezTo>
                    <a:cubicBezTo>
                      <a:pt x="43" y="11"/>
                      <a:pt x="43" y="11"/>
                      <a:pt x="43" y="11"/>
                    </a:cubicBezTo>
                    <a:cubicBezTo>
                      <a:pt x="42" y="0"/>
                      <a:pt x="42" y="0"/>
                      <a:pt x="42" y="0"/>
                    </a:cubicBezTo>
                    <a:cubicBezTo>
                      <a:pt x="35" y="4"/>
                      <a:pt x="35" y="4"/>
                      <a:pt x="35" y="4"/>
                    </a:cubicBezTo>
                    <a:cubicBezTo>
                      <a:pt x="33" y="5"/>
                      <a:pt x="33" y="5"/>
                      <a:pt x="33" y="5"/>
                    </a:cubicBezTo>
                    <a:cubicBezTo>
                      <a:pt x="33" y="5"/>
                      <a:pt x="33" y="5"/>
                      <a:pt x="33" y="5"/>
                    </a:cubicBezTo>
                    <a:cubicBezTo>
                      <a:pt x="33" y="5"/>
                      <a:pt x="33" y="5"/>
                      <a:pt x="33" y="5"/>
                    </a:cubicBezTo>
                    <a:cubicBezTo>
                      <a:pt x="28" y="3"/>
                      <a:pt x="28" y="3"/>
                      <a:pt x="28" y="3"/>
                    </a:cubicBezTo>
                    <a:cubicBezTo>
                      <a:pt x="29" y="8"/>
                      <a:pt x="29" y="8"/>
                      <a:pt x="29" y="8"/>
                    </a:cubicBezTo>
                    <a:cubicBezTo>
                      <a:pt x="32" y="9"/>
                      <a:pt x="32" y="9"/>
                      <a:pt x="32" y="9"/>
                    </a:cubicBezTo>
                    <a:cubicBezTo>
                      <a:pt x="24" y="15"/>
                      <a:pt x="24" y="15"/>
                      <a:pt x="24" y="15"/>
                    </a:cubicBezTo>
                    <a:cubicBezTo>
                      <a:pt x="20" y="10"/>
                      <a:pt x="20" y="10"/>
                      <a:pt x="20" y="10"/>
                    </a:cubicBezTo>
                    <a:cubicBezTo>
                      <a:pt x="19" y="10"/>
                      <a:pt x="19" y="10"/>
                      <a:pt x="19" y="10"/>
                    </a:cubicBezTo>
                    <a:cubicBezTo>
                      <a:pt x="19" y="10"/>
                      <a:pt x="19" y="10"/>
                      <a:pt x="19" y="10"/>
                    </a:cubicBezTo>
                    <a:cubicBezTo>
                      <a:pt x="15" y="11"/>
                      <a:pt x="15" y="11"/>
                      <a:pt x="15" y="11"/>
                    </a:cubicBezTo>
                    <a:cubicBezTo>
                      <a:pt x="12" y="11"/>
                      <a:pt x="12" y="11"/>
                      <a:pt x="12" y="11"/>
                    </a:cubicBezTo>
                    <a:cubicBezTo>
                      <a:pt x="14" y="13"/>
                      <a:pt x="14" y="13"/>
                      <a:pt x="14" y="13"/>
                    </a:cubicBezTo>
                    <a:cubicBezTo>
                      <a:pt x="11" y="15"/>
                      <a:pt x="11" y="15"/>
                      <a:pt x="11" y="15"/>
                    </a:cubicBezTo>
                    <a:cubicBezTo>
                      <a:pt x="13" y="19"/>
                      <a:pt x="13" y="19"/>
                      <a:pt x="13" y="19"/>
                    </a:cubicBezTo>
                    <a:cubicBezTo>
                      <a:pt x="12" y="29"/>
                      <a:pt x="12" y="29"/>
                      <a:pt x="12" y="29"/>
                    </a:cubicBezTo>
                    <a:cubicBezTo>
                      <a:pt x="11" y="29"/>
                      <a:pt x="11" y="29"/>
                      <a:pt x="11" y="29"/>
                    </a:cubicBezTo>
                    <a:cubicBezTo>
                      <a:pt x="11" y="29"/>
                      <a:pt x="11" y="29"/>
                      <a:pt x="11" y="29"/>
                    </a:cubicBezTo>
                    <a:cubicBezTo>
                      <a:pt x="4" y="32"/>
                      <a:pt x="4" y="32"/>
                      <a:pt x="4" y="32"/>
                    </a:cubicBezTo>
                    <a:cubicBezTo>
                      <a:pt x="0" y="40"/>
                      <a:pt x="0" y="40"/>
                      <a:pt x="0" y="40"/>
                    </a:cubicBezTo>
                    <a:cubicBezTo>
                      <a:pt x="6" y="47"/>
                      <a:pt x="6" y="47"/>
                      <a:pt x="6" y="47"/>
                    </a:cubicBezTo>
                    <a:cubicBezTo>
                      <a:pt x="10" y="44"/>
                      <a:pt x="10" y="44"/>
                      <a:pt x="10" y="44"/>
                    </a:cubicBezTo>
                    <a:cubicBezTo>
                      <a:pt x="10" y="50"/>
                      <a:pt x="10" y="50"/>
                      <a:pt x="10" y="50"/>
                    </a:cubicBezTo>
                    <a:cubicBezTo>
                      <a:pt x="12" y="50"/>
                      <a:pt x="12" y="50"/>
                      <a:pt x="12" y="50"/>
                    </a:cubicBezTo>
                    <a:cubicBezTo>
                      <a:pt x="12" y="50"/>
                      <a:pt x="12" y="50"/>
                      <a:pt x="12" y="50"/>
                    </a:cubicBezTo>
                    <a:cubicBezTo>
                      <a:pt x="17" y="50"/>
                      <a:pt x="17" y="50"/>
                      <a:pt x="17" y="50"/>
                    </a:cubicBezTo>
                    <a:cubicBezTo>
                      <a:pt x="21" y="46"/>
                      <a:pt x="21" y="46"/>
                      <a:pt x="21" y="46"/>
                    </a:cubicBezTo>
                    <a:cubicBezTo>
                      <a:pt x="26" y="46"/>
                      <a:pt x="26" y="46"/>
                      <a:pt x="26" y="46"/>
                    </a:cubicBezTo>
                    <a:cubicBezTo>
                      <a:pt x="25" y="50"/>
                      <a:pt x="25" y="50"/>
                      <a:pt x="25" y="50"/>
                    </a:cubicBezTo>
                    <a:cubicBezTo>
                      <a:pt x="28" y="54"/>
                      <a:pt x="28" y="54"/>
                      <a:pt x="28" y="54"/>
                    </a:cubicBezTo>
                    <a:cubicBezTo>
                      <a:pt x="31" y="55"/>
                      <a:pt x="31" y="55"/>
                      <a:pt x="31" y="55"/>
                    </a:cubicBezTo>
                    <a:cubicBezTo>
                      <a:pt x="39" y="58"/>
                      <a:pt x="39" y="58"/>
                      <a:pt x="39" y="58"/>
                    </a:cubicBezTo>
                    <a:cubicBezTo>
                      <a:pt x="41" y="63"/>
                      <a:pt x="41" y="63"/>
                      <a:pt x="41" y="63"/>
                    </a:cubicBezTo>
                    <a:cubicBezTo>
                      <a:pt x="40" y="64"/>
                      <a:pt x="40" y="64"/>
                      <a:pt x="40" y="64"/>
                    </a:cubicBezTo>
                    <a:cubicBezTo>
                      <a:pt x="42" y="66"/>
                      <a:pt x="42" y="66"/>
                      <a:pt x="42" y="66"/>
                    </a:cubicBezTo>
                    <a:cubicBezTo>
                      <a:pt x="47" y="66"/>
                      <a:pt x="47" y="66"/>
                      <a:pt x="47" y="66"/>
                    </a:cubicBezTo>
                    <a:cubicBezTo>
                      <a:pt x="47" y="69"/>
                      <a:pt x="47" y="69"/>
                      <a:pt x="47" y="69"/>
                    </a:cubicBezTo>
                    <a:cubicBezTo>
                      <a:pt x="49" y="74"/>
                      <a:pt x="49" y="74"/>
                      <a:pt x="49" y="74"/>
                    </a:cubicBezTo>
                    <a:cubicBezTo>
                      <a:pt x="48" y="76"/>
                      <a:pt x="48" y="76"/>
                      <a:pt x="48" y="76"/>
                    </a:cubicBezTo>
                    <a:cubicBezTo>
                      <a:pt x="48" y="80"/>
                      <a:pt x="48" y="80"/>
                      <a:pt x="48" y="80"/>
                    </a:cubicBezTo>
                    <a:cubicBezTo>
                      <a:pt x="48" y="80"/>
                      <a:pt x="48" y="80"/>
                      <a:pt x="48" y="80"/>
                    </a:cubicBezTo>
                    <a:cubicBezTo>
                      <a:pt x="48" y="81"/>
                      <a:pt x="48" y="81"/>
                      <a:pt x="48" y="81"/>
                    </a:cubicBezTo>
                    <a:cubicBezTo>
                      <a:pt x="48" y="83"/>
                      <a:pt x="48" y="83"/>
                      <a:pt x="48" y="83"/>
                    </a:cubicBezTo>
                    <a:cubicBezTo>
                      <a:pt x="48" y="85"/>
                      <a:pt x="48" y="85"/>
                      <a:pt x="48" y="85"/>
                    </a:cubicBezTo>
                    <a:cubicBezTo>
                      <a:pt x="51" y="87"/>
                      <a:pt x="51" y="87"/>
                      <a:pt x="51" y="87"/>
                    </a:cubicBezTo>
                    <a:cubicBezTo>
                      <a:pt x="53" y="86"/>
                      <a:pt x="53" y="86"/>
                      <a:pt x="53" y="86"/>
                    </a:cubicBezTo>
                    <a:cubicBezTo>
                      <a:pt x="55" y="87"/>
                      <a:pt x="55" y="87"/>
                      <a:pt x="55" y="87"/>
                    </a:cubicBezTo>
                    <a:cubicBezTo>
                      <a:pt x="56" y="92"/>
                      <a:pt x="56" y="92"/>
                      <a:pt x="56" y="92"/>
                    </a:cubicBezTo>
                    <a:cubicBezTo>
                      <a:pt x="58" y="92"/>
                      <a:pt x="58" y="92"/>
                      <a:pt x="58" y="92"/>
                    </a:cubicBezTo>
                    <a:cubicBezTo>
                      <a:pt x="59" y="92"/>
                      <a:pt x="59" y="92"/>
                      <a:pt x="59" y="92"/>
                    </a:cubicBezTo>
                    <a:cubicBezTo>
                      <a:pt x="59" y="92"/>
                      <a:pt x="59" y="92"/>
                      <a:pt x="59" y="92"/>
                    </a:cubicBezTo>
                    <a:cubicBezTo>
                      <a:pt x="59" y="92"/>
                      <a:pt x="59" y="92"/>
                      <a:pt x="59" y="92"/>
                    </a:cubicBezTo>
                    <a:cubicBezTo>
                      <a:pt x="58" y="97"/>
                      <a:pt x="58" y="97"/>
                      <a:pt x="58" y="97"/>
                    </a:cubicBezTo>
                    <a:cubicBezTo>
                      <a:pt x="58" y="97"/>
                      <a:pt x="58" y="97"/>
                      <a:pt x="58" y="97"/>
                    </a:cubicBezTo>
                    <a:cubicBezTo>
                      <a:pt x="58" y="97"/>
                      <a:pt x="58" y="97"/>
                      <a:pt x="58" y="97"/>
                    </a:cubicBezTo>
                    <a:cubicBezTo>
                      <a:pt x="60" y="97"/>
                      <a:pt x="60" y="97"/>
                      <a:pt x="60" y="97"/>
                    </a:cubicBezTo>
                    <a:cubicBezTo>
                      <a:pt x="61" y="102"/>
                      <a:pt x="61" y="102"/>
                      <a:pt x="61" y="102"/>
                    </a:cubicBezTo>
                    <a:cubicBezTo>
                      <a:pt x="58" y="104"/>
                      <a:pt x="58" y="104"/>
                      <a:pt x="58" y="104"/>
                    </a:cubicBezTo>
                    <a:cubicBezTo>
                      <a:pt x="49" y="113"/>
                      <a:pt x="49" y="113"/>
                      <a:pt x="49" y="113"/>
                    </a:cubicBezTo>
                    <a:cubicBezTo>
                      <a:pt x="49" y="114"/>
                      <a:pt x="49" y="114"/>
                      <a:pt x="49" y="114"/>
                    </a:cubicBezTo>
                    <a:cubicBezTo>
                      <a:pt x="50" y="114"/>
                      <a:pt x="50" y="114"/>
                      <a:pt x="50" y="114"/>
                    </a:cubicBezTo>
                    <a:cubicBezTo>
                      <a:pt x="51" y="113"/>
                      <a:pt x="51" y="113"/>
                      <a:pt x="51" y="113"/>
                    </a:cubicBezTo>
                    <a:cubicBezTo>
                      <a:pt x="55" y="118"/>
                      <a:pt x="55" y="118"/>
                      <a:pt x="55" y="118"/>
                    </a:cubicBezTo>
                    <a:cubicBezTo>
                      <a:pt x="61" y="120"/>
                      <a:pt x="61" y="120"/>
                      <a:pt x="61" y="120"/>
                    </a:cubicBezTo>
                    <a:cubicBezTo>
                      <a:pt x="63" y="123"/>
                      <a:pt x="63" y="123"/>
                      <a:pt x="63" y="123"/>
                    </a:cubicBezTo>
                    <a:cubicBezTo>
                      <a:pt x="62" y="126"/>
                      <a:pt x="62" y="126"/>
                      <a:pt x="62" y="126"/>
                    </a:cubicBezTo>
                    <a:cubicBezTo>
                      <a:pt x="64" y="125"/>
                      <a:pt x="64" y="125"/>
                      <a:pt x="64" y="125"/>
                    </a:cubicBezTo>
                    <a:cubicBezTo>
                      <a:pt x="66" y="120"/>
                      <a:pt x="66" y="120"/>
                      <a:pt x="66" y="120"/>
                    </a:cubicBezTo>
                    <a:cubicBezTo>
                      <a:pt x="69" y="118"/>
                      <a:pt x="69" y="118"/>
                      <a:pt x="69" y="118"/>
                    </a:cubicBezTo>
                    <a:cubicBezTo>
                      <a:pt x="74" y="109"/>
                      <a:pt x="74" y="109"/>
                      <a:pt x="74" y="109"/>
                    </a:cubicBezTo>
                    <a:cubicBezTo>
                      <a:pt x="76" y="107"/>
                      <a:pt x="76" y="107"/>
                      <a:pt x="76" y="107"/>
                    </a:cubicBezTo>
                    <a:cubicBezTo>
                      <a:pt x="77" y="104"/>
                      <a:pt x="77" y="104"/>
                      <a:pt x="77" y="104"/>
                    </a:cubicBezTo>
                    <a:cubicBezTo>
                      <a:pt x="77" y="103"/>
                      <a:pt x="77" y="103"/>
                      <a:pt x="77" y="103"/>
                    </a:cubicBezTo>
                    <a:cubicBezTo>
                      <a:pt x="76" y="100"/>
                      <a:pt x="76" y="100"/>
                      <a:pt x="76" y="100"/>
                    </a:cubicBezTo>
                    <a:cubicBezTo>
                      <a:pt x="77" y="97"/>
                      <a:pt x="77" y="97"/>
                      <a:pt x="77" y="97"/>
                    </a:cubicBezTo>
                    <a:cubicBezTo>
                      <a:pt x="84" y="92"/>
                      <a:pt x="84" y="92"/>
                      <a:pt x="84" y="92"/>
                    </a:cubicBezTo>
                    <a:cubicBezTo>
                      <a:pt x="86" y="91"/>
                      <a:pt x="86" y="91"/>
                      <a:pt x="86" y="91"/>
                    </a:cubicBezTo>
                    <a:cubicBezTo>
                      <a:pt x="89" y="90"/>
                      <a:pt x="89" y="90"/>
                      <a:pt x="89" y="90"/>
                    </a:cubicBezTo>
                    <a:cubicBezTo>
                      <a:pt x="89" y="88"/>
                      <a:pt x="89" y="88"/>
                      <a:pt x="89" y="88"/>
                    </a:cubicBezTo>
                    <a:cubicBezTo>
                      <a:pt x="96" y="88"/>
                      <a:pt x="96" y="88"/>
                      <a:pt x="96" y="88"/>
                    </a:cubicBezTo>
                    <a:cubicBezTo>
                      <a:pt x="97" y="87"/>
                      <a:pt x="97" y="87"/>
                      <a:pt x="97" y="87"/>
                    </a:cubicBezTo>
                    <a:cubicBezTo>
                      <a:pt x="100" y="85"/>
                      <a:pt x="100" y="85"/>
                      <a:pt x="100" y="85"/>
                    </a:cubicBezTo>
                    <a:cubicBezTo>
                      <a:pt x="100" y="83"/>
                      <a:pt x="100" y="83"/>
                      <a:pt x="100" y="83"/>
                    </a:cubicBezTo>
                    <a:cubicBezTo>
                      <a:pt x="102" y="80"/>
                      <a:pt x="102" y="80"/>
                      <a:pt x="102" y="80"/>
                    </a:cubicBezTo>
                    <a:cubicBezTo>
                      <a:pt x="103" y="79"/>
                      <a:pt x="103" y="79"/>
                      <a:pt x="103" y="79"/>
                    </a:cubicBezTo>
                    <a:cubicBezTo>
                      <a:pt x="104" y="78"/>
                      <a:pt x="104" y="78"/>
                      <a:pt x="104" y="78"/>
                    </a:cubicBezTo>
                    <a:cubicBezTo>
                      <a:pt x="104" y="73"/>
                      <a:pt x="104" y="73"/>
                      <a:pt x="104" y="73"/>
                    </a:cubicBezTo>
                    <a:cubicBezTo>
                      <a:pt x="105" y="71"/>
                      <a:pt x="105" y="71"/>
                      <a:pt x="105" y="71"/>
                    </a:cubicBezTo>
                    <a:cubicBezTo>
                      <a:pt x="106" y="65"/>
                      <a:pt x="106" y="65"/>
                      <a:pt x="106" y="65"/>
                    </a:cubicBezTo>
                    <a:cubicBezTo>
                      <a:pt x="106" y="63"/>
                      <a:pt x="106" y="63"/>
                      <a:pt x="106" y="63"/>
                    </a:cubicBezTo>
                    <a:cubicBezTo>
                      <a:pt x="106" y="57"/>
                      <a:pt x="106" y="57"/>
                      <a:pt x="106" y="57"/>
                    </a:cubicBezTo>
                    <a:cubicBezTo>
                      <a:pt x="108" y="57"/>
                      <a:pt x="108" y="57"/>
                      <a:pt x="108" y="57"/>
                    </a:cubicBezTo>
                    <a:cubicBezTo>
                      <a:pt x="111" y="51"/>
                      <a:pt x="111" y="51"/>
                      <a:pt x="111" y="51"/>
                    </a:cubicBezTo>
                    <a:cubicBezTo>
                      <a:pt x="115" y="48"/>
                      <a:pt x="115" y="48"/>
                      <a:pt x="115" y="48"/>
                    </a:cubicBezTo>
                    <a:cubicBezTo>
                      <a:pt x="118" y="43"/>
                      <a:pt x="118" y="43"/>
                      <a:pt x="118" y="43"/>
                    </a:cubicBezTo>
                    <a:cubicBezTo>
                      <a:pt x="119" y="37"/>
                      <a:pt x="119" y="37"/>
                      <a:pt x="119" y="37"/>
                    </a:cubicBezTo>
                    <a:cubicBezTo>
                      <a:pt x="117" y="32"/>
                      <a:pt x="117" y="32"/>
                      <a:pt x="117" y="32"/>
                    </a:cubicBezTo>
                    <a:cubicBezTo>
                      <a:pt x="113" y="32"/>
                      <a:pt x="113" y="32"/>
                      <a:pt x="113" y="32"/>
                    </a:cubicBezTo>
                    <a:cubicBezTo>
                      <a:pt x="107" y="27"/>
                      <a:pt x="107" y="27"/>
                      <a:pt x="107" y="27"/>
                    </a:cubicBezTo>
                    <a:cubicBezTo>
                      <a:pt x="103" y="25"/>
                      <a:pt x="103" y="25"/>
                      <a:pt x="103" y="25"/>
                    </a:cubicBezTo>
                    <a:cubicBezTo>
                      <a:pt x="98" y="25"/>
                      <a:pt x="98" y="25"/>
                      <a:pt x="98" y="25"/>
                    </a:cubicBezTo>
                    <a:cubicBezTo>
                      <a:pt x="92" y="23"/>
                      <a:pt x="92" y="23"/>
                      <a:pt x="92" y="23"/>
                    </a:cubicBezTo>
                    <a:cubicBezTo>
                      <a:pt x="90" y="25"/>
                      <a:pt x="90" y="25"/>
                      <a:pt x="90" y="25"/>
                    </a:cubicBezTo>
                    <a:cubicBezTo>
                      <a:pt x="88" y="21"/>
                      <a:pt x="88" y="21"/>
                      <a:pt x="88" y="21"/>
                    </a:cubicBezTo>
                    <a:cubicBezTo>
                      <a:pt x="87" y="21"/>
                      <a:pt x="87" y="21"/>
                      <a:pt x="87" y="21"/>
                    </a:cubicBezTo>
                    <a:cubicBezTo>
                      <a:pt x="87" y="21"/>
                      <a:pt x="87" y="21"/>
                      <a:pt x="87" y="21"/>
                    </a:cubicBezTo>
                    <a:cubicBezTo>
                      <a:pt x="79" y="18"/>
                      <a:pt x="79" y="18"/>
                      <a:pt x="79" y="18"/>
                    </a:cubicBezTo>
                    <a:cubicBezTo>
                      <a:pt x="77" y="21"/>
                      <a:pt x="77" y="21"/>
                      <a:pt x="77" y="21"/>
                    </a:cubicBezTo>
                    <a:cubicBezTo>
                      <a:pt x="76" y="21"/>
                      <a:pt x="76" y="21"/>
                      <a:pt x="76" y="21"/>
                    </a:cubicBezTo>
                    <a:cubicBezTo>
                      <a:pt x="75" y="24"/>
                      <a:pt x="75" y="24"/>
                      <a:pt x="75" y="24"/>
                    </a:cubicBezTo>
                    <a:cubicBezTo>
                      <a:pt x="74" y="22"/>
                      <a:pt x="74" y="22"/>
                      <a:pt x="74" y="22"/>
                    </a:cubicBezTo>
                    <a:cubicBezTo>
                      <a:pt x="68" y="22"/>
                      <a:pt x="68" y="22"/>
                      <a:pt x="68" y="22"/>
                    </a:cubicBezTo>
                    <a:cubicBezTo>
                      <a:pt x="70" y="21"/>
                      <a:pt x="70" y="21"/>
                      <a:pt x="70" y="21"/>
                    </a:cubicBezTo>
                    <a:cubicBezTo>
                      <a:pt x="69" y="19"/>
                      <a:pt x="69" y="19"/>
                      <a:pt x="69" y="19"/>
                    </a:cubicBezTo>
                    <a:cubicBezTo>
                      <a:pt x="69" y="17"/>
                      <a:pt x="69" y="17"/>
                      <a:pt x="69" y="17"/>
                    </a:cubicBezTo>
                    <a:cubicBezTo>
                      <a:pt x="73" y="11"/>
                      <a:pt x="73" y="11"/>
                      <a:pt x="73" y="11"/>
                    </a:cubicBezTo>
                    <a:cubicBezTo>
                      <a:pt x="72" y="11"/>
                      <a:pt x="72" y="11"/>
                      <a:pt x="72" y="11"/>
                    </a:cubicBezTo>
                    <a:cubicBezTo>
                      <a:pt x="69" y="3"/>
                      <a:pt x="69" y="3"/>
                      <a:pt x="69" y="3"/>
                    </a:cubicBezTo>
                    <a:cubicBezTo>
                      <a:pt x="68" y="4"/>
                      <a:pt x="68" y="4"/>
                      <a:pt x="68" y="4"/>
                    </a:cubicBezTo>
                    <a:cubicBezTo>
                      <a:pt x="68" y="4"/>
                      <a:pt x="68" y="4"/>
                      <a:pt x="68" y="4"/>
                    </a:cubicBezTo>
                    <a:cubicBezTo>
                      <a:pt x="68" y="4"/>
                      <a:pt x="68" y="4"/>
                      <a:pt x="68" y="4"/>
                    </a:cubicBezTo>
                    <a:lnTo>
                      <a:pt x="63" y="10"/>
                    </a:lnTo>
                    <a:close/>
                    <a:moveTo>
                      <a:pt x="69" y="114"/>
                    </a:moveTo>
                    <a:cubicBezTo>
                      <a:pt x="69" y="114"/>
                      <a:pt x="69" y="115"/>
                      <a:pt x="69" y="115"/>
                    </a:cubicBezTo>
                    <a:cubicBezTo>
                      <a:pt x="69" y="115"/>
                      <a:pt x="71" y="114"/>
                      <a:pt x="71" y="114"/>
                    </a:cubicBezTo>
                    <a:cubicBezTo>
                      <a:pt x="69" y="118"/>
                      <a:pt x="69" y="118"/>
                      <a:pt x="69" y="118"/>
                    </a:cubicBezTo>
                    <a:cubicBezTo>
                      <a:pt x="69" y="118"/>
                      <a:pt x="69" y="118"/>
                      <a:pt x="69" y="118"/>
                    </a:cubicBezTo>
                    <a:cubicBezTo>
                      <a:pt x="66" y="120"/>
                      <a:pt x="66" y="120"/>
                      <a:pt x="66" y="120"/>
                    </a:cubicBezTo>
                    <a:cubicBezTo>
                      <a:pt x="65" y="120"/>
                      <a:pt x="65" y="120"/>
                      <a:pt x="65" y="120"/>
                    </a:cubicBezTo>
                    <a:cubicBezTo>
                      <a:pt x="66" y="117"/>
                      <a:pt x="66" y="117"/>
                      <a:pt x="66" y="117"/>
                    </a:cubicBezTo>
                    <a:cubicBezTo>
                      <a:pt x="67" y="117"/>
                      <a:pt x="67" y="117"/>
                      <a:pt x="67" y="117"/>
                    </a:cubicBezTo>
                    <a:lnTo>
                      <a:pt x="69" y="11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4" name="Freeform 968"/>
              <p:cNvSpPr>
                <a:spLocks/>
              </p:cNvSpPr>
              <p:nvPr/>
            </p:nvSpPr>
            <p:spPr bwMode="auto">
              <a:xfrm>
                <a:off x="1638" y="2862"/>
                <a:ext cx="42" cy="30"/>
              </a:xfrm>
              <a:custGeom>
                <a:avLst/>
                <a:gdLst>
                  <a:gd name="T0" fmla="*/ 3 w 7"/>
                  <a:gd name="T1" fmla="*/ 0 h 5"/>
                  <a:gd name="T2" fmla="*/ 1 w 7"/>
                  <a:gd name="T3" fmla="*/ 0 h 5"/>
                  <a:gd name="T4" fmla="*/ 0 w 7"/>
                  <a:gd name="T5" fmla="*/ 1 h 5"/>
                  <a:gd name="T6" fmla="*/ 0 w 7"/>
                  <a:gd name="T7" fmla="*/ 5 h 5"/>
                  <a:gd name="T8" fmla="*/ 4 w 7"/>
                  <a:gd name="T9" fmla="*/ 4 h 5"/>
                  <a:gd name="T10" fmla="*/ 7 w 7"/>
                  <a:gd name="T11" fmla="*/ 2 h 5"/>
                  <a:gd name="T12" fmla="*/ 6 w 7"/>
                  <a:gd name="T13" fmla="*/ 0 h 5"/>
                  <a:gd name="T14" fmla="*/ 3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0"/>
                    </a:moveTo>
                    <a:cubicBezTo>
                      <a:pt x="3" y="0"/>
                      <a:pt x="1" y="0"/>
                      <a:pt x="1" y="0"/>
                    </a:cubicBezTo>
                    <a:cubicBezTo>
                      <a:pt x="0" y="1"/>
                      <a:pt x="0" y="1"/>
                      <a:pt x="0" y="1"/>
                    </a:cubicBezTo>
                    <a:cubicBezTo>
                      <a:pt x="0" y="5"/>
                      <a:pt x="0" y="5"/>
                      <a:pt x="0" y="5"/>
                    </a:cubicBezTo>
                    <a:cubicBezTo>
                      <a:pt x="4" y="4"/>
                      <a:pt x="4" y="4"/>
                      <a:pt x="4" y="4"/>
                    </a:cubicBezTo>
                    <a:cubicBezTo>
                      <a:pt x="7" y="2"/>
                      <a:pt x="7" y="2"/>
                      <a:pt x="7" y="2"/>
                    </a:cubicBezTo>
                    <a:cubicBezTo>
                      <a:pt x="6" y="0"/>
                      <a:pt x="6" y="0"/>
                      <a:pt x="6" y="0"/>
                    </a:cubicBezTo>
                    <a:cubicBezTo>
                      <a:pt x="6" y="0"/>
                      <a:pt x="4" y="0"/>
                      <a:pt x="3"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5" name="Freeform 969"/>
              <p:cNvSpPr>
                <a:spLocks/>
              </p:cNvSpPr>
              <p:nvPr/>
            </p:nvSpPr>
            <p:spPr bwMode="auto">
              <a:xfrm>
                <a:off x="1302" y="2820"/>
                <a:ext cx="24" cy="6"/>
              </a:xfrm>
              <a:custGeom>
                <a:avLst/>
                <a:gdLst>
                  <a:gd name="T0" fmla="*/ 24 w 24"/>
                  <a:gd name="T1" fmla="*/ 0 h 6"/>
                  <a:gd name="T2" fmla="*/ 0 w 24"/>
                  <a:gd name="T3" fmla="*/ 6 h 6"/>
                  <a:gd name="T4" fmla="*/ 24 w 24"/>
                  <a:gd name="T5" fmla="*/ 0 h 6"/>
                  <a:gd name="T6" fmla="*/ 24 w 24"/>
                  <a:gd name="T7" fmla="*/ 0 h 6"/>
                </a:gdLst>
                <a:ahLst/>
                <a:cxnLst>
                  <a:cxn ang="0">
                    <a:pos x="T0" y="T1"/>
                  </a:cxn>
                  <a:cxn ang="0">
                    <a:pos x="T2" y="T3"/>
                  </a:cxn>
                  <a:cxn ang="0">
                    <a:pos x="T4" y="T5"/>
                  </a:cxn>
                  <a:cxn ang="0">
                    <a:pos x="T6" y="T7"/>
                  </a:cxn>
                </a:cxnLst>
                <a:rect l="0" t="0" r="r" b="b"/>
                <a:pathLst>
                  <a:path w="24" h="6">
                    <a:moveTo>
                      <a:pt x="24" y="0"/>
                    </a:moveTo>
                    <a:lnTo>
                      <a:pt x="0" y="6"/>
                    </a:lnTo>
                    <a:lnTo>
                      <a:pt x="24"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6" name="Freeform 970"/>
              <p:cNvSpPr>
                <a:spLocks/>
              </p:cNvSpPr>
              <p:nvPr/>
            </p:nvSpPr>
            <p:spPr bwMode="auto">
              <a:xfrm>
                <a:off x="1278" y="2850"/>
                <a:ext cx="12" cy="84"/>
              </a:xfrm>
              <a:custGeom>
                <a:avLst/>
                <a:gdLst>
                  <a:gd name="T0" fmla="*/ 0 w 12"/>
                  <a:gd name="T1" fmla="*/ 0 h 84"/>
                  <a:gd name="T2" fmla="*/ 12 w 12"/>
                  <a:gd name="T3" fmla="*/ 24 h 84"/>
                  <a:gd name="T4" fmla="*/ 6 w 12"/>
                  <a:gd name="T5" fmla="*/ 84 h 84"/>
                  <a:gd name="T6" fmla="*/ 12 w 12"/>
                  <a:gd name="T7" fmla="*/ 24 h 84"/>
                  <a:gd name="T8" fmla="*/ 0 w 12"/>
                  <a:gd name="T9" fmla="*/ 0 h 84"/>
                </a:gdLst>
                <a:ahLst/>
                <a:cxnLst>
                  <a:cxn ang="0">
                    <a:pos x="T0" y="T1"/>
                  </a:cxn>
                  <a:cxn ang="0">
                    <a:pos x="T2" y="T3"/>
                  </a:cxn>
                  <a:cxn ang="0">
                    <a:pos x="T4" y="T5"/>
                  </a:cxn>
                  <a:cxn ang="0">
                    <a:pos x="T6" y="T7"/>
                  </a:cxn>
                  <a:cxn ang="0">
                    <a:pos x="T8" y="T9"/>
                  </a:cxn>
                </a:cxnLst>
                <a:rect l="0" t="0" r="r" b="b"/>
                <a:pathLst>
                  <a:path w="12" h="84">
                    <a:moveTo>
                      <a:pt x="0" y="0"/>
                    </a:moveTo>
                    <a:lnTo>
                      <a:pt x="12" y="24"/>
                    </a:lnTo>
                    <a:lnTo>
                      <a:pt x="6" y="84"/>
                    </a:lnTo>
                    <a:lnTo>
                      <a:pt x="12" y="24"/>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7" name="Freeform 971"/>
              <p:cNvSpPr>
                <a:spLocks/>
              </p:cNvSpPr>
              <p:nvPr/>
            </p:nvSpPr>
            <p:spPr bwMode="auto">
              <a:xfrm>
                <a:off x="1326" y="282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8" name="Rectangle 972"/>
              <p:cNvSpPr>
                <a:spLocks noChangeArrowheads="1"/>
              </p:cNvSpPr>
              <p:nvPr/>
            </p:nvSpPr>
            <p:spPr bwMode="auto">
              <a:xfrm>
                <a:off x="1278" y="2934"/>
                <a:ext cx="6"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29" name="Freeform 973"/>
              <p:cNvSpPr>
                <a:spLocks/>
              </p:cNvSpPr>
              <p:nvPr/>
            </p:nvSpPr>
            <p:spPr bwMode="auto">
              <a:xfrm>
                <a:off x="1332" y="2814"/>
                <a:ext cx="72" cy="36"/>
              </a:xfrm>
              <a:custGeom>
                <a:avLst/>
                <a:gdLst>
                  <a:gd name="T0" fmla="*/ 24 w 72"/>
                  <a:gd name="T1" fmla="*/ 36 h 36"/>
                  <a:gd name="T2" fmla="*/ 72 w 72"/>
                  <a:gd name="T3" fmla="*/ 0 h 36"/>
                  <a:gd name="T4" fmla="*/ 24 w 72"/>
                  <a:gd name="T5" fmla="*/ 36 h 36"/>
                  <a:gd name="T6" fmla="*/ 0 w 72"/>
                  <a:gd name="T7" fmla="*/ 6 h 36"/>
                  <a:gd name="T8" fmla="*/ 0 w 72"/>
                  <a:gd name="T9" fmla="*/ 6 h 36"/>
                  <a:gd name="T10" fmla="*/ 24 w 72"/>
                  <a:gd name="T11" fmla="*/ 36 h 36"/>
                </a:gdLst>
                <a:ahLst/>
                <a:cxnLst>
                  <a:cxn ang="0">
                    <a:pos x="T0" y="T1"/>
                  </a:cxn>
                  <a:cxn ang="0">
                    <a:pos x="T2" y="T3"/>
                  </a:cxn>
                  <a:cxn ang="0">
                    <a:pos x="T4" y="T5"/>
                  </a:cxn>
                  <a:cxn ang="0">
                    <a:pos x="T6" y="T7"/>
                  </a:cxn>
                  <a:cxn ang="0">
                    <a:pos x="T8" y="T9"/>
                  </a:cxn>
                  <a:cxn ang="0">
                    <a:pos x="T10" y="T11"/>
                  </a:cxn>
                </a:cxnLst>
                <a:rect l="0" t="0" r="r" b="b"/>
                <a:pathLst>
                  <a:path w="72" h="36">
                    <a:moveTo>
                      <a:pt x="24" y="36"/>
                    </a:moveTo>
                    <a:lnTo>
                      <a:pt x="72" y="0"/>
                    </a:lnTo>
                    <a:lnTo>
                      <a:pt x="24" y="36"/>
                    </a:lnTo>
                    <a:lnTo>
                      <a:pt x="0" y="6"/>
                    </a:lnTo>
                    <a:lnTo>
                      <a:pt x="0" y="6"/>
                    </a:lnTo>
                    <a:lnTo>
                      <a:pt x="24"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0" name="Freeform 974"/>
              <p:cNvSpPr>
                <a:spLocks/>
              </p:cNvSpPr>
              <p:nvPr/>
            </p:nvSpPr>
            <p:spPr bwMode="auto">
              <a:xfrm>
                <a:off x="1410" y="2784"/>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1" name="Freeform 975"/>
              <p:cNvSpPr>
                <a:spLocks/>
              </p:cNvSpPr>
              <p:nvPr/>
            </p:nvSpPr>
            <p:spPr bwMode="auto">
              <a:xfrm>
                <a:off x="1560" y="2808"/>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2" name="Freeform 976"/>
              <p:cNvSpPr>
                <a:spLocks/>
              </p:cNvSpPr>
              <p:nvPr/>
            </p:nvSpPr>
            <p:spPr bwMode="auto">
              <a:xfrm>
                <a:off x="1572" y="2784"/>
                <a:ext cx="48" cy="36"/>
              </a:xfrm>
              <a:custGeom>
                <a:avLst/>
                <a:gdLst>
                  <a:gd name="T0" fmla="*/ 48 w 48"/>
                  <a:gd name="T1" fmla="*/ 0 h 36"/>
                  <a:gd name="T2" fmla="*/ 18 w 48"/>
                  <a:gd name="T3" fmla="*/ 36 h 36"/>
                  <a:gd name="T4" fmla="*/ 0 w 48"/>
                  <a:gd name="T5" fmla="*/ 30 h 36"/>
                  <a:gd name="T6" fmla="*/ 18 w 48"/>
                  <a:gd name="T7" fmla="*/ 36 h 36"/>
                  <a:gd name="T8" fmla="*/ 48 w 48"/>
                  <a:gd name="T9" fmla="*/ 0 h 36"/>
                </a:gdLst>
                <a:ahLst/>
                <a:cxnLst>
                  <a:cxn ang="0">
                    <a:pos x="T0" y="T1"/>
                  </a:cxn>
                  <a:cxn ang="0">
                    <a:pos x="T2" y="T3"/>
                  </a:cxn>
                  <a:cxn ang="0">
                    <a:pos x="T4" y="T5"/>
                  </a:cxn>
                  <a:cxn ang="0">
                    <a:pos x="T6" y="T7"/>
                  </a:cxn>
                  <a:cxn ang="0">
                    <a:pos x="T8" y="T9"/>
                  </a:cxn>
                </a:cxnLst>
                <a:rect l="0" t="0" r="r" b="b"/>
                <a:pathLst>
                  <a:path w="48" h="36">
                    <a:moveTo>
                      <a:pt x="48" y="0"/>
                    </a:moveTo>
                    <a:lnTo>
                      <a:pt x="18" y="36"/>
                    </a:lnTo>
                    <a:lnTo>
                      <a:pt x="0" y="30"/>
                    </a:lnTo>
                    <a:lnTo>
                      <a:pt x="18" y="36"/>
                    </a:lnTo>
                    <a:lnTo>
                      <a:pt x="4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3" name="Freeform 977"/>
              <p:cNvSpPr>
                <a:spLocks/>
              </p:cNvSpPr>
              <p:nvPr/>
            </p:nvSpPr>
            <p:spPr bwMode="auto">
              <a:xfrm>
                <a:off x="1248" y="3024"/>
                <a:ext cx="24" cy="37"/>
              </a:xfrm>
              <a:custGeom>
                <a:avLst/>
                <a:gdLst>
                  <a:gd name="T0" fmla="*/ 24 w 24"/>
                  <a:gd name="T1" fmla="*/ 37 h 37"/>
                  <a:gd name="T2" fmla="*/ 24 w 24"/>
                  <a:gd name="T3" fmla="*/ 0 h 37"/>
                  <a:gd name="T4" fmla="*/ 0 w 24"/>
                  <a:gd name="T5" fmla="*/ 19 h 37"/>
                  <a:gd name="T6" fmla="*/ 24 w 24"/>
                  <a:gd name="T7" fmla="*/ 0 h 37"/>
                  <a:gd name="T8" fmla="*/ 24 w 24"/>
                  <a:gd name="T9" fmla="*/ 37 h 37"/>
                </a:gdLst>
                <a:ahLst/>
                <a:cxnLst>
                  <a:cxn ang="0">
                    <a:pos x="T0" y="T1"/>
                  </a:cxn>
                  <a:cxn ang="0">
                    <a:pos x="T2" y="T3"/>
                  </a:cxn>
                  <a:cxn ang="0">
                    <a:pos x="T4" y="T5"/>
                  </a:cxn>
                  <a:cxn ang="0">
                    <a:pos x="T6" y="T7"/>
                  </a:cxn>
                  <a:cxn ang="0">
                    <a:pos x="T8" y="T9"/>
                  </a:cxn>
                </a:cxnLst>
                <a:rect l="0" t="0" r="r" b="b"/>
                <a:pathLst>
                  <a:path w="24" h="37">
                    <a:moveTo>
                      <a:pt x="24" y="37"/>
                    </a:moveTo>
                    <a:lnTo>
                      <a:pt x="24" y="0"/>
                    </a:lnTo>
                    <a:lnTo>
                      <a:pt x="0" y="19"/>
                    </a:lnTo>
                    <a:lnTo>
                      <a:pt x="24" y="0"/>
                    </a:lnTo>
                    <a:lnTo>
                      <a:pt x="24" y="37"/>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4" name="Freeform 978"/>
              <p:cNvSpPr>
                <a:spLocks/>
              </p:cNvSpPr>
              <p:nvPr/>
            </p:nvSpPr>
            <p:spPr bwMode="auto">
              <a:xfrm>
                <a:off x="1236" y="2934"/>
                <a:ext cx="42" cy="18"/>
              </a:xfrm>
              <a:custGeom>
                <a:avLst/>
                <a:gdLst>
                  <a:gd name="T0" fmla="*/ 42 w 42"/>
                  <a:gd name="T1" fmla="*/ 0 h 18"/>
                  <a:gd name="T2" fmla="*/ 0 w 42"/>
                  <a:gd name="T3" fmla="*/ 18 h 18"/>
                  <a:gd name="T4" fmla="*/ 42 w 42"/>
                  <a:gd name="T5" fmla="*/ 0 h 18"/>
                  <a:gd name="T6" fmla="*/ 42 w 42"/>
                  <a:gd name="T7" fmla="*/ 0 h 18"/>
                  <a:gd name="T8" fmla="*/ 42 w 42"/>
                  <a:gd name="T9" fmla="*/ 0 h 18"/>
                  <a:gd name="T10" fmla="*/ 42 w 42"/>
                  <a:gd name="T11" fmla="*/ 0 h 18"/>
                </a:gdLst>
                <a:ahLst/>
                <a:cxnLst>
                  <a:cxn ang="0">
                    <a:pos x="T0" y="T1"/>
                  </a:cxn>
                  <a:cxn ang="0">
                    <a:pos x="T2" y="T3"/>
                  </a:cxn>
                  <a:cxn ang="0">
                    <a:pos x="T4" y="T5"/>
                  </a:cxn>
                  <a:cxn ang="0">
                    <a:pos x="T6" y="T7"/>
                  </a:cxn>
                  <a:cxn ang="0">
                    <a:pos x="T8" y="T9"/>
                  </a:cxn>
                  <a:cxn ang="0">
                    <a:pos x="T10" y="T11"/>
                  </a:cxn>
                </a:cxnLst>
                <a:rect l="0" t="0" r="r" b="b"/>
                <a:pathLst>
                  <a:path w="42" h="18">
                    <a:moveTo>
                      <a:pt x="42" y="0"/>
                    </a:moveTo>
                    <a:lnTo>
                      <a:pt x="0" y="18"/>
                    </a:lnTo>
                    <a:lnTo>
                      <a:pt x="42" y="0"/>
                    </a:lnTo>
                    <a:lnTo>
                      <a:pt x="42" y="0"/>
                    </a:lnTo>
                    <a:lnTo>
                      <a:pt x="42" y="0"/>
                    </a:lnTo>
                    <a:lnTo>
                      <a:pt x="42"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5" name="Rectangle 979"/>
              <p:cNvSpPr>
                <a:spLocks noChangeArrowheads="1"/>
              </p:cNvSpPr>
              <p:nvPr/>
            </p:nvSpPr>
            <p:spPr bwMode="auto">
              <a:xfrm>
                <a:off x="1278" y="2934"/>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36" name="Freeform 980"/>
              <p:cNvSpPr>
                <a:spLocks noEditPoints="1"/>
              </p:cNvSpPr>
              <p:nvPr/>
            </p:nvSpPr>
            <p:spPr bwMode="auto">
              <a:xfrm>
                <a:off x="1284" y="3037"/>
                <a:ext cx="222" cy="252"/>
              </a:xfrm>
              <a:custGeom>
                <a:avLst/>
                <a:gdLst>
                  <a:gd name="T0" fmla="*/ 0 w 222"/>
                  <a:gd name="T1" fmla="*/ 24 h 252"/>
                  <a:gd name="T2" fmla="*/ 18 w 222"/>
                  <a:gd name="T3" fmla="*/ 48 h 252"/>
                  <a:gd name="T4" fmla="*/ 18 w 222"/>
                  <a:gd name="T5" fmla="*/ 54 h 252"/>
                  <a:gd name="T6" fmla="*/ 6 w 222"/>
                  <a:gd name="T7" fmla="*/ 108 h 252"/>
                  <a:gd name="T8" fmla="*/ 12 w 222"/>
                  <a:gd name="T9" fmla="*/ 114 h 252"/>
                  <a:gd name="T10" fmla="*/ 18 w 222"/>
                  <a:gd name="T11" fmla="*/ 114 h 252"/>
                  <a:gd name="T12" fmla="*/ 18 w 222"/>
                  <a:gd name="T13" fmla="*/ 126 h 252"/>
                  <a:gd name="T14" fmla="*/ 12 w 222"/>
                  <a:gd name="T15" fmla="*/ 126 h 252"/>
                  <a:gd name="T16" fmla="*/ 0 w 222"/>
                  <a:gd name="T17" fmla="*/ 144 h 252"/>
                  <a:gd name="T18" fmla="*/ 6 w 222"/>
                  <a:gd name="T19" fmla="*/ 156 h 252"/>
                  <a:gd name="T20" fmla="*/ 12 w 222"/>
                  <a:gd name="T21" fmla="*/ 156 h 252"/>
                  <a:gd name="T22" fmla="*/ 12 w 222"/>
                  <a:gd name="T23" fmla="*/ 174 h 252"/>
                  <a:gd name="T24" fmla="*/ 24 w 222"/>
                  <a:gd name="T25" fmla="*/ 186 h 252"/>
                  <a:gd name="T26" fmla="*/ 18 w 222"/>
                  <a:gd name="T27" fmla="*/ 198 h 252"/>
                  <a:gd name="T28" fmla="*/ 24 w 222"/>
                  <a:gd name="T29" fmla="*/ 210 h 252"/>
                  <a:gd name="T30" fmla="*/ 30 w 222"/>
                  <a:gd name="T31" fmla="*/ 252 h 252"/>
                  <a:gd name="T32" fmla="*/ 48 w 222"/>
                  <a:gd name="T33" fmla="*/ 252 h 252"/>
                  <a:gd name="T34" fmla="*/ 54 w 222"/>
                  <a:gd name="T35" fmla="*/ 246 h 252"/>
                  <a:gd name="T36" fmla="*/ 66 w 222"/>
                  <a:gd name="T37" fmla="*/ 234 h 252"/>
                  <a:gd name="T38" fmla="*/ 72 w 222"/>
                  <a:gd name="T39" fmla="*/ 240 h 252"/>
                  <a:gd name="T40" fmla="*/ 96 w 222"/>
                  <a:gd name="T41" fmla="*/ 240 h 252"/>
                  <a:gd name="T42" fmla="*/ 102 w 222"/>
                  <a:gd name="T43" fmla="*/ 252 h 252"/>
                  <a:gd name="T44" fmla="*/ 108 w 222"/>
                  <a:gd name="T45" fmla="*/ 234 h 252"/>
                  <a:gd name="T46" fmla="*/ 132 w 222"/>
                  <a:gd name="T47" fmla="*/ 240 h 252"/>
                  <a:gd name="T48" fmla="*/ 132 w 222"/>
                  <a:gd name="T49" fmla="*/ 216 h 252"/>
                  <a:gd name="T50" fmla="*/ 150 w 222"/>
                  <a:gd name="T51" fmla="*/ 192 h 252"/>
                  <a:gd name="T52" fmla="*/ 198 w 222"/>
                  <a:gd name="T53" fmla="*/ 180 h 252"/>
                  <a:gd name="T54" fmla="*/ 210 w 222"/>
                  <a:gd name="T55" fmla="*/ 192 h 252"/>
                  <a:gd name="T56" fmla="*/ 216 w 222"/>
                  <a:gd name="T57" fmla="*/ 204 h 252"/>
                  <a:gd name="T58" fmla="*/ 216 w 222"/>
                  <a:gd name="T59" fmla="*/ 180 h 252"/>
                  <a:gd name="T60" fmla="*/ 222 w 222"/>
                  <a:gd name="T61" fmla="*/ 168 h 252"/>
                  <a:gd name="T62" fmla="*/ 210 w 222"/>
                  <a:gd name="T63" fmla="*/ 138 h 252"/>
                  <a:gd name="T64" fmla="*/ 210 w 222"/>
                  <a:gd name="T65" fmla="*/ 120 h 252"/>
                  <a:gd name="T66" fmla="*/ 180 w 222"/>
                  <a:gd name="T67" fmla="*/ 120 h 252"/>
                  <a:gd name="T68" fmla="*/ 168 w 222"/>
                  <a:gd name="T69" fmla="*/ 108 h 252"/>
                  <a:gd name="T70" fmla="*/ 174 w 222"/>
                  <a:gd name="T71" fmla="*/ 102 h 252"/>
                  <a:gd name="T72" fmla="*/ 162 w 222"/>
                  <a:gd name="T73" fmla="*/ 72 h 252"/>
                  <a:gd name="T74" fmla="*/ 114 w 222"/>
                  <a:gd name="T75" fmla="*/ 54 h 252"/>
                  <a:gd name="T76" fmla="*/ 96 w 222"/>
                  <a:gd name="T77" fmla="*/ 48 h 252"/>
                  <a:gd name="T78" fmla="*/ 78 w 222"/>
                  <a:gd name="T79" fmla="*/ 24 h 252"/>
                  <a:gd name="T80" fmla="*/ 84 w 222"/>
                  <a:gd name="T81" fmla="*/ 0 h 252"/>
                  <a:gd name="T82" fmla="*/ 54 w 222"/>
                  <a:gd name="T83" fmla="*/ 0 h 252"/>
                  <a:gd name="T84" fmla="*/ 30 w 222"/>
                  <a:gd name="T85" fmla="*/ 24 h 252"/>
                  <a:gd name="T86" fmla="*/ 0 w 222"/>
                  <a:gd name="T87" fmla="*/ 24 h 252"/>
                  <a:gd name="T88" fmla="*/ 0 w 222"/>
                  <a:gd name="T89" fmla="*/ 24 h 252"/>
                  <a:gd name="T90" fmla="*/ 0 w 222"/>
                  <a:gd name="T91" fmla="*/ 24 h 252"/>
                  <a:gd name="T92" fmla="*/ 48 w 222"/>
                  <a:gd name="T93" fmla="*/ 168 h 252"/>
                  <a:gd name="T94" fmla="*/ 54 w 222"/>
                  <a:gd name="T95" fmla="*/ 162 h 252"/>
                  <a:gd name="T96" fmla="*/ 54 w 222"/>
                  <a:gd name="T97" fmla="*/ 174 h 252"/>
                  <a:gd name="T98" fmla="*/ 60 w 222"/>
                  <a:gd name="T99" fmla="*/ 186 h 252"/>
                  <a:gd name="T100" fmla="*/ 42 w 222"/>
                  <a:gd name="T101" fmla="*/ 174 h 252"/>
                  <a:gd name="T102" fmla="*/ 48 w 222"/>
                  <a:gd name="T103" fmla="*/ 16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2" h="252">
                    <a:moveTo>
                      <a:pt x="0" y="24"/>
                    </a:moveTo>
                    <a:lnTo>
                      <a:pt x="18" y="48"/>
                    </a:lnTo>
                    <a:lnTo>
                      <a:pt x="18" y="54"/>
                    </a:lnTo>
                    <a:lnTo>
                      <a:pt x="6" y="108"/>
                    </a:lnTo>
                    <a:lnTo>
                      <a:pt x="12" y="114"/>
                    </a:lnTo>
                    <a:lnTo>
                      <a:pt x="18" y="114"/>
                    </a:lnTo>
                    <a:lnTo>
                      <a:pt x="18" y="126"/>
                    </a:lnTo>
                    <a:lnTo>
                      <a:pt x="12" y="126"/>
                    </a:lnTo>
                    <a:lnTo>
                      <a:pt x="0" y="144"/>
                    </a:lnTo>
                    <a:lnTo>
                      <a:pt x="6" y="156"/>
                    </a:lnTo>
                    <a:lnTo>
                      <a:pt x="12" y="156"/>
                    </a:lnTo>
                    <a:lnTo>
                      <a:pt x="12" y="174"/>
                    </a:lnTo>
                    <a:lnTo>
                      <a:pt x="24" y="186"/>
                    </a:lnTo>
                    <a:lnTo>
                      <a:pt x="18" y="198"/>
                    </a:lnTo>
                    <a:lnTo>
                      <a:pt x="24" y="210"/>
                    </a:lnTo>
                    <a:lnTo>
                      <a:pt x="30" y="252"/>
                    </a:lnTo>
                    <a:lnTo>
                      <a:pt x="48" y="252"/>
                    </a:lnTo>
                    <a:lnTo>
                      <a:pt x="54" y="246"/>
                    </a:lnTo>
                    <a:lnTo>
                      <a:pt x="66" y="234"/>
                    </a:lnTo>
                    <a:lnTo>
                      <a:pt x="72" y="240"/>
                    </a:lnTo>
                    <a:lnTo>
                      <a:pt x="96" y="240"/>
                    </a:lnTo>
                    <a:lnTo>
                      <a:pt x="102" y="252"/>
                    </a:lnTo>
                    <a:lnTo>
                      <a:pt x="108" y="234"/>
                    </a:lnTo>
                    <a:lnTo>
                      <a:pt x="132" y="240"/>
                    </a:lnTo>
                    <a:lnTo>
                      <a:pt x="132" y="216"/>
                    </a:lnTo>
                    <a:lnTo>
                      <a:pt x="150" y="192"/>
                    </a:lnTo>
                    <a:lnTo>
                      <a:pt x="198" y="180"/>
                    </a:lnTo>
                    <a:lnTo>
                      <a:pt x="210" y="192"/>
                    </a:lnTo>
                    <a:lnTo>
                      <a:pt x="216" y="204"/>
                    </a:lnTo>
                    <a:lnTo>
                      <a:pt x="216" y="180"/>
                    </a:lnTo>
                    <a:lnTo>
                      <a:pt x="222" y="168"/>
                    </a:lnTo>
                    <a:lnTo>
                      <a:pt x="210" y="138"/>
                    </a:lnTo>
                    <a:lnTo>
                      <a:pt x="210" y="120"/>
                    </a:lnTo>
                    <a:lnTo>
                      <a:pt x="180" y="120"/>
                    </a:lnTo>
                    <a:lnTo>
                      <a:pt x="168" y="108"/>
                    </a:lnTo>
                    <a:lnTo>
                      <a:pt x="174" y="102"/>
                    </a:lnTo>
                    <a:lnTo>
                      <a:pt x="162" y="72"/>
                    </a:lnTo>
                    <a:lnTo>
                      <a:pt x="114" y="54"/>
                    </a:lnTo>
                    <a:lnTo>
                      <a:pt x="96" y="48"/>
                    </a:lnTo>
                    <a:lnTo>
                      <a:pt x="78" y="24"/>
                    </a:lnTo>
                    <a:lnTo>
                      <a:pt x="84" y="0"/>
                    </a:lnTo>
                    <a:lnTo>
                      <a:pt x="54" y="0"/>
                    </a:lnTo>
                    <a:lnTo>
                      <a:pt x="30" y="24"/>
                    </a:lnTo>
                    <a:lnTo>
                      <a:pt x="0" y="24"/>
                    </a:lnTo>
                    <a:lnTo>
                      <a:pt x="0" y="24"/>
                    </a:lnTo>
                    <a:lnTo>
                      <a:pt x="0" y="24"/>
                    </a:lnTo>
                    <a:close/>
                    <a:moveTo>
                      <a:pt x="48" y="168"/>
                    </a:moveTo>
                    <a:lnTo>
                      <a:pt x="54" y="162"/>
                    </a:lnTo>
                    <a:lnTo>
                      <a:pt x="54" y="174"/>
                    </a:lnTo>
                    <a:lnTo>
                      <a:pt x="60" y="186"/>
                    </a:lnTo>
                    <a:lnTo>
                      <a:pt x="42" y="174"/>
                    </a:lnTo>
                    <a:lnTo>
                      <a:pt x="48" y="16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7" name="Freeform 981"/>
              <p:cNvSpPr>
                <a:spLocks/>
              </p:cNvSpPr>
              <p:nvPr/>
            </p:nvSpPr>
            <p:spPr bwMode="auto">
              <a:xfrm>
                <a:off x="1284" y="3061"/>
                <a:ext cx="18" cy="24"/>
              </a:xfrm>
              <a:custGeom>
                <a:avLst/>
                <a:gdLst>
                  <a:gd name="T0" fmla="*/ 0 w 18"/>
                  <a:gd name="T1" fmla="*/ 0 h 24"/>
                  <a:gd name="T2" fmla="*/ 18 w 18"/>
                  <a:gd name="T3" fmla="*/ 24 h 24"/>
                  <a:gd name="T4" fmla="*/ 0 w 18"/>
                  <a:gd name="T5" fmla="*/ 0 h 24"/>
                  <a:gd name="T6" fmla="*/ 0 w 18"/>
                  <a:gd name="T7" fmla="*/ 0 h 24"/>
                </a:gdLst>
                <a:ahLst/>
                <a:cxnLst>
                  <a:cxn ang="0">
                    <a:pos x="T0" y="T1"/>
                  </a:cxn>
                  <a:cxn ang="0">
                    <a:pos x="T2" y="T3"/>
                  </a:cxn>
                  <a:cxn ang="0">
                    <a:pos x="T4" y="T5"/>
                  </a:cxn>
                  <a:cxn ang="0">
                    <a:pos x="T6" y="T7"/>
                  </a:cxn>
                </a:cxnLst>
                <a:rect l="0" t="0" r="r" b="b"/>
                <a:pathLst>
                  <a:path w="18" h="24">
                    <a:moveTo>
                      <a:pt x="0" y="0"/>
                    </a:moveTo>
                    <a:lnTo>
                      <a:pt x="18" y="24"/>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8" name="Freeform 982"/>
              <p:cNvSpPr>
                <a:spLocks/>
              </p:cNvSpPr>
              <p:nvPr/>
            </p:nvSpPr>
            <p:spPr bwMode="auto">
              <a:xfrm>
                <a:off x="1416" y="3217"/>
                <a:ext cx="150" cy="162"/>
              </a:xfrm>
              <a:custGeom>
                <a:avLst/>
                <a:gdLst>
                  <a:gd name="T0" fmla="*/ 78 w 150"/>
                  <a:gd name="T1" fmla="*/ 12 h 162"/>
                  <a:gd name="T2" fmla="*/ 66 w 150"/>
                  <a:gd name="T3" fmla="*/ 0 h 162"/>
                  <a:gd name="T4" fmla="*/ 18 w 150"/>
                  <a:gd name="T5" fmla="*/ 12 h 162"/>
                  <a:gd name="T6" fmla="*/ 0 w 150"/>
                  <a:gd name="T7" fmla="*/ 36 h 162"/>
                  <a:gd name="T8" fmla="*/ 0 w 150"/>
                  <a:gd name="T9" fmla="*/ 60 h 162"/>
                  <a:gd name="T10" fmla="*/ 0 w 150"/>
                  <a:gd name="T11" fmla="*/ 60 h 162"/>
                  <a:gd name="T12" fmla="*/ 36 w 150"/>
                  <a:gd name="T13" fmla="*/ 96 h 162"/>
                  <a:gd name="T14" fmla="*/ 90 w 150"/>
                  <a:gd name="T15" fmla="*/ 120 h 162"/>
                  <a:gd name="T16" fmla="*/ 72 w 150"/>
                  <a:gd name="T17" fmla="*/ 162 h 162"/>
                  <a:gd name="T18" fmla="*/ 126 w 150"/>
                  <a:gd name="T19" fmla="*/ 162 h 162"/>
                  <a:gd name="T20" fmla="*/ 150 w 150"/>
                  <a:gd name="T21" fmla="*/ 144 h 162"/>
                  <a:gd name="T22" fmla="*/ 144 w 150"/>
                  <a:gd name="T23" fmla="*/ 126 h 162"/>
                  <a:gd name="T24" fmla="*/ 144 w 150"/>
                  <a:gd name="T25" fmla="*/ 126 h 162"/>
                  <a:gd name="T26" fmla="*/ 144 w 150"/>
                  <a:gd name="T27" fmla="*/ 126 h 162"/>
                  <a:gd name="T28" fmla="*/ 144 w 150"/>
                  <a:gd name="T29" fmla="*/ 126 h 162"/>
                  <a:gd name="T30" fmla="*/ 144 w 150"/>
                  <a:gd name="T31" fmla="*/ 126 h 162"/>
                  <a:gd name="T32" fmla="*/ 150 w 150"/>
                  <a:gd name="T33" fmla="*/ 96 h 162"/>
                  <a:gd name="T34" fmla="*/ 144 w 150"/>
                  <a:gd name="T35" fmla="*/ 96 h 162"/>
                  <a:gd name="T36" fmla="*/ 132 w 150"/>
                  <a:gd name="T37" fmla="*/ 96 h 162"/>
                  <a:gd name="T38" fmla="*/ 126 w 150"/>
                  <a:gd name="T39" fmla="*/ 66 h 162"/>
                  <a:gd name="T40" fmla="*/ 114 w 150"/>
                  <a:gd name="T41" fmla="*/ 60 h 162"/>
                  <a:gd name="T42" fmla="*/ 102 w 150"/>
                  <a:gd name="T43" fmla="*/ 66 h 162"/>
                  <a:gd name="T44" fmla="*/ 102 w 150"/>
                  <a:gd name="T45" fmla="*/ 66 h 162"/>
                  <a:gd name="T46" fmla="*/ 102 w 150"/>
                  <a:gd name="T47" fmla="*/ 66 h 162"/>
                  <a:gd name="T48" fmla="*/ 84 w 150"/>
                  <a:gd name="T49" fmla="*/ 54 h 162"/>
                  <a:gd name="T50" fmla="*/ 84 w 150"/>
                  <a:gd name="T51" fmla="*/ 42 h 162"/>
                  <a:gd name="T52" fmla="*/ 84 w 150"/>
                  <a:gd name="T53" fmla="*/ 30 h 162"/>
                  <a:gd name="T54" fmla="*/ 84 w 150"/>
                  <a:gd name="T55" fmla="*/ 24 h 162"/>
                  <a:gd name="T56" fmla="*/ 84 w 150"/>
                  <a:gd name="T57" fmla="*/ 24 h 162"/>
                  <a:gd name="T58" fmla="*/ 78 w 150"/>
                  <a:gd name="T59"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2">
                    <a:moveTo>
                      <a:pt x="78" y="12"/>
                    </a:moveTo>
                    <a:lnTo>
                      <a:pt x="66" y="0"/>
                    </a:lnTo>
                    <a:lnTo>
                      <a:pt x="18" y="12"/>
                    </a:lnTo>
                    <a:lnTo>
                      <a:pt x="0" y="36"/>
                    </a:lnTo>
                    <a:lnTo>
                      <a:pt x="0" y="60"/>
                    </a:lnTo>
                    <a:lnTo>
                      <a:pt x="0" y="60"/>
                    </a:lnTo>
                    <a:lnTo>
                      <a:pt x="36" y="96"/>
                    </a:lnTo>
                    <a:lnTo>
                      <a:pt x="90" y="120"/>
                    </a:lnTo>
                    <a:lnTo>
                      <a:pt x="72" y="162"/>
                    </a:lnTo>
                    <a:lnTo>
                      <a:pt x="126" y="162"/>
                    </a:lnTo>
                    <a:lnTo>
                      <a:pt x="150" y="144"/>
                    </a:lnTo>
                    <a:lnTo>
                      <a:pt x="144" y="126"/>
                    </a:lnTo>
                    <a:lnTo>
                      <a:pt x="144" y="126"/>
                    </a:lnTo>
                    <a:lnTo>
                      <a:pt x="144" y="126"/>
                    </a:lnTo>
                    <a:lnTo>
                      <a:pt x="144" y="126"/>
                    </a:lnTo>
                    <a:lnTo>
                      <a:pt x="144" y="126"/>
                    </a:lnTo>
                    <a:lnTo>
                      <a:pt x="150" y="96"/>
                    </a:lnTo>
                    <a:lnTo>
                      <a:pt x="144" y="96"/>
                    </a:lnTo>
                    <a:lnTo>
                      <a:pt x="132" y="96"/>
                    </a:lnTo>
                    <a:lnTo>
                      <a:pt x="126" y="66"/>
                    </a:lnTo>
                    <a:lnTo>
                      <a:pt x="114" y="60"/>
                    </a:lnTo>
                    <a:lnTo>
                      <a:pt x="102" y="66"/>
                    </a:lnTo>
                    <a:lnTo>
                      <a:pt x="102" y="66"/>
                    </a:lnTo>
                    <a:lnTo>
                      <a:pt x="102" y="66"/>
                    </a:lnTo>
                    <a:lnTo>
                      <a:pt x="84" y="54"/>
                    </a:lnTo>
                    <a:lnTo>
                      <a:pt x="84" y="42"/>
                    </a:lnTo>
                    <a:lnTo>
                      <a:pt x="84" y="30"/>
                    </a:lnTo>
                    <a:lnTo>
                      <a:pt x="84" y="24"/>
                    </a:lnTo>
                    <a:lnTo>
                      <a:pt x="84" y="24"/>
                    </a:lnTo>
                    <a:lnTo>
                      <a:pt x="78"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39" name="Freeform 983"/>
              <p:cNvSpPr>
                <a:spLocks/>
              </p:cNvSpPr>
              <p:nvPr/>
            </p:nvSpPr>
            <p:spPr bwMode="auto">
              <a:xfrm>
                <a:off x="1560" y="3313"/>
                <a:ext cx="6" cy="30"/>
              </a:xfrm>
              <a:custGeom>
                <a:avLst/>
                <a:gdLst>
                  <a:gd name="T0" fmla="*/ 0 w 6"/>
                  <a:gd name="T1" fmla="*/ 30 h 30"/>
                  <a:gd name="T2" fmla="*/ 6 w 6"/>
                  <a:gd name="T3" fmla="*/ 0 h 30"/>
                  <a:gd name="T4" fmla="*/ 6 w 6"/>
                  <a:gd name="T5" fmla="*/ 0 h 30"/>
                  <a:gd name="T6" fmla="*/ 0 w 6"/>
                  <a:gd name="T7" fmla="*/ 30 h 30"/>
                  <a:gd name="T8" fmla="*/ 0 w 6"/>
                  <a:gd name="T9" fmla="*/ 30 h 30"/>
                </a:gdLst>
                <a:ahLst/>
                <a:cxnLst>
                  <a:cxn ang="0">
                    <a:pos x="T0" y="T1"/>
                  </a:cxn>
                  <a:cxn ang="0">
                    <a:pos x="T2" y="T3"/>
                  </a:cxn>
                  <a:cxn ang="0">
                    <a:pos x="T4" y="T5"/>
                  </a:cxn>
                  <a:cxn ang="0">
                    <a:pos x="T6" y="T7"/>
                  </a:cxn>
                  <a:cxn ang="0">
                    <a:pos x="T8" y="T9"/>
                  </a:cxn>
                </a:cxnLst>
                <a:rect l="0" t="0" r="r" b="b"/>
                <a:pathLst>
                  <a:path w="6" h="30">
                    <a:moveTo>
                      <a:pt x="0" y="30"/>
                    </a:moveTo>
                    <a:lnTo>
                      <a:pt x="6" y="0"/>
                    </a:lnTo>
                    <a:lnTo>
                      <a:pt x="6" y="0"/>
                    </a:lnTo>
                    <a:lnTo>
                      <a:pt x="0" y="30"/>
                    </a:lnTo>
                    <a:lnTo>
                      <a:pt x="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0" name="Freeform 984"/>
              <p:cNvSpPr>
                <a:spLocks/>
              </p:cNvSpPr>
              <p:nvPr/>
            </p:nvSpPr>
            <p:spPr bwMode="auto">
              <a:xfrm>
                <a:off x="1542" y="3283"/>
                <a:ext cx="18" cy="30"/>
              </a:xfrm>
              <a:custGeom>
                <a:avLst/>
                <a:gdLst>
                  <a:gd name="T0" fmla="*/ 18 w 18"/>
                  <a:gd name="T1" fmla="*/ 30 h 30"/>
                  <a:gd name="T2" fmla="*/ 6 w 18"/>
                  <a:gd name="T3" fmla="*/ 30 h 30"/>
                  <a:gd name="T4" fmla="*/ 0 w 18"/>
                  <a:gd name="T5" fmla="*/ 0 h 30"/>
                  <a:gd name="T6" fmla="*/ 6 w 18"/>
                  <a:gd name="T7" fmla="*/ 30 h 30"/>
                  <a:gd name="T8" fmla="*/ 18 w 18"/>
                  <a:gd name="T9" fmla="*/ 30 h 30"/>
                </a:gdLst>
                <a:ahLst/>
                <a:cxnLst>
                  <a:cxn ang="0">
                    <a:pos x="T0" y="T1"/>
                  </a:cxn>
                  <a:cxn ang="0">
                    <a:pos x="T2" y="T3"/>
                  </a:cxn>
                  <a:cxn ang="0">
                    <a:pos x="T4" y="T5"/>
                  </a:cxn>
                  <a:cxn ang="0">
                    <a:pos x="T6" y="T7"/>
                  </a:cxn>
                  <a:cxn ang="0">
                    <a:pos x="T8" y="T9"/>
                  </a:cxn>
                </a:cxnLst>
                <a:rect l="0" t="0" r="r" b="b"/>
                <a:pathLst>
                  <a:path w="18" h="30">
                    <a:moveTo>
                      <a:pt x="18" y="30"/>
                    </a:moveTo>
                    <a:lnTo>
                      <a:pt x="6" y="30"/>
                    </a:lnTo>
                    <a:lnTo>
                      <a:pt x="0" y="0"/>
                    </a:lnTo>
                    <a:lnTo>
                      <a:pt x="6" y="30"/>
                    </a:lnTo>
                    <a:lnTo>
                      <a:pt x="18"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1" name="Rectangle 985"/>
              <p:cNvSpPr>
                <a:spLocks noChangeArrowheads="1"/>
              </p:cNvSpPr>
              <p:nvPr/>
            </p:nvSpPr>
            <p:spPr bwMode="auto">
              <a:xfrm>
                <a:off x="1500" y="3241"/>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42" name="Freeform 986"/>
              <p:cNvSpPr>
                <a:spLocks/>
              </p:cNvSpPr>
              <p:nvPr/>
            </p:nvSpPr>
            <p:spPr bwMode="auto">
              <a:xfrm>
                <a:off x="1500" y="3259"/>
                <a:ext cx="18" cy="24"/>
              </a:xfrm>
              <a:custGeom>
                <a:avLst/>
                <a:gdLst>
                  <a:gd name="T0" fmla="*/ 18 w 18"/>
                  <a:gd name="T1" fmla="*/ 24 h 24"/>
                  <a:gd name="T2" fmla="*/ 18 w 18"/>
                  <a:gd name="T3" fmla="*/ 24 h 24"/>
                  <a:gd name="T4" fmla="*/ 0 w 18"/>
                  <a:gd name="T5" fmla="*/ 12 h 24"/>
                  <a:gd name="T6" fmla="*/ 0 w 18"/>
                  <a:gd name="T7" fmla="*/ 0 h 24"/>
                  <a:gd name="T8" fmla="*/ 0 w 18"/>
                  <a:gd name="T9" fmla="*/ 12 h 24"/>
                  <a:gd name="T10" fmla="*/ 18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18" y="24"/>
                    </a:moveTo>
                    <a:lnTo>
                      <a:pt x="18" y="24"/>
                    </a:lnTo>
                    <a:lnTo>
                      <a:pt x="0" y="12"/>
                    </a:lnTo>
                    <a:lnTo>
                      <a:pt x="0" y="0"/>
                    </a:lnTo>
                    <a:lnTo>
                      <a:pt x="0" y="12"/>
                    </a:lnTo>
                    <a:lnTo>
                      <a:pt x="18"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3" name="Freeform 987"/>
              <p:cNvSpPr>
                <a:spLocks/>
              </p:cNvSpPr>
              <p:nvPr/>
            </p:nvSpPr>
            <p:spPr bwMode="auto">
              <a:xfrm>
                <a:off x="1494" y="3229"/>
                <a:ext cx="6" cy="12"/>
              </a:xfrm>
              <a:custGeom>
                <a:avLst/>
                <a:gdLst>
                  <a:gd name="T0" fmla="*/ 6 w 6"/>
                  <a:gd name="T1" fmla="*/ 12 h 12"/>
                  <a:gd name="T2" fmla="*/ 6 w 6"/>
                  <a:gd name="T3" fmla="*/ 12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6" y="12"/>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4" name="Freeform 988"/>
              <p:cNvSpPr>
                <a:spLocks noEditPoints="1"/>
              </p:cNvSpPr>
              <p:nvPr/>
            </p:nvSpPr>
            <p:spPr bwMode="auto">
              <a:xfrm>
                <a:off x="1488" y="3439"/>
                <a:ext cx="102" cy="108"/>
              </a:xfrm>
              <a:custGeom>
                <a:avLst/>
                <a:gdLst>
                  <a:gd name="T0" fmla="*/ 90 w 102"/>
                  <a:gd name="T1" fmla="*/ 42 h 108"/>
                  <a:gd name="T2" fmla="*/ 54 w 102"/>
                  <a:gd name="T3" fmla="*/ 30 h 108"/>
                  <a:gd name="T4" fmla="*/ 30 w 102"/>
                  <a:gd name="T5" fmla="*/ 0 h 108"/>
                  <a:gd name="T6" fmla="*/ 24 w 102"/>
                  <a:gd name="T7" fmla="*/ 6 h 108"/>
                  <a:gd name="T8" fmla="*/ 18 w 102"/>
                  <a:gd name="T9" fmla="*/ 6 h 108"/>
                  <a:gd name="T10" fmla="*/ 0 w 102"/>
                  <a:gd name="T11" fmla="*/ 72 h 108"/>
                  <a:gd name="T12" fmla="*/ 0 w 102"/>
                  <a:gd name="T13" fmla="*/ 78 h 108"/>
                  <a:gd name="T14" fmla="*/ 12 w 102"/>
                  <a:gd name="T15" fmla="*/ 96 h 108"/>
                  <a:gd name="T16" fmla="*/ 36 w 102"/>
                  <a:gd name="T17" fmla="*/ 102 h 108"/>
                  <a:gd name="T18" fmla="*/ 72 w 102"/>
                  <a:gd name="T19" fmla="*/ 108 h 108"/>
                  <a:gd name="T20" fmla="*/ 84 w 102"/>
                  <a:gd name="T21" fmla="*/ 96 h 108"/>
                  <a:gd name="T22" fmla="*/ 96 w 102"/>
                  <a:gd name="T23" fmla="*/ 78 h 108"/>
                  <a:gd name="T24" fmla="*/ 96 w 102"/>
                  <a:gd name="T25" fmla="*/ 78 h 108"/>
                  <a:gd name="T26" fmla="*/ 102 w 102"/>
                  <a:gd name="T27" fmla="*/ 60 h 108"/>
                  <a:gd name="T28" fmla="*/ 90 w 102"/>
                  <a:gd name="T29" fmla="*/ 42 h 108"/>
                  <a:gd name="T30" fmla="*/ 48 w 102"/>
                  <a:gd name="T31" fmla="*/ 60 h 108"/>
                  <a:gd name="T32" fmla="*/ 30 w 102"/>
                  <a:gd name="T33" fmla="*/ 60 h 108"/>
                  <a:gd name="T34" fmla="*/ 30 w 102"/>
                  <a:gd name="T35" fmla="*/ 48 h 108"/>
                  <a:gd name="T36" fmla="*/ 54 w 102"/>
                  <a:gd name="T37" fmla="*/ 48 h 108"/>
                  <a:gd name="T38" fmla="*/ 48 w 102"/>
                  <a:gd name="T39"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108">
                    <a:moveTo>
                      <a:pt x="90" y="42"/>
                    </a:moveTo>
                    <a:lnTo>
                      <a:pt x="54" y="30"/>
                    </a:lnTo>
                    <a:lnTo>
                      <a:pt x="30" y="0"/>
                    </a:lnTo>
                    <a:lnTo>
                      <a:pt x="24" y="6"/>
                    </a:lnTo>
                    <a:lnTo>
                      <a:pt x="18" y="6"/>
                    </a:lnTo>
                    <a:lnTo>
                      <a:pt x="0" y="72"/>
                    </a:lnTo>
                    <a:lnTo>
                      <a:pt x="0" y="78"/>
                    </a:lnTo>
                    <a:lnTo>
                      <a:pt x="12" y="96"/>
                    </a:lnTo>
                    <a:lnTo>
                      <a:pt x="36" y="102"/>
                    </a:lnTo>
                    <a:lnTo>
                      <a:pt x="72" y="108"/>
                    </a:lnTo>
                    <a:lnTo>
                      <a:pt x="84" y="96"/>
                    </a:lnTo>
                    <a:lnTo>
                      <a:pt x="96" y="78"/>
                    </a:lnTo>
                    <a:lnTo>
                      <a:pt x="96" y="78"/>
                    </a:lnTo>
                    <a:lnTo>
                      <a:pt x="102" y="60"/>
                    </a:lnTo>
                    <a:lnTo>
                      <a:pt x="90" y="42"/>
                    </a:lnTo>
                    <a:close/>
                    <a:moveTo>
                      <a:pt x="48" y="60"/>
                    </a:moveTo>
                    <a:lnTo>
                      <a:pt x="30" y="60"/>
                    </a:lnTo>
                    <a:lnTo>
                      <a:pt x="30" y="48"/>
                    </a:lnTo>
                    <a:lnTo>
                      <a:pt x="54" y="48"/>
                    </a:lnTo>
                    <a:lnTo>
                      <a:pt x="48" y="6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5" name="Freeform 989"/>
              <p:cNvSpPr>
                <a:spLocks/>
              </p:cNvSpPr>
              <p:nvPr/>
            </p:nvSpPr>
            <p:spPr bwMode="auto">
              <a:xfrm>
                <a:off x="1512" y="3439"/>
                <a:ext cx="30" cy="30"/>
              </a:xfrm>
              <a:custGeom>
                <a:avLst/>
                <a:gdLst>
                  <a:gd name="T0" fmla="*/ 30 w 30"/>
                  <a:gd name="T1" fmla="*/ 30 h 30"/>
                  <a:gd name="T2" fmla="*/ 6 w 30"/>
                  <a:gd name="T3" fmla="*/ 0 h 30"/>
                  <a:gd name="T4" fmla="*/ 0 w 30"/>
                  <a:gd name="T5" fmla="*/ 6 h 30"/>
                  <a:gd name="T6" fmla="*/ 6 w 30"/>
                  <a:gd name="T7" fmla="*/ 0 h 30"/>
                  <a:gd name="T8" fmla="*/ 30 w 30"/>
                  <a:gd name="T9" fmla="*/ 30 h 30"/>
                </a:gdLst>
                <a:ahLst/>
                <a:cxnLst>
                  <a:cxn ang="0">
                    <a:pos x="T0" y="T1"/>
                  </a:cxn>
                  <a:cxn ang="0">
                    <a:pos x="T2" y="T3"/>
                  </a:cxn>
                  <a:cxn ang="0">
                    <a:pos x="T4" y="T5"/>
                  </a:cxn>
                  <a:cxn ang="0">
                    <a:pos x="T6" y="T7"/>
                  </a:cxn>
                  <a:cxn ang="0">
                    <a:pos x="T8" y="T9"/>
                  </a:cxn>
                </a:cxnLst>
                <a:rect l="0" t="0" r="r" b="b"/>
                <a:pathLst>
                  <a:path w="30" h="30">
                    <a:moveTo>
                      <a:pt x="30" y="30"/>
                    </a:moveTo>
                    <a:lnTo>
                      <a:pt x="6" y="0"/>
                    </a:lnTo>
                    <a:lnTo>
                      <a:pt x="0" y="6"/>
                    </a:lnTo>
                    <a:lnTo>
                      <a:pt x="6" y="0"/>
                    </a:lnTo>
                    <a:lnTo>
                      <a:pt x="30"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6" name="Freeform 990"/>
              <p:cNvSpPr>
                <a:spLocks/>
              </p:cNvSpPr>
              <p:nvPr/>
            </p:nvSpPr>
            <p:spPr bwMode="auto">
              <a:xfrm>
                <a:off x="1302" y="4009"/>
                <a:ext cx="66" cy="72"/>
              </a:xfrm>
              <a:custGeom>
                <a:avLst/>
                <a:gdLst>
                  <a:gd name="T0" fmla="*/ 12 w 66"/>
                  <a:gd name="T1" fmla="*/ 24 h 72"/>
                  <a:gd name="T2" fmla="*/ 6 w 66"/>
                  <a:gd name="T3" fmla="*/ 12 h 72"/>
                  <a:gd name="T4" fmla="*/ 6 w 66"/>
                  <a:gd name="T5" fmla="*/ 12 h 72"/>
                  <a:gd name="T6" fmla="*/ 0 w 66"/>
                  <a:gd name="T7" fmla="*/ 0 h 72"/>
                  <a:gd name="T8" fmla="*/ 0 w 66"/>
                  <a:gd name="T9" fmla="*/ 30 h 72"/>
                  <a:gd name="T10" fmla="*/ 0 w 66"/>
                  <a:gd name="T11" fmla="*/ 66 h 72"/>
                  <a:gd name="T12" fmla="*/ 12 w 66"/>
                  <a:gd name="T13" fmla="*/ 60 h 72"/>
                  <a:gd name="T14" fmla="*/ 42 w 66"/>
                  <a:gd name="T15" fmla="*/ 72 h 72"/>
                  <a:gd name="T16" fmla="*/ 54 w 66"/>
                  <a:gd name="T17" fmla="*/ 66 h 72"/>
                  <a:gd name="T18" fmla="*/ 60 w 66"/>
                  <a:gd name="T19" fmla="*/ 72 h 72"/>
                  <a:gd name="T20" fmla="*/ 66 w 66"/>
                  <a:gd name="T21" fmla="*/ 60 h 72"/>
                  <a:gd name="T22" fmla="*/ 48 w 66"/>
                  <a:gd name="T23" fmla="*/ 60 h 72"/>
                  <a:gd name="T24" fmla="*/ 12 w 66"/>
                  <a:gd name="T25"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72">
                    <a:moveTo>
                      <a:pt x="12" y="24"/>
                    </a:moveTo>
                    <a:lnTo>
                      <a:pt x="6" y="12"/>
                    </a:lnTo>
                    <a:lnTo>
                      <a:pt x="6" y="12"/>
                    </a:lnTo>
                    <a:lnTo>
                      <a:pt x="0" y="0"/>
                    </a:lnTo>
                    <a:lnTo>
                      <a:pt x="0" y="30"/>
                    </a:lnTo>
                    <a:lnTo>
                      <a:pt x="0" y="66"/>
                    </a:lnTo>
                    <a:lnTo>
                      <a:pt x="12" y="60"/>
                    </a:lnTo>
                    <a:lnTo>
                      <a:pt x="42" y="72"/>
                    </a:lnTo>
                    <a:lnTo>
                      <a:pt x="54" y="66"/>
                    </a:lnTo>
                    <a:lnTo>
                      <a:pt x="60" y="72"/>
                    </a:lnTo>
                    <a:lnTo>
                      <a:pt x="66" y="60"/>
                    </a:lnTo>
                    <a:lnTo>
                      <a:pt x="48" y="60"/>
                    </a:lnTo>
                    <a:lnTo>
                      <a:pt x="12"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7" name="Rectangle 991"/>
              <p:cNvSpPr>
                <a:spLocks noChangeArrowheads="1"/>
              </p:cNvSpPr>
              <p:nvPr/>
            </p:nvSpPr>
            <p:spPr bwMode="auto">
              <a:xfrm>
                <a:off x="1416" y="327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48" name="Freeform 992"/>
              <p:cNvSpPr>
                <a:spLocks/>
              </p:cNvSpPr>
              <p:nvPr/>
            </p:nvSpPr>
            <p:spPr bwMode="auto">
              <a:xfrm>
                <a:off x="1218" y="3271"/>
                <a:ext cx="360" cy="726"/>
              </a:xfrm>
              <a:custGeom>
                <a:avLst/>
                <a:gdLst>
                  <a:gd name="T0" fmla="*/ 288 w 360"/>
                  <a:gd name="T1" fmla="*/ 174 h 726"/>
                  <a:gd name="T2" fmla="*/ 288 w 360"/>
                  <a:gd name="T3" fmla="*/ 168 h 726"/>
                  <a:gd name="T4" fmla="*/ 360 w 360"/>
                  <a:gd name="T5" fmla="*/ 102 h 726"/>
                  <a:gd name="T6" fmla="*/ 342 w 360"/>
                  <a:gd name="T7" fmla="*/ 72 h 726"/>
                  <a:gd name="T8" fmla="*/ 342 w 360"/>
                  <a:gd name="T9" fmla="*/ 72 h 726"/>
                  <a:gd name="T10" fmla="*/ 348 w 360"/>
                  <a:gd name="T11" fmla="*/ 90 h 726"/>
                  <a:gd name="T12" fmla="*/ 324 w 360"/>
                  <a:gd name="T13" fmla="*/ 108 h 726"/>
                  <a:gd name="T14" fmla="*/ 270 w 360"/>
                  <a:gd name="T15" fmla="*/ 108 h 726"/>
                  <a:gd name="T16" fmla="*/ 270 w 360"/>
                  <a:gd name="T17" fmla="*/ 108 h 726"/>
                  <a:gd name="T18" fmla="*/ 234 w 360"/>
                  <a:gd name="T19" fmla="*/ 42 h 726"/>
                  <a:gd name="T20" fmla="*/ 198 w 360"/>
                  <a:gd name="T21" fmla="*/ 6 h 726"/>
                  <a:gd name="T22" fmla="*/ 168 w 360"/>
                  <a:gd name="T23" fmla="*/ 18 h 726"/>
                  <a:gd name="T24" fmla="*/ 138 w 360"/>
                  <a:gd name="T25" fmla="*/ 6 h 726"/>
                  <a:gd name="T26" fmla="*/ 120 w 360"/>
                  <a:gd name="T27" fmla="*/ 12 h 726"/>
                  <a:gd name="T28" fmla="*/ 114 w 360"/>
                  <a:gd name="T29" fmla="*/ 18 h 726"/>
                  <a:gd name="T30" fmla="*/ 90 w 360"/>
                  <a:gd name="T31" fmla="*/ 54 h 726"/>
                  <a:gd name="T32" fmla="*/ 96 w 360"/>
                  <a:gd name="T33" fmla="*/ 102 h 726"/>
                  <a:gd name="T34" fmla="*/ 78 w 360"/>
                  <a:gd name="T35" fmla="*/ 114 h 726"/>
                  <a:gd name="T36" fmla="*/ 66 w 360"/>
                  <a:gd name="T37" fmla="*/ 144 h 726"/>
                  <a:gd name="T38" fmla="*/ 48 w 360"/>
                  <a:gd name="T39" fmla="*/ 192 h 726"/>
                  <a:gd name="T40" fmla="*/ 54 w 360"/>
                  <a:gd name="T41" fmla="*/ 276 h 726"/>
                  <a:gd name="T42" fmla="*/ 36 w 360"/>
                  <a:gd name="T43" fmla="*/ 324 h 726"/>
                  <a:gd name="T44" fmla="*/ 36 w 360"/>
                  <a:gd name="T45" fmla="*/ 366 h 726"/>
                  <a:gd name="T46" fmla="*/ 30 w 360"/>
                  <a:gd name="T47" fmla="*/ 438 h 726"/>
                  <a:gd name="T48" fmla="*/ 18 w 360"/>
                  <a:gd name="T49" fmla="*/ 456 h 726"/>
                  <a:gd name="T50" fmla="*/ 30 w 360"/>
                  <a:gd name="T51" fmla="*/ 504 h 726"/>
                  <a:gd name="T52" fmla="*/ 24 w 360"/>
                  <a:gd name="T53" fmla="*/ 510 h 726"/>
                  <a:gd name="T54" fmla="*/ 30 w 360"/>
                  <a:gd name="T55" fmla="*/ 528 h 726"/>
                  <a:gd name="T56" fmla="*/ 18 w 360"/>
                  <a:gd name="T57" fmla="*/ 588 h 726"/>
                  <a:gd name="T58" fmla="*/ 0 w 360"/>
                  <a:gd name="T59" fmla="*/ 642 h 726"/>
                  <a:gd name="T60" fmla="*/ 6 w 360"/>
                  <a:gd name="T61" fmla="*/ 678 h 726"/>
                  <a:gd name="T62" fmla="*/ 18 w 360"/>
                  <a:gd name="T63" fmla="*/ 702 h 726"/>
                  <a:gd name="T64" fmla="*/ 66 w 360"/>
                  <a:gd name="T65" fmla="*/ 714 h 726"/>
                  <a:gd name="T66" fmla="*/ 90 w 360"/>
                  <a:gd name="T67" fmla="*/ 726 h 726"/>
                  <a:gd name="T68" fmla="*/ 72 w 360"/>
                  <a:gd name="T69" fmla="*/ 702 h 726"/>
                  <a:gd name="T70" fmla="*/ 66 w 360"/>
                  <a:gd name="T71" fmla="*/ 684 h 726"/>
                  <a:gd name="T72" fmla="*/ 102 w 360"/>
                  <a:gd name="T73" fmla="*/ 654 h 726"/>
                  <a:gd name="T74" fmla="*/ 138 w 360"/>
                  <a:gd name="T75" fmla="*/ 600 h 726"/>
                  <a:gd name="T76" fmla="*/ 138 w 360"/>
                  <a:gd name="T77" fmla="*/ 576 h 726"/>
                  <a:gd name="T78" fmla="*/ 120 w 360"/>
                  <a:gd name="T79" fmla="*/ 576 h 726"/>
                  <a:gd name="T80" fmla="*/ 126 w 360"/>
                  <a:gd name="T81" fmla="*/ 516 h 726"/>
                  <a:gd name="T82" fmla="*/ 138 w 360"/>
                  <a:gd name="T83" fmla="*/ 510 h 726"/>
                  <a:gd name="T84" fmla="*/ 150 w 360"/>
                  <a:gd name="T85" fmla="*/ 480 h 726"/>
                  <a:gd name="T86" fmla="*/ 150 w 360"/>
                  <a:gd name="T87" fmla="*/ 456 h 726"/>
                  <a:gd name="T88" fmla="*/ 168 w 360"/>
                  <a:gd name="T89" fmla="*/ 462 h 726"/>
                  <a:gd name="T90" fmla="*/ 168 w 360"/>
                  <a:gd name="T91" fmla="*/ 444 h 726"/>
                  <a:gd name="T92" fmla="*/ 150 w 360"/>
                  <a:gd name="T93" fmla="*/ 438 h 726"/>
                  <a:gd name="T94" fmla="*/ 186 w 360"/>
                  <a:gd name="T95" fmla="*/ 420 h 726"/>
                  <a:gd name="T96" fmla="*/ 204 w 360"/>
                  <a:gd name="T97" fmla="*/ 360 h 726"/>
                  <a:gd name="T98" fmla="*/ 288 w 360"/>
                  <a:gd name="T99" fmla="*/ 354 h 726"/>
                  <a:gd name="T100" fmla="*/ 306 w 360"/>
                  <a:gd name="T101" fmla="*/ 324 h 726"/>
                  <a:gd name="T102" fmla="*/ 300 w 360"/>
                  <a:gd name="T103" fmla="*/ 306 h 726"/>
                  <a:gd name="T104" fmla="*/ 294 w 360"/>
                  <a:gd name="T105" fmla="*/ 282 h 726"/>
                  <a:gd name="T106" fmla="*/ 270 w 360"/>
                  <a:gd name="T107" fmla="*/ 246 h 726"/>
                  <a:gd name="T108" fmla="*/ 270 w 360"/>
                  <a:gd name="T109" fmla="*/ 240 h 726"/>
                  <a:gd name="T110" fmla="*/ 288 w 360"/>
                  <a:gd name="T111" fmla="*/ 17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0" h="726">
                    <a:moveTo>
                      <a:pt x="288" y="174"/>
                    </a:moveTo>
                    <a:lnTo>
                      <a:pt x="288" y="174"/>
                    </a:lnTo>
                    <a:lnTo>
                      <a:pt x="288" y="174"/>
                    </a:lnTo>
                    <a:lnTo>
                      <a:pt x="288" y="168"/>
                    </a:lnTo>
                    <a:lnTo>
                      <a:pt x="342" y="114"/>
                    </a:lnTo>
                    <a:lnTo>
                      <a:pt x="360" y="102"/>
                    </a:lnTo>
                    <a:lnTo>
                      <a:pt x="354" y="72"/>
                    </a:lnTo>
                    <a:lnTo>
                      <a:pt x="342" y="72"/>
                    </a:lnTo>
                    <a:lnTo>
                      <a:pt x="342" y="72"/>
                    </a:lnTo>
                    <a:lnTo>
                      <a:pt x="342" y="72"/>
                    </a:lnTo>
                    <a:lnTo>
                      <a:pt x="342" y="72"/>
                    </a:lnTo>
                    <a:lnTo>
                      <a:pt x="348" y="90"/>
                    </a:lnTo>
                    <a:lnTo>
                      <a:pt x="324" y="108"/>
                    </a:lnTo>
                    <a:lnTo>
                      <a:pt x="324" y="108"/>
                    </a:lnTo>
                    <a:lnTo>
                      <a:pt x="324" y="108"/>
                    </a:lnTo>
                    <a:lnTo>
                      <a:pt x="270" y="108"/>
                    </a:lnTo>
                    <a:lnTo>
                      <a:pt x="270" y="108"/>
                    </a:lnTo>
                    <a:lnTo>
                      <a:pt x="270" y="108"/>
                    </a:lnTo>
                    <a:lnTo>
                      <a:pt x="288" y="66"/>
                    </a:lnTo>
                    <a:lnTo>
                      <a:pt x="234" y="42"/>
                    </a:lnTo>
                    <a:lnTo>
                      <a:pt x="198" y="6"/>
                    </a:lnTo>
                    <a:lnTo>
                      <a:pt x="198" y="6"/>
                    </a:lnTo>
                    <a:lnTo>
                      <a:pt x="174" y="0"/>
                    </a:lnTo>
                    <a:lnTo>
                      <a:pt x="168" y="18"/>
                    </a:lnTo>
                    <a:lnTo>
                      <a:pt x="162" y="6"/>
                    </a:lnTo>
                    <a:lnTo>
                      <a:pt x="138" y="6"/>
                    </a:lnTo>
                    <a:lnTo>
                      <a:pt x="132" y="0"/>
                    </a:lnTo>
                    <a:lnTo>
                      <a:pt x="120" y="12"/>
                    </a:lnTo>
                    <a:lnTo>
                      <a:pt x="114" y="18"/>
                    </a:lnTo>
                    <a:lnTo>
                      <a:pt x="114" y="18"/>
                    </a:lnTo>
                    <a:lnTo>
                      <a:pt x="114" y="42"/>
                    </a:lnTo>
                    <a:lnTo>
                      <a:pt x="90" y="54"/>
                    </a:lnTo>
                    <a:lnTo>
                      <a:pt x="84" y="66"/>
                    </a:lnTo>
                    <a:lnTo>
                      <a:pt x="96" y="102"/>
                    </a:lnTo>
                    <a:lnTo>
                      <a:pt x="78" y="108"/>
                    </a:lnTo>
                    <a:lnTo>
                      <a:pt x="78" y="114"/>
                    </a:lnTo>
                    <a:lnTo>
                      <a:pt x="72" y="126"/>
                    </a:lnTo>
                    <a:lnTo>
                      <a:pt x="66" y="144"/>
                    </a:lnTo>
                    <a:lnTo>
                      <a:pt x="66" y="168"/>
                    </a:lnTo>
                    <a:lnTo>
                      <a:pt x="48" y="192"/>
                    </a:lnTo>
                    <a:lnTo>
                      <a:pt x="66" y="252"/>
                    </a:lnTo>
                    <a:lnTo>
                      <a:pt x="54" y="276"/>
                    </a:lnTo>
                    <a:lnTo>
                      <a:pt x="54" y="300"/>
                    </a:lnTo>
                    <a:lnTo>
                      <a:pt x="36" y="324"/>
                    </a:lnTo>
                    <a:lnTo>
                      <a:pt x="42" y="354"/>
                    </a:lnTo>
                    <a:lnTo>
                      <a:pt x="36" y="366"/>
                    </a:lnTo>
                    <a:lnTo>
                      <a:pt x="24" y="426"/>
                    </a:lnTo>
                    <a:lnTo>
                      <a:pt x="30" y="438"/>
                    </a:lnTo>
                    <a:lnTo>
                      <a:pt x="24" y="444"/>
                    </a:lnTo>
                    <a:lnTo>
                      <a:pt x="18" y="456"/>
                    </a:lnTo>
                    <a:lnTo>
                      <a:pt x="24" y="498"/>
                    </a:lnTo>
                    <a:lnTo>
                      <a:pt x="30" y="504"/>
                    </a:lnTo>
                    <a:lnTo>
                      <a:pt x="42" y="504"/>
                    </a:lnTo>
                    <a:lnTo>
                      <a:pt x="24" y="510"/>
                    </a:lnTo>
                    <a:lnTo>
                      <a:pt x="30" y="522"/>
                    </a:lnTo>
                    <a:lnTo>
                      <a:pt x="30" y="528"/>
                    </a:lnTo>
                    <a:lnTo>
                      <a:pt x="30" y="564"/>
                    </a:lnTo>
                    <a:lnTo>
                      <a:pt x="18" y="588"/>
                    </a:lnTo>
                    <a:lnTo>
                      <a:pt x="18" y="606"/>
                    </a:lnTo>
                    <a:lnTo>
                      <a:pt x="0" y="642"/>
                    </a:lnTo>
                    <a:lnTo>
                      <a:pt x="0" y="678"/>
                    </a:lnTo>
                    <a:lnTo>
                      <a:pt x="6" y="678"/>
                    </a:lnTo>
                    <a:lnTo>
                      <a:pt x="18" y="672"/>
                    </a:lnTo>
                    <a:lnTo>
                      <a:pt x="18" y="702"/>
                    </a:lnTo>
                    <a:lnTo>
                      <a:pt x="18" y="714"/>
                    </a:lnTo>
                    <a:lnTo>
                      <a:pt x="66" y="714"/>
                    </a:lnTo>
                    <a:lnTo>
                      <a:pt x="84" y="720"/>
                    </a:lnTo>
                    <a:lnTo>
                      <a:pt x="90" y="726"/>
                    </a:lnTo>
                    <a:lnTo>
                      <a:pt x="78" y="702"/>
                    </a:lnTo>
                    <a:lnTo>
                      <a:pt x="72" y="702"/>
                    </a:lnTo>
                    <a:lnTo>
                      <a:pt x="78" y="696"/>
                    </a:lnTo>
                    <a:lnTo>
                      <a:pt x="66" y="684"/>
                    </a:lnTo>
                    <a:lnTo>
                      <a:pt x="84" y="666"/>
                    </a:lnTo>
                    <a:lnTo>
                      <a:pt x="102" y="654"/>
                    </a:lnTo>
                    <a:lnTo>
                      <a:pt x="102" y="636"/>
                    </a:lnTo>
                    <a:lnTo>
                      <a:pt x="138" y="600"/>
                    </a:lnTo>
                    <a:lnTo>
                      <a:pt x="132" y="594"/>
                    </a:lnTo>
                    <a:lnTo>
                      <a:pt x="138" y="576"/>
                    </a:lnTo>
                    <a:lnTo>
                      <a:pt x="138" y="576"/>
                    </a:lnTo>
                    <a:lnTo>
                      <a:pt x="120" y="576"/>
                    </a:lnTo>
                    <a:lnTo>
                      <a:pt x="108" y="546"/>
                    </a:lnTo>
                    <a:lnTo>
                      <a:pt x="126" y="516"/>
                    </a:lnTo>
                    <a:lnTo>
                      <a:pt x="144" y="516"/>
                    </a:lnTo>
                    <a:lnTo>
                      <a:pt x="138" y="510"/>
                    </a:lnTo>
                    <a:lnTo>
                      <a:pt x="150" y="504"/>
                    </a:lnTo>
                    <a:lnTo>
                      <a:pt x="150" y="480"/>
                    </a:lnTo>
                    <a:lnTo>
                      <a:pt x="168" y="468"/>
                    </a:lnTo>
                    <a:lnTo>
                      <a:pt x="150" y="456"/>
                    </a:lnTo>
                    <a:lnTo>
                      <a:pt x="162" y="456"/>
                    </a:lnTo>
                    <a:lnTo>
                      <a:pt x="168" y="462"/>
                    </a:lnTo>
                    <a:lnTo>
                      <a:pt x="174" y="456"/>
                    </a:lnTo>
                    <a:lnTo>
                      <a:pt x="168" y="444"/>
                    </a:lnTo>
                    <a:lnTo>
                      <a:pt x="162" y="450"/>
                    </a:lnTo>
                    <a:lnTo>
                      <a:pt x="150" y="438"/>
                    </a:lnTo>
                    <a:lnTo>
                      <a:pt x="150" y="408"/>
                    </a:lnTo>
                    <a:lnTo>
                      <a:pt x="186" y="420"/>
                    </a:lnTo>
                    <a:lnTo>
                      <a:pt x="204" y="408"/>
                    </a:lnTo>
                    <a:lnTo>
                      <a:pt x="204" y="360"/>
                    </a:lnTo>
                    <a:lnTo>
                      <a:pt x="222" y="366"/>
                    </a:lnTo>
                    <a:lnTo>
                      <a:pt x="288" y="354"/>
                    </a:lnTo>
                    <a:lnTo>
                      <a:pt x="288" y="342"/>
                    </a:lnTo>
                    <a:lnTo>
                      <a:pt x="306" y="324"/>
                    </a:lnTo>
                    <a:lnTo>
                      <a:pt x="306" y="306"/>
                    </a:lnTo>
                    <a:lnTo>
                      <a:pt x="300" y="306"/>
                    </a:lnTo>
                    <a:lnTo>
                      <a:pt x="294" y="294"/>
                    </a:lnTo>
                    <a:lnTo>
                      <a:pt x="294" y="282"/>
                    </a:lnTo>
                    <a:lnTo>
                      <a:pt x="270" y="264"/>
                    </a:lnTo>
                    <a:lnTo>
                      <a:pt x="270" y="246"/>
                    </a:lnTo>
                    <a:lnTo>
                      <a:pt x="270" y="246"/>
                    </a:lnTo>
                    <a:lnTo>
                      <a:pt x="270" y="240"/>
                    </a:lnTo>
                    <a:lnTo>
                      <a:pt x="288" y="174"/>
                    </a:lnTo>
                    <a:lnTo>
                      <a:pt x="288" y="17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9" name="Rectangle 993"/>
              <p:cNvSpPr>
                <a:spLocks noChangeArrowheads="1"/>
              </p:cNvSpPr>
              <p:nvPr/>
            </p:nvSpPr>
            <p:spPr bwMode="auto">
              <a:xfrm>
                <a:off x="1560" y="3343"/>
                <a:ext cx="12"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50" name="Freeform 994"/>
              <p:cNvSpPr>
                <a:spLocks/>
              </p:cNvSpPr>
              <p:nvPr/>
            </p:nvSpPr>
            <p:spPr bwMode="auto">
              <a:xfrm>
                <a:off x="1506" y="3439"/>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51" name="Freeform 995"/>
              <p:cNvSpPr>
                <a:spLocks/>
              </p:cNvSpPr>
              <p:nvPr/>
            </p:nvSpPr>
            <p:spPr bwMode="auto">
              <a:xfrm>
                <a:off x="1392" y="3271"/>
                <a:ext cx="24" cy="6"/>
              </a:xfrm>
              <a:custGeom>
                <a:avLst/>
                <a:gdLst>
                  <a:gd name="T0" fmla="*/ 0 w 24"/>
                  <a:gd name="T1" fmla="*/ 0 h 6"/>
                  <a:gd name="T2" fmla="*/ 24 w 24"/>
                  <a:gd name="T3" fmla="*/ 6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24" y="6"/>
                    </a:lnTo>
                    <a:lnTo>
                      <a:pt x="24"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52" name="Rectangle 996"/>
              <p:cNvSpPr>
                <a:spLocks noChangeArrowheads="1"/>
              </p:cNvSpPr>
              <p:nvPr/>
            </p:nvSpPr>
            <p:spPr bwMode="auto">
              <a:xfrm>
                <a:off x="1488" y="3379"/>
                <a:ext cx="54"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53" name="Rectangle 997"/>
              <p:cNvSpPr>
                <a:spLocks noChangeArrowheads="1"/>
              </p:cNvSpPr>
              <p:nvPr/>
            </p:nvSpPr>
            <p:spPr bwMode="auto">
              <a:xfrm>
                <a:off x="1560" y="3343"/>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54" name="Rectangle 998"/>
              <p:cNvSpPr>
                <a:spLocks noChangeArrowheads="1"/>
              </p:cNvSpPr>
              <p:nvPr/>
            </p:nvSpPr>
            <p:spPr bwMode="auto">
              <a:xfrm>
                <a:off x="1416" y="3277"/>
                <a:ext cx="1" cy="1"/>
              </a:xfrm>
              <a:prstGeom prst="rect">
                <a:avLst/>
              </a:prstGeom>
              <a:grpFill/>
              <a:ln w="3175" cmpd="sng">
                <a:solidFill>
                  <a:srgbClr val="F0E51B"/>
                </a:solidFill>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55" name="Freeform 999"/>
              <p:cNvSpPr>
                <a:spLocks/>
              </p:cNvSpPr>
              <p:nvPr/>
            </p:nvSpPr>
            <p:spPr bwMode="auto">
              <a:xfrm>
                <a:off x="1488" y="3445"/>
                <a:ext cx="18" cy="66"/>
              </a:xfrm>
              <a:custGeom>
                <a:avLst/>
                <a:gdLst>
                  <a:gd name="T0" fmla="*/ 18 w 18"/>
                  <a:gd name="T1" fmla="*/ 0 h 66"/>
                  <a:gd name="T2" fmla="*/ 0 w 18"/>
                  <a:gd name="T3" fmla="*/ 66 h 66"/>
                  <a:gd name="T4" fmla="*/ 18 w 18"/>
                  <a:gd name="T5" fmla="*/ 0 h 66"/>
                  <a:gd name="T6" fmla="*/ 18 w 18"/>
                  <a:gd name="T7" fmla="*/ 0 h 66"/>
                </a:gdLst>
                <a:ahLst/>
                <a:cxnLst>
                  <a:cxn ang="0">
                    <a:pos x="T0" y="T1"/>
                  </a:cxn>
                  <a:cxn ang="0">
                    <a:pos x="T2" y="T3"/>
                  </a:cxn>
                  <a:cxn ang="0">
                    <a:pos x="T4" y="T5"/>
                  </a:cxn>
                  <a:cxn ang="0">
                    <a:pos x="T6" y="T7"/>
                  </a:cxn>
                </a:cxnLst>
                <a:rect l="0" t="0" r="r" b="b"/>
                <a:pathLst>
                  <a:path w="18" h="66">
                    <a:moveTo>
                      <a:pt x="18" y="0"/>
                    </a:moveTo>
                    <a:lnTo>
                      <a:pt x="0" y="66"/>
                    </a:lnTo>
                    <a:lnTo>
                      <a:pt x="18" y="0"/>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56" name="Freeform 1000"/>
              <p:cNvSpPr>
                <a:spLocks/>
              </p:cNvSpPr>
              <p:nvPr/>
            </p:nvSpPr>
            <p:spPr bwMode="auto">
              <a:xfrm>
                <a:off x="1470" y="3967"/>
                <a:ext cx="30" cy="30"/>
              </a:xfrm>
              <a:custGeom>
                <a:avLst/>
                <a:gdLst>
                  <a:gd name="T0" fmla="*/ 24 w 30"/>
                  <a:gd name="T1" fmla="*/ 0 h 30"/>
                  <a:gd name="T2" fmla="*/ 12 w 30"/>
                  <a:gd name="T3" fmla="*/ 0 h 30"/>
                  <a:gd name="T4" fmla="*/ 12 w 30"/>
                  <a:gd name="T5" fmla="*/ 0 h 30"/>
                  <a:gd name="T6" fmla="*/ 12 w 30"/>
                  <a:gd name="T7" fmla="*/ 0 h 30"/>
                  <a:gd name="T8" fmla="*/ 12 w 30"/>
                  <a:gd name="T9" fmla="*/ 12 h 30"/>
                  <a:gd name="T10" fmla="*/ 6 w 30"/>
                  <a:gd name="T11" fmla="*/ 12 h 30"/>
                  <a:gd name="T12" fmla="*/ 0 w 30"/>
                  <a:gd name="T13" fmla="*/ 24 h 30"/>
                  <a:gd name="T14" fmla="*/ 6 w 30"/>
                  <a:gd name="T15" fmla="*/ 30 h 30"/>
                  <a:gd name="T16" fmla="*/ 6 w 30"/>
                  <a:gd name="T17" fmla="*/ 24 h 30"/>
                  <a:gd name="T18" fmla="*/ 12 w 30"/>
                  <a:gd name="T19" fmla="*/ 24 h 30"/>
                  <a:gd name="T20" fmla="*/ 6 w 30"/>
                  <a:gd name="T21" fmla="*/ 24 h 30"/>
                  <a:gd name="T22" fmla="*/ 18 w 30"/>
                  <a:gd name="T23" fmla="*/ 24 h 30"/>
                  <a:gd name="T24" fmla="*/ 12 w 30"/>
                  <a:gd name="T25" fmla="*/ 18 h 30"/>
                  <a:gd name="T26" fmla="*/ 18 w 30"/>
                  <a:gd name="T27" fmla="*/ 18 h 30"/>
                  <a:gd name="T28" fmla="*/ 30 w 30"/>
                  <a:gd name="T29" fmla="*/ 12 h 30"/>
                  <a:gd name="T30" fmla="*/ 30 w 30"/>
                  <a:gd name="T31" fmla="*/ 0 h 30"/>
                  <a:gd name="T32" fmla="*/ 24 w 30"/>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0">
                    <a:moveTo>
                      <a:pt x="24" y="0"/>
                    </a:moveTo>
                    <a:lnTo>
                      <a:pt x="12" y="0"/>
                    </a:lnTo>
                    <a:lnTo>
                      <a:pt x="12" y="0"/>
                    </a:lnTo>
                    <a:lnTo>
                      <a:pt x="12" y="0"/>
                    </a:lnTo>
                    <a:lnTo>
                      <a:pt x="12" y="12"/>
                    </a:lnTo>
                    <a:lnTo>
                      <a:pt x="6" y="12"/>
                    </a:lnTo>
                    <a:lnTo>
                      <a:pt x="0" y="24"/>
                    </a:lnTo>
                    <a:lnTo>
                      <a:pt x="6" y="30"/>
                    </a:lnTo>
                    <a:lnTo>
                      <a:pt x="6" y="24"/>
                    </a:lnTo>
                    <a:lnTo>
                      <a:pt x="12" y="24"/>
                    </a:lnTo>
                    <a:lnTo>
                      <a:pt x="6" y="24"/>
                    </a:lnTo>
                    <a:lnTo>
                      <a:pt x="18" y="24"/>
                    </a:lnTo>
                    <a:lnTo>
                      <a:pt x="12" y="18"/>
                    </a:lnTo>
                    <a:lnTo>
                      <a:pt x="18" y="18"/>
                    </a:lnTo>
                    <a:lnTo>
                      <a:pt x="30" y="12"/>
                    </a:lnTo>
                    <a:lnTo>
                      <a:pt x="30" y="0"/>
                    </a:lnTo>
                    <a:lnTo>
                      <a:pt x="24"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57" name="Freeform 1001"/>
              <p:cNvSpPr>
                <a:spLocks/>
              </p:cNvSpPr>
              <p:nvPr/>
            </p:nvSpPr>
            <p:spPr bwMode="auto">
              <a:xfrm>
                <a:off x="1440" y="3967"/>
                <a:ext cx="36" cy="24"/>
              </a:xfrm>
              <a:custGeom>
                <a:avLst/>
                <a:gdLst>
                  <a:gd name="T0" fmla="*/ 2 w 6"/>
                  <a:gd name="T1" fmla="*/ 0 h 4"/>
                  <a:gd name="T2" fmla="*/ 4 w 6"/>
                  <a:gd name="T3" fmla="*/ 2 h 4"/>
                  <a:gd name="T4" fmla="*/ 2 w 6"/>
                  <a:gd name="T5" fmla="*/ 3 h 4"/>
                  <a:gd name="T6" fmla="*/ 0 w 6"/>
                  <a:gd name="T7" fmla="*/ 2 h 4"/>
                  <a:gd name="T8" fmla="*/ 1 w 6"/>
                  <a:gd name="T9" fmla="*/ 4 h 4"/>
                  <a:gd name="T10" fmla="*/ 2 w 6"/>
                  <a:gd name="T11" fmla="*/ 4 h 4"/>
                  <a:gd name="T12" fmla="*/ 3 w 6"/>
                  <a:gd name="T13" fmla="*/ 3 h 4"/>
                  <a:gd name="T14" fmla="*/ 4 w 6"/>
                  <a:gd name="T15" fmla="*/ 3 h 4"/>
                  <a:gd name="T16" fmla="*/ 6 w 6"/>
                  <a:gd name="T17" fmla="*/ 0 h 4"/>
                  <a:gd name="T18" fmla="*/ 2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2" y="0"/>
                    </a:moveTo>
                    <a:cubicBezTo>
                      <a:pt x="2" y="0"/>
                      <a:pt x="4" y="2"/>
                      <a:pt x="4" y="2"/>
                    </a:cubicBezTo>
                    <a:cubicBezTo>
                      <a:pt x="2" y="3"/>
                      <a:pt x="2" y="3"/>
                      <a:pt x="2" y="3"/>
                    </a:cubicBezTo>
                    <a:cubicBezTo>
                      <a:pt x="0" y="2"/>
                      <a:pt x="0" y="2"/>
                      <a:pt x="0" y="2"/>
                    </a:cubicBezTo>
                    <a:cubicBezTo>
                      <a:pt x="1" y="4"/>
                      <a:pt x="1" y="4"/>
                      <a:pt x="1" y="4"/>
                    </a:cubicBezTo>
                    <a:cubicBezTo>
                      <a:pt x="2" y="4"/>
                      <a:pt x="2" y="4"/>
                      <a:pt x="2" y="4"/>
                    </a:cubicBezTo>
                    <a:cubicBezTo>
                      <a:pt x="3" y="3"/>
                      <a:pt x="3" y="3"/>
                      <a:pt x="3" y="3"/>
                    </a:cubicBezTo>
                    <a:cubicBezTo>
                      <a:pt x="4" y="3"/>
                      <a:pt x="4" y="3"/>
                      <a:pt x="4" y="3"/>
                    </a:cubicBezTo>
                    <a:cubicBezTo>
                      <a:pt x="6" y="0"/>
                      <a:pt x="6" y="0"/>
                      <a:pt x="6" y="0"/>
                    </a:cubicBezTo>
                    <a:cubicBezTo>
                      <a:pt x="6" y="0"/>
                      <a:pt x="3" y="0"/>
                      <a:pt x="2" y="0"/>
                    </a:cubicBez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58" name="Freeform 1002"/>
              <p:cNvSpPr>
                <a:spLocks/>
              </p:cNvSpPr>
              <p:nvPr/>
            </p:nvSpPr>
            <p:spPr bwMode="auto">
              <a:xfrm>
                <a:off x="1860" y="4051"/>
                <a:ext cx="42" cy="24"/>
              </a:xfrm>
              <a:custGeom>
                <a:avLst/>
                <a:gdLst>
                  <a:gd name="T0" fmla="*/ 30 w 42"/>
                  <a:gd name="T1" fmla="*/ 6 h 24"/>
                  <a:gd name="T2" fmla="*/ 30 w 42"/>
                  <a:gd name="T3" fmla="*/ 0 h 24"/>
                  <a:gd name="T4" fmla="*/ 0 w 42"/>
                  <a:gd name="T5" fmla="*/ 0 h 24"/>
                  <a:gd name="T6" fmla="*/ 30 w 42"/>
                  <a:gd name="T7" fmla="*/ 12 h 24"/>
                  <a:gd name="T8" fmla="*/ 36 w 42"/>
                  <a:gd name="T9" fmla="*/ 24 h 24"/>
                  <a:gd name="T10" fmla="*/ 42 w 42"/>
                  <a:gd name="T11" fmla="*/ 18 h 24"/>
                  <a:gd name="T12" fmla="*/ 36 w 42"/>
                  <a:gd name="T13" fmla="*/ 6 h 24"/>
                  <a:gd name="T14" fmla="*/ 30 w 42"/>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30" y="6"/>
                    </a:moveTo>
                    <a:lnTo>
                      <a:pt x="30" y="0"/>
                    </a:lnTo>
                    <a:lnTo>
                      <a:pt x="0" y="0"/>
                    </a:lnTo>
                    <a:lnTo>
                      <a:pt x="30" y="12"/>
                    </a:lnTo>
                    <a:lnTo>
                      <a:pt x="36" y="24"/>
                    </a:lnTo>
                    <a:lnTo>
                      <a:pt x="42" y="18"/>
                    </a:lnTo>
                    <a:lnTo>
                      <a:pt x="36" y="6"/>
                    </a:lnTo>
                    <a:lnTo>
                      <a:pt x="3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59" name="Freeform 1003"/>
              <p:cNvSpPr>
                <a:spLocks/>
              </p:cNvSpPr>
              <p:nvPr/>
            </p:nvSpPr>
            <p:spPr bwMode="auto">
              <a:xfrm>
                <a:off x="1212" y="3775"/>
                <a:ext cx="12" cy="18"/>
              </a:xfrm>
              <a:custGeom>
                <a:avLst/>
                <a:gdLst>
                  <a:gd name="T0" fmla="*/ 0 w 12"/>
                  <a:gd name="T1" fmla="*/ 12 h 18"/>
                  <a:gd name="T2" fmla="*/ 6 w 12"/>
                  <a:gd name="T3" fmla="*/ 18 h 18"/>
                  <a:gd name="T4" fmla="*/ 12 w 12"/>
                  <a:gd name="T5" fmla="*/ 12 h 18"/>
                  <a:gd name="T6" fmla="*/ 12 w 12"/>
                  <a:gd name="T7" fmla="*/ 0 h 18"/>
                  <a:gd name="T8" fmla="*/ 6 w 12"/>
                  <a:gd name="T9" fmla="*/ 0 h 18"/>
                  <a:gd name="T10" fmla="*/ 0 w 12"/>
                  <a:gd name="T11" fmla="*/ 12 h 18"/>
                </a:gdLst>
                <a:ahLst/>
                <a:cxnLst>
                  <a:cxn ang="0">
                    <a:pos x="T0" y="T1"/>
                  </a:cxn>
                  <a:cxn ang="0">
                    <a:pos x="T2" y="T3"/>
                  </a:cxn>
                  <a:cxn ang="0">
                    <a:pos x="T4" y="T5"/>
                  </a:cxn>
                  <a:cxn ang="0">
                    <a:pos x="T6" y="T7"/>
                  </a:cxn>
                  <a:cxn ang="0">
                    <a:pos x="T8" y="T9"/>
                  </a:cxn>
                  <a:cxn ang="0">
                    <a:pos x="T10" y="T11"/>
                  </a:cxn>
                </a:cxnLst>
                <a:rect l="0" t="0" r="r" b="b"/>
                <a:pathLst>
                  <a:path w="12" h="18">
                    <a:moveTo>
                      <a:pt x="0" y="12"/>
                    </a:moveTo>
                    <a:lnTo>
                      <a:pt x="6" y="18"/>
                    </a:lnTo>
                    <a:lnTo>
                      <a:pt x="12" y="12"/>
                    </a:lnTo>
                    <a:lnTo>
                      <a:pt x="12" y="0"/>
                    </a:lnTo>
                    <a:lnTo>
                      <a:pt x="6"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0" name="Freeform 1004"/>
              <p:cNvSpPr>
                <a:spLocks/>
              </p:cNvSpPr>
              <p:nvPr/>
            </p:nvSpPr>
            <p:spPr bwMode="auto">
              <a:xfrm>
                <a:off x="1200" y="3703"/>
                <a:ext cx="18" cy="48"/>
              </a:xfrm>
              <a:custGeom>
                <a:avLst/>
                <a:gdLst>
                  <a:gd name="T0" fmla="*/ 6 w 18"/>
                  <a:gd name="T1" fmla="*/ 48 h 48"/>
                  <a:gd name="T2" fmla="*/ 6 w 18"/>
                  <a:gd name="T3" fmla="*/ 42 h 48"/>
                  <a:gd name="T4" fmla="*/ 12 w 18"/>
                  <a:gd name="T5" fmla="*/ 42 h 48"/>
                  <a:gd name="T6" fmla="*/ 12 w 18"/>
                  <a:gd name="T7" fmla="*/ 36 h 48"/>
                  <a:gd name="T8" fmla="*/ 12 w 18"/>
                  <a:gd name="T9" fmla="*/ 30 h 48"/>
                  <a:gd name="T10" fmla="*/ 12 w 18"/>
                  <a:gd name="T11" fmla="*/ 24 h 48"/>
                  <a:gd name="T12" fmla="*/ 18 w 18"/>
                  <a:gd name="T13" fmla="*/ 18 h 48"/>
                  <a:gd name="T14" fmla="*/ 12 w 18"/>
                  <a:gd name="T15" fmla="*/ 6 h 48"/>
                  <a:gd name="T16" fmla="*/ 6 w 18"/>
                  <a:gd name="T17" fmla="*/ 0 h 48"/>
                  <a:gd name="T18" fmla="*/ 0 w 18"/>
                  <a:gd name="T19" fmla="*/ 12 h 48"/>
                  <a:gd name="T20" fmla="*/ 0 w 18"/>
                  <a:gd name="T21" fmla="*/ 30 h 48"/>
                  <a:gd name="T22" fmla="*/ 0 w 18"/>
                  <a:gd name="T23" fmla="*/ 42 h 48"/>
                  <a:gd name="T24" fmla="*/ 6 w 18"/>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8">
                    <a:moveTo>
                      <a:pt x="6" y="48"/>
                    </a:moveTo>
                    <a:lnTo>
                      <a:pt x="6" y="42"/>
                    </a:lnTo>
                    <a:lnTo>
                      <a:pt x="12" y="42"/>
                    </a:lnTo>
                    <a:lnTo>
                      <a:pt x="12" y="36"/>
                    </a:lnTo>
                    <a:lnTo>
                      <a:pt x="12" y="30"/>
                    </a:lnTo>
                    <a:lnTo>
                      <a:pt x="12" y="24"/>
                    </a:lnTo>
                    <a:lnTo>
                      <a:pt x="18" y="18"/>
                    </a:lnTo>
                    <a:lnTo>
                      <a:pt x="12" y="6"/>
                    </a:lnTo>
                    <a:lnTo>
                      <a:pt x="6" y="0"/>
                    </a:lnTo>
                    <a:lnTo>
                      <a:pt x="0" y="12"/>
                    </a:lnTo>
                    <a:lnTo>
                      <a:pt x="0" y="30"/>
                    </a:lnTo>
                    <a:lnTo>
                      <a:pt x="0" y="42"/>
                    </a:lnTo>
                    <a:lnTo>
                      <a:pt x="6" y="4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1" name="Freeform 1005"/>
              <p:cNvSpPr>
                <a:spLocks/>
              </p:cNvSpPr>
              <p:nvPr/>
            </p:nvSpPr>
            <p:spPr bwMode="auto">
              <a:xfrm>
                <a:off x="1254" y="4003"/>
                <a:ext cx="48" cy="72"/>
              </a:xfrm>
              <a:custGeom>
                <a:avLst/>
                <a:gdLst>
                  <a:gd name="T0" fmla="*/ 48 w 48"/>
                  <a:gd name="T1" fmla="*/ 6 h 72"/>
                  <a:gd name="T2" fmla="*/ 48 w 48"/>
                  <a:gd name="T3" fmla="*/ 6 h 72"/>
                  <a:gd name="T4" fmla="*/ 48 w 48"/>
                  <a:gd name="T5" fmla="*/ 0 h 72"/>
                  <a:gd name="T6" fmla="*/ 36 w 48"/>
                  <a:gd name="T7" fmla="*/ 0 h 72"/>
                  <a:gd name="T8" fmla="*/ 30 w 48"/>
                  <a:gd name="T9" fmla="*/ 0 h 72"/>
                  <a:gd name="T10" fmla="*/ 18 w 48"/>
                  <a:gd name="T11" fmla="*/ 12 h 72"/>
                  <a:gd name="T12" fmla="*/ 12 w 48"/>
                  <a:gd name="T13" fmla="*/ 18 h 72"/>
                  <a:gd name="T14" fmla="*/ 24 w 48"/>
                  <a:gd name="T15" fmla="*/ 24 h 72"/>
                  <a:gd name="T16" fmla="*/ 36 w 48"/>
                  <a:gd name="T17" fmla="*/ 24 h 72"/>
                  <a:gd name="T18" fmla="*/ 30 w 48"/>
                  <a:gd name="T19" fmla="*/ 30 h 72"/>
                  <a:gd name="T20" fmla="*/ 18 w 48"/>
                  <a:gd name="T21" fmla="*/ 36 h 72"/>
                  <a:gd name="T22" fmla="*/ 24 w 48"/>
                  <a:gd name="T23" fmla="*/ 48 h 72"/>
                  <a:gd name="T24" fmla="*/ 36 w 48"/>
                  <a:gd name="T25" fmla="*/ 54 h 72"/>
                  <a:gd name="T26" fmla="*/ 6 w 48"/>
                  <a:gd name="T27" fmla="*/ 54 h 72"/>
                  <a:gd name="T28" fmla="*/ 0 w 48"/>
                  <a:gd name="T29" fmla="*/ 66 h 72"/>
                  <a:gd name="T30" fmla="*/ 36 w 48"/>
                  <a:gd name="T31" fmla="*/ 72 h 72"/>
                  <a:gd name="T32" fmla="*/ 48 w 48"/>
                  <a:gd name="T33" fmla="*/ 72 h 72"/>
                  <a:gd name="T34" fmla="*/ 48 w 48"/>
                  <a:gd name="T35" fmla="*/ 36 h 72"/>
                  <a:gd name="T36" fmla="*/ 48 w 48"/>
                  <a:gd name="T37" fmla="*/ 6 h 72"/>
                  <a:gd name="T38" fmla="*/ 48 w 48"/>
                  <a:gd name="T39"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72">
                    <a:moveTo>
                      <a:pt x="48" y="6"/>
                    </a:moveTo>
                    <a:lnTo>
                      <a:pt x="48" y="6"/>
                    </a:lnTo>
                    <a:lnTo>
                      <a:pt x="48" y="0"/>
                    </a:lnTo>
                    <a:lnTo>
                      <a:pt x="36" y="0"/>
                    </a:lnTo>
                    <a:lnTo>
                      <a:pt x="30" y="0"/>
                    </a:lnTo>
                    <a:lnTo>
                      <a:pt x="18" y="12"/>
                    </a:lnTo>
                    <a:lnTo>
                      <a:pt x="12" y="18"/>
                    </a:lnTo>
                    <a:lnTo>
                      <a:pt x="24" y="24"/>
                    </a:lnTo>
                    <a:lnTo>
                      <a:pt x="36" y="24"/>
                    </a:lnTo>
                    <a:lnTo>
                      <a:pt x="30" y="30"/>
                    </a:lnTo>
                    <a:lnTo>
                      <a:pt x="18" y="36"/>
                    </a:lnTo>
                    <a:lnTo>
                      <a:pt x="24" y="48"/>
                    </a:lnTo>
                    <a:lnTo>
                      <a:pt x="36" y="54"/>
                    </a:lnTo>
                    <a:lnTo>
                      <a:pt x="6" y="54"/>
                    </a:lnTo>
                    <a:lnTo>
                      <a:pt x="0" y="66"/>
                    </a:lnTo>
                    <a:lnTo>
                      <a:pt x="36" y="72"/>
                    </a:lnTo>
                    <a:lnTo>
                      <a:pt x="48" y="72"/>
                    </a:lnTo>
                    <a:lnTo>
                      <a:pt x="48" y="36"/>
                    </a:lnTo>
                    <a:lnTo>
                      <a:pt x="48" y="6"/>
                    </a:lnTo>
                    <a:lnTo>
                      <a:pt x="48"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2" name="Freeform 1006"/>
              <p:cNvSpPr>
                <a:spLocks/>
              </p:cNvSpPr>
              <p:nvPr/>
            </p:nvSpPr>
            <p:spPr bwMode="auto">
              <a:xfrm>
                <a:off x="1314" y="4081"/>
                <a:ext cx="18" cy="6"/>
              </a:xfrm>
              <a:custGeom>
                <a:avLst/>
                <a:gdLst>
                  <a:gd name="T0" fmla="*/ 0 w 18"/>
                  <a:gd name="T1" fmla="*/ 0 h 6"/>
                  <a:gd name="T2" fmla="*/ 6 w 18"/>
                  <a:gd name="T3" fmla="*/ 6 h 6"/>
                  <a:gd name="T4" fmla="*/ 18 w 18"/>
                  <a:gd name="T5" fmla="*/ 6 h 6"/>
                  <a:gd name="T6" fmla="*/ 12 w 18"/>
                  <a:gd name="T7" fmla="*/ 0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6" y="6"/>
                    </a:lnTo>
                    <a:lnTo>
                      <a:pt x="18" y="6"/>
                    </a:lnTo>
                    <a:lnTo>
                      <a:pt x="12"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3" name="Freeform 1007"/>
              <p:cNvSpPr>
                <a:spLocks/>
              </p:cNvSpPr>
              <p:nvPr/>
            </p:nvSpPr>
            <p:spPr bwMode="auto">
              <a:xfrm>
                <a:off x="1194" y="4009"/>
                <a:ext cx="12" cy="12"/>
              </a:xfrm>
              <a:custGeom>
                <a:avLst/>
                <a:gdLst>
                  <a:gd name="T0" fmla="*/ 0 w 12"/>
                  <a:gd name="T1" fmla="*/ 0 h 12"/>
                  <a:gd name="T2" fmla="*/ 0 w 12"/>
                  <a:gd name="T3" fmla="*/ 6 h 12"/>
                  <a:gd name="T4" fmla="*/ 12 w 12"/>
                  <a:gd name="T5" fmla="*/ 12 h 12"/>
                  <a:gd name="T6" fmla="*/ 12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6"/>
                    </a:lnTo>
                    <a:lnTo>
                      <a:pt x="12" y="12"/>
                    </a:lnTo>
                    <a:lnTo>
                      <a:pt x="12"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64" name="Freeform 1008"/>
              <p:cNvSpPr>
                <a:spLocks/>
              </p:cNvSpPr>
              <p:nvPr/>
            </p:nvSpPr>
            <p:spPr bwMode="auto">
              <a:xfrm>
                <a:off x="1176" y="3931"/>
                <a:ext cx="12" cy="6"/>
              </a:xfrm>
              <a:custGeom>
                <a:avLst/>
                <a:gdLst>
                  <a:gd name="T0" fmla="*/ 12 w 12"/>
                  <a:gd name="T1" fmla="*/ 6 h 6"/>
                  <a:gd name="T2" fmla="*/ 12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0"/>
                    </a:lnTo>
                    <a:lnTo>
                      <a:pt x="0" y="0"/>
                    </a:lnTo>
                    <a:lnTo>
                      <a:pt x="12"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335" name="Freeform 1010"/>
            <p:cNvSpPr>
              <a:spLocks/>
            </p:cNvSpPr>
            <p:nvPr/>
          </p:nvSpPr>
          <p:spPr bwMode="auto">
            <a:xfrm>
              <a:off x="1176" y="3871"/>
              <a:ext cx="6" cy="12"/>
            </a:xfrm>
            <a:custGeom>
              <a:avLst/>
              <a:gdLst>
                <a:gd name="T0" fmla="*/ 6 w 6"/>
                <a:gd name="T1" fmla="*/ 0 h 12"/>
                <a:gd name="T2" fmla="*/ 0 w 6"/>
                <a:gd name="T3" fmla="*/ 0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0"/>
                  </a:lnTo>
                  <a:lnTo>
                    <a:pt x="6" y="12"/>
                  </a:lnTo>
                  <a:lnTo>
                    <a:pt x="6"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6" name="Freeform 1011"/>
            <p:cNvSpPr>
              <a:spLocks/>
            </p:cNvSpPr>
            <p:nvPr/>
          </p:nvSpPr>
          <p:spPr bwMode="auto">
            <a:xfrm>
              <a:off x="1188" y="3943"/>
              <a:ext cx="6" cy="18"/>
            </a:xfrm>
            <a:custGeom>
              <a:avLst/>
              <a:gdLst>
                <a:gd name="T0" fmla="*/ 6 w 6"/>
                <a:gd name="T1" fmla="*/ 18 h 18"/>
                <a:gd name="T2" fmla="*/ 6 w 6"/>
                <a:gd name="T3" fmla="*/ 6 h 18"/>
                <a:gd name="T4" fmla="*/ 0 w 6"/>
                <a:gd name="T5" fmla="*/ 0 h 18"/>
                <a:gd name="T6" fmla="*/ 6 w 6"/>
                <a:gd name="T7" fmla="*/ 18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6" y="6"/>
                  </a:lnTo>
                  <a:lnTo>
                    <a:pt x="0" y="0"/>
                  </a:lnTo>
                  <a:lnTo>
                    <a:pt x="6" y="18"/>
                  </a:lnTo>
                  <a:lnTo>
                    <a:pt x="6"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7" name="Freeform 1012"/>
            <p:cNvSpPr>
              <a:spLocks/>
            </p:cNvSpPr>
            <p:nvPr/>
          </p:nvSpPr>
          <p:spPr bwMode="auto">
            <a:xfrm>
              <a:off x="1182" y="3889"/>
              <a:ext cx="12" cy="36"/>
            </a:xfrm>
            <a:custGeom>
              <a:avLst/>
              <a:gdLst>
                <a:gd name="T0" fmla="*/ 0 w 12"/>
                <a:gd name="T1" fmla="*/ 18 h 36"/>
                <a:gd name="T2" fmla="*/ 6 w 12"/>
                <a:gd name="T3" fmla="*/ 24 h 36"/>
                <a:gd name="T4" fmla="*/ 6 w 12"/>
                <a:gd name="T5" fmla="*/ 36 h 36"/>
                <a:gd name="T6" fmla="*/ 12 w 12"/>
                <a:gd name="T7" fmla="*/ 36 h 36"/>
                <a:gd name="T8" fmla="*/ 12 w 12"/>
                <a:gd name="T9" fmla="*/ 30 h 36"/>
                <a:gd name="T10" fmla="*/ 12 w 12"/>
                <a:gd name="T11" fmla="*/ 6 h 36"/>
                <a:gd name="T12" fmla="*/ 6 w 12"/>
                <a:gd name="T13" fmla="*/ 0 h 36"/>
                <a:gd name="T14" fmla="*/ 0 w 12"/>
                <a:gd name="T15" fmla="*/ 12 h 36"/>
                <a:gd name="T16" fmla="*/ 6 w 12"/>
                <a:gd name="T17" fmla="*/ 18 h 36"/>
                <a:gd name="T18" fmla="*/ 0 w 12"/>
                <a:gd name="T1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6">
                  <a:moveTo>
                    <a:pt x="0" y="18"/>
                  </a:moveTo>
                  <a:lnTo>
                    <a:pt x="6" y="24"/>
                  </a:lnTo>
                  <a:lnTo>
                    <a:pt x="6" y="36"/>
                  </a:lnTo>
                  <a:lnTo>
                    <a:pt x="12" y="36"/>
                  </a:lnTo>
                  <a:lnTo>
                    <a:pt x="12" y="30"/>
                  </a:lnTo>
                  <a:lnTo>
                    <a:pt x="12" y="6"/>
                  </a:lnTo>
                  <a:lnTo>
                    <a:pt x="6" y="0"/>
                  </a:lnTo>
                  <a:lnTo>
                    <a:pt x="0" y="12"/>
                  </a:lnTo>
                  <a:lnTo>
                    <a:pt x="6" y="18"/>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8" name="Freeform 1013"/>
            <p:cNvSpPr>
              <a:spLocks/>
            </p:cNvSpPr>
            <p:nvPr/>
          </p:nvSpPr>
          <p:spPr bwMode="auto">
            <a:xfrm>
              <a:off x="1212" y="4027"/>
              <a:ext cx="24" cy="24"/>
            </a:xfrm>
            <a:custGeom>
              <a:avLst/>
              <a:gdLst>
                <a:gd name="T0" fmla="*/ 6 w 24"/>
                <a:gd name="T1" fmla="*/ 12 h 24"/>
                <a:gd name="T2" fmla="*/ 6 w 24"/>
                <a:gd name="T3" fmla="*/ 18 h 24"/>
                <a:gd name="T4" fmla="*/ 18 w 24"/>
                <a:gd name="T5" fmla="*/ 24 h 24"/>
                <a:gd name="T6" fmla="*/ 24 w 24"/>
                <a:gd name="T7" fmla="*/ 12 h 24"/>
                <a:gd name="T8" fmla="*/ 0 w 24"/>
                <a:gd name="T9" fmla="*/ 0 h 24"/>
                <a:gd name="T10" fmla="*/ 6 w 24"/>
                <a:gd name="T11" fmla="*/ 12 h 24"/>
              </a:gdLst>
              <a:ahLst/>
              <a:cxnLst>
                <a:cxn ang="0">
                  <a:pos x="T0" y="T1"/>
                </a:cxn>
                <a:cxn ang="0">
                  <a:pos x="T2" y="T3"/>
                </a:cxn>
                <a:cxn ang="0">
                  <a:pos x="T4" y="T5"/>
                </a:cxn>
                <a:cxn ang="0">
                  <a:pos x="T6" y="T7"/>
                </a:cxn>
                <a:cxn ang="0">
                  <a:pos x="T8" y="T9"/>
                </a:cxn>
                <a:cxn ang="0">
                  <a:pos x="T10" y="T11"/>
                </a:cxn>
              </a:cxnLst>
              <a:rect l="0" t="0" r="r" b="b"/>
              <a:pathLst>
                <a:path w="24" h="24">
                  <a:moveTo>
                    <a:pt x="6" y="12"/>
                  </a:moveTo>
                  <a:lnTo>
                    <a:pt x="6" y="18"/>
                  </a:lnTo>
                  <a:lnTo>
                    <a:pt x="18" y="24"/>
                  </a:lnTo>
                  <a:lnTo>
                    <a:pt x="24" y="12"/>
                  </a:lnTo>
                  <a:lnTo>
                    <a:pt x="0" y="0"/>
                  </a:lnTo>
                  <a:lnTo>
                    <a:pt x="6"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9" name="Freeform 1014"/>
            <p:cNvSpPr>
              <a:spLocks/>
            </p:cNvSpPr>
            <p:nvPr/>
          </p:nvSpPr>
          <p:spPr bwMode="auto">
            <a:xfrm>
              <a:off x="1260" y="4033"/>
              <a:ext cx="12" cy="18"/>
            </a:xfrm>
            <a:custGeom>
              <a:avLst/>
              <a:gdLst>
                <a:gd name="T0" fmla="*/ 12 w 12"/>
                <a:gd name="T1" fmla="*/ 12 h 18"/>
                <a:gd name="T2" fmla="*/ 12 w 12"/>
                <a:gd name="T3" fmla="*/ 0 h 18"/>
                <a:gd name="T4" fmla="*/ 0 w 12"/>
                <a:gd name="T5" fmla="*/ 12 h 18"/>
                <a:gd name="T6" fmla="*/ 6 w 12"/>
                <a:gd name="T7" fmla="*/ 18 h 18"/>
                <a:gd name="T8" fmla="*/ 12 w 12"/>
                <a:gd name="T9" fmla="*/ 12 h 18"/>
              </a:gdLst>
              <a:ahLst/>
              <a:cxnLst>
                <a:cxn ang="0">
                  <a:pos x="T0" y="T1"/>
                </a:cxn>
                <a:cxn ang="0">
                  <a:pos x="T2" y="T3"/>
                </a:cxn>
                <a:cxn ang="0">
                  <a:pos x="T4" y="T5"/>
                </a:cxn>
                <a:cxn ang="0">
                  <a:pos x="T6" y="T7"/>
                </a:cxn>
                <a:cxn ang="0">
                  <a:pos x="T8" y="T9"/>
                </a:cxn>
              </a:cxnLst>
              <a:rect l="0" t="0" r="r" b="b"/>
              <a:pathLst>
                <a:path w="12" h="18">
                  <a:moveTo>
                    <a:pt x="12" y="12"/>
                  </a:moveTo>
                  <a:lnTo>
                    <a:pt x="12" y="0"/>
                  </a:lnTo>
                  <a:lnTo>
                    <a:pt x="0" y="12"/>
                  </a:lnTo>
                  <a:lnTo>
                    <a:pt x="6" y="18"/>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0" name="Freeform 1015"/>
            <p:cNvSpPr>
              <a:spLocks/>
            </p:cNvSpPr>
            <p:nvPr/>
          </p:nvSpPr>
          <p:spPr bwMode="auto">
            <a:xfrm>
              <a:off x="1182" y="3193"/>
              <a:ext cx="150" cy="846"/>
            </a:xfrm>
            <a:custGeom>
              <a:avLst/>
              <a:gdLst>
                <a:gd name="T0" fmla="*/ 54 w 150"/>
                <a:gd name="T1" fmla="*/ 780 h 846"/>
                <a:gd name="T2" fmla="*/ 42 w 150"/>
                <a:gd name="T3" fmla="*/ 756 h 846"/>
                <a:gd name="T4" fmla="*/ 36 w 150"/>
                <a:gd name="T5" fmla="*/ 756 h 846"/>
                <a:gd name="T6" fmla="*/ 36 w 150"/>
                <a:gd name="T7" fmla="*/ 720 h 846"/>
                <a:gd name="T8" fmla="*/ 54 w 150"/>
                <a:gd name="T9" fmla="*/ 666 h 846"/>
                <a:gd name="T10" fmla="*/ 66 w 150"/>
                <a:gd name="T11" fmla="*/ 606 h 846"/>
                <a:gd name="T12" fmla="*/ 60 w 150"/>
                <a:gd name="T13" fmla="*/ 588 h 846"/>
                <a:gd name="T14" fmla="*/ 60 w 150"/>
                <a:gd name="T15" fmla="*/ 588 h 846"/>
                <a:gd name="T16" fmla="*/ 66 w 150"/>
                <a:gd name="T17" fmla="*/ 582 h 846"/>
                <a:gd name="T18" fmla="*/ 54 w 150"/>
                <a:gd name="T19" fmla="*/ 534 h 846"/>
                <a:gd name="T20" fmla="*/ 66 w 150"/>
                <a:gd name="T21" fmla="*/ 516 h 846"/>
                <a:gd name="T22" fmla="*/ 72 w 150"/>
                <a:gd name="T23" fmla="*/ 444 h 846"/>
                <a:gd name="T24" fmla="*/ 72 w 150"/>
                <a:gd name="T25" fmla="*/ 402 h 846"/>
                <a:gd name="T26" fmla="*/ 90 w 150"/>
                <a:gd name="T27" fmla="*/ 354 h 846"/>
                <a:gd name="T28" fmla="*/ 84 w 150"/>
                <a:gd name="T29" fmla="*/ 270 h 846"/>
                <a:gd name="T30" fmla="*/ 102 w 150"/>
                <a:gd name="T31" fmla="*/ 222 h 846"/>
                <a:gd name="T32" fmla="*/ 114 w 150"/>
                <a:gd name="T33" fmla="*/ 192 h 846"/>
                <a:gd name="T34" fmla="*/ 132 w 150"/>
                <a:gd name="T35" fmla="*/ 180 h 846"/>
                <a:gd name="T36" fmla="*/ 126 w 150"/>
                <a:gd name="T37" fmla="*/ 132 h 846"/>
                <a:gd name="T38" fmla="*/ 150 w 150"/>
                <a:gd name="T39" fmla="*/ 96 h 846"/>
                <a:gd name="T40" fmla="*/ 126 w 150"/>
                <a:gd name="T41" fmla="*/ 54 h 846"/>
                <a:gd name="T42" fmla="*/ 126 w 150"/>
                <a:gd name="T43" fmla="*/ 30 h 846"/>
                <a:gd name="T44" fmla="*/ 114 w 150"/>
                <a:gd name="T45" fmla="*/ 0 h 846"/>
                <a:gd name="T46" fmla="*/ 84 w 150"/>
                <a:gd name="T47" fmla="*/ 12 h 846"/>
                <a:gd name="T48" fmla="*/ 84 w 150"/>
                <a:gd name="T49" fmla="*/ 12 h 846"/>
                <a:gd name="T50" fmla="*/ 96 w 150"/>
                <a:gd name="T51" fmla="*/ 72 h 846"/>
                <a:gd name="T52" fmla="*/ 90 w 150"/>
                <a:gd name="T53" fmla="*/ 120 h 846"/>
                <a:gd name="T54" fmla="*/ 84 w 150"/>
                <a:gd name="T55" fmla="*/ 168 h 846"/>
                <a:gd name="T56" fmla="*/ 72 w 150"/>
                <a:gd name="T57" fmla="*/ 246 h 846"/>
                <a:gd name="T58" fmla="*/ 66 w 150"/>
                <a:gd name="T59" fmla="*/ 306 h 846"/>
                <a:gd name="T60" fmla="*/ 30 w 150"/>
                <a:gd name="T61" fmla="*/ 402 h 846"/>
                <a:gd name="T62" fmla="*/ 30 w 150"/>
                <a:gd name="T63" fmla="*/ 468 h 846"/>
                <a:gd name="T64" fmla="*/ 54 w 150"/>
                <a:gd name="T65" fmla="*/ 510 h 846"/>
                <a:gd name="T66" fmla="*/ 48 w 150"/>
                <a:gd name="T67" fmla="*/ 588 h 846"/>
                <a:gd name="T68" fmla="*/ 30 w 150"/>
                <a:gd name="T69" fmla="*/ 636 h 846"/>
                <a:gd name="T70" fmla="*/ 12 w 150"/>
                <a:gd name="T71" fmla="*/ 618 h 846"/>
                <a:gd name="T72" fmla="*/ 18 w 150"/>
                <a:gd name="T73" fmla="*/ 642 h 846"/>
                <a:gd name="T74" fmla="*/ 12 w 150"/>
                <a:gd name="T75" fmla="*/ 660 h 846"/>
                <a:gd name="T76" fmla="*/ 12 w 150"/>
                <a:gd name="T77" fmla="*/ 678 h 846"/>
                <a:gd name="T78" fmla="*/ 24 w 150"/>
                <a:gd name="T79" fmla="*/ 708 h 846"/>
                <a:gd name="T80" fmla="*/ 30 w 150"/>
                <a:gd name="T81" fmla="*/ 756 h 846"/>
                <a:gd name="T82" fmla="*/ 42 w 150"/>
                <a:gd name="T83" fmla="*/ 792 h 846"/>
                <a:gd name="T84" fmla="*/ 48 w 150"/>
                <a:gd name="T85" fmla="*/ 810 h 846"/>
                <a:gd name="T86" fmla="*/ 78 w 150"/>
                <a:gd name="T87" fmla="*/ 822 h 846"/>
                <a:gd name="T88" fmla="*/ 54 w 150"/>
                <a:gd name="T89" fmla="*/ 834 h 846"/>
                <a:gd name="T90" fmla="*/ 78 w 150"/>
                <a:gd name="T91" fmla="*/ 846 h 846"/>
                <a:gd name="T92" fmla="*/ 102 w 150"/>
                <a:gd name="T93" fmla="*/ 804 h 846"/>
                <a:gd name="T94" fmla="*/ 114 w 150"/>
                <a:gd name="T95" fmla="*/ 798 h 846"/>
                <a:gd name="T96" fmla="*/ 102 w 150"/>
                <a:gd name="T97" fmla="*/ 7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846">
                  <a:moveTo>
                    <a:pt x="54" y="792"/>
                  </a:moveTo>
                  <a:lnTo>
                    <a:pt x="54" y="780"/>
                  </a:lnTo>
                  <a:lnTo>
                    <a:pt x="54" y="750"/>
                  </a:lnTo>
                  <a:lnTo>
                    <a:pt x="42" y="756"/>
                  </a:lnTo>
                  <a:lnTo>
                    <a:pt x="36" y="756"/>
                  </a:lnTo>
                  <a:lnTo>
                    <a:pt x="36" y="756"/>
                  </a:lnTo>
                  <a:lnTo>
                    <a:pt x="36" y="756"/>
                  </a:lnTo>
                  <a:lnTo>
                    <a:pt x="36" y="720"/>
                  </a:lnTo>
                  <a:lnTo>
                    <a:pt x="54" y="684"/>
                  </a:lnTo>
                  <a:lnTo>
                    <a:pt x="54" y="666"/>
                  </a:lnTo>
                  <a:lnTo>
                    <a:pt x="66" y="642"/>
                  </a:lnTo>
                  <a:lnTo>
                    <a:pt x="66" y="606"/>
                  </a:lnTo>
                  <a:lnTo>
                    <a:pt x="66" y="600"/>
                  </a:lnTo>
                  <a:lnTo>
                    <a:pt x="60" y="588"/>
                  </a:lnTo>
                  <a:lnTo>
                    <a:pt x="60" y="588"/>
                  </a:lnTo>
                  <a:lnTo>
                    <a:pt x="60" y="588"/>
                  </a:lnTo>
                  <a:lnTo>
                    <a:pt x="78" y="582"/>
                  </a:lnTo>
                  <a:lnTo>
                    <a:pt x="66" y="582"/>
                  </a:lnTo>
                  <a:lnTo>
                    <a:pt x="60" y="576"/>
                  </a:lnTo>
                  <a:lnTo>
                    <a:pt x="54" y="534"/>
                  </a:lnTo>
                  <a:lnTo>
                    <a:pt x="60" y="522"/>
                  </a:lnTo>
                  <a:lnTo>
                    <a:pt x="66" y="516"/>
                  </a:lnTo>
                  <a:lnTo>
                    <a:pt x="60" y="504"/>
                  </a:lnTo>
                  <a:lnTo>
                    <a:pt x="72" y="444"/>
                  </a:lnTo>
                  <a:lnTo>
                    <a:pt x="78" y="432"/>
                  </a:lnTo>
                  <a:lnTo>
                    <a:pt x="72" y="402"/>
                  </a:lnTo>
                  <a:lnTo>
                    <a:pt x="90" y="378"/>
                  </a:lnTo>
                  <a:lnTo>
                    <a:pt x="90" y="354"/>
                  </a:lnTo>
                  <a:lnTo>
                    <a:pt x="102" y="330"/>
                  </a:lnTo>
                  <a:lnTo>
                    <a:pt x="84" y="270"/>
                  </a:lnTo>
                  <a:lnTo>
                    <a:pt x="102" y="246"/>
                  </a:lnTo>
                  <a:lnTo>
                    <a:pt x="102" y="222"/>
                  </a:lnTo>
                  <a:lnTo>
                    <a:pt x="108" y="204"/>
                  </a:lnTo>
                  <a:lnTo>
                    <a:pt x="114" y="192"/>
                  </a:lnTo>
                  <a:lnTo>
                    <a:pt x="114" y="186"/>
                  </a:lnTo>
                  <a:lnTo>
                    <a:pt x="132" y="180"/>
                  </a:lnTo>
                  <a:lnTo>
                    <a:pt x="120" y="144"/>
                  </a:lnTo>
                  <a:lnTo>
                    <a:pt x="126" y="132"/>
                  </a:lnTo>
                  <a:lnTo>
                    <a:pt x="150" y="120"/>
                  </a:lnTo>
                  <a:lnTo>
                    <a:pt x="150" y="96"/>
                  </a:lnTo>
                  <a:lnTo>
                    <a:pt x="132" y="96"/>
                  </a:lnTo>
                  <a:lnTo>
                    <a:pt x="126" y="54"/>
                  </a:lnTo>
                  <a:lnTo>
                    <a:pt x="120" y="42"/>
                  </a:lnTo>
                  <a:lnTo>
                    <a:pt x="126" y="30"/>
                  </a:lnTo>
                  <a:lnTo>
                    <a:pt x="114" y="18"/>
                  </a:lnTo>
                  <a:lnTo>
                    <a:pt x="114" y="0"/>
                  </a:lnTo>
                  <a:lnTo>
                    <a:pt x="102" y="0"/>
                  </a:lnTo>
                  <a:lnTo>
                    <a:pt x="84" y="12"/>
                  </a:lnTo>
                  <a:lnTo>
                    <a:pt x="84" y="12"/>
                  </a:lnTo>
                  <a:lnTo>
                    <a:pt x="84" y="12"/>
                  </a:lnTo>
                  <a:lnTo>
                    <a:pt x="84" y="12"/>
                  </a:lnTo>
                  <a:lnTo>
                    <a:pt x="96" y="72"/>
                  </a:lnTo>
                  <a:lnTo>
                    <a:pt x="90" y="102"/>
                  </a:lnTo>
                  <a:lnTo>
                    <a:pt x="90" y="120"/>
                  </a:lnTo>
                  <a:lnTo>
                    <a:pt x="84" y="156"/>
                  </a:lnTo>
                  <a:lnTo>
                    <a:pt x="84" y="168"/>
                  </a:lnTo>
                  <a:lnTo>
                    <a:pt x="66" y="222"/>
                  </a:lnTo>
                  <a:lnTo>
                    <a:pt x="72" y="246"/>
                  </a:lnTo>
                  <a:lnTo>
                    <a:pt x="66" y="252"/>
                  </a:lnTo>
                  <a:lnTo>
                    <a:pt x="66" y="306"/>
                  </a:lnTo>
                  <a:lnTo>
                    <a:pt x="36" y="402"/>
                  </a:lnTo>
                  <a:lnTo>
                    <a:pt x="30" y="402"/>
                  </a:lnTo>
                  <a:lnTo>
                    <a:pt x="36" y="462"/>
                  </a:lnTo>
                  <a:lnTo>
                    <a:pt x="30" y="468"/>
                  </a:lnTo>
                  <a:lnTo>
                    <a:pt x="30" y="504"/>
                  </a:lnTo>
                  <a:lnTo>
                    <a:pt x="54" y="510"/>
                  </a:lnTo>
                  <a:lnTo>
                    <a:pt x="36" y="576"/>
                  </a:lnTo>
                  <a:lnTo>
                    <a:pt x="48" y="588"/>
                  </a:lnTo>
                  <a:lnTo>
                    <a:pt x="36" y="600"/>
                  </a:lnTo>
                  <a:lnTo>
                    <a:pt x="30" y="636"/>
                  </a:lnTo>
                  <a:lnTo>
                    <a:pt x="18" y="630"/>
                  </a:lnTo>
                  <a:lnTo>
                    <a:pt x="12" y="618"/>
                  </a:lnTo>
                  <a:lnTo>
                    <a:pt x="0" y="648"/>
                  </a:lnTo>
                  <a:lnTo>
                    <a:pt x="18" y="642"/>
                  </a:lnTo>
                  <a:lnTo>
                    <a:pt x="24" y="654"/>
                  </a:lnTo>
                  <a:lnTo>
                    <a:pt x="12" y="660"/>
                  </a:lnTo>
                  <a:lnTo>
                    <a:pt x="30" y="678"/>
                  </a:lnTo>
                  <a:lnTo>
                    <a:pt x="12" y="678"/>
                  </a:lnTo>
                  <a:lnTo>
                    <a:pt x="18" y="714"/>
                  </a:lnTo>
                  <a:lnTo>
                    <a:pt x="24" y="708"/>
                  </a:lnTo>
                  <a:lnTo>
                    <a:pt x="12" y="738"/>
                  </a:lnTo>
                  <a:lnTo>
                    <a:pt x="30" y="756"/>
                  </a:lnTo>
                  <a:lnTo>
                    <a:pt x="18" y="762"/>
                  </a:lnTo>
                  <a:lnTo>
                    <a:pt x="42" y="792"/>
                  </a:lnTo>
                  <a:lnTo>
                    <a:pt x="48" y="786"/>
                  </a:lnTo>
                  <a:lnTo>
                    <a:pt x="48" y="810"/>
                  </a:lnTo>
                  <a:lnTo>
                    <a:pt x="66" y="810"/>
                  </a:lnTo>
                  <a:lnTo>
                    <a:pt x="78" y="822"/>
                  </a:lnTo>
                  <a:lnTo>
                    <a:pt x="60" y="834"/>
                  </a:lnTo>
                  <a:lnTo>
                    <a:pt x="54" y="834"/>
                  </a:lnTo>
                  <a:lnTo>
                    <a:pt x="54" y="840"/>
                  </a:lnTo>
                  <a:lnTo>
                    <a:pt x="78" y="846"/>
                  </a:lnTo>
                  <a:lnTo>
                    <a:pt x="78" y="816"/>
                  </a:lnTo>
                  <a:lnTo>
                    <a:pt x="102" y="804"/>
                  </a:lnTo>
                  <a:lnTo>
                    <a:pt x="108" y="798"/>
                  </a:lnTo>
                  <a:lnTo>
                    <a:pt x="114" y="798"/>
                  </a:lnTo>
                  <a:lnTo>
                    <a:pt x="120" y="798"/>
                  </a:lnTo>
                  <a:lnTo>
                    <a:pt x="102" y="792"/>
                  </a:lnTo>
                  <a:lnTo>
                    <a:pt x="54" y="79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1" name="Freeform 1016"/>
            <p:cNvSpPr>
              <a:spLocks/>
            </p:cNvSpPr>
            <p:nvPr/>
          </p:nvSpPr>
          <p:spPr bwMode="auto">
            <a:xfrm>
              <a:off x="1242" y="4045"/>
              <a:ext cx="18" cy="12"/>
            </a:xfrm>
            <a:custGeom>
              <a:avLst/>
              <a:gdLst>
                <a:gd name="T0" fmla="*/ 0 w 18"/>
                <a:gd name="T1" fmla="*/ 0 h 12"/>
                <a:gd name="T2" fmla="*/ 0 w 18"/>
                <a:gd name="T3" fmla="*/ 0 h 12"/>
                <a:gd name="T4" fmla="*/ 0 w 18"/>
                <a:gd name="T5" fmla="*/ 12 h 12"/>
                <a:gd name="T6" fmla="*/ 18 w 18"/>
                <a:gd name="T7" fmla="*/ 12 h 12"/>
                <a:gd name="T8" fmla="*/ 0 w 18"/>
                <a:gd name="T9" fmla="*/ 0 h 12"/>
              </a:gdLst>
              <a:ahLst/>
              <a:cxnLst>
                <a:cxn ang="0">
                  <a:pos x="T0" y="T1"/>
                </a:cxn>
                <a:cxn ang="0">
                  <a:pos x="T2" y="T3"/>
                </a:cxn>
                <a:cxn ang="0">
                  <a:pos x="T4" y="T5"/>
                </a:cxn>
                <a:cxn ang="0">
                  <a:pos x="T6" y="T7"/>
                </a:cxn>
                <a:cxn ang="0">
                  <a:pos x="T8" y="T9"/>
                </a:cxn>
              </a:cxnLst>
              <a:rect l="0" t="0" r="r" b="b"/>
              <a:pathLst>
                <a:path w="18" h="12">
                  <a:moveTo>
                    <a:pt x="0" y="0"/>
                  </a:moveTo>
                  <a:lnTo>
                    <a:pt x="0" y="0"/>
                  </a:lnTo>
                  <a:lnTo>
                    <a:pt x="0" y="12"/>
                  </a:lnTo>
                  <a:lnTo>
                    <a:pt x="18" y="12"/>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2" name="Freeform 1017"/>
            <p:cNvSpPr>
              <a:spLocks/>
            </p:cNvSpPr>
            <p:nvPr/>
          </p:nvSpPr>
          <p:spPr bwMode="auto">
            <a:xfrm>
              <a:off x="1188" y="3871"/>
              <a:ext cx="0" cy="6"/>
            </a:xfrm>
            <a:custGeom>
              <a:avLst/>
              <a:gdLst>
                <a:gd name="T0" fmla="*/ 0 h 6"/>
                <a:gd name="T1" fmla="*/ 0 h 6"/>
                <a:gd name="T2" fmla="*/ 6 h 6"/>
                <a:gd name="T3" fmla="*/ 0 h 6"/>
              </a:gdLst>
              <a:ahLst/>
              <a:cxnLst>
                <a:cxn ang="0">
                  <a:pos x="0" y="T0"/>
                </a:cxn>
                <a:cxn ang="0">
                  <a:pos x="0" y="T1"/>
                </a:cxn>
                <a:cxn ang="0">
                  <a:pos x="0" y="T2"/>
                </a:cxn>
                <a:cxn ang="0">
                  <a:pos x="0" y="T3"/>
                </a:cxn>
              </a:cxnLst>
              <a:rect l="0" t="0" r="r" b="b"/>
              <a:pathLst>
                <a:path h="6">
                  <a:moveTo>
                    <a:pt x="0" y="0"/>
                  </a:moveTo>
                  <a:lnTo>
                    <a:pt x="0" y="0"/>
                  </a:lnTo>
                  <a:lnTo>
                    <a:pt x="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3" name="Freeform 1018"/>
            <p:cNvSpPr>
              <a:spLocks/>
            </p:cNvSpPr>
            <p:nvPr/>
          </p:nvSpPr>
          <p:spPr bwMode="auto">
            <a:xfrm>
              <a:off x="1188" y="3877"/>
              <a:ext cx="6" cy="6"/>
            </a:xfrm>
            <a:custGeom>
              <a:avLst/>
              <a:gdLst>
                <a:gd name="T0" fmla="*/ 6 w 6"/>
                <a:gd name="T1" fmla="*/ 6 h 6"/>
                <a:gd name="T2" fmla="*/ 6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0"/>
                  </a:lnTo>
                  <a:lnTo>
                    <a:pt x="0" y="0"/>
                  </a:lnTo>
                  <a:lnTo>
                    <a:pt x="6"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4" name="Freeform 1019"/>
            <p:cNvSpPr>
              <a:spLocks/>
            </p:cNvSpPr>
            <p:nvPr/>
          </p:nvSpPr>
          <p:spPr bwMode="auto">
            <a:xfrm>
              <a:off x="1278" y="4081"/>
              <a:ext cx="36" cy="18"/>
            </a:xfrm>
            <a:custGeom>
              <a:avLst/>
              <a:gdLst>
                <a:gd name="T0" fmla="*/ 0 w 6"/>
                <a:gd name="T1" fmla="*/ 1 h 3"/>
                <a:gd name="T2" fmla="*/ 2 w 6"/>
                <a:gd name="T3" fmla="*/ 1 h 3"/>
                <a:gd name="T4" fmla="*/ 3 w 6"/>
                <a:gd name="T5" fmla="*/ 3 h 3"/>
                <a:gd name="T6" fmla="*/ 3 w 6"/>
                <a:gd name="T7" fmla="*/ 1 h 3"/>
                <a:gd name="T8" fmla="*/ 5 w 6"/>
                <a:gd name="T9" fmla="*/ 3 h 3"/>
                <a:gd name="T10" fmla="*/ 6 w 6"/>
                <a:gd name="T11" fmla="*/ 2 h 3"/>
                <a:gd name="T12" fmla="*/ 5 w 6"/>
                <a:gd name="T13" fmla="*/ 0 h 3"/>
                <a:gd name="T14" fmla="*/ 0 w 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0" y="1"/>
                  </a:moveTo>
                  <a:cubicBezTo>
                    <a:pt x="2" y="1"/>
                    <a:pt x="2" y="1"/>
                    <a:pt x="2" y="1"/>
                  </a:cubicBezTo>
                  <a:cubicBezTo>
                    <a:pt x="2" y="1"/>
                    <a:pt x="3" y="3"/>
                    <a:pt x="3" y="3"/>
                  </a:cubicBezTo>
                  <a:cubicBezTo>
                    <a:pt x="3" y="2"/>
                    <a:pt x="3" y="1"/>
                    <a:pt x="3" y="1"/>
                  </a:cubicBezTo>
                  <a:cubicBezTo>
                    <a:pt x="5" y="3"/>
                    <a:pt x="5" y="3"/>
                    <a:pt x="5" y="3"/>
                  </a:cubicBezTo>
                  <a:cubicBezTo>
                    <a:pt x="6" y="2"/>
                    <a:pt x="6" y="2"/>
                    <a:pt x="6" y="2"/>
                  </a:cubicBezTo>
                  <a:cubicBezTo>
                    <a:pt x="5" y="0"/>
                    <a:pt x="5" y="0"/>
                    <a:pt x="5" y="0"/>
                  </a:cubicBezTo>
                  <a:lnTo>
                    <a:pt x="0" y="1"/>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5" name="Freeform 1020"/>
            <p:cNvSpPr>
              <a:spLocks/>
            </p:cNvSpPr>
            <p:nvPr/>
          </p:nvSpPr>
          <p:spPr bwMode="auto">
            <a:xfrm>
              <a:off x="1200" y="3787"/>
              <a:ext cx="6" cy="6"/>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0"/>
                    <a:pt x="1" y="0"/>
                  </a:cubicBez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6" name="Freeform 1021"/>
            <p:cNvSpPr>
              <a:spLocks/>
            </p:cNvSpPr>
            <p:nvPr/>
          </p:nvSpPr>
          <p:spPr bwMode="auto">
            <a:xfrm>
              <a:off x="1212" y="3985"/>
              <a:ext cx="36" cy="48"/>
            </a:xfrm>
            <a:custGeom>
              <a:avLst/>
              <a:gdLst>
                <a:gd name="T0" fmla="*/ 12 w 36"/>
                <a:gd name="T1" fmla="*/ 30 h 48"/>
                <a:gd name="T2" fmla="*/ 18 w 36"/>
                <a:gd name="T3" fmla="*/ 36 h 48"/>
                <a:gd name="T4" fmla="*/ 12 w 36"/>
                <a:gd name="T5" fmla="*/ 36 h 48"/>
                <a:gd name="T6" fmla="*/ 18 w 36"/>
                <a:gd name="T7" fmla="*/ 48 h 48"/>
                <a:gd name="T8" fmla="*/ 18 w 36"/>
                <a:gd name="T9" fmla="*/ 36 h 48"/>
                <a:gd name="T10" fmla="*/ 36 w 36"/>
                <a:gd name="T11" fmla="*/ 24 h 48"/>
                <a:gd name="T12" fmla="*/ 30 w 36"/>
                <a:gd name="T13" fmla="*/ 24 h 48"/>
                <a:gd name="T14" fmla="*/ 18 w 36"/>
                <a:gd name="T15" fmla="*/ 24 h 48"/>
                <a:gd name="T16" fmla="*/ 12 w 36"/>
                <a:gd name="T17" fmla="*/ 18 h 48"/>
                <a:gd name="T18" fmla="*/ 18 w 36"/>
                <a:gd name="T19" fmla="*/ 6 h 48"/>
                <a:gd name="T20" fmla="*/ 18 w 36"/>
                <a:gd name="T21" fmla="*/ 0 h 48"/>
                <a:gd name="T22" fmla="*/ 0 w 36"/>
                <a:gd name="T23" fmla="*/ 6 h 48"/>
                <a:gd name="T24" fmla="*/ 6 w 36"/>
                <a:gd name="T25" fmla="*/ 30 h 48"/>
                <a:gd name="T26" fmla="*/ 12 w 36"/>
                <a:gd name="T2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8">
                  <a:moveTo>
                    <a:pt x="12" y="30"/>
                  </a:moveTo>
                  <a:lnTo>
                    <a:pt x="18" y="36"/>
                  </a:lnTo>
                  <a:lnTo>
                    <a:pt x="12" y="36"/>
                  </a:lnTo>
                  <a:lnTo>
                    <a:pt x="18" y="48"/>
                  </a:lnTo>
                  <a:lnTo>
                    <a:pt x="18" y="36"/>
                  </a:lnTo>
                  <a:lnTo>
                    <a:pt x="36" y="24"/>
                  </a:lnTo>
                  <a:lnTo>
                    <a:pt x="30" y="24"/>
                  </a:lnTo>
                  <a:lnTo>
                    <a:pt x="18" y="24"/>
                  </a:lnTo>
                  <a:lnTo>
                    <a:pt x="12" y="18"/>
                  </a:lnTo>
                  <a:lnTo>
                    <a:pt x="18" y="6"/>
                  </a:lnTo>
                  <a:lnTo>
                    <a:pt x="18" y="0"/>
                  </a:lnTo>
                  <a:lnTo>
                    <a:pt x="0" y="6"/>
                  </a:lnTo>
                  <a:lnTo>
                    <a:pt x="6" y="30"/>
                  </a:lnTo>
                  <a:lnTo>
                    <a:pt x="12" y="3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7" name="Freeform 1022"/>
            <p:cNvSpPr>
              <a:spLocks/>
            </p:cNvSpPr>
            <p:nvPr/>
          </p:nvSpPr>
          <p:spPr bwMode="auto">
            <a:xfrm>
              <a:off x="1266" y="3193"/>
              <a:ext cx="18" cy="12"/>
            </a:xfrm>
            <a:custGeom>
              <a:avLst/>
              <a:gdLst>
                <a:gd name="T0" fmla="*/ 18 w 18"/>
                <a:gd name="T1" fmla="*/ 0 h 12"/>
                <a:gd name="T2" fmla="*/ 0 w 18"/>
                <a:gd name="T3" fmla="*/ 12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12"/>
                  </a:lnTo>
                  <a:lnTo>
                    <a:pt x="0" y="12"/>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8" name="Freeform 1023"/>
            <p:cNvSpPr>
              <a:spLocks/>
            </p:cNvSpPr>
            <p:nvPr/>
          </p:nvSpPr>
          <p:spPr bwMode="auto">
            <a:xfrm>
              <a:off x="1242" y="3775"/>
              <a:ext cx="18" cy="6"/>
            </a:xfrm>
            <a:custGeom>
              <a:avLst/>
              <a:gdLst>
                <a:gd name="T0" fmla="*/ 0 w 18"/>
                <a:gd name="T1" fmla="*/ 6 h 6"/>
                <a:gd name="T2" fmla="*/ 0 w 18"/>
                <a:gd name="T3" fmla="*/ 6 h 6"/>
                <a:gd name="T4" fmla="*/ 18 w 18"/>
                <a:gd name="T5" fmla="*/ 0 h 6"/>
                <a:gd name="T6" fmla="*/ 6 w 18"/>
                <a:gd name="T7" fmla="*/ 0 h 6"/>
                <a:gd name="T8" fmla="*/ 18 w 18"/>
                <a:gd name="T9" fmla="*/ 0 h 6"/>
                <a:gd name="T10" fmla="*/ 0 w 18"/>
                <a:gd name="T11" fmla="*/ 6 h 6"/>
              </a:gdLst>
              <a:ahLst/>
              <a:cxnLst>
                <a:cxn ang="0">
                  <a:pos x="T0" y="T1"/>
                </a:cxn>
                <a:cxn ang="0">
                  <a:pos x="T2" y="T3"/>
                </a:cxn>
                <a:cxn ang="0">
                  <a:pos x="T4" y="T5"/>
                </a:cxn>
                <a:cxn ang="0">
                  <a:pos x="T6" y="T7"/>
                </a:cxn>
                <a:cxn ang="0">
                  <a:pos x="T8" y="T9"/>
                </a:cxn>
                <a:cxn ang="0">
                  <a:pos x="T10" y="T11"/>
                </a:cxn>
              </a:cxnLst>
              <a:rect l="0" t="0" r="r" b="b"/>
              <a:pathLst>
                <a:path w="18" h="6">
                  <a:moveTo>
                    <a:pt x="0" y="6"/>
                  </a:moveTo>
                  <a:lnTo>
                    <a:pt x="0" y="6"/>
                  </a:lnTo>
                  <a:lnTo>
                    <a:pt x="18" y="0"/>
                  </a:lnTo>
                  <a:lnTo>
                    <a:pt x="6" y="0"/>
                  </a:lnTo>
                  <a:lnTo>
                    <a:pt x="18"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9" name="Freeform 1024"/>
            <p:cNvSpPr>
              <a:spLocks/>
            </p:cNvSpPr>
            <p:nvPr/>
          </p:nvSpPr>
          <p:spPr bwMode="auto">
            <a:xfrm>
              <a:off x="1218" y="3913"/>
              <a:ext cx="0" cy="36"/>
            </a:xfrm>
            <a:custGeom>
              <a:avLst/>
              <a:gdLst>
                <a:gd name="T0" fmla="*/ 36 h 36"/>
                <a:gd name="T1" fmla="*/ 0 h 36"/>
                <a:gd name="T2" fmla="*/ 36 h 36"/>
                <a:gd name="T3" fmla="*/ 36 h 36"/>
              </a:gdLst>
              <a:ahLst/>
              <a:cxnLst>
                <a:cxn ang="0">
                  <a:pos x="0" y="T0"/>
                </a:cxn>
                <a:cxn ang="0">
                  <a:pos x="0" y="T1"/>
                </a:cxn>
                <a:cxn ang="0">
                  <a:pos x="0" y="T2"/>
                </a:cxn>
                <a:cxn ang="0">
                  <a:pos x="0" y="T3"/>
                </a:cxn>
              </a:cxnLst>
              <a:rect l="0" t="0" r="r" b="b"/>
              <a:pathLst>
                <a:path h="36">
                  <a:moveTo>
                    <a:pt x="0" y="36"/>
                  </a:moveTo>
                  <a:lnTo>
                    <a:pt x="0" y="0"/>
                  </a:lnTo>
                  <a:lnTo>
                    <a:pt x="0" y="36"/>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0" name="Freeform 1025"/>
            <p:cNvSpPr>
              <a:spLocks/>
            </p:cNvSpPr>
            <p:nvPr/>
          </p:nvSpPr>
          <p:spPr bwMode="auto">
            <a:xfrm>
              <a:off x="1236" y="3835"/>
              <a:ext cx="12" cy="42"/>
            </a:xfrm>
            <a:custGeom>
              <a:avLst/>
              <a:gdLst>
                <a:gd name="T0" fmla="*/ 0 w 12"/>
                <a:gd name="T1" fmla="*/ 42 h 42"/>
                <a:gd name="T2" fmla="*/ 0 w 12"/>
                <a:gd name="T3" fmla="*/ 24 h 42"/>
                <a:gd name="T4" fmla="*/ 12 w 12"/>
                <a:gd name="T5" fmla="*/ 0 h 42"/>
                <a:gd name="T6" fmla="*/ 0 w 12"/>
                <a:gd name="T7" fmla="*/ 24 h 42"/>
                <a:gd name="T8" fmla="*/ 0 w 12"/>
                <a:gd name="T9" fmla="*/ 42 h 42"/>
              </a:gdLst>
              <a:ahLst/>
              <a:cxnLst>
                <a:cxn ang="0">
                  <a:pos x="T0" y="T1"/>
                </a:cxn>
                <a:cxn ang="0">
                  <a:pos x="T2" y="T3"/>
                </a:cxn>
                <a:cxn ang="0">
                  <a:pos x="T4" y="T5"/>
                </a:cxn>
                <a:cxn ang="0">
                  <a:pos x="T6" y="T7"/>
                </a:cxn>
                <a:cxn ang="0">
                  <a:pos x="T8" y="T9"/>
                </a:cxn>
              </a:cxnLst>
              <a:rect l="0" t="0" r="r" b="b"/>
              <a:pathLst>
                <a:path w="12" h="42">
                  <a:moveTo>
                    <a:pt x="0" y="42"/>
                  </a:moveTo>
                  <a:lnTo>
                    <a:pt x="0" y="24"/>
                  </a:lnTo>
                  <a:lnTo>
                    <a:pt x="12" y="0"/>
                  </a:lnTo>
                  <a:lnTo>
                    <a:pt x="0" y="24"/>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1" name="Freeform 1026"/>
            <p:cNvSpPr>
              <a:spLocks/>
            </p:cNvSpPr>
            <p:nvPr/>
          </p:nvSpPr>
          <p:spPr bwMode="auto">
            <a:xfrm>
              <a:off x="1308" y="3289"/>
              <a:ext cx="24" cy="36"/>
            </a:xfrm>
            <a:custGeom>
              <a:avLst/>
              <a:gdLst>
                <a:gd name="T0" fmla="*/ 0 w 24"/>
                <a:gd name="T1" fmla="*/ 36 h 36"/>
                <a:gd name="T2" fmla="*/ 24 w 24"/>
                <a:gd name="T3" fmla="*/ 24 h 36"/>
                <a:gd name="T4" fmla="*/ 24 w 24"/>
                <a:gd name="T5" fmla="*/ 0 h 36"/>
                <a:gd name="T6" fmla="*/ 24 w 24"/>
                <a:gd name="T7" fmla="*/ 24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24"/>
                  </a:lnTo>
                  <a:lnTo>
                    <a:pt x="24" y="0"/>
                  </a:lnTo>
                  <a:lnTo>
                    <a:pt x="24" y="24"/>
                  </a:lnTo>
                  <a:lnTo>
                    <a:pt x="0" y="3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2" name="Freeform 1027"/>
            <p:cNvSpPr>
              <a:spLocks/>
            </p:cNvSpPr>
            <p:nvPr/>
          </p:nvSpPr>
          <p:spPr bwMode="auto">
            <a:xfrm>
              <a:off x="1296" y="3337"/>
              <a:ext cx="18" cy="42"/>
            </a:xfrm>
            <a:custGeom>
              <a:avLst/>
              <a:gdLst>
                <a:gd name="T0" fmla="*/ 0 w 18"/>
                <a:gd name="T1" fmla="*/ 42 h 42"/>
                <a:gd name="T2" fmla="*/ 18 w 18"/>
                <a:gd name="T3" fmla="*/ 36 h 42"/>
                <a:gd name="T4" fmla="*/ 6 w 18"/>
                <a:gd name="T5" fmla="*/ 0 h 42"/>
                <a:gd name="T6" fmla="*/ 18 w 18"/>
                <a:gd name="T7" fmla="*/ 36 h 42"/>
                <a:gd name="T8" fmla="*/ 0 w 18"/>
                <a:gd name="T9" fmla="*/ 42 h 42"/>
              </a:gdLst>
              <a:ahLst/>
              <a:cxnLst>
                <a:cxn ang="0">
                  <a:pos x="T0" y="T1"/>
                </a:cxn>
                <a:cxn ang="0">
                  <a:pos x="T2" y="T3"/>
                </a:cxn>
                <a:cxn ang="0">
                  <a:pos x="T4" y="T5"/>
                </a:cxn>
                <a:cxn ang="0">
                  <a:pos x="T6" y="T7"/>
                </a:cxn>
                <a:cxn ang="0">
                  <a:pos x="T8" y="T9"/>
                </a:cxn>
              </a:cxnLst>
              <a:rect l="0" t="0" r="r" b="b"/>
              <a:pathLst>
                <a:path w="18" h="42">
                  <a:moveTo>
                    <a:pt x="0" y="42"/>
                  </a:moveTo>
                  <a:lnTo>
                    <a:pt x="18" y="36"/>
                  </a:lnTo>
                  <a:lnTo>
                    <a:pt x="6" y="0"/>
                  </a:lnTo>
                  <a:lnTo>
                    <a:pt x="18" y="36"/>
                  </a:lnTo>
                  <a:lnTo>
                    <a:pt x="0" y="4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3" name="Freeform 1028"/>
            <p:cNvSpPr>
              <a:spLocks/>
            </p:cNvSpPr>
            <p:nvPr/>
          </p:nvSpPr>
          <p:spPr bwMode="auto">
            <a:xfrm>
              <a:off x="1242" y="3697"/>
              <a:ext cx="6" cy="18"/>
            </a:xfrm>
            <a:custGeom>
              <a:avLst/>
              <a:gdLst>
                <a:gd name="T0" fmla="*/ 0 w 6"/>
                <a:gd name="T1" fmla="*/ 18 h 18"/>
                <a:gd name="T2" fmla="*/ 6 w 6"/>
                <a:gd name="T3" fmla="*/ 12 h 18"/>
                <a:gd name="T4" fmla="*/ 0 w 6"/>
                <a:gd name="T5" fmla="*/ 0 h 18"/>
                <a:gd name="T6" fmla="*/ 6 w 6"/>
                <a:gd name="T7" fmla="*/ 12 h 18"/>
                <a:gd name="T8" fmla="*/ 0 w 6"/>
                <a:gd name="T9" fmla="*/ 18 h 18"/>
              </a:gdLst>
              <a:ahLst/>
              <a:cxnLst>
                <a:cxn ang="0">
                  <a:pos x="T0" y="T1"/>
                </a:cxn>
                <a:cxn ang="0">
                  <a:pos x="T2" y="T3"/>
                </a:cxn>
                <a:cxn ang="0">
                  <a:pos x="T4" y="T5"/>
                </a:cxn>
                <a:cxn ang="0">
                  <a:pos x="T6" y="T7"/>
                </a:cxn>
                <a:cxn ang="0">
                  <a:pos x="T8" y="T9"/>
                </a:cxn>
              </a:cxnLst>
              <a:rect l="0" t="0" r="r" b="b"/>
              <a:pathLst>
                <a:path w="6" h="18">
                  <a:moveTo>
                    <a:pt x="0" y="18"/>
                  </a:moveTo>
                  <a:lnTo>
                    <a:pt x="6" y="12"/>
                  </a:lnTo>
                  <a:lnTo>
                    <a:pt x="0" y="0"/>
                  </a:lnTo>
                  <a:lnTo>
                    <a:pt x="6" y="12"/>
                  </a:lnTo>
                  <a:lnTo>
                    <a:pt x="0" y="18"/>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4" name="Freeform 1029"/>
            <p:cNvSpPr>
              <a:spLocks/>
            </p:cNvSpPr>
            <p:nvPr/>
          </p:nvSpPr>
          <p:spPr bwMode="auto">
            <a:xfrm>
              <a:off x="1302" y="4009"/>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5" name="Freeform 1030"/>
            <p:cNvSpPr>
              <a:spLocks/>
            </p:cNvSpPr>
            <p:nvPr/>
          </p:nvSpPr>
          <p:spPr bwMode="auto">
            <a:xfrm>
              <a:off x="4638" y="3061"/>
              <a:ext cx="744" cy="582"/>
            </a:xfrm>
            <a:custGeom>
              <a:avLst/>
              <a:gdLst>
                <a:gd name="T0" fmla="*/ 702 w 744"/>
                <a:gd name="T1" fmla="*/ 252 h 582"/>
                <a:gd name="T2" fmla="*/ 690 w 744"/>
                <a:gd name="T3" fmla="*/ 222 h 582"/>
                <a:gd name="T4" fmla="*/ 666 w 744"/>
                <a:gd name="T5" fmla="*/ 204 h 582"/>
                <a:gd name="T6" fmla="*/ 606 w 744"/>
                <a:gd name="T7" fmla="*/ 144 h 582"/>
                <a:gd name="T8" fmla="*/ 594 w 744"/>
                <a:gd name="T9" fmla="*/ 78 h 582"/>
                <a:gd name="T10" fmla="*/ 564 w 744"/>
                <a:gd name="T11" fmla="*/ 66 h 582"/>
                <a:gd name="T12" fmla="*/ 546 w 744"/>
                <a:gd name="T13" fmla="*/ 0 h 582"/>
                <a:gd name="T14" fmla="*/ 528 w 744"/>
                <a:gd name="T15" fmla="*/ 18 h 582"/>
                <a:gd name="T16" fmla="*/ 522 w 744"/>
                <a:gd name="T17" fmla="*/ 42 h 582"/>
                <a:gd name="T18" fmla="*/ 522 w 744"/>
                <a:gd name="T19" fmla="*/ 78 h 582"/>
                <a:gd name="T20" fmla="*/ 492 w 744"/>
                <a:gd name="T21" fmla="*/ 132 h 582"/>
                <a:gd name="T22" fmla="*/ 444 w 744"/>
                <a:gd name="T23" fmla="*/ 96 h 582"/>
                <a:gd name="T24" fmla="*/ 432 w 744"/>
                <a:gd name="T25" fmla="*/ 24 h 582"/>
                <a:gd name="T26" fmla="*/ 414 w 744"/>
                <a:gd name="T27" fmla="*/ 18 h 582"/>
                <a:gd name="T28" fmla="*/ 354 w 744"/>
                <a:gd name="T29" fmla="*/ 12 h 582"/>
                <a:gd name="T30" fmla="*/ 330 w 744"/>
                <a:gd name="T31" fmla="*/ 24 h 582"/>
                <a:gd name="T32" fmla="*/ 306 w 744"/>
                <a:gd name="T33" fmla="*/ 48 h 582"/>
                <a:gd name="T34" fmla="*/ 300 w 744"/>
                <a:gd name="T35" fmla="*/ 84 h 582"/>
                <a:gd name="T36" fmla="*/ 276 w 744"/>
                <a:gd name="T37" fmla="*/ 78 h 582"/>
                <a:gd name="T38" fmla="*/ 264 w 744"/>
                <a:gd name="T39" fmla="*/ 60 h 582"/>
                <a:gd name="T40" fmla="*/ 234 w 744"/>
                <a:gd name="T41" fmla="*/ 66 h 582"/>
                <a:gd name="T42" fmla="*/ 204 w 744"/>
                <a:gd name="T43" fmla="*/ 108 h 582"/>
                <a:gd name="T44" fmla="*/ 180 w 744"/>
                <a:gd name="T45" fmla="*/ 102 h 582"/>
                <a:gd name="T46" fmla="*/ 156 w 744"/>
                <a:gd name="T47" fmla="*/ 144 h 582"/>
                <a:gd name="T48" fmla="*/ 108 w 744"/>
                <a:gd name="T49" fmla="*/ 174 h 582"/>
                <a:gd name="T50" fmla="*/ 24 w 744"/>
                <a:gd name="T51" fmla="*/ 210 h 582"/>
                <a:gd name="T52" fmla="*/ 6 w 744"/>
                <a:gd name="T53" fmla="*/ 228 h 582"/>
                <a:gd name="T54" fmla="*/ 6 w 744"/>
                <a:gd name="T55" fmla="*/ 264 h 582"/>
                <a:gd name="T56" fmla="*/ 0 w 744"/>
                <a:gd name="T57" fmla="*/ 300 h 582"/>
                <a:gd name="T58" fmla="*/ 30 w 744"/>
                <a:gd name="T59" fmla="*/ 360 h 582"/>
                <a:gd name="T60" fmla="*/ 48 w 744"/>
                <a:gd name="T61" fmla="*/ 414 h 582"/>
                <a:gd name="T62" fmla="*/ 36 w 744"/>
                <a:gd name="T63" fmla="*/ 468 h 582"/>
                <a:gd name="T64" fmla="*/ 96 w 744"/>
                <a:gd name="T65" fmla="*/ 480 h 582"/>
                <a:gd name="T66" fmla="*/ 126 w 744"/>
                <a:gd name="T67" fmla="*/ 456 h 582"/>
                <a:gd name="T68" fmla="*/ 204 w 744"/>
                <a:gd name="T69" fmla="*/ 438 h 582"/>
                <a:gd name="T70" fmla="*/ 294 w 744"/>
                <a:gd name="T71" fmla="*/ 408 h 582"/>
                <a:gd name="T72" fmla="*/ 360 w 744"/>
                <a:gd name="T73" fmla="*/ 420 h 582"/>
                <a:gd name="T74" fmla="*/ 408 w 744"/>
                <a:gd name="T75" fmla="*/ 462 h 582"/>
                <a:gd name="T76" fmla="*/ 426 w 744"/>
                <a:gd name="T77" fmla="*/ 468 h 582"/>
                <a:gd name="T78" fmla="*/ 456 w 744"/>
                <a:gd name="T79" fmla="*/ 450 h 582"/>
                <a:gd name="T80" fmla="*/ 432 w 744"/>
                <a:gd name="T81" fmla="*/ 492 h 582"/>
                <a:gd name="T82" fmla="*/ 468 w 744"/>
                <a:gd name="T83" fmla="*/ 486 h 582"/>
                <a:gd name="T84" fmla="*/ 480 w 744"/>
                <a:gd name="T85" fmla="*/ 492 h 582"/>
                <a:gd name="T86" fmla="*/ 498 w 744"/>
                <a:gd name="T87" fmla="*/ 552 h 582"/>
                <a:gd name="T88" fmla="*/ 582 w 744"/>
                <a:gd name="T89" fmla="*/ 552 h 582"/>
                <a:gd name="T90" fmla="*/ 594 w 744"/>
                <a:gd name="T91" fmla="*/ 570 h 582"/>
                <a:gd name="T92" fmla="*/ 642 w 744"/>
                <a:gd name="T93" fmla="*/ 552 h 582"/>
                <a:gd name="T94" fmla="*/ 702 w 744"/>
                <a:gd name="T95" fmla="*/ 456 h 582"/>
                <a:gd name="T96" fmla="*/ 744 w 744"/>
                <a:gd name="T97" fmla="*/ 34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4" h="582">
                  <a:moveTo>
                    <a:pt x="732" y="294"/>
                  </a:moveTo>
                  <a:lnTo>
                    <a:pt x="726" y="276"/>
                  </a:lnTo>
                  <a:lnTo>
                    <a:pt x="702" y="252"/>
                  </a:lnTo>
                  <a:lnTo>
                    <a:pt x="702" y="252"/>
                  </a:lnTo>
                  <a:lnTo>
                    <a:pt x="690" y="240"/>
                  </a:lnTo>
                  <a:lnTo>
                    <a:pt x="690" y="222"/>
                  </a:lnTo>
                  <a:lnTo>
                    <a:pt x="678" y="222"/>
                  </a:lnTo>
                  <a:lnTo>
                    <a:pt x="666" y="222"/>
                  </a:lnTo>
                  <a:lnTo>
                    <a:pt x="666" y="204"/>
                  </a:lnTo>
                  <a:lnTo>
                    <a:pt x="654" y="174"/>
                  </a:lnTo>
                  <a:lnTo>
                    <a:pt x="618" y="162"/>
                  </a:lnTo>
                  <a:lnTo>
                    <a:pt x="606" y="144"/>
                  </a:lnTo>
                  <a:lnTo>
                    <a:pt x="606" y="120"/>
                  </a:lnTo>
                  <a:lnTo>
                    <a:pt x="594" y="108"/>
                  </a:lnTo>
                  <a:lnTo>
                    <a:pt x="594" y="78"/>
                  </a:lnTo>
                  <a:lnTo>
                    <a:pt x="582" y="66"/>
                  </a:lnTo>
                  <a:lnTo>
                    <a:pt x="570" y="66"/>
                  </a:lnTo>
                  <a:lnTo>
                    <a:pt x="564" y="66"/>
                  </a:lnTo>
                  <a:lnTo>
                    <a:pt x="558" y="48"/>
                  </a:lnTo>
                  <a:lnTo>
                    <a:pt x="546" y="18"/>
                  </a:lnTo>
                  <a:lnTo>
                    <a:pt x="546" y="0"/>
                  </a:lnTo>
                  <a:lnTo>
                    <a:pt x="540" y="0"/>
                  </a:lnTo>
                  <a:lnTo>
                    <a:pt x="534" y="12"/>
                  </a:lnTo>
                  <a:lnTo>
                    <a:pt x="528" y="18"/>
                  </a:lnTo>
                  <a:lnTo>
                    <a:pt x="528" y="18"/>
                  </a:lnTo>
                  <a:lnTo>
                    <a:pt x="522" y="30"/>
                  </a:lnTo>
                  <a:lnTo>
                    <a:pt x="522" y="42"/>
                  </a:lnTo>
                  <a:lnTo>
                    <a:pt x="522" y="48"/>
                  </a:lnTo>
                  <a:lnTo>
                    <a:pt x="522" y="66"/>
                  </a:lnTo>
                  <a:lnTo>
                    <a:pt x="522" y="78"/>
                  </a:lnTo>
                  <a:lnTo>
                    <a:pt x="522" y="90"/>
                  </a:lnTo>
                  <a:lnTo>
                    <a:pt x="510" y="126"/>
                  </a:lnTo>
                  <a:lnTo>
                    <a:pt x="492" y="132"/>
                  </a:lnTo>
                  <a:lnTo>
                    <a:pt x="474" y="114"/>
                  </a:lnTo>
                  <a:lnTo>
                    <a:pt x="456" y="108"/>
                  </a:lnTo>
                  <a:lnTo>
                    <a:pt x="444" y="96"/>
                  </a:lnTo>
                  <a:lnTo>
                    <a:pt x="432" y="96"/>
                  </a:lnTo>
                  <a:lnTo>
                    <a:pt x="414" y="78"/>
                  </a:lnTo>
                  <a:lnTo>
                    <a:pt x="432" y="24"/>
                  </a:lnTo>
                  <a:lnTo>
                    <a:pt x="426" y="18"/>
                  </a:lnTo>
                  <a:lnTo>
                    <a:pt x="420" y="30"/>
                  </a:lnTo>
                  <a:lnTo>
                    <a:pt x="414" y="18"/>
                  </a:lnTo>
                  <a:lnTo>
                    <a:pt x="408" y="24"/>
                  </a:lnTo>
                  <a:lnTo>
                    <a:pt x="390" y="24"/>
                  </a:lnTo>
                  <a:lnTo>
                    <a:pt x="354" y="12"/>
                  </a:lnTo>
                  <a:lnTo>
                    <a:pt x="360" y="18"/>
                  </a:lnTo>
                  <a:lnTo>
                    <a:pt x="354" y="24"/>
                  </a:lnTo>
                  <a:lnTo>
                    <a:pt x="330" y="24"/>
                  </a:lnTo>
                  <a:lnTo>
                    <a:pt x="312" y="36"/>
                  </a:lnTo>
                  <a:lnTo>
                    <a:pt x="312" y="48"/>
                  </a:lnTo>
                  <a:lnTo>
                    <a:pt x="306" y="48"/>
                  </a:lnTo>
                  <a:lnTo>
                    <a:pt x="300" y="60"/>
                  </a:lnTo>
                  <a:lnTo>
                    <a:pt x="306" y="72"/>
                  </a:lnTo>
                  <a:lnTo>
                    <a:pt x="300" y="84"/>
                  </a:lnTo>
                  <a:lnTo>
                    <a:pt x="294" y="72"/>
                  </a:lnTo>
                  <a:lnTo>
                    <a:pt x="282" y="72"/>
                  </a:lnTo>
                  <a:lnTo>
                    <a:pt x="276" y="78"/>
                  </a:lnTo>
                  <a:lnTo>
                    <a:pt x="276" y="84"/>
                  </a:lnTo>
                  <a:lnTo>
                    <a:pt x="276" y="72"/>
                  </a:lnTo>
                  <a:lnTo>
                    <a:pt x="264" y="60"/>
                  </a:lnTo>
                  <a:lnTo>
                    <a:pt x="252" y="54"/>
                  </a:lnTo>
                  <a:lnTo>
                    <a:pt x="234" y="60"/>
                  </a:lnTo>
                  <a:lnTo>
                    <a:pt x="234" y="66"/>
                  </a:lnTo>
                  <a:lnTo>
                    <a:pt x="222" y="72"/>
                  </a:lnTo>
                  <a:lnTo>
                    <a:pt x="210" y="84"/>
                  </a:lnTo>
                  <a:lnTo>
                    <a:pt x="204" y="108"/>
                  </a:lnTo>
                  <a:lnTo>
                    <a:pt x="192" y="102"/>
                  </a:lnTo>
                  <a:lnTo>
                    <a:pt x="186" y="126"/>
                  </a:lnTo>
                  <a:lnTo>
                    <a:pt x="180" y="102"/>
                  </a:lnTo>
                  <a:lnTo>
                    <a:pt x="168" y="120"/>
                  </a:lnTo>
                  <a:lnTo>
                    <a:pt x="168" y="132"/>
                  </a:lnTo>
                  <a:lnTo>
                    <a:pt x="156" y="144"/>
                  </a:lnTo>
                  <a:lnTo>
                    <a:pt x="150" y="162"/>
                  </a:lnTo>
                  <a:lnTo>
                    <a:pt x="120" y="174"/>
                  </a:lnTo>
                  <a:lnTo>
                    <a:pt x="108" y="174"/>
                  </a:lnTo>
                  <a:lnTo>
                    <a:pt x="84" y="186"/>
                  </a:lnTo>
                  <a:lnTo>
                    <a:pt x="66" y="186"/>
                  </a:lnTo>
                  <a:lnTo>
                    <a:pt x="24" y="210"/>
                  </a:lnTo>
                  <a:lnTo>
                    <a:pt x="18" y="222"/>
                  </a:lnTo>
                  <a:lnTo>
                    <a:pt x="18" y="204"/>
                  </a:lnTo>
                  <a:lnTo>
                    <a:pt x="6" y="228"/>
                  </a:lnTo>
                  <a:lnTo>
                    <a:pt x="12" y="240"/>
                  </a:lnTo>
                  <a:lnTo>
                    <a:pt x="6" y="252"/>
                  </a:lnTo>
                  <a:lnTo>
                    <a:pt x="6" y="264"/>
                  </a:lnTo>
                  <a:lnTo>
                    <a:pt x="18" y="288"/>
                  </a:lnTo>
                  <a:lnTo>
                    <a:pt x="18" y="300"/>
                  </a:lnTo>
                  <a:lnTo>
                    <a:pt x="0" y="300"/>
                  </a:lnTo>
                  <a:lnTo>
                    <a:pt x="18" y="324"/>
                  </a:lnTo>
                  <a:lnTo>
                    <a:pt x="18" y="336"/>
                  </a:lnTo>
                  <a:lnTo>
                    <a:pt x="30" y="360"/>
                  </a:lnTo>
                  <a:lnTo>
                    <a:pt x="36" y="384"/>
                  </a:lnTo>
                  <a:lnTo>
                    <a:pt x="36" y="390"/>
                  </a:lnTo>
                  <a:lnTo>
                    <a:pt x="48" y="414"/>
                  </a:lnTo>
                  <a:lnTo>
                    <a:pt x="48" y="450"/>
                  </a:lnTo>
                  <a:lnTo>
                    <a:pt x="36" y="450"/>
                  </a:lnTo>
                  <a:lnTo>
                    <a:pt x="36" y="468"/>
                  </a:lnTo>
                  <a:lnTo>
                    <a:pt x="54" y="480"/>
                  </a:lnTo>
                  <a:lnTo>
                    <a:pt x="84" y="486"/>
                  </a:lnTo>
                  <a:lnTo>
                    <a:pt x="96" y="480"/>
                  </a:lnTo>
                  <a:lnTo>
                    <a:pt x="102" y="474"/>
                  </a:lnTo>
                  <a:lnTo>
                    <a:pt x="114" y="468"/>
                  </a:lnTo>
                  <a:lnTo>
                    <a:pt x="126" y="456"/>
                  </a:lnTo>
                  <a:lnTo>
                    <a:pt x="150" y="456"/>
                  </a:lnTo>
                  <a:lnTo>
                    <a:pt x="186" y="462"/>
                  </a:lnTo>
                  <a:lnTo>
                    <a:pt x="204" y="438"/>
                  </a:lnTo>
                  <a:lnTo>
                    <a:pt x="234" y="426"/>
                  </a:lnTo>
                  <a:lnTo>
                    <a:pt x="270" y="420"/>
                  </a:lnTo>
                  <a:lnTo>
                    <a:pt x="294" y="408"/>
                  </a:lnTo>
                  <a:lnTo>
                    <a:pt x="342" y="408"/>
                  </a:lnTo>
                  <a:lnTo>
                    <a:pt x="354" y="420"/>
                  </a:lnTo>
                  <a:lnTo>
                    <a:pt x="360" y="420"/>
                  </a:lnTo>
                  <a:lnTo>
                    <a:pt x="390" y="432"/>
                  </a:lnTo>
                  <a:lnTo>
                    <a:pt x="384" y="438"/>
                  </a:lnTo>
                  <a:lnTo>
                    <a:pt x="408" y="462"/>
                  </a:lnTo>
                  <a:lnTo>
                    <a:pt x="408" y="480"/>
                  </a:lnTo>
                  <a:lnTo>
                    <a:pt x="414" y="486"/>
                  </a:lnTo>
                  <a:lnTo>
                    <a:pt x="426" y="468"/>
                  </a:lnTo>
                  <a:lnTo>
                    <a:pt x="444" y="456"/>
                  </a:lnTo>
                  <a:lnTo>
                    <a:pt x="456" y="432"/>
                  </a:lnTo>
                  <a:lnTo>
                    <a:pt x="456" y="450"/>
                  </a:lnTo>
                  <a:lnTo>
                    <a:pt x="444" y="462"/>
                  </a:lnTo>
                  <a:lnTo>
                    <a:pt x="444" y="480"/>
                  </a:lnTo>
                  <a:lnTo>
                    <a:pt x="432" y="492"/>
                  </a:lnTo>
                  <a:lnTo>
                    <a:pt x="450" y="486"/>
                  </a:lnTo>
                  <a:lnTo>
                    <a:pt x="462" y="468"/>
                  </a:lnTo>
                  <a:lnTo>
                    <a:pt x="468" y="486"/>
                  </a:lnTo>
                  <a:lnTo>
                    <a:pt x="462" y="498"/>
                  </a:lnTo>
                  <a:lnTo>
                    <a:pt x="468" y="498"/>
                  </a:lnTo>
                  <a:lnTo>
                    <a:pt x="480" y="492"/>
                  </a:lnTo>
                  <a:lnTo>
                    <a:pt x="486" y="516"/>
                  </a:lnTo>
                  <a:lnTo>
                    <a:pt x="486" y="534"/>
                  </a:lnTo>
                  <a:lnTo>
                    <a:pt x="498" y="552"/>
                  </a:lnTo>
                  <a:lnTo>
                    <a:pt x="558" y="576"/>
                  </a:lnTo>
                  <a:lnTo>
                    <a:pt x="564" y="570"/>
                  </a:lnTo>
                  <a:lnTo>
                    <a:pt x="582" y="552"/>
                  </a:lnTo>
                  <a:lnTo>
                    <a:pt x="582" y="564"/>
                  </a:lnTo>
                  <a:lnTo>
                    <a:pt x="594" y="558"/>
                  </a:lnTo>
                  <a:lnTo>
                    <a:pt x="594" y="570"/>
                  </a:lnTo>
                  <a:lnTo>
                    <a:pt x="612" y="582"/>
                  </a:lnTo>
                  <a:lnTo>
                    <a:pt x="618" y="570"/>
                  </a:lnTo>
                  <a:lnTo>
                    <a:pt x="642" y="552"/>
                  </a:lnTo>
                  <a:lnTo>
                    <a:pt x="672" y="546"/>
                  </a:lnTo>
                  <a:lnTo>
                    <a:pt x="684" y="498"/>
                  </a:lnTo>
                  <a:lnTo>
                    <a:pt x="702" y="456"/>
                  </a:lnTo>
                  <a:lnTo>
                    <a:pt x="726" y="420"/>
                  </a:lnTo>
                  <a:lnTo>
                    <a:pt x="732" y="402"/>
                  </a:lnTo>
                  <a:lnTo>
                    <a:pt x="744" y="342"/>
                  </a:lnTo>
                  <a:lnTo>
                    <a:pt x="732" y="324"/>
                  </a:lnTo>
                  <a:lnTo>
                    <a:pt x="732" y="29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6" name="Freeform 1031"/>
            <p:cNvSpPr>
              <a:spLocks/>
            </p:cNvSpPr>
            <p:nvPr/>
          </p:nvSpPr>
          <p:spPr bwMode="auto">
            <a:xfrm>
              <a:off x="5280" y="3661"/>
              <a:ext cx="6" cy="12"/>
            </a:xfrm>
            <a:custGeom>
              <a:avLst/>
              <a:gdLst>
                <a:gd name="T0" fmla="*/ 0 w 6"/>
                <a:gd name="T1" fmla="*/ 12 h 12"/>
                <a:gd name="T2" fmla="*/ 6 w 6"/>
                <a:gd name="T3" fmla="*/ 6 h 12"/>
                <a:gd name="T4" fmla="*/ 0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6"/>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7" name="Freeform 1032"/>
            <p:cNvSpPr>
              <a:spLocks/>
            </p:cNvSpPr>
            <p:nvPr/>
          </p:nvSpPr>
          <p:spPr bwMode="auto">
            <a:xfrm>
              <a:off x="5070" y="3115"/>
              <a:ext cx="6" cy="12"/>
            </a:xfrm>
            <a:custGeom>
              <a:avLst/>
              <a:gdLst>
                <a:gd name="T0" fmla="*/ 0 w 6"/>
                <a:gd name="T1" fmla="*/ 12 h 12"/>
                <a:gd name="T2" fmla="*/ 6 w 6"/>
                <a:gd name="T3" fmla="*/ 12 h 12"/>
                <a:gd name="T4" fmla="*/ 0 w 6"/>
                <a:gd name="T5" fmla="*/ 0 h 12"/>
                <a:gd name="T6" fmla="*/ 0 w 6"/>
                <a:gd name="T7" fmla="*/ 0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6" y="12"/>
                  </a:lnTo>
                  <a:lnTo>
                    <a:pt x="0" y="0"/>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8" name="Freeform 1033"/>
            <p:cNvSpPr>
              <a:spLocks/>
            </p:cNvSpPr>
            <p:nvPr/>
          </p:nvSpPr>
          <p:spPr bwMode="auto">
            <a:xfrm>
              <a:off x="5370" y="3325"/>
              <a:ext cx="6" cy="24"/>
            </a:xfrm>
            <a:custGeom>
              <a:avLst/>
              <a:gdLst>
                <a:gd name="T0" fmla="*/ 0 w 6"/>
                <a:gd name="T1" fmla="*/ 24 h 24"/>
                <a:gd name="T2" fmla="*/ 6 w 6"/>
                <a:gd name="T3" fmla="*/ 12 h 24"/>
                <a:gd name="T4" fmla="*/ 0 w 6"/>
                <a:gd name="T5" fmla="*/ 0 h 24"/>
                <a:gd name="T6" fmla="*/ 6 w 6"/>
                <a:gd name="T7" fmla="*/ 6 h 24"/>
                <a:gd name="T8" fmla="*/ 0 w 6"/>
                <a:gd name="T9" fmla="*/ 12 h 24"/>
                <a:gd name="T10" fmla="*/ 0 w 6"/>
                <a:gd name="T11" fmla="*/ 24 h 24"/>
              </a:gdLst>
              <a:ahLst/>
              <a:cxnLst>
                <a:cxn ang="0">
                  <a:pos x="T0" y="T1"/>
                </a:cxn>
                <a:cxn ang="0">
                  <a:pos x="T2" y="T3"/>
                </a:cxn>
                <a:cxn ang="0">
                  <a:pos x="T4" y="T5"/>
                </a:cxn>
                <a:cxn ang="0">
                  <a:pos x="T6" y="T7"/>
                </a:cxn>
                <a:cxn ang="0">
                  <a:pos x="T8" y="T9"/>
                </a:cxn>
                <a:cxn ang="0">
                  <a:pos x="T10" y="T11"/>
                </a:cxn>
              </a:cxnLst>
              <a:rect l="0" t="0" r="r" b="b"/>
              <a:pathLst>
                <a:path w="6" h="24">
                  <a:moveTo>
                    <a:pt x="0" y="24"/>
                  </a:moveTo>
                  <a:lnTo>
                    <a:pt x="6" y="12"/>
                  </a:lnTo>
                  <a:lnTo>
                    <a:pt x="0" y="0"/>
                  </a:lnTo>
                  <a:lnTo>
                    <a:pt x="6" y="6"/>
                  </a:lnTo>
                  <a:lnTo>
                    <a:pt x="0" y="12"/>
                  </a:lnTo>
                  <a:lnTo>
                    <a:pt x="0" y="24"/>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9" name="Freeform 1034"/>
            <p:cNvSpPr>
              <a:spLocks/>
            </p:cNvSpPr>
            <p:nvPr/>
          </p:nvSpPr>
          <p:spPr bwMode="auto">
            <a:xfrm>
              <a:off x="4986" y="3067"/>
              <a:ext cx="6" cy="6"/>
            </a:xfrm>
            <a:custGeom>
              <a:avLst/>
              <a:gdLst>
                <a:gd name="T0" fmla="*/ 0 w 6"/>
                <a:gd name="T1" fmla="*/ 6 h 6"/>
                <a:gd name="T2" fmla="*/ 6 w 6"/>
                <a:gd name="T3" fmla="*/ 6 h 6"/>
                <a:gd name="T4" fmla="*/ 6 w 6"/>
                <a:gd name="T5" fmla="*/ 6 h 6"/>
                <a:gd name="T6" fmla="*/ 0 w 6"/>
                <a:gd name="T7" fmla="*/ 0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6" y="6"/>
                  </a:lnTo>
                  <a:lnTo>
                    <a:pt x="6" y="6"/>
                  </a:lnTo>
                  <a:lnTo>
                    <a:pt x="0" y="0"/>
                  </a:lnTo>
                  <a:lnTo>
                    <a:pt x="0" y="6"/>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0" name="Freeform 1035"/>
            <p:cNvSpPr>
              <a:spLocks/>
            </p:cNvSpPr>
            <p:nvPr/>
          </p:nvSpPr>
          <p:spPr bwMode="auto">
            <a:xfrm>
              <a:off x="5118" y="3163"/>
              <a:ext cx="12" cy="12"/>
            </a:xfrm>
            <a:custGeom>
              <a:avLst/>
              <a:gdLst>
                <a:gd name="T0" fmla="*/ 0 w 12"/>
                <a:gd name="T1" fmla="*/ 12 h 12"/>
                <a:gd name="T2" fmla="*/ 6 w 12"/>
                <a:gd name="T3" fmla="*/ 6 h 12"/>
                <a:gd name="T4" fmla="*/ 12 w 12"/>
                <a:gd name="T5" fmla="*/ 6 h 12"/>
                <a:gd name="T6" fmla="*/ 6 w 12"/>
                <a:gd name="T7" fmla="*/ 0 h 12"/>
                <a:gd name="T8" fmla="*/ 0 w 12"/>
                <a:gd name="T9" fmla="*/ 6 h 12"/>
                <a:gd name="T10" fmla="*/ 0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0" y="12"/>
                  </a:moveTo>
                  <a:lnTo>
                    <a:pt x="6" y="6"/>
                  </a:lnTo>
                  <a:lnTo>
                    <a:pt x="12" y="6"/>
                  </a:lnTo>
                  <a:lnTo>
                    <a:pt x="6" y="0"/>
                  </a:lnTo>
                  <a:lnTo>
                    <a:pt x="0" y="6"/>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1" name="Freeform 1036"/>
            <p:cNvSpPr>
              <a:spLocks/>
            </p:cNvSpPr>
            <p:nvPr/>
          </p:nvSpPr>
          <p:spPr bwMode="auto">
            <a:xfrm>
              <a:off x="4956" y="3067"/>
              <a:ext cx="18" cy="12"/>
            </a:xfrm>
            <a:custGeom>
              <a:avLst/>
              <a:gdLst>
                <a:gd name="T0" fmla="*/ 12 w 18"/>
                <a:gd name="T1" fmla="*/ 12 h 12"/>
                <a:gd name="T2" fmla="*/ 18 w 18"/>
                <a:gd name="T3" fmla="*/ 6 h 12"/>
                <a:gd name="T4" fmla="*/ 18 w 18"/>
                <a:gd name="T5" fmla="*/ 0 h 12"/>
                <a:gd name="T6" fmla="*/ 6 w 18"/>
                <a:gd name="T7" fmla="*/ 6 h 12"/>
                <a:gd name="T8" fmla="*/ 0 w 18"/>
                <a:gd name="T9" fmla="*/ 0 h 12"/>
                <a:gd name="T10" fmla="*/ 0 w 18"/>
                <a:gd name="T11" fmla="*/ 6 h 12"/>
                <a:gd name="T12" fmla="*/ 12 w 1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2" y="12"/>
                  </a:moveTo>
                  <a:lnTo>
                    <a:pt x="18" y="6"/>
                  </a:lnTo>
                  <a:lnTo>
                    <a:pt x="18" y="0"/>
                  </a:lnTo>
                  <a:lnTo>
                    <a:pt x="6" y="6"/>
                  </a:lnTo>
                  <a:lnTo>
                    <a:pt x="0" y="0"/>
                  </a:lnTo>
                  <a:lnTo>
                    <a:pt x="0" y="6"/>
                  </a:lnTo>
                  <a:lnTo>
                    <a:pt x="12"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2" name="Freeform 1037"/>
            <p:cNvSpPr>
              <a:spLocks/>
            </p:cNvSpPr>
            <p:nvPr/>
          </p:nvSpPr>
          <p:spPr bwMode="auto">
            <a:xfrm>
              <a:off x="5070" y="3559"/>
              <a:ext cx="30" cy="12"/>
            </a:xfrm>
            <a:custGeom>
              <a:avLst/>
              <a:gdLst>
                <a:gd name="T0" fmla="*/ 18 w 30"/>
                <a:gd name="T1" fmla="*/ 0 h 12"/>
                <a:gd name="T2" fmla="*/ 0 w 30"/>
                <a:gd name="T3" fmla="*/ 12 h 12"/>
                <a:gd name="T4" fmla="*/ 18 w 30"/>
                <a:gd name="T5" fmla="*/ 12 h 12"/>
                <a:gd name="T6" fmla="*/ 18 w 30"/>
                <a:gd name="T7" fmla="*/ 12 h 12"/>
                <a:gd name="T8" fmla="*/ 30 w 30"/>
                <a:gd name="T9" fmla="*/ 6 h 12"/>
                <a:gd name="T10" fmla="*/ 18 w 30"/>
                <a:gd name="T11" fmla="*/ 6 h 12"/>
                <a:gd name="T12" fmla="*/ 18 w 3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18" y="0"/>
                  </a:moveTo>
                  <a:lnTo>
                    <a:pt x="0" y="12"/>
                  </a:lnTo>
                  <a:lnTo>
                    <a:pt x="18" y="12"/>
                  </a:lnTo>
                  <a:lnTo>
                    <a:pt x="18" y="12"/>
                  </a:lnTo>
                  <a:lnTo>
                    <a:pt x="30" y="6"/>
                  </a:lnTo>
                  <a:lnTo>
                    <a:pt x="18" y="6"/>
                  </a:lnTo>
                  <a:lnTo>
                    <a:pt x="18"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3" name="Freeform 1038"/>
            <p:cNvSpPr>
              <a:spLocks/>
            </p:cNvSpPr>
            <p:nvPr/>
          </p:nvSpPr>
          <p:spPr bwMode="auto">
            <a:xfrm>
              <a:off x="5220" y="3685"/>
              <a:ext cx="60" cy="72"/>
            </a:xfrm>
            <a:custGeom>
              <a:avLst/>
              <a:gdLst>
                <a:gd name="T0" fmla="*/ 0 w 60"/>
                <a:gd name="T1" fmla="*/ 0 h 72"/>
                <a:gd name="T2" fmla="*/ 24 w 60"/>
                <a:gd name="T3" fmla="*/ 60 h 72"/>
                <a:gd name="T4" fmla="*/ 36 w 60"/>
                <a:gd name="T5" fmla="*/ 72 h 72"/>
                <a:gd name="T6" fmla="*/ 60 w 60"/>
                <a:gd name="T7" fmla="*/ 48 h 72"/>
                <a:gd name="T8" fmla="*/ 60 w 60"/>
                <a:gd name="T9" fmla="*/ 0 h 72"/>
                <a:gd name="T10" fmla="*/ 30 w 60"/>
                <a:gd name="T11" fmla="*/ 6 h 72"/>
                <a:gd name="T12" fmla="*/ 0 w 60"/>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60" h="72">
                  <a:moveTo>
                    <a:pt x="0" y="0"/>
                  </a:moveTo>
                  <a:lnTo>
                    <a:pt x="24" y="60"/>
                  </a:lnTo>
                  <a:lnTo>
                    <a:pt x="36" y="72"/>
                  </a:lnTo>
                  <a:lnTo>
                    <a:pt x="60" y="48"/>
                  </a:lnTo>
                  <a:lnTo>
                    <a:pt x="60" y="0"/>
                  </a:lnTo>
                  <a:lnTo>
                    <a:pt x="30" y="6"/>
                  </a:lnTo>
                  <a:lnTo>
                    <a:pt x="0" y="0"/>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64" name="Freeform 1039"/>
            <p:cNvSpPr>
              <a:spLocks/>
            </p:cNvSpPr>
            <p:nvPr/>
          </p:nvSpPr>
          <p:spPr bwMode="auto">
            <a:xfrm>
              <a:off x="4950" y="3067"/>
              <a:ext cx="6" cy="12"/>
            </a:xfrm>
            <a:custGeom>
              <a:avLst/>
              <a:gdLst>
                <a:gd name="T0" fmla="*/ 0 w 6"/>
                <a:gd name="T1" fmla="*/ 12 h 12"/>
                <a:gd name="T2" fmla="*/ 6 w 6"/>
                <a:gd name="T3" fmla="*/ 12 h 12"/>
                <a:gd name="T4" fmla="*/ 0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12"/>
                  </a:lnTo>
                  <a:lnTo>
                    <a:pt x="0" y="0"/>
                  </a:lnTo>
                  <a:lnTo>
                    <a:pt x="0" y="12"/>
                  </a:lnTo>
                  <a:close/>
                </a:path>
              </a:pathLst>
            </a:custGeom>
            <a:grpFill/>
            <a:ln w="3175" cmpd="sng">
              <a:solidFill>
                <a:srgbClr val="F0E51B"/>
              </a:solidFill>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2982453"/>
            <a:ext cx="10641600" cy="1250591"/>
          </a:xfrm>
        </p:spPr>
        <p:txBody>
          <a:bodyPr/>
          <a:lstStyle>
            <a:lvl1pPr>
              <a:defRPr b="0" i="0">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4481869"/>
            <a:ext cx="10640484"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686"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687" name="Date Placeholder 3"/>
          <p:cNvSpPr>
            <a:spLocks noGrp="1"/>
          </p:cNvSpPr>
          <p:nvPr>
            <p:ph type="dt" sz="half" idx="10"/>
          </p:nvPr>
        </p:nvSpPr>
        <p:spPr>
          <a:xfrm>
            <a:off x="1401600" y="6290799"/>
            <a:ext cx="2677584" cy="223069"/>
          </a:xfrm>
        </p:spPr>
        <p:txBody>
          <a:bodyPr anchor="t" anchorCtr="0"/>
          <a:lstStyle>
            <a:lvl1pPr>
              <a:defRPr sz="1000">
                <a:latin typeface="+mn-lt"/>
              </a:defRPr>
            </a:lvl1pPr>
          </a:lstStyle>
          <a:p>
            <a:fld id="{909C3586-06FE-784D-AEBD-A14DEA542F40}" type="datetime1">
              <a:rPr lang="en-GB" smtClean="0"/>
              <a:pPr/>
              <a:t>16/08/2024</a:t>
            </a:fld>
            <a:endParaRPr lang="en-US" dirty="0"/>
          </a:p>
        </p:txBody>
      </p:sp>
      <p:sp>
        <p:nvSpPr>
          <p:cNvPr id="1688" name="Slide Number Placeholder 5"/>
          <p:cNvSpPr>
            <a:spLocks noGrp="1"/>
          </p:cNvSpPr>
          <p:nvPr>
            <p:ph type="sldNum" sz="quarter" idx="12"/>
          </p:nvPr>
        </p:nvSpPr>
        <p:spPr>
          <a:xfrm>
            <a:off x="776819" y="6290799"/>
            <a:ext cx="5376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954951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1"/>
        </a:solid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2118" y="0"/>
            <a:ext cx="12187767"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a:xfrm>
            <a:off x="776815" y="1036800"/>
            <a:ext cx="10641600" cy="936000"/>
          </a:xfrm>
        </p:spPr>
        <p:txBody>
          <a:bodyPr/>
          <a:lstStyle>
            <a:lvl1pPr>
              <a:defRPr b="0" i="0">
                <a:solidFill>
                  <a:srgbClr val="FFFFFF"/>
                </a:solidFill>
                <a:latin typeface="+mn-lt"/>
                <a:cs typeface="VAG Rounded Std Light"/>
              </a:defRPr>
            </a:lvl1pPr>
          </a:lstStyle>
          <a:p>
            <a:r>
              <a:rPr lang="en-US"/>
              <a:t>Click to edit Master title style</a:t>
            </a:r>
            <a:endParaRPr lang="en-US" dirty="0"/>
          </a:p>
        </p:txBody>
      </p:sp>
      <p:sp>
        <p:nvSpPr>
          <p:cNvPr id="3" name="Content Placeholder 2"/>
          <p:cNvSpPr>
            <a:spLocks noGrp="1"/>
          </p:cNvSpPr>
          <p:nvPr>
            <p:ph idx="1"/>
          </p:nvPr>
        </p:nvSpPr>
        <p:spPr>
          <a:xfrm>
            <a:off x="776817" y="2178000"/>
            <a:ext cx="10640484" cy="3945600"/>
          </a:xfrm>
        </p:spPr>
        <p:txBody>
          <a:bodyPr/>
          <a:lstStyle>
            <a:lvl1pPr>
              <a:defRPr>
                <a:solidFill>
                  <a:srgbClr val="FFFFFF"/>
                </a:solidFill>
                <a:latin typeface="+mn-lt"/>
              </a:defRPr>
            </a:lvl1pPr>
            <a:lvl2pPr>
              <a:defRPr>
                <a:solidFill>
                  <a:srgbClr val="FFFFFF"/>
                </a:solidFill>
                <a:latin typeface="+mn-lt"/>
              </a:defRPr>
            </a:lvl2pPr>
            <a:lvl3pPr>
              <a:defRPr>
                <a:solidFill>
                  <a:srgbClr val="FFFFFF"/>
                </a:solidFill>
                <a:latin typeface="+mn-lt"/>
              </a:defRPr>
            </a:lvl3pPr>
            <a:lvl4pPr>
              <a:defRPr>
                <a:solidFill>
                  <a:srgbClr val="FFFFFF"/>
                </a:solidFill>
                <a:latin typeface="+mn-lt"/>
              </a:defRPr>
            </a:lvl4pPr>
            <a:lvl5pP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cap="all">
                <a:solidFill>
                  <a:srgbClr val="FFFFFF"/>
                </a:solidFill>
              </a:defRPr>
            </a:lvl1pPr>
          </a:lstStyle>
          <a:p>
            <a:r>
              <a:rPr lang="en-US"/>
              <a:t>example presentation title</a:t>
            </a:r>
            <a:endParaRPr lang="en-US" dirty="0"/>
          </a:p>
        </p:txBody>
      </p:sp>
      <p:sp>
        <p:nvSpPr>
          <p:cNvPr id="12"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solidFill>
                  <a:srgbClr val="FFFFFF"/>
                </a:solidFill>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3" name="Date Placeholder 3"/>
          <p:cNvSpPr>
            <a:spLocks noGrp="1"/>
          </p:cNvSpPr>
          <p:nvPr>
            <p:ph type="dt" sz="half" idx="10"/>
          </p:nvPr>
        </p:nvSpPr>
        <p:spPr>
          <a:xfrm>
            <a:off x="1401600" y="6290799"/>
            <a:ext cx="2677584" cy="223069"/>
          </a:xfrm>
        </p:spPr>
        <p:txBody>
          <a:bodyPr anchor="t" anchorCtr="0"/>
          <a:lstStyle>
            <a:lvl1pPr>
              <a:defRPr sz="1000">
                <a:solidFill>
                  <a:srgbClr val="FFFFFF"/>
                </a:solidFill>
                <a:latin typeface="+mn-lt"/>
              </a:defRPr>
            </a:lvl1pPr>
          </a:lstStyle>
          <a:p>
            <a:fld id="{909C3586-06FE-784D-AEBD-A14DEA542F40}" type="datetime1">
              <a:rPr lang="en-GB" smtClean="0"/>
              <a:pPr/>
              <a:t>16/08/2024</a:t>
            </a:fld>
            <a:endParaRPr lang="en-US" dirty="0"/>
          </a:p>
        </p:txBody>
      </p:sp>
      <p:sp>
        <p:nvSpPr>
          <p:cNvPr id="14" name="Slide Number Placeholder 5"/>
          <p:cNvSpPr>
            <a:spLocks noGrp="1"/>
          </p:cNvSpPr>
          <p:nvPr>
            <p:ph type="sldNum" sz="quarter" idx="12"/>
          </p:nvPr>
        </p:nvSpPr>
        <p:spPr>
          <a:xfrm>
            <a:off x="776819" y="6290799"/>
            <a:ext cx="5376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2648269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8" name="Freeform 5"/>
          <p:cNvSpPr>
            <a:spLocks/>
          </p:cNvSpPr>
          <p:nvPr/>
        </p:nvSpPr>
        <p:spPr bwMode="auto">
          <a:xfrm>
            <a:off x="2118" y="1"/>
            <a:ext cx="4620684"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 name="Title 1"/>
          <p:cNvSpPr>
            <a:spLocks noGrp="1"/>
          </p:cNvSpPr>
          <p:nvPr>
            <p:ph type="title"/>
          </p:nvPr>
        </p:nvSpPr>
        <p:spPr>
          <a:xfrm>
            <a:off x="776815" y="1036800"/>
            <a:ext cx="10641600" cy="936000"/>
          </a:xfrm>
        </p:spPr>
        <p:txBody>
          <a:bodyPr/>
          <a:lstStyle>
            <a:lvl1pPr>
              <a:defRPr b="0" i="0">
                <a:latin typeface="+mn-lt"/>
                <a:cs typeface="VAG Rounded Std Light"/>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cap="all"/>
            </a:lvl1pPr>
          </a:lstStyle>
          <a:p>
            <a:r>
              <a:rPr lang="en-US"/>
              <a:t>example presentation title</a:t>
            </a:r>
            <a:endParaRPr lang="en-US" dirty="0"/>
          </a:p>
        </p:txBody>
      </p:sp>
      <p:sp>
        <p:nvSpPr>
          <p:cNvPr id="13" name="Picture Placeholder 12"/>
          <p:cNvSpPr>
            <a:spLocks noGrp="1"/>
          </p:cNvSpPr>
          <p:nvPr>
            <p:ph type="pic" sz="quarter" idx="12"/>
          </p:nvPr>
        </p:nvSpPr>
        <p:spPr>
          <a:xfrm>
            <a:off x="776817" y="2438400"/>
            <a:ext cx="2487083" cy="4419600"/>
          </a:xfrm>
        </p:spPr>
        <p:txBody>
          <a:bodyPr>
            <a:normAutofit/>
          </a:bodyPr>
          <a:lstStyle>
            <a:lvl1pPr algn="ctr">
              <a:defRPr sz="1400"/>
            </a:lvl1pPr>
          </a:lstStyle>
          <a:p>
            <a:r>
              <a:rPr lang="en-US"/>
              <a:t>Click icon to add picture</a:t>
            </a:r>
            <a:endParaRPr lang="en-US" dirty="0"/>
          </a:p>
        </p:txBody>
      </p:sp>
      <p:sp>
        <p:nvSpPr>
          <p:cNvPr id="14" name="Picture Placeholder 12"/>
          <p:cNvSpPr>
            <a:spLocks noGrp="1"/>
          </p:cNvSpPr>
          <p:nvPr>
            <p:ph type="pic" sz="quarter" idx="13"/>
          </p:nvPr>
        </p:nvSpPr>
        <p:spPr>
          <a:xfrm>
            <a:off x="3506047" y="3230880"/>
            <a:ext cx="3842596" cy="3627120"/>
          </a:xfrm>
        </p:spPr>
        <p:txBody>
          <a:bodyPr>
            <a:normAutofit/>
          </a:bodyPr>
          <a:lstStyle>
            <a:lvl1pPr algn="ctr">
              <a:defRPr sz="1400"/>
            </a:lvl1pPr>
          </a:lstStyle>
          <a:p>
            <a:r>
              <a:rPr lang="en-US"/>
              <a:t>Click icon to add picture</a:t>
            </a:r>
          </a:p>
        </p:txBody>
      </p:sp>
      <p:sp>
        <p:nvSpPr>
          <p:cNvPr id="15" name="Picture Placeholder 12"/>
          <p:cNvSpPr>
            <a:spLocks noGrp="1"/>
          </p:cNvSpPr>
          <p:nvPr>
            <p:ph type="pic" sz="quarter" idx="14"/>
          </p:nvPr>
        </p:nvSpPr>
        <p:spPr>
          <a:xfrm>
            <a:off x="7590791" y="2046684"/>
            <a:ext cx="3827624" cy="4811316"/>
          </a:xfrm>
        </p:spPr>
        <p:txBody>
          <a:bodyPr>
            <a:norm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50429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806" y="573088"/>
            <a:ext cx="1642535" cy="828522"/>
          </a:xfrm>
          <a:prstGeom prst="rect">
            <a:avLst/>
          </a:prstGeom>
        </p:spPr>
      </p:pic>
      <p:sp>
        <p:nvSpPr>
          <p:cNvPr id="8" name="Rectangle 7"/>
          <p:cNvSpPr>
            <a:spLocks noChangeArrowheads="1"/>
          </p:cNvSpPr>
          <p:nvPr/>
        </p:nvSpPr>
        <p:spPr bwMode="auto">
          <a:xfrm>
            <a:off x="10275707" y="0"/>
            <a:ext cx="444500" cy="6858000"/>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9" name="Freeform 8"/>
          <p:cNvSpPr>
            <a:spLocks/>
          </p:cNvSpPr>
          <p:nvPr/>
        </p:nvSpPr>
        <p:spPr bwMode="auto">
          <a:xfrm>
            <a:off x="8135758" y="0"/>
            <a:ext cx="2061633" cy="6858000"/>
          </a:xfrm>
          <a:custGeom>
            <a:avLst/>
            <a:gdLst>
              <a:gd name="T0" fmla="*/ 764 w 974"/>
              <a:gd name="T1" fmla="*/ 0 h 4320"/>
              <a:gd name="T2" fmla="*/ 0 w 974"/>
              <a:gd name="T3" fmla="*/ 4320 h 4320"/>
              <a:gd name="T4" fmla="*/ 210 w 974"/>
              <a:gd name="T5" fmla="*/ 4320 h 4320"/>
              <a:gd name="T6" fmla="*/ 974 w 974"/>
              <a:gd name="T7" fmla="*/ 0 h 4320"/>
              <a:gd name="T8" fmla="*/ 764 w 974"/>
              <a:gd name="T9" fmla="*/ 0 h 4320"/>
            </a:gdLst>
            <a:ahLst/>
            <a:cxnLst>
              <a:cxn ang="0">
                <a:pos x="T0" y="T1"/>
              </a:cxn>
              <a:cxn ang="0">
                <a:pos x="T2" y="T3"/>
              </a:cxn>
              <a:cxn ang="0">
                <a:pos x="T4" y="T5"/>
              </a:cxn>
              <a:cxn ang="0">
                <a:pos x="T6" y="T7"/>
              </a:cxn>
              <a:cxn ang="0">
                <a:pos x="T8" y="T9"/>
              </a:cxn>
            </a:cxnLst>
            <a:rect l="0" t="0" r="r" b="b"/>
            <a:pathLst>
              <a:path w="974" h="4320">
                <a:moveTo>
                  <a:pt x="764" y="0"/>
                </a:moveTo>
                <a:lnTo>
                  <a:pt x="0" y="4320"/>
                </a:lnTo>
                <a:lnTo>
                  <a:pt x="210" y="4320"/>
                </a:lnTo>
                <a:lnTo>
                  <a:pt x="974" y="0"/>
                </a:lnTo>
                <a:lnTo>
                  <a:pt x="764"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11" name="Freeform 10"/>
          <p:cNvSpPr>
            <a:spLocks/>
          </p:cNvSpPr>
          <p:nvPr/>
        </p:nvSpPr>
        <p:spPr bwMode="auto">
          <a:xfrm>
            <a:off x="11789125" y="5081589"/>
            <a:ext cx="421217" cy="1776413"/>
          </a:xfrm>
          <a:custGeom>
            <a:avLst/>
            <a:gdLst>
              <a:gd name="T0" fmla="*/ 0 w 199"/>
              <a:gd name="T1" fmla="*/ 1119 h 1119"/>
              <a:gd name="T2" fmla="*/ 199 w 199"/>
              <a:gd name="T3" fmla="*/ 1119 h 1119"/>
              <a:gd name="T4" fmla="*/ 199 w 199"/>
              <a:gd name="T5" fmla="*/ 0 h 1119"/>
              <a:gd name="T6" fmla="*/ 0 w 199"/>
              <a:gd name="T7" fmla="*/ 1119 h 1119"/>
            </a:gdLst>
            <a:ahLst/>
            <a:cxnLst>
              <a:cxn ang="0">
                <a:pos x="T0" y="T1"/>
              </a:cxn>
              <a:cxn ang="0">
                <a:pos x="T2" y="T3"/>
              </a:cxn>
              <a:cxn ang="0">
                <a:pos x="T4" y="T5"/>
              </a:cxn>
              <a:cxn ang="0">
                <a:pos x="T6" y="T7"/>
              </a:cxn>
            </a:cxnLst>
            <a:rect l="0" t="0" r="r" b="b"/>
            <a:pathLst>
              <a:path w="199" h="1119">
                <a:moveTo>
                  <a:pt x="0" y="1119"/>
                </a:moveTo>
                <a:lnTo>
                  <a:pt x="199" y="1119"/>
                </a:lnTo>
                <a:lnTo>
                  <a:pt x="199" y="0"/>
                </a:lnTo>
                <a:lnTo>
                  <a:pt x="0" y="11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12" name="Freeform 11"/>
          <p:cNvSpPr>
            <a:spLocks/>
          </p:cNvSpPr>
          <p:nvPr/>
        </p:nvSpPr>
        <p:spPr bwMode="auto">
          <a:xfrm>
            <a:off x="11065224" y="1976438"/>
            <a:ext cx="1145117" cy="4881562"/>
          </a:xfrm>
          <a:custGeom>
            <a:avLst/>
            <a:gdLst>
              <a:gd name="T0" fmla="*/ 0 w 541"/>
              <a:gd name="T1" fmla="*/ 3075 h 3075"/>
              <a:gd name="T2" fmla="*/ 204 w 541"/>
              <a:gd name="T3" fmla="*/ 3075 h 3075"/>
              <a:gd name="T4" fmla="*/ 541 w 541"/>
              <a:gd name="T5" fmla="*/ 1186 h 3075"/>
              <a:gd name="T6" fmla="*/ 541 w 541"/>
              <a:gd name="T7" fmla="*/ 0 h 3075"/>
              <a:gd name="T8" fmla="*/ 0 w 541"/>
              <a:gd name="T9" fmla="*/ 3075 h 3075"/>
            </a:gdLst>
            <a:ahLst/>
            <a:cxnLst>
              <a:cxn ang="0">
                <a:pos x="T0" y="T1"/>
              </a:cxn>
              <a:cxn ang="0">
                <a:pos x="T2" y="T3"/>
              </a:cxn>
              <a:cxn ang="0">
                <a:pos x="T4" y="T5"/>
              </a:cxn>
              <a:cxn ang="0">
                <a:pos x="T6" y="T7"/>
              </a:cxn>
              <a:cxn ang="0">
                <a:pos x="T8" y="T9"/>
              </a:cxn>
            </a:cxnLst>
            <a:rect l="0" t="0" r="r" b="b"/>
            <a:pathLst>
              <a:path w="541" h="3075">
                <a:moveTo>
                  <a:pt x="0" y="3075"/>
                </a:moveTo>
                <a:lnTo>
                  <a:pt x="204" y="3075"/>
                </a:lnTo>
                <a:lnTo>
                  <a:pt x="541" y="1186"/>
                </a:lnTo>
                <a:lnTo>
                  <a:pt x="541" y="0"/>
                </a:lnTo>
                <a:lnTo>
                  <a:pt x="0" y="30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13" name="TextBox 12"/>
          <p:cNvSpPr txBox="1"/>
          <p:nvPr userDrawn="1"/>
        </p:nvSpPr>
        <p:spPr>
          <a:xfrm>
            <a:off x="776818" y="1892439"/>
            <a:ext cx="3419345" cy="1384995"/>
          </a:xfrm>
          <a:prstGeom prst="rect">
            <a:avLst/>
          </a:prstGeom>
          <a:noFill/>
        </p:spPr>
        <p:txBody>
          <a:bodyPr wrap="square" lIns="0" tIns="0" rIns="0" bIns="0" rtlCol="0">
            <a:spAutoFit/>
          </a:bodyPr>
          <a:lstStyle/>
          <a:p>
            <a:r>
              <a:rPr lang="en-GB" sz="1000" b="0" i="0" dirty="0">
                <a:solidFill>
                  <a:srgbClr val="E00034"/>
                </a:solidFill>
                <a:latin typeface="+mj-lt"/>
                <a:cs typeface="VAG Rounded Std Light"/>
              </a:rPr>
              <a:t>Visiting address</a:t>
            </a:r>
          </a:p>
          <a:p>
            <a:r>
              <a:rPr lang="en-GB" sz="1000" b="0" i="0" dirty="0" err="1">
                <a:solidFill>
                  <a:srgbClr val="E00034"/>
                </a:solidFill>
                <a:latin typeface="+mn-lt"/>
                <a:cs typeface="VAG Rounded Std Light"/>
              </a:rPr>
              <a:t>Riviervismarkt</a:t>
            </a:r>
            <a:r>
              <a:rPr lang="en-GB" sz="1000" b="0" i="0" dirty="0">
                <a:solidFill>
                  <a:srgbClr val="E00034"/>
                </a:solidFill>
                <a:latin typeface="+mn-lt"/>
                <a:cs typeface="VAG Rounded Std Light"/>
              </a:rPr>
              <a:t> 5</a:t>
            </a:r>
          </a:p>
          <a:p>
            <a:r>
              <a:rPr lang="en-GB" sz="1000" b="0" i="0" dirty="0">
                <a:solidFill>
                  <a:srgbClr val="E00034"/>
                </a:solidFill>
                <a:latin typeface="+mn-lt"/>
                <a:cs typeface="VAG Rounded Std Light"/>
              </a:rPr>
              <a:t>2513 AM  The Hague</a:t>
            </a:r>
          </a:p>
          <a:p>
            <a:r>
              <a:rPr lang="en-GB" sz="1000" b="0" i="0" dirty="0">
                <a:solidFill>
                  <a:srgbClr val="E00034"/>
                </a:solidFill>
                <a:latin typeface="+mn-lt"/>
                <a:cs typeface="VAG Rounded Std Light"/>
              </a:rPr>
              <a:t>The Netherlands</a:t>
            </a:r>
          </a:p>
          <a:p>
            <a:pPr>
              <a:lnSpc>
                <a:spcPct val="50000"/>
              </a:lnSpc>
            </a:pPr>
            <a:endParaRPr lang="en-GB" sz="1000" b="0" i="0" dirty="0">
              <a:solidFill>
                <a:srgbClr val="E00034"/>
              </a:solidFill>
              <a:latin typeface="+mn-lt"/>
              <a:cs typeface="VAG Rounded Std Light"/>
            </a:endParaRPr>
          </a:p>
          <a:p>
            <a:pPr>
              <a:lnSpc>
                <a:spcPct val="50000"/>
              </a:lnSpc>
            </a:pPr>
            <a:endParaRPr lang="en-GB" sz="1000" b="0" i="0" dirty="0">
              <a:solidFill>
                <a:srgbClr val="E00034"/>
              </a:solidFill>
              <a:latin typeface="+mn-lt"/>
              <a:cs typeface="VAG Rounded Std Light"/>
            </a:endParaRPr>
          </a:p>
          <a:p>
            <a:r>
              <a:rPr lang="en-GB" sz="1000" b="0" i="0" dirty="0">
                <a:solidFill>
                  <a:srgbClr val="E00034"/>
                </a:solidFill>
                <a:latin typeface="+mn-lt"/>
                <a:cs typeface="VAG Rounded Std Light"/>
              </a:rPr>
              <a:t>T   +31 70 3044000</a:t>
            </a:r>
          </a:p>
          <a:p>
            <a:r>
              <a:rPr lang="en-GB" sz="1000" b="0" i="0" dirty="0">
                <a:solidFill>
                  <a:srgbClr val="E00034"/>
                </a:solidFill>
                <a:latin typeface="+mn-lt"/>
                <a:cs typeface="VAG Rounded Std Light"/>
              </a:rPr>
              <a:t>info@ircwash.org </a:t>
            </a:r>
          </a:p>
          <a:p>
            <a:r>
              <a:rPr lang="en-GB" sz="1000" b="0" i="0" dirty="0" err="1">
                <a:solidFill>
                  <a:srgbClr val="E00034"/>
                </a:solidFill>
                <a:latin typeface="+mn-lt"/>
                <a:cs typeface="VAG Rounded Std Light"/>
              </a:rPr>
              <a:t>www.ircwash.org</a:t>
            </a:r>
            <a:r>
              <a:rPr lang="en-GB" sz="1000" b="0" i="0" dirty="0">
                <a:solidFill>
                  <a:srgbClr val="E00034"/>
                </a:solidFill>
                <a:latin typeface="+mn-lt"/>
                <a:cs typeface="VAG Rounded Std Light"/>
              </a:rPr>
              <a:t> </a:t>
            </a:r>
          </a:p>
          <a:p>
            <a:endParaRPr lang="en-GB" sz="1000" b="0" i="0" dirty="0">
              <a:solidFill>
                <a:srgbClr val="007C92"/>
              </a:solidFill>
              <a:latin typeface="+mn-lt"/>
              <a:cs typeface="VAG Rounded Std Light"/>
            </a:endParaRPr>
          </a:p>
        </p:txBody>
      </p:sp>
      <p:sp>
        <p:nvSpPr>
          <p:cNvPr id="14" name="TextBox 13"/>
          <p:cNvSpPr txBox="1"/>
          <p:nvPr userDrawn="1"/>
        </p:nvSpPr>
        <p:spPr>
          <a:xfrm>
            <a:off x="788807" y="6018279"/>
            <a:ext cx="2350056" cy="276999"/>
          </a:xfrm>
          <a:prstGeom prst="rect">
            <a:avLst/>
          </a:prstGeom>
          <a:noFill/>
        </p:spPr>
        <p:txBody>
          <a:bodyPr wrap="square" lIns="0" tIns="0" rIns="0" bIns="0" rtlCol="0">
            <a:spAutoFit/>
          </a:bodyPr>
          <a:lstStyle/>
          <a:p>
            <a:r>
              <a:rPr lang="en-GB" sz="900" b="0" i="0" dirty="0">
                <a:solidFill>
                  <a:srgbClr val="E00034"/>
                </a:solidFill>
                <a:latin typeface="+mj-lt"/>
                <a:cs typeface="VAG Rounded Std Bold"/>
              </a:rPr>
              <a:t>Supporting water sanitation</a:t>
            </a:r>
            <a:br>
              <a:rPr lang="en-GB" sz="900" b="0" i="0" dirty="0">
                <a:solidFill>
                  <a:srgbClr val="E00034"/>
                </a:solidFill>
                <a:latin typeface="+mj-lt"/>
                <a:cs typeface="VAG Rounded Std Bold"/>
              </a:rPr>
            </a:br>
            <a:r>
              <a:rPr lang="en-GB" sz="900" b="0" i="0" dirty="0">
                <a:solidFill>
                  <a:srgbClr val="E00034"/>
                </a:solidFill>
                <a:latin typeface="+mj-lt"/>
                <a:cs typeface="VAG Rounded Std Bold"/>
              </a:rPr>
              <a:t>and hygiene</a:t>
            </a:r>
            <a:r>
              <a:rPr lang="en-GB" sz="900" b="0" i="0" baseline="0" dirty="0">
                <a:solidFill>
                  <a:srgbClr val="E00034"/>
                </a:solidFill>
                <a:latin typeface="+mj-lt"/>
                <a:cs typeface="VAG Rounded Std Bold"/>
              </a:rPr>
              <a:t> services for life</a:t>
            </a:r>
            <a:endParaRPr lang="en-GB" sz="900" b="0" i="0" dirty="0">
              <a:solidFill>
                <a:srgbClr val="007C92"/>
              </a:solidFill>
              <a:latin typeface="+mj-lt"/>
              <a:cs typeface="VAG Rounded Std Bold"/>
            </a:endParaRPr>
          </a:p>
        </p:txBody>
      </p:sp>
      <p:sp>
        <p:nvSpPr>
          <p:cNvPr id="4" name="Rectangle 3">
            <a:hlinkClick r:id="rId3"/>
          </p:cNvPr>
          <p:cNvSpPr/>
          <p:nvPr userDrawn="1"/>
        </p:nvSpPr>
        <p:spPr>
          <a:xfrm>
            <a:off x="788807" y="3741014"/>
            <a:ext cx="1284876" cy="144611"/>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a:hlinkClick r:id="rId4"/>
          </p:cNvPr>
          <p:cNvSpPr/>
          <p:nvPr userDrawn="1"/>
        </p:nvSpPr>
        <p:spPr>
          <a:xfrm>
            <a:off x="788807" y="3596403"/>
            <a:ext cx="1284876" cy="144611"/>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535338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4"/>
          <p:cNvGrpSpPr>
            <a:grpSpLocks noChangeAspect="1"/>
          </p:cNvGrpSpPr>
          <p:nvPr userDrawn="1"/>
        </p:nvGrpSpPr>
        <p:grpSpPr bwMode="auto">
          <a:xfrm>
            <a:off x="2118" y="0"/>
            <a:ext cx="12187767" cy="6858000"/>
            <a:chOff x="1" y="0"/>
            <a:chExt cx="5758" cy="4320"/>
          </a:xfrm>
          <a:solidFill>
            <a:schemeClr val="accent4"/>
          </a:solidFill>
        </p:grpSpPr>
        <p:sp>
          <p:nvSpPr>
            <p:cNvPr id="7"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8"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example presentation title</a:t>
            </a:r>
          </a:p>
        </p:txBody>
      </p:sp>
      <p:sp>
        <p:nvSpPr>
          <p:cNvPr id="9"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10" name="Date Placeholder 3"/>
          <p:cNvSpPr>
            <a:spLocks noGrp="1"/>
          </p:cNvSpPr>
          <p:nvPr>
            <p:ph type="dt" sz="half" idx="10"/>
          </p:nvPr>
        </p:nvSpPr>
        <p:spPr>
          <a:xfrm>
            <a:off x="1401600" y="6290799"/>
            <a:ext cx="2677584" cy="223069"/>
          </a:xfrm>
        </p:spPr>
        <p:txBody>
          <a:bodyPr anchor="t" anchorCtr="0"/>
          <a:lstStyle>
            <a:lvl1pPr>
              <a:defRPr sz="1000">
                <a:latin typeface="+mn-lt"/>
              </a:defRPr>
            </a:lvl1pPr>
          </a:lstStyle>
          <a:p>
            <a:fld id="{909C3586-06FE-784D-AEBD-A14DEA542F40}" type="datetime1">
              <a:rPr lang="en-GB" smtClean="0"/>
              <a:pPr/>
              <a:t>16/08/2024</a:t>
            </a:fld>
            <a:endParaRPr lang="en-US" dirty="0"/>
          </a:p>
        </p:txBody>
      </p:sp>
      <p:sp>
        <p:nvSpPr>
          <p:cNvPr id="11" name="Slide Number Placeholder 5"/>
          <p:cNvSpPr>
            <a:spLocks noGrp="1"/>
          </p:cNvSpPr>
          <p:nvPr>
            <p:ph type="sldNum" sz="quarter" idx="12"/>
          </p:nvPr>
        </p:nvSpPr>
        <p:spPr>
          <a:xfrm>
            <a:off x="776819" y="6290799"/>
            <a:ext cx="5376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136927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2118" y="0"/>
            <a:ext cx="12187767" cy="6858000"/>
            <a:chOff x="1" y="0"/>
            <a:chExt cx="5758" cy="4320"/>
          </a:xfrm>
          <a:solidFill>
            <a:schemeClr val="accent4"/>
          </a:solidFill>
        </p:grpSpPr>
        <p:sp>
          <p:nvSpPr>
            <p:cNvPr id="6"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7"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3" name="Footer Placeholder 2"/>
          <p:cNvSpPr>
            <a:spLocks noGrp="1"/>
          </p:cNvSpPr>
          <p:nvPr>
            <p:ph type="ftr" sz="quarter" idx="11"/>
          </p:nvPr>
        </p:nvSpPr>
        <p:spPr/>
        <p:txBody>
          <a:bodyPr/>
          <a:lstStyle/>
          <a:p>
            <a:r>
              <a:rPr lang="en-US"/>
              <a:t>example presentation title</a:t>
            </a:r>
          </a:p>
        </p:txBody>
      </p:sp>
      <p:sp>
        <p:nvSpPr>
          <p:cNvPr id="8" name="Text Placeholder 10"/>
          <p:cNvSpPr>
            <a:spLocks noGrp="1"/>
          </p:cNvSpPr>
          <p:nvPr>
            <p:ph type="body" sz="quarter" idx="13" hasCustomPrompt="1"/>
          </p:nvPr>
        </p:nvSpPr>
        <p:spPr>
          <a:xfrm>
            <a:off x="4773084" y="6290798"/>
            <a:ext cx="6644216"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a:t>Click to add source</a:t>
            </a:r>
          </a:p>
        </p:txBody>
      </p:sp>
      <p:sp>
        <p:nvSpPr>
          <p:cNvPr id="9" name="Date Placeholder 3"/>
          <p:cNvSpPr>
            <a:spLocks noGrp="1"/>
          </p:cNvSpPr>
          <p:nvPr>
            <p:ph type="dt" sz="half" idx="10"/>
          </p:nvPr>
        </p:nvSpPr>
        <p:spPr>
          <a:xfrm>
            <a:off x="1401600" y="6290799"/>
            <a:ext cx="2677584" cy="223069"/>
          </a:xfrm>
        </p:spPr>
        <p:txBody>
          <a:bodyPr anchor="t" anchorCtr="0"/>
          <a:lstStyle>
            <a:lvl1pPr>
              <a:defRPr sz="1000">
                <a:latin typeface="+mn-lt"/>
              </a:defRPr>
            </a:lvl1pPr>
          </a:lstStyle>
          <a:p>
            <a:fld id="{909C3586-06FE-784D-AEBD-A14DEA542F40}" type="datetime1">
              <a:rPr lang="en-GB" smtClean="0"/>
              <a:pPr/>
              <a:t>16/08/2024</a:t>
            </a:fld>
            <a:endParaRPr lang="en-US" dirty="0"/>
          </a:p>
        </p:txBody>
      </p:sp>
      <p:sp>
        <p:nvSpPr>
          <p:cNvPr id="10" name="Slide Number Placeholder 5"/>
          <p:cNvSpPr>
            <a:spLocks noGrp="1"/>
          </p:cNvSpPr>
          <p:nvPr>
            <p:ph type="sldNum" sz="quarter" idx="12"/>
          </p:nvPr>
        </p:nvSpPr>
        <p:spPr>
          <a:xfrm>
            <a:off x="776819" y="6290799"/>
            <a:ext cx="5376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128890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86A6605-28FD-4C5B-BCA5-7DF45A92009B}"/>
              </a:ext>
            </a:extLst>
          </p:cNvPr>
          <p:cNvGraphicFramePr>
            <a:graphicFrameLocks noChangeAspect="1"/>
          </p:cNvGraphicFramePr>
          <p:nvPr userDrawn="1">
            <p:custDataLst>
              <p:tags r:id="rId1"/>
            </p:custDataLst>
            <p:extLst>
              <p:ext uri="{D42A27DB-BD31-4B8C-83A1-F6EECF244321}">
                <p14:modId xmlns:p14="http://schemas.microsoft.com/office/powerpoint/2010/main" val="802567148"/>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0" name="Object 9" hidden="1">
                        <a:extLst>
                          <a:ext uri="{FF2B5EF4-FFF2-40B4-BE49-F238E27FC236}">
                            <a16:creationId xmlns:a16="http://schemas.microsoft.com/office/drawing/2014/main" id="{486A6605-28FD-4C5B-BCA5-7DF45A92009B}"/>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134242F-5A2F-42EB-9C86-96D5847903C3}"/>
              </a:ext>
            </a:extLst>
          </p:cNvPr>
          <p:cNvSpPr/>
          <p:nvPr userDrawn="1"/>
        </p:nvSpPr>
        <p:spPr>
          <a:xfrm>
            <a:off x="0" y="1671782"/>
            <a:ext cx="12192000" cy="5186218"/>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p>
        </p:txBody>
      </p:sp>
      <p:sp>
        <p:nvSpPr>
          <p:cNvPr id="2" name="Title"/>
          <p:cNvSpPr>
            <a:spLocks noGrp="1"/>
          </p:cNvSpPr>
          <p:nvPr>
            <p:ph type="body" sz="quarter" idx="10" hasCustomPrompt="1"/>
          </p:nvPr>
        </p:nvSpPr>
        <p:spPr>
          <a:xfrm>
            <a:off x="580573" y="3241519"/>
            <a:ext cx="11030857" cy="580415"/>
          </a:xfrm>
        </p:spPr>
        <p:txBody>
          <a:bodyPr wrap="square" lIns="0" tIns="0" rIns="0" bIns="0" anchor="b">
            <a:spAutoFit/>
          </a:bodyPr>
          <a:lstStyle>
            <a:lvl1pPr marL="0" indent="0" fontAlgn="base">
              <a:lnSpc>
                <a:spcPct val="88000"/>
              </a:lnSpc>
              <a:spcBef>
                <a:spcPts val="0"/>
              </a:spcBef>
              <a:spcAft>
                <a:spcPts val="0"/>
              </a:spcAft>
              <a:buFont typeface="Arial" panose="020B0604020202020204" pitchFamily="34" charset="0"/>
              <a:buChar char="​"/>
              <a:defRPr sz="4286">
                <a:solidFill>
                  <a:schemeClr val="bg1"/>
                </a:solidFill>
                <a:latin typeface="+mj-lt"/>
                <a:ea typeface="+mj-ea"/>
                <a:cs typeface="+mj-cs"/>
              </a:defRPr>
            </a:lvl1pPr>
            <a:lvl2pPr marL="0" indent="0" fontAlgn="base">
              <a:lnSpc>
                <a:spcPct val="88000"/>
              </a:lnSpc>
              <a:spcBef>
                <a:spcPts val="0"/>
              </a:spcBef>
              <a:spcAft>
                <a:spcPts val="0"/>
              </a:spcAft>
              <a:buFont typeface="Arial" panose="020B0604020202020204" pitchFamily="34" charset="0"/>
              <a:buChar char="​"/>
              <a:defRPr sz="2667">
                <a:solidFill>
                  <a:schemeClr val="tx1"/>
                </a:solidFill>
              </a:defRPr>
            </a:lvl2pPr>
            <a:lvl3pPr marL="0" indent="0">
              <a:lnSpc>
                <a:spcPct val="88000"/>
              </a:lnSpc>
              <a:spcBef>
                <a:spcPts val="0"/>
              </a:spcBef>
              <a:spcAft>
                <a:spcPts val="0"/>
              </a:spcAft>
              <a:buFont typeface="Arial" panose="020B0604020202020204" pitchFamily="34" charset="0"/>
              <a:buChar char="​"/>
              <a:defRPr sz="2667">
                <a:solidFill>
                  <a:schemeClr val="tx1"/>
                </a:solidFill>
              </a:defRPr>
            </a:lvl3pPr>
            <a:lvl4pPr marL="0" indent="0">
              <a:lnSpc>
                <a:spcPct val="88000"/>
              </a:lnSpc>
              <a:spcBef>
                <a:spcPts val="0"/>
              </a:spcBef>
              <a:spcAft>
                <a:spcPts val="0"/>
              </a:spcAft>
              <a:buFont typeface="Arial" panose="020B0604020202020204" pitchFamily="34" charset="0"/>
              <a:buChar char="​"/>
              <a:defRPr sz="2667">
                <a:solidFill>
                  <a:schemeClr val="tx1"/>
                </a:solidFill>
              </a:defRPr>
            </a:lvl4pPr>
            <a:lvl5pPr marL="0" indent="0">
              <a:lnSpc>
                <a:spcPct val="88000"/>
              </a:lnSpc>
              <a:spcBef>
                <a:spcPts val="0"/>
              </a:spcBef>
              <a:spcAft>
                <a:spcPts val="0"/>
              </a:spcAft>
              <a:buFont typeface="Arial" panose="020B0604020202020204" pitchFamily="34" charset="0"/>
              <a:buChar char="​"/>
              <a:defRPr sz="2667">
                <a:solidFill>
                  <a:schemeClr val="tx1"/>
                </a:solidFill>
              </a:defRPr>
            </a:lvl5pPr>
            <a:lvl6pPr marL="0" indent="0">
              <a:lnSpc>
                <a:spcPct val="88000"/>
              </a:lnSpc>
              <a:spcBef>
                <a:spcPts val="0"/>
              </a:spcBef>
              <a:spcAft>
                <a:spcPts val="0"/>
              </a:spcAft>
              <a:buFont typeface="Arial" panose="020B0604020202020204" pitchFamily="34" charset="0"/>
              <a:buChar char="​"/>
              <a:defRPr sz="2667">
                <a:solidFill>
                  <a:schemeClr val="tx1"/>
                </a:solidFill>
              </a:defRPr>
            </a:lvl6pPr>
            <a:lvl7pPr marL="0" indent="0">
              <a:lnSpc>
                <a:spcPct val="88000"/>
              </a:lnSpc>
              <a:spcBef>
                <a:spcPts val="0"/>
              </a:spcBef>
              <a:spcAft>
                <a:spcPts val="0"/>
              </a:spcAft>
              <a:buFont typeface="Arial" panose="020B0604020202020204" pitchFamily="34" charset="0"/>
              <a:buChar char="​"/>
              <a:defRPr sz="2667">
                <a:solidFill>
                  <a:schemeClr val="tx1"/>
                </a:solidFill>
              </a:defRPr>
            </a:lvl7pPr>
            <a:lvl8pPr marL="0" indent="0">
              <a:lnSpc>
                <a:spcPct val="88000"/>
              </a:lnSpc>
              <a:spcBef>
                <a:spcPts val="0"/>
              </a:spcBef>
              <a:spcAft>
                <a:spcPts val="0"/>
              </a:spcAft>
              <a:buFont typeface="Arial" panose="020B0604020202020204" pitchFamily="34" charset="0"/>
              <a:buChar char="​"/>
              <a:defRPr sz="2667">
                <a:solidFill>
                  <a:schemeClr val="tx1"/>
                </a:solidFill>
              </a:defRPr>
            </a:lvl8pPr>
            <a:lvl9pPr marL="0" indent="0">
              <a:lnSpc>
                <a:spcPct val="88000"/>
              </a:lnSpc>
              <a:spcBef>
                <a:spcPts val="0"/>
              </a:spcBef>
              <a:spcAft>
                <a:spcPts val="0"/>
              </a:spcAft>
              <a:buFont typeface="Arial" panose="020B0604020202020204" pitchFamily="34" charset="0"/>
              <a:buChar char="​"/>
              <a:defRPr sz="2667">
                <a:solidFill>
                  <a:schemeClr val="tx1"/>
                </a:solidFill>
              </a:defRPr>
            </a:lvl9pPr>
          </a:lstStyle>
          <a:p>
            <a:pPr lvl="0"/>
            <a:r>
              <a:rPr lang="en-US"/>
              <a:t>Title: </a:t>
            </a:r>
            <a:r>
              <a:rPr lang="en-GB" spc="0">
                <a:latin typeface="Arial" panose="020B0604020202020204" pitchFamily="34" charset="0"/>
                <a:cs typeface="Arial" panose="020B0604020202020204" pitchFamily="34" charset="0"/>
              </a:rPr>
              <a:t>Arial 45pt Regular</a:t>
            </a:r>
            <a:endParaRPr lang="en-US"/>
          </a:p>
        </p:txBody>
      </p:sp>
      <p:sp>
        <p:nvSpPr>
          <p:cNvPr id="3" name="Subtitle"/>
          <p:cNvSpPr>
            <a:spLocks noGrp="1"/>
          </p:cNvSpPr>
          <p:nvPr>
            <p:ph type="body" sz="quarter" idx="11" hasCustomPrompt="1"/>
          </p:nvPr>
        </p:nvSpPr>
        <p:spPr>
          <a:xfrm>
            <a:off x="580573" y="3954559"/>
            <a:ext cx="11030857" cy="258019"/>
          </a:xfrm>
        </p:spPr>
        <p:txBody>
          <a:bodyPr wrap="square" lIns="0" tIns="0" rIns="0" bIns="0">
            <a:spAutoFit/>
          </a:bodyPr>
          <a:lstStyle>
            <a:lvl1pPr marL="0" indent="0">
              <a:lnSpc>
                <a:spcPct val="88000"/>
              </a:lnSpc>
              <a:spcBef>
                <a:spcPts val="0"/>
              </a:spcBef>
              <a:spcAft>
                <a:spcPts val="0"/>
              </a:spcAft>
              <a:buFont typeface="Arial" panose="020B0604020202020204" pitchFamily="34" charset="0"/>
              <a:buChar char="​"/>
              <a:defRPr sz="1905">
                <a:solidFill>
                  <a:schemeClr val="bg1"/>
                </a:solidFill>
                <a:latin typeface="+mj-lt"/>
              </a:defRPr>
            </a:lvl1pPr>
            <a:lvl2pPr marL="0" indent="0">
              <a:lnSpc>
                <a:spcPct val="88000"/>
              </a:lnSpc>
              <a:spcBef>
                <a:spcPts val="0"/>
              </a:spcBef>
              <a:spcAft>
                <a:spcPts val="0"/>
              </a:spcAft>
              <a:buFont typeface="Arial" panose="020B0604020202020204" pitchFamily="34" charset="0"/>
              <a:buChar char="​"/>
              <a:defRPr sz="2667">
                <a:solidFill>
                  <a:schemeClr val="tx1"/>
                </a:solidFill>
              </a:defRPr>
            </a:lvl2pPr>
            <a:lvl3pPr marL="0" indent="0">
              <a:lnSpc>
                <a:spcPct val="88000"/>
              </a:lnSpc>
              <a:spcBef>
                <a:spcPts val="0"/>
              </a:spcBef>
              <a:spcAft>
                <a:spcPts val="0"/>
              </a:spcAft>
              <a:buFont typeface="Arial" panose="020B0604020202020204" pitchFamily="34" charset="0"/>
              <a:buChar char="​"/>
              <a:defRPr sz="2667">
                <a:solidFill>
                  <a:schemeClr val="tx1"/>
                </a:solidFill>
              </a:defRPr>
            </a:lvl3pPr>
            <a:lvl4pPr marL="0" indent="0">
              <a:lnSpc>
                <a:spcPct val="88000"/>
              </a:lnSpc>
              <a:spcBef>
                <a:spcPts val="0"/>
              </a:spcBef>
              <a:spcAft>
                <a:spcPts val="0"/>
              </a:spcAft>
              <a:buFont typeface="Arial" panose="020B0604020202020204" pitchFamily="34" charset="0"/>
              <a:buChar char="​"/>
              <a:defRPr sz="2667">
                <a:solidFill>
                  <a:schemeClr val="tx1"/>
                </a:solidFill>
              </a:defRPr>
            </a:lvl4pPr>
            <a:lvl5pPr marL="0" indent="0">
              <a:lnSpc>
                <a:spcPct val="88000"/>
              </a:lnSpc>
              <a:spcBef>
                <a:spcPts val="0"/>
              </a:spcBef>
              <a:spcAft>
                <a:spcPts val="0"/>
              </a:spcAft>
              <a:buFont typeface="Arial" panose="020B0604020202020204" pitchFamily="34" charset="0"/>
              <a:buChar char="​"/>
              <a:defRPr sz="2667">
                <a:solidFill>
                  <a:schemeClr val="tx1"/>
                </a:solidFill>
              </a:defRPr>
            </a:lvl5pPr>
            <a:lvl6pPr marL="0" indent="0">
              <a:lnSpc>
                <a:spcPct val="88000"/>
              </a:lnSpc>
              <a:spcBef>
                <a:spcPts val="0"/>
              </a:spcBef>
              <a:spcAft>
                <a:spcPts val="0"/>
              </a:spcAft>
              <a:buFont typeface="Arial" panose="020B0604020202020204" pitchFamily="34" charset="0"/>
              <a:buChar char="​"/>
              <a:defRPr sz="2667">
                <a:solidFill>
                  <a:schemeClr val="tx1"/>
                </a:solidFill>
              </a:defRPr>
            </a:lvl6pPr>
            <a:lvl7pPr marL="0" indent="0">
              <a:lnSpc>
                <a:spcPct val="88000"/>
              </a:lnSpc>
              <a:spcBef>
                <a:spcPts val="0"/>
              </a:spcBef>
              <a:spcAft>
                <a:spcPts val="0"/>
              </a:spcAft>
              <a:buFont typeface="Arial" panose="020B0604020202020204" pitchFamily="34" charset="0"/>
              <a:buChar char="​"/>
              <a:defRPr sz="2667">
                <a:solidFill>
                  <a:schemeClr val="tx1"/>
                </a:solidFill>
              </a:defRPr>
            </a:lvl7pPr>
            <a:lvl8pPr marL="0" indent="0">
              <a:lnSpc>
                <a:spcPct val="88000"/>
              </a:lnSpc>
              <a:spcBef>
                <a:spcPts val="0"/>
              </a:spcBef>
              <a:spcAft>
                <a:spcPts val="0"/>
              </a:spcAft>
              <a:buFont typeface="Arial" panose="020B0604020202020204" pitchFamily="34" charset="0"/>
              <a:buChar char="​"/>
              <a:defRPr sz="2667">
                <a:solidFill>
                  <a:schemeClr val="tx1"/>
                </a:solidFill>
              </a:defRPr>
            </a:lvl8pPr>
            <a:lvl9pPr marL="0" indent="0">
              <a:lnSpc>
                <a:spcPct val="88000"/>
              </a:lnSpc>
              <a:spcBef>
                <a:spcPts val="0"/>
              </a:spcBef>
              <a:spcAft>
                <a:spcPts val="0"/>
              </a:spcAft>
              <a:buFont typeface="Arial" panose="020B0604020202020204" pitchFamily="34" charset="0"/>
              <a:buChar char="​"/>
              <a:defRPr sz="2667">
                <a:solidFill>
                  <a:schemeClr val="tx1"/>
                </a:solidFill>
              </a:defRPr>
            </a:lvl9pPr>
          </a:lstStyle>
          <a:p>
            <a:pPr lvl="0"/>
            <a:r>
              <a:rPr lang="en-US"/>
              <a:t>Subtitle: Arial 20pt Regular</a:t>
            </a:r>
          </a:p>
        </p:txBody>
      </p:sp>
      <p:sp>
        <p:nvSpPr>
          <p:cNvPr id="4" name="Presenter"/>
          <p:cNvSpPr>
            <a:spLocks noGrp="1"/>
          </p:cNvSpPr>
          <p:nvPr>
            <p:ph type="body" sz="quarter" idx="13" hasCustomPrompt="1"/>
          </p:nvPr>
        </p:nvSpPr>
        <p:spPr>
          <a:xfrm>
            <a:off x="580573" y="5397315"/>
            <a:ext cx="11030857" cy="263790"/>
          </a:xfrm>
        </p:spPr>
        <p:txBody>
          <a:bodyPr wrap="square" lIns="0" tIns="0" rIns="0" bIns="0">
            <a:spAutoFit/>
          </a:bodyPr>
          <a:lstStyle>
            <a:lvl1pPr marL="0" indent="0">
              <a:spcBef>
                <a:spcPts val="0"/>
              </a:spcBef>
              <a:spcAft>
                <a:spcPts val="0"/>
              </a:spcAft>
              <a:buFont typeface="Arial" panose="020B0604020202020204" pitchFamily="34" charset="0"/>
              <a:buChar char="​"/>
              <a:defRPr sz="1714">
                <a:solidFill>
                  <a:schemeClr val="bg1"/>
                </a:solidFill>
                <a:latin typeface="+mj-lt"/>
              </a:defRPr>
            </a:lvl1pPr>
            <a:lvl2pPr marL="0" indent="0" fontAlgn="base">
              <a:spcBef>
                <a:spcPts val="0"/>
              </a:spcBef>
              <a:spcAft>
                <a:spcPts val="0"/>
              </a:spcAft>
              <a:buFont typeface="Arial" panose="020B0604020202020204" pitchFamily="34" charset="0"/>
              <a:buChar char="​"/>
              <a:defRPr sz="1714">
                <a:solidFill>
                  <a:schemeClr val="tx1"/>
                </a:solidFill>
              </a:defRPr>
            </a:lvl2pPr>
            <a:lvl3pPr marL="0" indent="0">
              <a:spcBef>
                <a:spcPts val="0"/>
              </a:spcBef>
              <a:spcAft>
                <a:spcPts val="0"/>
              </a:spcAft>
              <a:buFont typeface="Arial" panose="020B0604020202020204" pitchFamily="34" charset="0"/>
              <a:buChar char="​"/>
              <a:defRPr sz="1714">
                <a:solidFill>
                  <a:schemeClr val="tx1"/>
                </a:solidFill>
              </a:defRPr>
            </a:lvl3pPr>
            <a:lvl4pPr marL="0" indent="0">
              <a:spcBef>
                <a:spcPts val="0"/>
              </a:spcBef>
              <a:spcAft>
                <a:spcPts val="0"/>
              </a:spcAft>
              <a:buFont typeface="Arial" panose="020B0604020202020204" pitchFamily="34" charset="0"/>
              <a:buChar char="​"/>
              <a:defRPr sz="1714">
                <a:solidFill>
                  <a:schemeClr val="tx1"/>
                </a:solidFill>
              </a:defRPr>
            </a:lvl4pPr>
            <a:lvl5pPr marL="0" indent="0">
              <a:spcBef>
                <a:spcPts val="0"/>
              </a:spcBef>
              <a:spcAft>
                <a:spcPts val="0"/>
              </a:spcAft>
              <a:buFont typeface="Arial" panose="020B0604020202020204" pitchFamily="34" charset="0"/>
              <a:buChar char="​"/>
              <a:defRPr sz="1714">
                <a:solidFill>
                  <a:schemeClr val="tx1"/>
                </a:solidFill>
              </a:defRPr>
            </a:lvl5pPr>
            <a:lvl6pPr marL="0" indent="0">
              <a:spcBef>
                <a:spcPts val="0"/>
              </a:spcBef>
              <a:spcAft>
                <a:spcPts val="0"/>
              </a:spcAft>
              <a:buFont typeface="Arial" panose="020B0604020202020204" pitchFamily="34" charset="0"/>
              <a:buChar char="​"/>
              <a:defRPr sz="1714">
                <a:solidFill>
                  <a:schemeClr val="tx1"/>
                </a:solidFill>
              </a:defRPr>
            </a:lvl6pPr>
            <a:lvl7pPr marL="0" indent="0">
              <a:spcBef>
                <a:spcPts val="0"/>
              </a:spcBef>
              <a:spcAft>
                <a:spcPts val="0"/>
              </a:spcAft>
              <a:buFont typeface="Arial" panose="020B0604020202020204" pitchFamily="34" charset="0"/>
              <a:buChar char="​"/>
              <a:defRPr sz="1714">
                <a:solidFill>
                  <a:schemeClr val="tx1"/>
                </a:solidFill>
              </a:defRPr>
            </a:lvl7pPr>
            <a:lvl8pPr marL="0" indent="0">
              <a:spcBef>
                <a:spcPts val="0"/>
              </a:spcBef>
              <a:spcAft>
                <a:spcPts val="0"/>
              </a:spcAft>
              <a:buFont typeface="Arial" panose="020B0604020202020204" pitchFamily="34" charset="0"/>
              <a:buChar char="​"/>
              <a:defRPr sz="1714">
                <a:solidFill>
                  <a:schemeClr val="tx1"/>
                </a:solidFill>
              </a:defRPr>
            </a:lvl8pPr>
            <a:lvl9pPr marL="0" indent="0">
              <a:spcBef>
                <a:spcPts val="0"/>
              </a:spcBef>
              <a:spcAft>
                <a:spcPts val="0"/>
              </a:spcAft>
              <a:buFont typeface="Arial" panose="020B0604020202020204" pitchFamily="34" charset="0"/>
              <a:buChar char="​"/>
              <a:defRPr sz="1714">
                <a:solidFill>
                  <a:schemeClr val="tx1"/>
                </a:solidFill>
              </a:defRPr>
            </a:lvl9pPr>
          </a:lstStyle>
          <a:p>
            <a:pPr lvl="0"/>
            <a:r>
              <a:rPr lang="en-US"/>
              <a:t>Date or presenter: Arial 18pt Regular</a:t>
            </a:r>
          </a:p>
        </p:txBody>
      </p:sp>
      <p:pic>
        <p:nvPicPr>
          <p:cNvPr id="9" name="Picture 8">
            <a:extLst>
              <a:ext uri="{FF2B5EF4-FFF2-40B4-BE49-F238E27FC236}">
                <a16:creationId xmlns:a16="http://schemas.microsoft.com/office/drawing/2014/main" id="{630FFFB4-9BDD-4E16-8E33-6735B760E87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0573" y="384175"/>
            <a:ext cx="3729711" cy="1008112"/>
          </a:xfrm>
          <a:prstGeom prst="rect">
            <a:avLst/>
          </a:prstGeom>
        </p:spPr>
      </p:pic>
    </p:spTree>
    <p:extLst>
      <p:ext uri="{BB962C8B-B14F-4D97-AF65-F5344CB8AC3E}">
        <p14:creationId xmlns:p14="http://schemas.microsoft.com/office/powerpoint/2010/main" val="2128922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descr="IRC_Presentation_Graph_18-25.png"/>
          <p:cNvPicPr>
            <a:picLocks noChangeAspect="1"/>
          </p:cNvPicPr>
          <p:nvPr userDrawn="1"/>
        </p:nvPicPr>
        <p:blipFill>
          <a:blip r:embed="rId2"/>
          <a:stretch>
            <a:fillRect/>
          </a:stretch>
        </p:blipFill>
        <p:spPr>
          <a:xfrm>
            <a:off x="0" y="0"/>
            <a:ext cx="12192000" cy="6858000"/>
          </a:xfrm>
          <a:prstGeom prst="rect">
            <a:avLst/>
          </a:prstGeom>
        </p:spPr>
      </p:pic>
      <p:sp>
        <p:nvSpPr>
          <p:cNvPr id="3" name="Title Placeholder 1"/>
          <p:cNvSpPr>
            <a:spLocks noGrp="1"/>
          </p:cNvSpPr>
          <p:nvPr>
            <p:ph type="title"/>
          </p:nvPr>
        </p:nvSpPr>
        <p:spPr>
          <a:xfrm>
            <a:off x="1680000" y="1200000"/>
            <a:ext cx="8734000" cy="832000"/>
          </a:xfrm>
          <a:prstGeom prst="rect">
            <a:avLst/>
          </a:prstGeom>
        </p:spPr>
        <p:txBody>
          <a:bodyPr vert="horz" wrap="square"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3032442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86A6605-28FD-4C5B-BCA5-7DF45A92009B}"/>
              </a:ext>
            </a:extLst>
          </p:cNvPr>
          <p:cNvGraphicFramePr>
            <a:graphicFrameLocks noChangeAspect="1"/>
          </p:cNvGraphicFramePr>
          <p:nvPr userDrawn="1">
            <p:custDataLst>
              <p:tags r:id="rId1"/>
            </p:custDataLst>
            <p:extLst>
              <p:ext uri="{D42A27DB-BD31-4B8C-83A1-F6EECF244321}">
                <p14:modId xmlns:p14="http://schemas.microsoft.com/office/powerpoint/2010/main" val="802567148"/>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0" name="Object 9" hidden="1">
                        <a:extLst>
                          <a:ext uri="{FF2B5EF4-FFF2-40B4-BE49-F238E27FC236}">
                            <a16:creationId xmlns:a16="http://schemas.microsoft.com/office/drawing/2014/main" id="{486A6605-28FD-4C5B-BCA5-7DF45A92009B}"/>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134242F-5A2F-42EB-9C86-96D5847903C3}"/>
              </a:ext>
            </a:extLst>
          </p:cNvPr>
          <p:cNvSpPr/>
          <p:nvPr userDrawn="1"/>
        </p:nvSpPr>
        <p:spPr>
          <a:xfrm>
            <a:off x="0" y="1671782"/>
            <a:ext cx="12192000" cy="5186218"/>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a:p>
        </p:txBody>
      </p:sp>
      <p:sp>
        <p:nvSpPr>
          <p:cNvPr id="2" name="Title"/>
          <p:cNvSpPr>
            <a:spLocks noGrp="1"/>
          </p:cNvSpPr>
          <p:nvPr>
            <p:ph type="body" sz="quarter" idx="10" hasCustomPrompt="1"/>
          </p:nvPr>
        </p:nvSpPr>
        <p:spPr>
          <a:xfrm>
            <a:off x="580573" y="3241519"/>
            <a:ext cx="11030857" cy="580415"/>
          </a:xfrm>
        </p:spPr>
        <p:txBody>
          <a:bodyPr wrap="square" lIns="0" tIns="0" rIns="0" bIns="0" anchor="b">
            <a:spAutoFit/>
          </a:bodyPr>
          <a:lstStyle>
            <a:lvl1pPr marL="0" indent="0" fontAlgn="base">
              <a:lnSpc>
                <a:spcPct val="88000"/>
              </a:lnSpc>
              <a:spcBef>
                <a:spcPts val="0"/>
              </a:spcBef>
              <a:spcAft>
                <a:spcPts val="0"/>
              </a:spcAft>
              <a:buFont typeface="Arial" panose="020B0604020202020204" pitchFamily="34" charset="0"/>
              <a:buChar char="​"/>
              <a:defRPr sz="4286">
                <a:solidFill>
                  <a:schemeClr val="bg1"/>
                </a:solidFill>
                <a:latin typeface="+mj-lt"/>
                <a:ea typeface="+mj-ea"/>
                <a:cs typeface="+mj-cs"/>
              </a:defRPr>
            </a:lvl1pPr>
            <a:lvl2pPr marL="0" indent="0" fontAlgn="base">
              <a:lnSpc>
                <a:spcPct val="88000"/>
              </a:lnSpc>
              <a:spcBef>
                <a:spcPts val="0"/>
              </a:spcBef>
              <a:spcAft>
                <a:spcPts val="0"/>
              </a:spcAft>
              <a:buFont typeface="Arial" panose="020B0604020202020204" pitchFamily="34" charset="0"/>
              <a:buChar char="​"/>
              <a:defRPr sz="2667">
                <a:solidFill>
                  <a:schemeClr val="tx1"/>
                </a:solidFill>
              </a:defRPr>
            </a:lvl2pPr>
            <a:lvl3pPr marL="0" indent="0">
              <a:lnSpc>
                <a:spcPct val="88000"/>
              </a:lnSpc>
              <a:spcBef>
                <a:spcPts val="0"/>
              </a:spcBef>
              <a:spcAft>
                <a:spcPts val="0"/>
              </a:spcAft>
              <a:buFont typeface="Arial" panose="020B0604020202020204" pitchFamily="34" charset="0"/>
              <a:buChar char="​"/>
              <a:defRPr sz="2667">
                <a:solidFill>
                  <a:schemeClr val="tx1"/>
                </a:solidFill>
              </a:defRPr>
            </a:lvl3pPr>
            <a:lvl4pPr marL="0" indent="0">
              <a:lnSpc>
                <a:spcPct val="88000"/>
              </a:lnSpc>
              <a:spcBef>
                <a:spcPts val="0"/>
              </a:spcBef>
              <a:spcAft>
                <a:spcPts val="0"/>
              </a:spcAft>
              <a:buFont typeface="Arial" panose="020B0604020202020204" pitchFamily="34" charset="0"/>
              <a:buChar char="​"/>
              <a:defRPr sz="2667">
                <a:solidFill>
                  <a:schemeClr val="tx1"/>
                </a:solidFill>
              </a:defRPr>
            </a:lvl4pPr>
            <a:lvl5pPr marL="0" indent="0">
              <a:lnSpc>
                <a:spcPct val="88000"/>
              </a:lnSpc>
              <a:spcBef>
                <a:spcPts val="0"/>
              </a:spcBef>
              <a:spcAft>
                <a:spcPts val="0"/>
              </a:spcAft>
              <a:buFont typeface="Arial" panose="020B0604020202020204" pitchFamily="34" charset="0"/>
              <a:buChar char="​"/>
              <a:defRPr sz="2667">
                <a:solidFill>
                  <a:schemeClr val="tx1"/>
                </a:solidFill>
              </a:defRPr>
            </a:lvl5pPr>
            <a:lvl6pPr marL="0" indent="0">
              <a:lnSpc>
                <a:spcPct val="88000"/>
              </a:lnSpc>
              <a:spcBef>
                <a:spcPts val="0"/>
              </a:spcBef>
              <a:spcAft>
                <a:spcPts val="0"/>
              </a:spcAft>
              <a:buFont typeface="Arial" panose="020B0604020202020204" pitchFamily="34" charset="0"/>
              <a:buChar char="​"/>
              <a:defRPr sz="2667">
                <a:solidFill>
                  <a:schemeClr val="tx1"/>
                </a:solidFill>
              </a:defRPr>
            </a:lvl6pPr>
            <a:lvl7pPr marL="0" indent="0">
              <a:lnSpc>
                <a:spcPct val="88000"/>
              </a:lnSpc>
              <a:spcBef>
                <a:spcPts val="0"/>
              </a:spcBef>
              <a:spcAft>
                <a:spcPts val="0"/>
              </a:spcAft>
              <a:buFont typeface="Arial" panose="020B0604020202020204" pitchFamily="34" charset="0"/>
              <a:buChar char="​"/>
              <a:defRPr sz="2667">
                <a:solidFill>
                  <a:schemeClr val="tx1"/>
                </a:solidFill>
              </a:defRPr>
            </a:lvl7pPr>
            <a:lvl8pPr marL="0" indent="0">
              <a:lnSpc>
                <a:spcPct val="88000"/>
              </a:lnSpc>
              <a:spcBef>
                <a:spcPts val="0"/>
              </a:spcBef>
              <a:spcAft>
                <a:spcPts val="0"/>
              </a:spcAft>
              <a:buFont typeface="Arial" panose="020B0604020202020204" pitchFamily="34" charset="0"/>
              <a:buChar char="​"/>
              <a:defRPr sz="2667">
                <a:solidFill>
                  <a:schemeClr val="tx1"/>
                </a:solidFill>
              </a:defRPr>
            </a:lvl8pPr>
            <a:lvl9pPr marL="0" indent="0">
              <a:lnSpc>
                <a:spcPct val="88000"/>
              </a:lnSpc>
              <a:spcBef>
                <a:spcPts val="0"/>
              </a:spcBef>
              <a:spcAft>
                <a:spcPts val="0"/>
              </a:spcAft>
              <a:buFont typeface="Arial" panose="020B0604020202020204" pitchFamily="34" charset="0"/>
              <a:buChar char="​"/>
              <a:defRPr sz="2667">
                <a:solidFill>
                  <a:schemeClr val="tx1"/>
                </a:solidFill>
              </a:defRPr>
            </a:lvl9pPr>
          </a:lstStyle>
          <a:p>
            <a:pPr lvl="0"/>
            <a:r>
              <a:rPr lang="en-US"/>
              <a:t>Title: </a:t>
            </a:r>
            <a:r>
              <a:rPr lang="en-GB" spc="0">
                <a:latin typeface="Arial" panose="020B0604020202020204" pitchFamily="34" charset="0"/>
                <a:cs typeface="Arial" panose="020B0604020202020204" pitchFamily="34" charset="0"/>
              </a:rPr>
              <a:t>Arial 45pt Regular</a:t>
            </a:r>
            <a:endParaRPr lang="en-US"/>
          </a:p>
        </p:txBody>
      </p:sp>
      <p:sp>
        <p:nvSpPr>
          <p:cNvPr id="3" name="Subtitle"/>
          <p:cNvSpPr>
            <a:spLocks noGrp="1"/>
          </p:cNvSpPr>
          <p:nvPr>
            <p:ph type="body" sz="quarter" idx="11" hasCustomPrompt="1"/>
          </p:nvPr>
        </p:nvSpPr>
        <p:spPr>
          <a:xfrm>
            <a:off x="580573" y="3954558"/>
            <a:ext cx="11030857" cy="257956"/>
          </a:xfrm>
        </p:spPr>
        <p:txBody>
          <a:bodyPr wrap="square" lIns="0" tIns="0" rIns="0" bIns="0">
            <a:spAutoFit/>
          </a:bodyPr>
          <a:lstStyle>
            <a:lvl1pPr marL="0" indent="0">
              <a:lnSpc>
                <a:spcPct val="88000"/>
              </a:lnSpc>
              <a:spcBef>
                <a:spcPts val="0"/>
              </a:spcBef>
              <a:spcAft>
                <a:spcPts val="0"/>
              </a:spcAft>
              <a:buFont typeface="Arial" panose="020B0604020202020204" pitchFamily="34" charset="0"/>
              <a:buChar char="​"/>
              <a:defRPr sz="1905">
                <a:solidFill>
                  <a:schemeClr val="bg1"/>
                </a:solidFill>
                <a:latin typeface="+mj-lt"/>
              </a:defRPr>
            </a:lvl1pPr>
            <a:lvl2pPr marL="0" indent="0">
              <a:lnSpc>
                <a:spcPct val="88000"/>
              </a:lnSpc>
              <a:spcBef>
                <a:spcPts val="0"/>
              </a:spcBef>
              <a:spcAft>
                <a:spcPts val="0"/>
              </a:spcAft>
              <a:buFont typeface="Arial" panose="020B0604020202020204" pitchFamily="34" charset="0"/>
              <a:buChar char="​"/>
              <a:defRPr sz="2667">
                <a:solidFill>
                  <a:schemeClr val="tx1"/>
                </a:solidFill>
              </a:defRPr>
            </a:lvl2pPr>
            <a:lvl3pPr marL="0" indent="0">
              <a:lnSpc>
                <a:spcPct val="88000"/>
              </a:lnSpc>
              <a:spcBef>
                <a:spcPts val="0"/>
              </a:spcBef>
              <a:spcAft>
                <a:spcPts val="0"/>
              </a:spcAft>
              <a:buFont typeface="Arial" panose="020B0604020202020204" pitchFamily="34" charset="0"/>
              <a:buChar char="​"/>
              <a:defRPr sz="2667">
                <a:solidFill>
                  <a:schemeClr val="tx1"/>
                </a:solidFill>
              </a:defRPr>
            </a:lvl3pPr>
            <a:lvl4pPr marL="0" indent="0">
              <a:lnSpc>
                <a:spcPct val="88000"/>
              </a:lnSpc>
              <a:spcBef>
                <a:spcPts val="0"/>
              </a:spcBef>
              <a:spcAft>
                <a:spcPts val="0"/>
              </a:spcAft>
              <a:buFont typeface="Arial" panose="020B0604020202020204" pitchFamily="34" charset="0"/>
              <a:buChar char="​"/>
              <a:defRPr sz="2667">
                <a:solidFill>
                  <a:schemeClr val="tx1"/>
                </a:solidFill>
              </a:defRPr>
            </a:lvl4pPr>
            <a:lvl5pPr marL="0" indent="0">
              <a:lnSpc>
                <a:spcPct val="88000"/>
              </a:lnSpc>
              <a:spcBef>
                <a:spcPts val="0"/>
              </a:spcBef>
              <a:spcAft>
                <a:spcPts val="0"/>
              </a:spcAft>
              <a:buFont typeface="Arial" panose="020B0604020202020204" pitchFamily="34" charset="0"/>
              <a:buChar char="​"/>
              <a:defRPr sz="2667">
                <a:solidFill>
                  <a:schemeClr val="tx1"/>
                </a:solidFill>
              </a:defRPr>
            </a:lvl5pPr>
            <a:lvl6pPr marL="0" indent="0">
              <a:lnSpc>
                <a:spcPct val="88000"/>
              </a:lnSpc>
              <a:spcBef>
                <a:spcPts val="0"/>
              </a:spcBef>
              <a:spcAft>
                <a:spcPts val="0"/>
              </a:spcAft>
              <a:buFont typeface="Arial" panose="020B0604020202020204" pitchFamily="34" charset="0"/>
              <a:buChar char="​"/>
              <a:defRPr sz="2667">
                <a:solidFill>
                  <a:schemeClr val="tx1"/>
                </a:solidFill>
              </a:defRPr>
            </a:lvl6pPr>
            <a:lvl7pPr marL="0" indent="0">
              <a:lnSpc>
                <a:spcPct val="88000"/>
              </a:lnSpc>
              <a:spcBef>
                <a:spcPts val="0"/>
              </a:spcBef>
              <a:spcAft>
                <a:spcPts val="0"/>
              </a:spcAft>
              <a:buFont typeface="Arial" panose="020B0604020202020204" pitchFamily="34" charset="0"/>
              <a:buChar char="​"/>
              <a:defRPr sz="2667">
                <a:solidFill>
                  <a:schemeClr val="tx1"/>
                </a:solidFill>
              </a:defRPr>
            </a:lvl7pPr>
            <a:lvl8pPr marL="0" indent="0">
              <a:lnSpc>
                <a:spcPct val="88000"/>
              </a:lnSpc>
              <a:spcBef>
                <a:spcPts val="0"/>
              </a:spcBef>
              <a:spcAft>
                <a:spcPts val="0"/>
              </a:spcAft>
              <a:buFont typeface="Arial" panose="020B0604020202020204" pitchFamily="34" charset="0"/>
              <a:buChar char="​"/>
              <a:defRPr sz="2667">
                <a:solidFill>
                  <a:schemeClr val="tx1"/>
                </a:solidFill>
              </a:defRPr>
            </a:lvl8pPr>
            <a:lvl9pPr marL="0" indent="0">
              <a:lnSpc>
                <a:spcPct val="88000"/>
              </a:lnSpc>
              <a:spcBef>
                <a:spcPts val="0"/>
              </a:spcBef>
              <a:spcAft>
                <a:spcPts val="0"/>
              </a:spcAft>
              <a:buFont typeface="Arial" panose="020B0604020202020204" pitchFamily="34" charset="0"/>
              <a:buChar char="​"/>
              <a:defRPr sz="2667">
                <a:solidFill>
                  <a:schemeClr val="tx1"/>
                </a:solidFill>
              </a:defRPr>
            </a:lvl9pPr>
          </a:lstStyle>
          <a:p>
            <a:pPr lvl="0"/>
            <a:r>
              <a:rPr lang="en-US"/>
              <a:t>Subtitle: Arial 20pt Regular</a:t>
            </a:r>
          </a:p>
        </p:txBody>
      </p:sp>
      <p:sp>
        <p:nvSpPr>
          <p:cNvPr id="4" name="Presenter"/>
          <p:cNvSpPr>
            <a:spLocks noGrp="1"/>
          </p:cNvSpPr>
          <p:nvPr>
            <p:ph type="body" sz="quarter" idx="13" hasCustomPrompt="1"/>
          </p:nvPr>
        </p:nvSpPr>
        <p:spPr>
          <a:xfrm>
            <a:off x="580573" y="5397315"/>
            <a:ext cx="11030857" cy="263790"/>
          </a:xfrm>
        </p:spPr>
        <p:txBody>
          <a:bodyPr wrap="square" lIns="0" tIns="0" rIns="0" bIns="0">
            <a:spAutoFit/>
          </a:bodyPr>
          <a:lstStyle>
            <a:lvl1pPr marL="0" indent="0">
              <a:spcBef>
                <a:spcPts val="0"/>
              </a:spcBef>
              <a:spcAft>
                <a:spcPts val="0"/>
              </a:spcAft>
              <a:buFont typeface="Arial" panose="020B0604020202020204" pitchFamily="34" charset="0"/>
              <a:buChar char="​"/>
              <a:defRPr sz="1714">
                <a:solidFill>
                  <a:schemeClr val="bg1"/>
                </a:solidFill>
                <a:latin typeface="+mj-lt"/>
              </a:defRPr>
            </a:lvl1pPr>
            <a:lvl2pPr marL="0" indent="0" fontAlgn="base">
              <a:spcBef>
                <a:spcPts val="0"/>
              </a:spcBef>
              <a:spcAft>
                <a:spcPts val="0"/>
              </a:spcAft>
              <a:buFont typeface="Arial" panose="020B0604020202020204" pitchFamily="34" charset="0"/>
              <a:buChar char="​"/>
              <a:defRPr sz="1714">
                <a:solidFill>
                  <a:schemeClr val="tx1"/>
                </a:solidFill>
              </a:defRPr>
            </a:lvl2pPr>
            <a:lvl3pPr marL="0" indent="0">
              <a:spcBef>
                <a:spcPts val="0"/>
              </a:spcBef>
              <a:spcAft>
                <a:spcPts val="0"/>
              </a:spcAft>
              <a:buFont typeface="Arial" panose="020B0604020202020204" pitchFamily="34" charset="0"/>
              <a:buChar char="​"/>
              <a:defRPr sz="1714">
                <a:solidFill>
                  <a:schemeClr val="tx1"/>
                </a:solidFill>
              </a:defRPr>
            </a:lvl3pPr>
            <a:lvl4pPr marL="0" indent="0">
              <a:spcBef>
                <a:spcPts val="0"/>
              </a:spcBef>
              <a:spcAft>
                <a:spcPts val="0"/>
              </a:spcAft>
              <a:buFont typeface="Arial" panose="020B0604020202020204" pitchFamily="34" charset="0"/>
              <a:buChar char="​"/>
              <a:defRPr sz="1714">
                <a:solidFill>
                  <a:schemeClr val="tx1"/>
                </a:solidFill>
              </a:defRPr>
            </a:lvl4pPr>
            <a:lvl5pPr marL="0" indent="0">
              <a:spcBef>
                <a:spcPts val="0"/>
              </a:spcBef>
              <a:spcAft>
                <a:spcPts val="0"/>
              </a:spcAft>
              <a:buFont typeface="Arial" panose="020B0604020202020204" pitchFamily="34" charset="0"/>
              <a:buChar char="​"/>
              <a:defRPr sz="1714">
                <a:solidFill>
                  <a:schemeClr val="tx1"/>
                </a:solidFill>
              </a:defRPr>
            </a:lvl5pPr>
            <a:lvl6pPr marL="0" indent="0">
              <a:spcBef>
                <a:spcPts val="0"/>
              </a:spcBef>
              <a:spcAft>
                <a:spcPts val="0"/>
              </a:spcAft>
              <a:buFont typeface="Arial" panose="020B0604020202020204" pitchFamily="34" charset="0"/>
              <a:buChar char="​"/>
              <a:defRPr sz="1714">
                <a:solidFill>
                  <a:schemeClr val="tx1"/>
                </a:solidFill>
              </a:defRPr>
            </a:lvl6pPr>
            <a:lvl7pPr marL="0" indent="0">
              <a:spcBef>
                <a:spcPts val="0"/>
              </a:spcBef>
              <a:spcAft>
                <a:spcPts val="0"/>
              </a:spcAft>
              <a:buFont typeface="Arial" panose="020B0604020202020204" pitchFamily="34" charset="0"/>
              <a:buChar char="​"/>
              <a:defRPr sz="1714">
                <a:solidFill>
                  <a:schemeClr val="tx1"/>
                </a:solidFill>
              </a:defRPr>
            </a:lvl7pPr>
            <a:lvl8pPr marL="0" indent="0">
              <a:spcBef>
                <a:spcPts val="0"/>
              </a:spcBef>
              <a:spcAft>
                <a:spcPts val="0"/>
              </a:spcAft>
              <a:buFont typeface="Arial" panose="020B0604020202020204" pitchFamily="34" charset="0"/>
              <a:buChar char="​"/>
              <a:defRPr sz="1714">
                <a:solidFill>
                  <a:schemeClr val="tx1"/>
                </a:solidFill>
              </a:defRPr>
            </a:lvl8pPr>
            <a:lvl9pPr marL="0" indent="0">
              <a:spcBef>
                <a:spcPts val="0"/>
              </a:spcBef>
              <a:spcAft>
                <a:spcPts val="0"/>
              </a:spcAft>
              <a:buFont typeface="Arial" panose="020B0604020202020204" pitchFamily="34" charset="0"/>
              <a:buChar char="​"/>
              <a:defRPr sz="1714">
                <a:solidFill>
                  <a:schemeClr val="tx1"/>
                </a:solidFill>
              </a:defRPr>
            </a:lvl9pPr>
          </a:lstStyle>
          <a:p>
            <a:pPr lvl="0"/>
            <a:r>
              <a:rPr lang="en-US"/>
              <a:t>Date or presenter: Arial 18pt Regular</a:t>
            </a:r>
          </a:p>
        </p:txBody>
      </p:sp>
      <p:pic>
        <p:nvPicPr>
          <p:cNvPr id="9" name="Picture 8">
            <a:extLst>
              <a:ext uri="{FF2B5EF4-FFF2-40B4-BE49-F238E27FC236}">
                <a16:creationId xmlns:a16="http://schemas.microsoft.com/office/drawing/2014/main" id="{630FFFB4-9BDD-4E16-8E33-6735B760E87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0573" y="384175"/>
            <a:ext cx="3729711" cy="1008112"/>
          </a:xfrm>
          <a:prstGeom prst="rect">
            <a:avLst/>
          </a:prstGeom>
        </p:spPr>
      </p:pic>
    </p:spTree>
    <p:extLst>
      <p:ext uri="{BB962C8B-B14F-4D97-AF65-F5344CB8AC3E}">
        <p14:creationId xmlns:p14="http://schemas.microsoft.com/office/powerpoint/2010/main" val="3257939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C30A-B2EB-5F42-8B06-47D7952EEE1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0A7AC5-9448-344D-91F6-649E9F4DEE5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07744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BD5C15-A503-4AA3-99DD-E0A1842437B5}"/>
              </a:ext>
            </a:extLst>
          </p:cNvPr>
          <p:cNvGraphicFramePr>
            <a:graphicFrameLocks noChangeAspect="1"/>
          </p:cNvGraphicFramePr>
          <p:nvPr userDrawn="1">
            <p:custDataLst>
              <p:tags r:id="rId1"/>
            </p:custDataLst>
            <p:extLst>
              <p:ext uri="{D42A27DB-BD31-4B8C-83A1-F6EECF244321}">
                <p14:modId xmlns:p14="http://schemas.microsoft.com/office/powerpoint/2010/main" val="532338417"/>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5BBD5C15-A503-4AA3-99DD-E0A1842437B5}"/>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Content"/>
          <p:cNvSpPr>
            <a:spLocks noGrp="1"/>
          </p:cNvSpPr>
          <p:nvPr>
            <p:ph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087472229"/>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22DE7B0-7514-46A2-9A81-69ADEF651A1D}"/>
              </a:ext>
            </a:extLst>
          </p:cNvPr>
          <p:cNvGraphicFramePr>
            <a:graphicFrameLocks noChangeAspect="1"/>
          </p:cNvGraphicFramePr>
          <p:nvPr userDrawn="1">
            <p:custDataLst>
              <p:tags r:id="rId1"/>
            </p:custDataLst>
            <p:extLst>
              <p:ext uri="{D42A27DB-BD31-4B8C-83A1-F6EECF244321}">
                <p14:modId xmlns:p14="http://schemas.microsoft.com/office/powerpoint/2010/main" val="3425191338"/>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a:extLst>
                          <a:ext uri="{FF2B5EF4-FFF2-40B4-BE49-F238E27FC236}">
                            <a16:creationId xmlns:a16="http://schemas.microsoft.com/office/drawing/2014/main" id="{722DE7B0-7514-46A2-9A81-69ADEF651A1D}"/>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Tree>
    <p:extLst>
      <p:ext uri="{BB962C8B-B14F-4D97-AF65-F5344CB8AC3E}">
        <p14:creationId xmlns:p14="http://schemas.microsoft.com/office/powerpoint/2010/main" val="2034605868"/>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eadin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1F293F1-02A6-4F6C-A11B-4EFF4D38DB47}"/>
              </a:ext>
            </a:extLst>
          </p:cNvPr>
          <p:cNvGraphicFramePr>
            <a:graphicFrameLocks noChangeAspect="1"/>
          </p:cNvGraphicFramePr>
          <p:nvPr userDrawn="1">
            <p:custDataLst>
              <p:tags r:id="rId1"/>
            </p:custDataLst>
            <p:extLst>
              <p:ext uri="{D42A27DB-BD31-4B8C-83A1-F6EECF244321}">
                <p14:modId xmlns:p14="http://schemas.microsoft.com/office/powerpoint/2010/main" val="1638681175"/>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71F293F1-02A6-4F6C-A11B-4EFF4D38DB47}"/>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p:cNvSpPr>
            <a:spLocks noGrp="1"/>
          </p:cNvSpPr>
          <p:nvPr>
            <p:ph type="body" idx="10" hasCustomPrompt="1"/>
          </p:nvPr>
        </p:nvSpPr>
        <p:spPr>
          <a:xfrm>
            <a:off x="580573" y="1399032"/>
            <a:ext cx="11030857"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Tree>
    <p:extLst>
      <p:ext uri="{BB962C8B-B14F-4D97-AF65-F5344CB8AC3E}">
        <p14:creationId xmlns:p14="http://schemas.microsoft.com/office/powerpoint/2010/main" val="2528472430"/>
      </p:ext>
    </p:extLst>
  </p:cSld>
  <p:clrMapOvr>
    <a:masterClrMapping/>
  </p:clrMapOvr>
  <p:extLst>
    <p:ext uri="{DCECCB84-F9BA-43D5-87BE-67443E8EF086}">
      <p15:sldGuideLst xmlns:p15="http://schemas.microsoft.com/office/powerpoint/2012/main">
        <p15:guide id="1" orient="horz" pos="880">
          <p15:clr>
            <a:srgbClr val="FBAE40"/>
          </p15:clr>
        </p15:guide>
        <p15:guide id="2" orient="horz" pos="118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ontent with headin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3987572-B35C-485E-AD60-B5927902A1A0}"/>
              </a:ext>
            </a:extLst>
          </p:cNvPr>
          <p:cNvGraphicFramePr>
            <a:graphicFrameLocks noChangeAspect="1"/>
          </p:cNvGraphicFramePr>
          <p:nvPr userDrawn="1">
            <p:custDataLst>
              <p:tags r:id="rId1"/>
            </p:custDataLst>
            <p:extLst>
              <p:ext uri="{D42A27DB-BD31-4B8C-83A1-F6EECF244321}">
                <p14:modId xmlns:p14="http://schemas.microsoft.com/office/powerpoint/2010/main" val="3562514567"/>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03987572-B35C-485E-AD60-B5927902A1A0}"/>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p:cNvSpPr>
            <a:spLocks noGrp="1"/>
          </p:cNvSpPr>
          <p:nvPr>
            <p:ph type="body" idx="10" hasCustomPrompt="1"/>
          </p:nvPr>
        </p:nvSpPr>
        <p:spPr>
          <a:xfrm>
            <a:off x="580573" y="1399032"/>
            <a:ext cx="11030857"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4" name="Content"/>
          <p:cNvSpPr>
            <a:spLocks noGrp="1"/>
          </p:cNvSpPr>
          <p:nvPr>
            <p:ph idx="11"/>
          </p:nvPr>
        </p:nvSpPr>
        <p:spPr>
          <a:xfrm>
            <a:off x="580573" y="1883664"/>
            <a:ext cx="11030857" cy="4326636"/>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151303072"/>
      </p:ext>
    </p:extLst>
  </p:cSld>
  <p:clrMapOvr>
    <a:masterClrMapping/>
  </p:clrMapOvr>
  <p:extLst>
    <p:ext uri="{DCECCB84-F9BA-43D5-87BE-67443E8EF086}">
      <p15:sldGuideLst xmlns:p15="http://schemas.microsoft.com/office/powerpoint/2012/main">
        <p15:guide id="1" orient="horz" pos="880">
          <p15:clr>
            <a:srgbClr val="FBAE40"/>
          </p15:clr>
        </p15:guide>
        <p15:guide id="2" orient="horz" pos="118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35EAEEC-11CE-4089-82D2-45521E1F4A4C}"/>
              </a:ext>
            </a:extLst>
          </p:cNvPr>
          <p:cNvGraphicFramePr>
            <a:graphicFrameLocks noChangeAspect="1"/>
          </p:cNvGraphicFramePr>
          <p:nvPr userDrawn="1">
            <p:custDataLst>
              <p:tags r:id="rId1"/>
            </p:custDataLst>
            <p:extLst>
              <p:ext uri="{D42A27DB-BD31-4B8C-83A1-F6EECF244321}">
                <p14:modId xmlns:p14="http://schemas.microsoft.com/office/powerpoint/2010/main" val="1033877105"/>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635EAEEC-11CE-4089-82D2-45521E1F4A4C}"/>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6C14507-C68D-415B-9DD4-E818A46C6509}"/>
              </a:ext>
            </a:extLst>
          </p:cNvPr>
          <p:cNvSpPr/>
          <p:nvPr userDrawn="1"/>
        </p:nvSpPr>
        <p:spPr>
          <a:xfrm>
            <a:off x="0" y="1671782"/>
            <a:ext cx="12192000" cy="5186218"/>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14"/>
          </a:p>
        </p:txBody>
      </p:sp>
      <p:sp>
        <p:nvSpPr>
          <p:cNvPr id="2" name="SectionTitle"/>
          <p:cNvSpPr>
            <a:spLocks noGrp="1"/>
          </p:cNvSpPr>
          <p:nvPr>
            <p:ph type="body" sz="quarter" idx="11" hasCustomPrompt="1"/>
          </p:nvPr>
        </p:nvSpPr>
        <p:spPr>
          <a:xfrm>
            <a:off x="580572" y="3948398"/>
            <a:ext cx="10369005" cy="787844"/>
          </a:xfrm>
        </p:spPr>
        <p:txBody>
          <a:bodyPr vert="horz" wrap="square" lIns="0" tIns="0" rIns="0" bIns="0" numCol="1" anchor="t" anchorCtr="0" compatLnSpc="1">
            <a:prstTxWarp prst="textNoShape">
              <a:avLst/>
            </a:prstTxWarp>
            <a:spAutoFit/>
          </a:bodyPr>
          <a:lstStyle>
            <a:lvl1pPr marL="0" indent="0" algn="l" fontAlgn="base">
              <a:lnSpc>
                <a:spcPct val="100000"/>
              </a:lnSpc>
              <a:spcBef>
                <a:spcPts val="0"/>
              </a:spcBef>
              <a:spcAft>
                <a:spcPts val="190"/>
              </a:spcAft>
              <a:buFont typeface="Arial" panose="020B0604020202020204" pitchFamily="34" charset="0"/>
              <a:buChar char="​"/>
              <a:defRPr sz="3048">
                <a:solidFill>
                  <a:schemeClr val="accent1"/>
                </a:solidFill>
                <a:latin typeface="+mj-lt"/>
                <a:ea typeface="+mj-ea"/>
                <a:cs typeface="+mj-cs"/>
              </a:defRPr>
            </a:lvl1pPr>
            <a:lvl2pPr marL="0" indent="0" algn="l">
              <a:lnSpc>
                <a:spcPct val="100000"/>
              </a:lnSpc>
              <a:spcBef>
                <a:spcPts val="0"/>
              </a:spcBef>
              <a:spcAft>
                <a:spcPts val="0"/>
              </a:spcAft>
              <a:buFont typeface="Arial" panose="020B0604020202020204" pitchFamily="34" charset="0"/>
              <a:buChar char="​"/>
              <a:defRPr sz="1905">
                <a:solidFill>
                  <a:schemeClr val="accent1"/>
                </a:solidFill>
              </a:defRPr>
            </a:lvl2pPr>
            <a:lvl3pPr marL="0" indent="0">
              <a:lnSpc>
                <a:spcPct val="100000"/>
              </a:lnSpc>
              <a:spcBef>
                <a:spcPts val="0"/>
              </a:spcBef>
              <a:spcAft>
                <a:spcPts val="0"/>
              </a:spcAft>
              <a:buFont typeface="Arial" panose="020B0604020202020204" pitchFamily="34" charset="0"/>
              <a:buChar char="​"/>
              <a:defRPr sz="1905"/>
            </a:lvl3pPr>
            <a:lvl4pPr marL="0" indent="0">
              <a:lnSpc>
                <a:spcPct val="100000"/>
              </a:lnSpc>
              <a:spcBef>
                <a:spcPts val="0"/>
              </a:spcBef>
              <a:spcAft>
                <a:spcPts val="0"/>
              </a:spcAft>
              <a:buFont typeface="Arial" panose="020B0604020202020204" pitchFamily="34" charset="0"/>
              <a:buChar char="​"/>
              <a:defRPr sz="1905"/>
            </a:lvl4pPr>
            <a:lvl5pPr marL="0" indent="0">
              <a:lnSpc>
                <a:spcPct val="100000"/>
              </a:lnSpc>
              <a:spcBef>
                <a:spcPts val="0"/>
              </a:spcBef>
              <a:spcAft>
                <a:spcPts val="0"/>
              </a:spcAft>
              <a:buFont typeface="Arial" panose="020B0604020202020204" pitchFamily="34" charset="0"/>
              <a:buChar char="​"/>
              <a:defRPr sz="1905"/>
            </a:lvl5pPr>
            <a:lvl6pPr marL="0" indent="0">
              <a:lnSpc>
                <a:spcPct val="100000"/>
              </a:lnSpc>
              <a:spcBef>
                <a:spcPts val="0"/>
              </a:spcBef>
              <a:spcAft>
                <a:spcPts val="0"/>
              </a:spcAft>
              <a:buFont typeface="Arial" panose="020B0604020202020204" pitchFamily="34" charset="0"/>
              <a:buChar char="​"/>
              <a:defRPr sz="1905"/>
            </a:lvl6pPr>
            <a:lvl7pPr marL="0" indent="0">
              <a:lnSpc>
                <a:spcPct val="100000"/>
              </a:lnSpc>
              <a:spcBef>
                <a:spcPts val="0"/>
              </a:spcBef>
              <a:spcAft>
                <a:spcPts val="0"/>
              </a:spcAft>
              <a:buFont typeface="Arial" panose="020B0604020202020204" pitchFamily="34" charset="0"/>
              <a:buChar char="​"/>
              <a:defRPr sz="1905"/>
            </a:lvl7pPr>
            <a:lvl8pPr marL="0" indent="0">
              <a:lnSpc>
                <a:spcPct val="100000"/>
              </a:lnSpc>
              <a:spcBef>
                <a:spcPts val="0"/>
              </a:spcBef>
              <a:spcAft>
                <a:spcPts val="0"/>
              </a:spcAft>
              <a:buFont typeface="Arial" panose="020B0604020202020204" pitchFamily="34" charset="0"/>
              <a:buChar char="​"/>
              <a:defRPr sz="1905"/>
            </a:lvl8pPr>
            <a:lvl9pPr marL="0" indent="0">
              <a:lnSpc>
                <a:spcPct val="100000"/>
              </a:lnSpc>
              <a:spcBef>
                <a:spcPts val="0"/>
              </a:spcBef>
              <a:spcAft>
                <a:spcPts val="0"/>
              </a:spcAft>
              <a:buFont typeface="Arial" panose="020B0604020202020204" pitchFamily="34" charset="0"/>
              <a:buChar char="​"/>
              <a:defRPr sz="1905"/>
            </a:lvl9pPr>
          </a:lstStyle>
          <a:p>
            <a:pPr lvl="0"/>
            <a:r>
              <a:t>Section title</a:t>
            </a:r>
          </a:p>
          <a:p>
            <a:pPr lvl="1"/>
            <a:r>
              <a:t>Section subtitle</a:t>
            </a:r>
          </a:p>
        </p:txBody>
      </p:sp>
      <p:sp>
        <p:nvSpPr>
          <p:cNvPr id="3" name="SectionNumber"/>
          <p:cNvSpPr>
            <a:spLocks noGrp="1"/>
          </p:cNvSpPr>
          <p:nvPr>
            <p:ph type="body" sz="quarter" idx="12" hasCustomPrompt="1"/>
          </p:nvPr>
        </p:nvSpPr>
        <p:spPr>
          <a:xfrm>
            <a:off x="580572" y="3285884"/>
            <a:ext cx="10369005" cy="586314"/>
          </a:xfrm>
        </p:spPr>
        <p:txBody>
          <a:bodyPr lIns="0" tIns="0" rIns="0" bIns="0" anchor="b">
            <a:spAutoFit/>
          </a:bodyPr>
          <a:lstStyle>
            <a:lvl1pPr marL="0" indent="0" algn="l" fontAlgn="base">
              <a:lnSpc>
                <a:spcPct val="100000"/>
              </a:lnSpc>
              <a:spcBef>
                <a:spcPts val="0"/>
              </a:spcBef>
              <a:spcAft>
                <a:spcPts val="0"/>
              </a:spcAft>
              <a:buFont typeface="Arial" panose="020B0604020202020204" pitchFamily="34" charset="0"/>
              <a:buChar char="​"/>
              <a:defRPr sz="3810">
                <a:solidFill>
                  <a:schemeClr val="accent1"/>
                </a:solidFill>
                <a:latin typeface="+mj-lt"/>
                <a:ea typeface="+mj-ea"/>
                <a:cs typeface="+mj-cs"/>
              </a:defRPr>
            </a:lvl1pPr>
            <a:lvl2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2pPr>
            <a:lvl3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3pPr>
            <a:lvl4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4pPr>
            <a:lvl5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5pPr>
            <a:lvl6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6pPr>
            <a:lvl7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7pPr>
            <a:lvl8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8pPr>
            <a:lvl9pPr marL="0" indent="0" algn="l" fontAlgn="base">
              <a:lnSpc>
                <a:spcPct val="100000"/>
              </a:lnSpc>
              <a:spcBef>
                <a:spcPct val="0"/>
              </a:spcBef>
              <a:spcAft>
                <a:spcPct val="0"/>
              </a:spcAft>
              <a:buFont typeface="Arial" panose="020B0604020202020204" pitchFamily="34" charset="0"/>
              <a:buChar char="​"/>
              <a:defRPr sz="1905">
                <a:solidFill>
                  <a:schemeClr val="tx1"/>
                </a:solidFill>
                <a:latin typeface="+mj-lt"/>
                <a:ea typeface="+mj-ea"/>
                <a:cs typeface="+mj-cs"/>
              </a:defRPr>
            </a:lvl9pPr>
          </a:lstStyle>
          <a:p>
            <a:pPr lvl="0"/>
            <a:r>
              <a:t>##</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0574" y="6480083"/>
            <a:ext cx="4405169" cy="216000"/>
          </a:xfrm>
          <a:prstGeom prst="rect">
            <a:avLst/>
          </a:prstGeom>
        </p:spPr>
      </p:pic>
    </p:spTree>
    <p:extLst>
      <p:ext uri="{BB962C8B-B14F-4D97-AF65-F5344CB8AC3E}">
        <p14:creationId xmlns:p14="http://schemas.microsoft.com/office/powerpoint/2010/main" val="3377166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E397B0A-45CA-4711-96B3-F4E9739F05AA}"/>
              </a:ext>
            </a:extLst>
          </p:cNvPr>
          <p:cNvGraphicFramePr>
            <a:graphicFrameLocks noChangeAspect="1"/>
          </p:cNvGraphicFramePr>
          <p:nvPr userDrawn="1">
            <p:custDataLst>
              <p:tags r:id="rId1"/>
            </p:custDataLst>
            <p:extLst>
              <p:ext uri="{D42A27DB-BD31-4B8C-83A1-F6EECF244321}">
                <p14:modId xmlns:p14="http://schemas.microsoft.com/office/powerpoint/2010/main" val="1835974543"/>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1E397B0A-45CA-4711-96B3-F4E9739F05AA}"/>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Content Left"/>
          <p:cNvSpPr>
            <a:spLocks noGrp="1"/>
          </p:cNvSpPr>
          <p:nvPr>
            <p:ph idx="11"/>
          </p:nvPr>
        </p:nvSpPr>
        <p:spPr>
          <a:xfrm>
            <a:off x="580572" y="1399032"/>
            <a:ext cx="5225143" cy="4811268"/>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Right"/>
          <p:cNvSpPr>
            <a:spLocks noGrp="1"/>
          </p:cNvSpPr>
          <p:nvPr>
            <p:ph idx="12"/>
          </p:nvPr>
        </p:nvSpPr>
        <p:spPr>
          <a:xfrm>
            <a:off x="6386286" y="1399032"/>
            <a:ext cx="5225143" cy="4811268"/>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112925532"/>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6E1F543-EB1B-466F-8A5C-15E71AF0F544}"/>
              </a:ext>
            </a:extLst>
          </p:cNvPr>
          <p:cNvGraphicFramePr>
            <a:graphicFrameLocks noChangeAspect="1"/>
          </p:cNvGraphicFramePr>
          <p:nvPr userDrawn="1">
            <p:custDataLst>
              <p:tags r:id="rId1"/>
            </p:custDataLst>
            <p:extLst>
              <p:ext uri="{D42A27DB-BD31-4B8C-83A1-F6EECF244321}">
                <p14:modId xmlns:p14="http://schemas.microsoft.com/office/powerpoint/2010/main" val="1659241196"/>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D6E1F543-EB1B-466F-8A5C-15E71AF0F544}"/>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2" y="1399032"/>
            <a:ext cx="5225143"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5" name="Heading Right"/>
          <p:cNvSpPr>
            <a:spLocks noGrp="1"/>
          </p:cNvSpPr>
          <p:nvPr>
            <p:ph type="body" sz="quarter" idx="13" hasCustomPrompt="1"/>
          </p:nvPr>
        </p:nvSpPr>
        <p:spPr>
          <a:xfrm>
            <a:off x="6386286" y="1399032"/>
            <a:ext cx="5225143"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Tree>
    <p:extLst>
      <p:ext uri="{BB962C8B-B14F-4D97-AF65-F5344CB8AC3E}">
        <p14:creationId xmlns:p14="http://schemas.microsoft.com/office/powerpoint/2010/main" val="1269814313"/>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guide id="4" orient="horz" pos="118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2 columns with headin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651923F-EA4A-4957-8163-4C7EF50E7E52}"/>
              </a:ext>
            </a:extLst>
          </p:cNvPr>
          <p:cNvGraphicFramePr>
            <a:graphicFrameLocks noChangeAspect="1"/>
          </p:cNvGraphicFramePr>
          <p:nvPr userDrawn="1">
            <p:custDataLst>
              <p:tags r:id="rId1"/>
            </p:custDataLst>
            <p:extLst>
              <p:ext uri="{D42A27DB-BD31-4B8C-83A1-F6EECF244321}">
                <p14:modId xmlns:p14="http://schemas.microsoft.com/office/powerpoint/2010/main" val="1866752135"/>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3651923F-EA4A-4957-8163-4C7EF50E7E52}"/>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2" y="1399032"/>
            <a:ext cx="5225143"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580572" y="1883664"/>
            <a:ext cx="5225143" cy="4326636"/>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6386286" y="1399032"/>
            <a:ext cx="5225143"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6386286" y="1883664"/>
            <a:ext cx="5225143" cy="4326636"/>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040070265"/>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guide id="4" orient="horz" pos="118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2 Content with headin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E301621-9060-4E08-B52A-706D01F43136}"/>
              </a:ext>
            </a:extLst>
          </p:cNvPr>
          <p:cNvGraphicFramePr>
            <a:graphicFrameLocks noChangeAspect="1"/>
          </p:cNvGraphicFramePr>
          <p:nvPr userDrawn="1">
            <p:custDataLst>
              <p:tags r:id="rId1"/>
            </p:custDataLst>
            <p:extLst>
              <p:ext uri="{D42A27DB-BD31-4B8C-83A1-F6EECF244321}">
                <p14:modId xmlns:p14="http://schemas.microsoft.com/office/powerpoint/2010/main" val="4122665366"/>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CE301621-9060-4E08-B52A-706D01F43136}"/>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Top"/>
          <p:cNvSpPr>
            <a:spLocks noGrp="1"/>
          </p:cNvSpPr>
          <p:nvPr>
            <p:ph type="body" idx="10" hasCustomPrompt="1"/>
          </p:nvPr>
        </p:nvSpPr>
        <p:spPr>
          <a:xfrm>
            <a:off x="580573" y="1399032"/>
            <a:ext cx="11030857"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lvl3pPr>
            <a:lvl4pPr marL="0" indent="0">
              <a:spcBef>
                <a:spcPts val="0"/>
              </a:spcBef>
              <a:buFont typeface="Arial" panose="020B0604020202020204" pitchFamily="34" charset="0"/>
              <a:buChar char="​"/>
              <a:defRPr sz="1333"/>
            </a:lvl4pPr>
            <a:lvl5pPr marL="0" indent="0">
              <a:spcBef>
                <a:spcPts val="0"/>
              </a:spcBef>
              <a:buFont typeface="Arial" panose="020B0604020202020204" pitchFamily="34" charset="0"/>
              <a:buChar char="​"/>
              <a:defRPr sz="1333"/>
            </a:lvl5pPr>
            <a:lvl6pPr marL="0" indent="0">
              <a:spcBef>
                <a:spcPts val="0"/>
              </a:spcBef>
              <a:buFont typeface="Arial" panose="020B0604020202020204" pitchFamily="34" charset="0"/>
              <a:buChar char="​"/>
              <a:defRPr sz="1333"/>
            </a:lvl6pPr>
            <a:lvl7pPr marL="0" indent="0">
              <a:spcBef>
                <a:spcPts val="0"/>
              </a:spcBef>
              <a:buFont typeface="Arial" panose="020B0604020202020204" pitchFamily="34" charset="0"/>
              <a:buChar char="​"/>
              <a:defRPr sz="1333"/>
            </a:lvl7pPr>
            <a:lvl8pPr marL="0" indent="0">
              <a:spcBef>
                <a:spcPts val="0"/>
              </a:spcBef>
              <a:buFont typeface="Arial" panose="020B0604020202020204" pitchFamily="34" charset="0"/>
              <a:buChar char="​"/>
              <a:defRPr sz="1333"/>
            </a:lvl8pPr>
            <a:lvl9pPr marL="0" indent="0">
              <a:spcBef>
                <a:spcPts val="0"/>
              </a:spcBef>
              <a:buFont typeface="Arial" panose="020B0604020202020204" pitchFamily="34" charset="0"/>
              <a:buChar char="​"/>
              <a:defRPr sz="1333"/>
            </a:lvl9pPr>
          </a:lstStyle>
          <a:p>
            <a:pPr lvl="0"/>
            <a:r>
              <a:t>Heading 14 </a:t>
            </a:r>
            <a:r>
              <a:rPr err="1"/>
              <a:t>pt</a:t>
            </a:r>
            <a:endParaRPr/>
          </a:p>
          <a:p>
            <a:pPr lvl="1"/>
            <a:r>
              <a:t>Subheading 14 </a:t>
            </a:r>
            <a:r>
              <a:rPr err="1"/>
              <a:t>pt</a:t>
            </a:r>
            <a:endParaRPr/>
          </a:p>
        </p:txBody>
      </p:sp>
      <p:sp>
        <p:nvSpPr>
          <p:cNvPr id="4" name="Content Top"/>
          <p:cNvSpPr>
            <a:spLocks noGrp="1"/>
          </p:cNvSpPr>
          <p:nvPr>
            <p:ph idx="11"/>
          </p:nvPr>
        </p:nvSpPr>
        <p:spPr>
          <a:xfrm>
            <a:off x="580573" y="1883666"/>
            <a:ext cx="11030857" cy="1811131"/>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Bottom"/>
          <p:cNvSpPr>
            <a:spLocks noGrp="1"/>
          </p:cNvSpPr>
          <p:nvPr>
            <p:ph type="body" idx="13" hasCustomPrompt="1"/>
          </p:nvPr>
        </p:nvSpPr>
        <p:spPr>
          <a:xfrm>
            <a:off x="580573" y="3914537"/>
            <a:ext cx="11030857"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lvl3pPr>
            <a:lvl4pPr marL="0" indent="0">
              <a:spcBef>
                <a:spcPts val="0"/>
              </a:spcBef>
              <a:buFont typeface="Arial" panose="020B0604020202020204" pitchFamily="34" charset="0"/>
              <a:buChar char="​"/>
              <a:defRPr sz="1333"/>
            </a:lvl4pPr>
            <a:lvl5pPr marL="0" indent="0">
              <a:spcBef>
                <a:spcPts val="0"/>
              </a:spcBef>
              <a:buFont typeface="Arial" panose="020B0604020202020204" pitchFamily="34" charset="0"/>
              <a:buChar char="​"/>
              <a:defRPr sz="1333"/>
            </a:lvl5pPr>
            <a:lvl6pPr marL="0" indent="0">
              <a:spcBef>
                <a:spcPts val="0"/>
              </a:spcBef>
              <a:buFont typeface="Arial" panose="020B0604020202020204" pitchFamily="34" charset="0"/>
              <a:buChar char="​"/>
              <a:defRPr sz="1333"/>
            </a:lvl6pPr>
            <a:lvl7pPr marL="0" indent="0">
              <a:spcBef>
                <a:spcPts val="0"/>
              </a:spcBef>
              <a:buFont typeface="Arial" panose="020B0604020202020204" pitchFamily="34" charset="0"/>
              <a:buChar char="​"/>
              <a:defRPr sz="1333"/>
            </a:lvl7pPr>
            <a:lvl8pPr marL="0" indent="0">
              <a:spcBef>
                <a:spcPts val="0"/>
              </a:spcBef>
              <a:buFont typeface="Arial" panose="020B0604020202020204" pitchFamily="34" charset="0"/>
              <a:buChar char="​"/>
              <a:defRPr sz="1333"/>
            </a:lvl8pPr>
            <a:lvl9pPr marL="0" indent="0">
              <a:spcBef>
                <a:spcPts val="0"/>
              </a:spcBef>
              <a:buFont typeface="Arial" panose="020B0604020202020204" pitchFamily="34" charset="0"/>
              <a:buChar char="​"/>
              <a:defRPr sz="1333"/>
            </a:lvl9pPr>
          </a:lstStyle>
          <a:p>
            <a:pPr lvl="0"/>
            <a:r>
              <a:t>Heading 14 pt</a:t>
            </a:r>
          </a:p>
          <a:p>
            <a:pPr lvl="1"/>
            <a:r>
              <a:t>Subheading 14 pt</a:t>
            </a:r>
          </a:p>
        </p:txBody>
      </p:sp>
      <p:sp>
        <p:nvSpPr>
          <p:cNvPr id="6" name="Content Bottom"/>
          <p:cNvSpPr>
            <a:spLocks noGrp="1"/>
          </p:cNvSpPr>
          <p:nvPr>
            <p:ph idx="12"/>
          </p:nvPr>
        </p:nvSpPr>
        <p:spPr>
          <a:xfrm>
            <a:off x="580573" y="4399170"/>
            <a:ext cx="11030857" cy="1811131"/>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34789011"/>
      </p:ext>
    </p:extLst>
  </p:cSld>
  <p:clrMapOvr>
    <a:masterClrMapping/>
  </p:clrMapOvr>
  <p:extLst>
    <p:ext uri="{DCECCB84-F9BA-43D5-87BE-67443E8EF086}">
      <p15:sldGuideLst xmlns:p15="http://schemas.microsoft.com/office/powerpoint/2012/main">
        <p15:guide id="1" orient="horz" pos="880">
          <p15:clr>
            <a:srgbClr val="FBAE40"/>
          </p15:clr>
        </p15:guide>
        <p15:guide id="2" orient="horz" pos="1187">
          <p15:clr>
            <a:srgbClr val="FBAE40"/>
          </p15:clr>
        </p15:guide>
        <p15:guide id="3" orient="horz" pos="2464">
          <p15:clr>
            <a:srgbClr val="FBAE40"/>
          </p15:clr>
        </p15:guide>
        <p15:guide id="4" orient="horz" pos="276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columns 1/3 spli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3755237-E662-4F8F-9C69-D3C5CD10D8BC}"/>
              </a:ext>
            </a:extLst>
          </p:cNvPr>
          <p:cNvGraphicFramePr>
            <a:graphicFrameLocks noChangeAspect="1"/>
          </p:cNvGraphicFramePr>
          <p:nvPr userDrawn="1">
            <p:custDataLst>
              <p:tags r:id="rId1"/>
            </p:custDataLst>
            <p:extLst>
              <p:ext uri="{D42A27DB-BD31-4B8C-83A1-F6EECF244321}">
                <p14:modId xmlns:p14="http://schemas.microsoft.com/office/powerpoint/2010/main" val="451584961"/>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73755237-E662-4F8F-9C69-D3C5CD10D8BC}"/>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1" y="1399032"/>
            <a:ext cx="3286035"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580571" y="1883664"/>
            <a:ext cx="3286035" cy="4326636"/>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4452983" y="1399032"/>
            <a:ext cx="7158445"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4452983" y="1883664"/>
            <a:ext cx="7158445" cy="4326636"/>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726553303"/>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orient="horz" pos="118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27E7-AD0B-FB45-B65F-567896AA6D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C60E109-3643-6D44-9CFC-36C8C98617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46713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columns 2/3 spli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FAFBC3-AD70-4DE8-9E74-A2B1BDE33735}"/>
              </a:ext>
            </a:extLst>
          </p:cNvPr>
          <p:cNvGraphicFramePr>
            <a:graphicFrameLocks noChangeAspect="1"/>
          </p:cNvGraphicFramePr>
          <p:nvPr userDrawn="1">
            <p:custDataLst>
              <p:tags r:id="rId1"/>
            </p:custDataLst>
            <p:extLst>
              <p:ext uri="{D42A27DB-BD31-4B8C-83A1-F6EECF244321}">
                <p14:modId xmlns:p14="http://schemas.microsoft.com/office/powerpoint/2010/main" val="473571620"/>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Object 7" hidden="1">
                        <a:extLst>
                          <a:ext uri="{FF2B5EF4-FFF2-40B4-BE49-F238E27FC236}">
                            <a16:creationId xmlns:a16="http://schemas.microsoft.com/office/drawing/2014/main" id="{C5FAFBC3-AD70-4DE8-9E74-A2B1BDE33735}"/>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2" y="1399032"/>
            <a:ext cx="7158445"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4" name="Content Left"/>
          <p:cNvSpPr>
            <a:spLocks noGrp="1"/>
          </p:cNvSpPr>
          <p:nvPr>
            <p:ph sz="half" idx="11"/>
          </p:nvPr>
        </p:nvSpPr>
        <p:spPr>
          <a:xfrm>
            <a:off x="580572" y="1883664"/>
            <a:ext cx="7158445" cy="4326636"/>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p:cNvSpPr>
            <a:spLocks noGrp="1"/>
          </p:cNvSpPr>
          <p:nvPr>
            <p:ph type="body" sz="quarter" idx="13" hasCustomPrompt="1"/>
          </p:nvPr>
        </p:nvSpPr>
        <p:spPr>
          <a:xfrm>
            <a:off x="8325394" y="1399032"/>
            <a:ext cx="3286035" cy="429768"/>
          </a:xfrm>
        </p:spPr>
        <p:txBody>
          <a:bodyPr/>
          <a:lstStyle>
            <a:lvl1pPr marL="0" indent="0">
              <a:spcBef>
                <a:spcPts val="0"/>
              </a:spcBef>
              <a:buFont typeface="Arial" panose="020B0604020202020204" pitchFamily="34" charset="0"/>
              <a:buChar char="​"/>
              <a:defRPr sz="1333" b="1">
                <a:solidFill>
                  <a:schemeClr val="tx2"/>
                </a:solidFill>
              </a:defRPr>
            </a:lvl1pPr>
            <a:lvl2pPr marL="0" indent="0">
              <a:spcBef>
                <a:spcPts val="0"/>
              </a:spcBef>
              <a:buFont typeface="Arial" panose="020B0604020202020204" pitchFamily="34" charset="0"/>
              <a:buChar char="​"/>
              <a:defRPr sz="1333">
                <a:solidFill>
                  <a:schemeClr val="tx2"/>
                </a:solidFill>
              </a:defRPr>
            </a:lvl2pPr>
            <a:lvl3pPr marL="0" indent="0">
              <a:spcBef>
                <a:spcPts val="0"/>
              </a:spcBef>
              <a:buFont typeface="Arial" panose="020B0604020202020204" pitchFamily="34" charset="0"/>
              <a:buChar char="​"/>
              <a:defRPr sz="1333">
                <a:solidFill>
                  <a:schemeClr val="tx1"/>
                </a:solidFill>
              </a:defRPr>
            </a:lvl3pPr>
            <a:lvl4pPr marL="0" indent="0">
              <a:spcBef>
                <a:spcPts val="0"/>
              </a:spcBef>
              <a:buFont typeface="Arial" panose="020B0604020202020204" pitchFamily="34" charset="0"/>
              <a:buChar char="​"/>
              <a:defRPr sz="1333">
                <a:solidFill>
                  <a:schemeClr val="tx1"/>
                </a:solidFill>
              </a:defRPr>
            </a:lvl4pPr>
            <a:lvl5pPr marL="0" indent="0">
              <a:spcBef>
                <a:spcPts val="0"/>
              </a:spcBef>
              <a:buFont typeface="Arial" panose="020B0604020202020204" pitchFamily="34" charset="0"/>
              <a:buChar char="​"/>
              <a:defRPr sz="1333">
                <a:solidFill>
                  <a:schemeClr val="tx1"/>
                </a:solidFill>
              </a:defRPr>
            </a:lvl5pPr>
            <a:lvl6pPr marL="0" indent="0">
              <a:spcBef>
                <a:spcPts val="0"/>
              </a:spcBef>
              <a:buFont typeface="Arial" panose="020B0604020202020204" pitchFamily="34" charset="0"/>
              <a:buChar char="​"/>
              <a:defRPr sz="1333">
                <a:solidFill>
                  <a:schemeClr val="tx1"/>
                </a:solidFill>
              </a:defRPr>
            </a:lvl6pPr>
            <a:lvl7pPr marL="0" indent="0">
              <a:spcBef>
                <a:spcPts val="0"/>
              </a:spcBef>
              <a:buFont typeface="Arial" panose="020B0604020202020204" pitchFamily="34" charset="0"/>
              <a:buChar char="​"/>
              <a:defRPr sz="1333">
                <a:solidFill>
                  <a:schemeClr val="tx1"/>
                </a:solidFill>
              </a:defRPr>
            </a:lvl7pPr>
            <a:lvl8pPr marL="0" indent="0">
              <a:spcBef>
                <a:spcPts val="0"/>
              </a:spcBef>
              <a:buFont typeface="Arial" panose="020B0604020202020204" pitchFamily="34" charset="0"/>
              <a:buChar char="​"/>
              <a:defRPr sz="1333">
                <a:solidFill>
                  <a:schemeClr val="tx1"/>
                </a:solidFill>
              </a:defRPr>
            </a:lvl8pPr>
            <a:lvl9pPr marL="0" indent="0">
              <a:spcBef>
                <a:spcPts val="0"/>
              </a:spcBef>
              <a:buFont typeface="Arial" panose="020B0604020202020204" pitchFamily="34" charset="0"/>
              <a:buChar char="​"/>
              <a:defRPr sz="1333">
                <a:solidFill>
                  <a:schemeClr val="tx1"/>
                </a:solidFill>
              </a:defRPr>
            </a:lvl9pPr>
          </a:lstStyle>
          <a:p>
            <a:pPr lvl="0"/>
            <a:r>
              <a:t>Heading 14 pt</a:t>
            </a:r>
          </a:p>
          <a:p>
            <a:pPr lvl="1"/>
            <a:r>
              <a:t>Subheading 14 pt</a:t>
            </a:r>
          </a:p>
        </p:txBody>
      </p:sp>
      <p:sp>
        <p:nvSpPr>
          <p:cNvPr id="6" name="Content Right"/>
          <p:cNvSpPr>
            <a:spLocks noGrp="1"/>
          </p:cNvSpPr>
          <p:nvPr>
            <p:ph sz="quarter" idx="12"/>
          </p:nvPr>
        </p:nvSpPr>
        <p:spPr>
          <a:xfrm>
            <a:off x="8325394" y="1883664"/>
            <a:ext cx="3286035" cy="4326636"/>
          </a:xfrm>
        </p:spPr>
        <p:txBody>
          <a:bodyPr/>
          <a:lstStyle>
            <a:lvl1pPr>
              <a:defRPr sz="1333"/>
            </a:lvl1pPr>
            <a:lvl2pPr>
              <a:defRPr sz="1333"/>
            </a:lvl2pPr>
            <a:lvl3pPr>
              <a:defRPr sz="1333"/>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945949239"/>
      </p:ext>
    </p:extLst>
  </p:cSld>
  <p:clrMapOvr>
    <a:masterClrMapping/>
  </p:clrMapOvr>
  <p:extLst>
    <p:ext uri="{DCECCB84-F9BA-43D5-87BE-67443E8EF086}">
      <p15:sldGuideLst xmlns:p15="http://schemas.microsoft.com/office/powerpoint/2012/main">
        <p15:guide id="1" orient="horz" pos="880">
          <p15:clr>
            <a:srgbClr val="FBAE40"/>
          </p15:clr>
        </p15:guide>
        <p15:guide id="2" pos="3839">
          <p15:clr>
            <a:srgbClr val="FBAE40"/>
          </p15:clr>
        </p15:guide>
        <p15:guide id="3" pos="4130">
          <p15:clr>
            <a:srgbClr val="FBAE40"/>
          </p15:clr>
        </p15:guide>
        <p15:guide id="4" orient="horz" pos="118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F045594-2637-405F-9F48-0387C75DFB0B}"/>
              </a:ext>
            </a:extLst>
          </p:cNvPr>
          <p:cNvGraphicFramePr>
            <a:graphicFrameLocks noChangeAspect="1"/>
          </p:cNvGraphicFramePr>
          <p:nvPr userDrawn="1">
            <p:custDataLst>
              <p:tags r:id="rId1"/>
            </p:custDataLst>
            <p:extLst>
              <p:ext uri="{D42A27DB-BD31-4B8C-83A1-F6EECF244321}">
                <p14:modId xmlns:p14="http://schemas.microsoft.com/office/powerpoint/2010/main" val="1082700529"/>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EF045594-2637-405F-9F48-0387C75DFB0B}"/>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4" name="Content Left"/>
          <p:cNvSpPr>
            <a:spLocks noGrp="1"/>
          </p:cNvSpPr>
          <p:nvPr>
            <p:ph sz="half" idx="11"/>
          </p:nvPr>
        </p:nvSpPr>
        <p:spPr>
          <a:xfrm>
            <a:off x="580571" y="1399032"/>
            <a:ext cx="3286035" cy="4811268"/>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Middle"/>
          <p:cNvSpPr>
            <a:spLocks noGrp="1"/>
          </p:cNvSpPr>
          <p:nvPr>
            <p:ph sz="quarter" idx="12"/>
          </p:nvPr>
        </p:nvSpPr>
        <p:spPr>
          <a:xfrm>
            <a:off x="4452983" y="1399032"/>
            <a:ext cx="3286035" cy="4811268"/>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Right"/>
          <p:cNvSpPr>
            <a:spLocks noGrp="1"/>
          </p:cNvSpPr>
          <p:nvPr>
            <p:ph sz="quarter" idx="14"/>
          </p:nvPr>
        </p:nvSpPr>
        <p:spPr>
          <a:xfrm>
            <a:off x="8325394" y="1399032"/>
            <a:ext cx="3286035" cy="4811268"/>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45215600"/>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6F9720B-55F9-472B-B650-19184A7E888F}"/>
              </a:ext>
            </a:extLst>
          </p:cNvPr>
          <p:cNvGraphicFramePr>
            <a:graphicFrameLocks noChangeAspect="1"/>
          </p:cNvGraphicFramePr>
          <p:nvPr userDrawn="1">
            <p:custDataLst>
              <p:tags r:id="rId1"/>
            </p:custDataLst>
            <p:extLst>
              <p:ext uri="{D42A27DB-BD31-4B8C-83A1-F6EECF244321}">
                <p14:modId xmlns:p14="http://schemas.microsoft.com/office/powerpoint/2010/main" val="225589172"/>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6" name="Object 5" hidden="1">
                        <a:extLst>
                          <a:ext uri="{FF2B5EF4-FFF2-40B4-BE49-F238E27FC236}">
                            <a16:creationId xmlns:a16="http://schemas.microsoft.com/office/drawing/2014/main" id="{66F9720B-55F9-472B-B650-19184A7E888F}"/>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1"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5" name="Heading Middle"/>
          <p:cNvSpPr>
            <a:spLocks noGrp="1"/>
          </p:cNvSpPr>
          <p:nvPr>
            <p:ph type="body" sz="quarter" idx="13" hasCustomPrompt="1"/>
          </p:nvPr>
        </p:nvSpPr>
        <p:spPr>
          <a:xfrm>
            <a:off x="4452983"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7" name="Heading Right"/>
          <p:cNvSpPr>
            <a:spLocks noGrp="1"/>
          </p:cNvSpPr>
          <p:nvPr>
            <p:ph type="body" sz="quarter" idx="15" hasCustomPrompt="1"/>
          </p:nvPr>
        </p:nvSpPr>
        <p:spPr>
          <a:xfrm>
            <a:off x="8325394"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Tree>
    <p:extLst>
      <p:ext uri="{BB962C8B-B14F-4D97-AF65-F5344CB8AC3E}">
        <p14:creationId xmlns:p14="http://schemas.microsoft.com/office/powerpoint/2010/main" val="3336081485"/>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guide id="6" orient="horz" pos="118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columns with headin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0A5306D-43CE-4B6D-AC59-222B080CFDB4}"/>
              </a:ext>
            </a:extLst>
          </p:cNvPr>
          <p:cNvGraphicFramePr>
            <a:graphicFrameLocks noChangeAspect="1"/>
          </p:cNvGraphicFramePr>
          <p:nvPr userDrawn="1">
            <p:custDataLst>
              <p:tags r:id="rId1"/>
            </p:custDataLst>
            <p:extLst>
              <p:ext uri="{D42A27DB-BD31-4B8C-83A1-F6EECF244321}">
                <p14:modId xmlns:p14="http://schemas.microsoft.com/office/powerpoint/2010/main" val="4068108820"/>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0" name="Object 9" hidden="1">
                        <a:extLst>
                          <a:ext uri="{FF2B5EF4-FFF2-40B4-BE49-F238E27FC236}">
                            <a16:creationId xmlns:a16="http://schemas.microsoft.com/office/drawing/2014/main" id="{20A5306D-43CE-4B6D-AC59-222B080CFDB4}"/>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p:cNvSpPr>
            <a:spLocks noGrp="1"/>
          </p:cNvSpPr>
          <p:nvPr>
            <p:ph type="body" idx="10" hasCustomPrompt="1"/>
          </p:nvPr>
        </p:nvSpPr>
        <p:spPr>
          <a:xfrm>
            <a:off x="580571"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4" name="Content Left"/>
          <p:cNvSpPr>
            <a:spLocks noGrp="1"/>
          </p:cNvSpPr>
          <p:nvPr>
            <p:ph sz="half" idx="11"/>
          </p:nvPr>
        </p:nvSpPr>
        <p:spPr>
          <a:xfrm>
            <a:off x="580571" y="1883664"/>
            <a:ext cx="3286035" cy="4326636"/>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Middle"/>
          <p:cNvSpPr>
            <a:spLocks noGrp="1"/>
          </p:cNvSpPr>
          <p:nvPr>
            <p:ph type="body" sz="quarter" idx="13" hasCustomPrompt="1"/>
          </p:nvPr>
        </p:nvSpPr>
        <p:spPr>
          <a:xfrm>
            <a:off x="4452983"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6" name="Content Middle"/>
          <p:cNvSpPr>
            <a:spLocks noGrp="1"/>
          </p:cNvSpPr>
          <p:nvPr>
            <p:ph sz="quarter" idx="12"/>
          </p:nvPr>
        </p:nvSpPr>
        <p:spPr>
          <a:xfrm>
            <a:off x="4452983" y="1883664"/>
            <a:ext cx="3286035" cy="4326636"/>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Right"/>
          <p:cNvSpPr>
            <a:spLocks noGrp="1"/>
          </p:cNvSpPr>
          <p:nvPr>
            <p:ph type="body" sz="quarter" idx="15" hasCustomPrompt="1"/>
          </p:nvPr>
        </p:nvSpPr>
        <p:spPr>
          <a:xfrm>
            <a:off x="8325394"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8" name="Content Right"/>
          <p:cNvSpPr>
            <a:spLocks noGrp="1"/>
          </p:cNvSpPr>
          <p:nvPr>
            <p:ph sz="quarter" idx="14"/>
          </p:nvPr>
        </p:nvSpPr>
        <p:spPr>
          <a:xfrm>
            <a:off x="8325394" y="1883664"/>
            <a:ext cx="3286035" cy="4326636"/>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768458967"/>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guide id="6" orient="horz" pos="118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textboxes with headin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4D8C2D1-0085-4444-A687-31070A629978}"/>
              </a:ext>
            </a:extLst>
          </p:cNvPr>
          <p:cNvGraphicFramePr>
            <a:graphicFrameLocks noChangeAspect="1"/>
          </p:cNvGraphicFramePr>
          <p:nvPr userDrawn="1">
            <p:custDataLst>
              <p:tags r:id="rId1"/>
            </p:custDataLst>
            <p:extLst>
              <p:ext uri="{D42A27DB-BD31-4B8C-83A1-F6EECF244321}">
                <p14:modId xmlns:p14="http://schemas.microsoft.com/office/powerpoint/2010/main" val="1122971777"/>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2" name="Object 11" hidden="1">
                        <a:extLst>
                          <a:ext uri="{FF2B5EF4-FFF2-40B4-BE49-F238E27FC236}">
                            <a16:creationId xmlns:a16="http://schemas.microsoft.com/office/drawing/2014/main" id="{B4D8C2D1-0085-4444-A687-31070A629978}"/>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Top"/>
          <p:cNvSpPr>
            <a:spLocks noGrp="1"/>
          </p:cNvSpPr>
          <p:nvPr>
            <p:ph type="body" idx="10" hasCustomPrompt="1"/>
          </p:nvPr>
        </p:nvSpPr>
        <p:spPr>
          <a:xfrm>
            <a:off x="580572" y="1399032"/>
            <a:ext cx="5225143"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4" name="Content Left Top"/>
          <p:cNvSpPr>
            <a:spLocks noGrp="1"/>
          </p:cNvSpPr>
          <p:nvPr>
            <p:ph sz="quarter" idx="11"/>
          </p:nvPr>
        </p:nvSpPr>
        <p:spPr>
          <a:xfrm>
            <a:off x="580572" y="1883666"/>
            <a:ext cx="5225143"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Right Top"/>
          <p:cNvSpPr>
            <a:spLocks noGrp="1"/>
          </p:cNvSpPr>
          <p:nvPr>
            <p:ph type="body" idx="13" hasCustomPrompt="1"/>
          </p:nvPr>
        </p:nvSpPr>
        <p:spPr>
          <a:xfrm>
            <a:off x="6386286" y="1399032"/>
            <a:ext cx="5225143"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6" name="Content Right Top"/>
          <p:cNvSpPr>
            <a:spLocks noGrp="1"/>
          </p:cNvSpPr>
          <p:nvPr>
            <p:ph sz="quarter" idx="12"/>
          </p:nvPr>
        </p:nvSpPr>
        <p:spPr>
          <a:xfrm>
            <a:off x="6386286" y="1883666"/>
            <a:ext cx="5225143"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Left Bottom"/>
          <p:cNvSpPr>
            <a:spLocks noGrp="1"/>
          </p:cNvSpPr>
          <p:nvPr>
            <p:ph type="body" idx="15" hasCustomPrompt="1"/>
          </p:nvPr>
        </p:nvSpPr>
        <p:spPr>
          <a:xfrm>
            <a:off x="580572" y="3914537"/>
            <a:ext cx="5225143"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8" name="Content Left Bottom"/>
          <p:cNvSpPr>
            <a:spLocks noGrp="1"/>
          </p:cNvSpPr>
          <p:nvPr>
            <p:ph sz="quarter" idx="14"/>
          </p:nvPr>
        </p:nvSpPr>
        <p:spPr>
          <a:xfrm>
            <a:off x="580572" y="4399170"/>
            <a:ext cx="5225143"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Heading Right Bottom"/>
          <p:cNvSpPr>
            <a:spLocks noGrp="1"/>
          </p:cNvSpPr>
          <p:nvPr>
            <p:ph type="body" idx="17" hasCustomPrompt="1"/>
          </p:nvPr>
        </p:nvSpPr>
        <p:spPr>
          <a:xfrm>
            <a:off x="6386286" y="3928872"/>
            <a:ext cx="5225143"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10" name="Content Right Bottom"/>
          <p:cNvSpPr>
            <a:spLocks noGrp="1"/>
          </p:cNvSpPr>
          <p:nvPr>
            <p:ph sz="quarter" idx="16"/>
          </p:nvPr>
        </p:nvSpPr>
        <p:spPr>
          <a:xfrm>
            <a:off x="6386286" y="4399170"/>
            <a:ext cx="5225143"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02493881"/>
      </p:ext>
    </p:extLst>
  </p:cSld>
  <p:clrMapOvr>
    <a:masterClrMapping/>
  </p:clrMapOvr>
  <p:extLst>
    <p:ext uri="{DCECCB84-F9BA-43D5-87BE-67443E8EF086}">
      <p15:sldGuideLst xmlns:p15="http://schemas.microsoft.com/office/powerpoint/2012/main">
        <p15:guide id="1" orient="horz" pos="880">
          <p15:clr>
            <a:srgbClr val="FBAE40"/>
          </p15:clr>
        </p15:guide>
        <p15:guide id="2" pos="2880">
          <p15:clr>
            <a:srgbClr val="FBAE40"/>
          </p15:clr>
        </p15:guide>
        <p15:guide id="3" pos="3168">
          <p15:clr>
            <a:srgbClr val="FBAE40"/>
          </p15:clr>
        </p15:guide>
        <p15:guide id="4" orient="horz" pos="1187">
          <p15:clr>
            <a:srgbClr val="FBAE40"/>
          </p15:clr>
        </p15:guide>
        <p15:guide id="5" orient="horz" pos="2464">
          <p15:clr>
            <a:srgbClr val="FBAE40"/>
          </p15:clr>
        </p15:guide>
        <p15:guide id="6" orient="horz" pos="276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 textboxes with headin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69B7CDA-5C33-4521-B9BB-6E7DA7CBDBEF}"/>
              </a:ext>
            </a:extLst>
          </p:cNvPr>
          <p:cNvGraphicFramePr>
            <a:graphicFrameLocks noChangeAspect="1"/>
          </p:cNvGraphicFramePr>
          <p:nvPr userDrawn="1">
            <p:custDataLst>
              <p:tags r:id="rId1"/>
            </p:custDataLst>
            <p:extLst>
              <p:ext uri="{D42A27DB-BD31-4B8C-83A1-F6EECF244321}">
                <p14:modId xmlns:p14="http://schemas.microsoft.com/office/powerpoint/2010/main" val="1730050137"/>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6" name="Object 15" hidden="1">
                        <a:extLst>
                          <a:ext uri="{FF2B5EF4-FFF2-40B4-BE49-F238E27FC236}">
                            <a16:creationId xmlns:a16="http://schemas.microsoft.com/office/drawing/2014/main" id="{169B7CDA-5C33-4521-B9BB-6E7DA7CBDBEF}"/>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p:nvPr>
        </p:nvSpPr>
        <p:spPr/>
        <p:txBody>
          <a:bodyPr vert="horz"/>
          <a:lstStyle/>
          <a:p>
            <a:r>
              <a:rPr lang="en-US"/>
              <a:t>Click to edit Master title style</a:t>
            </a:r>
            <a:endParaRPr/>
          </a:p>
        </p:txBody>
      </p:sp>
      <p:sp>
        <p:nvSpPr>
          <p:cNvPr id="3" name="Heading Left Top"/>
          <p:cNvSpPr>
            <a:spLocks noGrp="1"/>
          </p:cNvSpPr>
          <p:nvPr>
            <p:ph type="body" idx="10" hasCustomPrompt="1"/>
          </p:nvPr>
        </p:nvSpPr>
        <p:spPr>
          <a:xfrm>
            <a:off x="580571"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4" name="Content Left Top"/>
          <p:cNvSpPr>
            <a:spLocks noGrp="1"/>
          </p:cNvSpPr>
          <p:nvPr>
            <p:ph sz="quarter" idx="11"/>
          </p:nvPr>
        </p:nvSpPr>
        <p:spPr>
          <a:xfrm>
            <a:off x="580571" y="1883665"/>
            <a:ext cx="3286035"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Heading Middle Top"/>
          <p:cNvSpPr>
            <a:spLocks noGrp="1"/>
          </p:cNvSpPr>
          <p:nvPr>
            <p:ph type="body" idx="13" hasCustomPrompt="1"/>
          </p:nvPr>
        </p:nvSpPr>
        <p:spPr>
          <a:xfrm>
            <a:off x="4452983"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6" name="Content Middle Top"/>
          <p:cNvSpPr>
            <a:spLocks noGrp="1"/>
          </p:cNvSpPr>
          <p:nvPr>
            <p:ph sz="quarter" idx="12"/>
          </p:nvPr>
        </p:nvSpPr>
        <p:spPr>
          <a:xfrm>
            <a:off x="4452983" y="1883665"/>
            <a:ext cx="3286035"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Heading Right Top"/>
          <p:cNvSpPr>
            <a:spLocks noGrp="1"/>
          </p:cNvSpPr>
          <p:nvPr>
            <p:ph type="body" idx="15" hasCustomPrompt="1"/>
          </p:nvPr>
        </p:nvSpPr>
        <p:spPr>
          <a:xfrm>
            <a:off x="8325394" y="1399032"/>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8" name="Content Right Top"/>
          <p:cNvSpPr>
            <a:spLocks noGrp="1"/>
          </p:cNvSpPr>
          <p:nvPr>
            <p:ph sz="quarter" idx="14"/>
          </p:nvPr>
        </p:nvSpPr>
        <p:spPr>
          <a:xfrm>
            <a:off x="8325394" y="1883665"/>
            <a:ext cx="3286035"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Heading Left Bottom"/>
          <p:cNvSpPr>
            <a:spLocks noGrp="1"/>
          </p:cNvSpPr>
          <p:nvPr>
            <p:ph type="body" idx="17" hasCustomPrompt="1"/>
          </p:nvPr>
        </p:nvSpPr>
        <p:spPr>
          <a:xfrm>
            <a:off x="580571" y="3914537"/>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a:t>
            </a:r>
            <a:r>
              <a:rPr err="1"/>
              <a:t>pt</a:t>
            </a:r>
            <a:endParaRPr/>
          </a:p>
          <a:p>
            <a:pPr lvl="1"/>
            <a:r>
              <a:t>Subheading 12 </a:t>
            </a:r>
            <a:r>
              <a:rPr err="1"/>
              <a:t>pt</a:t>
            </a:r>
            <a:endParaRPr/>
          </a:p>
        </p:txBody>
      </p:sp>
      <p:sp>
        <p:nvSpPr>
          <p:cNvPr id="10" name="Content Left Bottom"/>
          <p:cNvSpPr>
            <a:spLocks noGrp="1"/>
          </p:cNvSpPr>
          <p:nvPr>
            <p:ph sz="quarter" idx="16"/>
          </p:nvPr>
        </p:nvSpPr>
        <p:spPr>
          <a:xfrm>
            <a:off x="580571" y="4399170"/>
            <a:ext cx="3286035"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Heading Middle Bottom"/>
          <p:cNvSpPr>
            <a:spLocks noGrp="1"/>
          </p:cNvSpPr>
          <p:nvPr>
            <p:ph type="body" idx="19" hasCustomPrompt="1"/>
          </p:nvPr>
        </p:nvSpPr>
        <p:spPr>
          <a:xfrm>
            <a:off x="4452983" y="3914537"/>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12" name="Content Middle Bottom"/>
          <p:cNvSpPr>
            <a:spLocks noGrp="1"/>
          </p:cNvSpPr>
          <p:nvPr>
            <p:ph sz="quarter" idx="18"/>
          </p:nvPr>
        </p:nvSpPr>
        <p:spPr>
          <a:xfrm>
            <a:off x="4452983" y="4399170"/>
            <a:ext cx="3286035"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Heading Right Bottom"/>
          <p:cNvSpPr>
            <a:spLocks noGrp="1"/>
          </p:cNvSpPr>
          <p:nvPr>
            <p:ph type="body" idx="21" hasCustomPrompt="1"/>
          </p:nvPr>
        </p:nvSpPr>
        <p:spPr>
          <a:xfrm>
            <a:off x="8325394" y="3914537"/>
            <a:ext cx="3286035" cy="365760"/>
          </a:xfrm>
        </p:spPr>
        <p:txBody>
          <a:bodyPr/>
          <a:lstStyle>
            <a:lvl1pPr marL="0" indent="0">
              <a:spcBef>
                <a:spcPts val="0"/>
              </a:spcBef>
              <a:buFont typeface="Arial" panose="020B0604020202020204" pitchFamily="34" charset="0"/>
              <a:buChar char="​"/>
              <a:defRPr sz="1143" b="1">
                <a:solidFill>
                  <a:schemeClr val="tx2"/>
                </a:solidFill>
              </a:defRPr>
            </a:lvl1pPr>
            <a:lvl2pPr marL="0" indent="0">
              <a:spcBef>
                <a:spcPts val="0"/>
              </a:spcBef>
              <a:buFont typeface="Arial" panose="020B0604020202020204" pitchFamily="34" charset="0"/>
              <a:buChar char="​"/>
              <a:defRPr sz="1143">
                <a:solidFill>
                  <a:schemeClr val="tx2"/>
                </a:solidFill>
              </a:defRPr>
            </a:lvl2pPr>
            <a:lvl3pPr marL="0" indent="0">
              <a:spcBef>
                <a:spcPts val="0"/>
              </a:spcBef>
              <a:buFont typeface="Arial" panose="020B0604020202020204" pitchFamily="34" charset="0"/>
              <a:buChar char="​"/>
              <a:defRPr sz="1143">
                <a:solidFill>
                  <a:schemeClr val="tx1"/>
                </a:solidFill>
              </a:defRPr>
            </a:lvl3pPr>
            <a:lvl4pPr marL="0" indent="0">
              <a:spcBef>
                <a:spcPts val="0"/>
              </a:spcBef>
              <a:buFont typeface="Arial" panose="020B0604020202020204" pitchFamily="34" charset="0"/>
              <a:buChar char="​"/>
              <a:defRPr sz="1143">
                <a:solidFill>
                  <a:schemeClr val="tx1"/>
                </a:solidFill>
              </a:defRPr>
            </a:lvl4pPr>
            <a:lvl5pPr marL="0" indent="0">
              <a:spcBef>
                <a:spcPts val="0"/>
              </a:spcBef>
              <a:buFont typeface="Arial" panose="020B0604020202020204" pitchFamily="34" charset="0"/>
              <a:buChar char="​"/>
              <a:defRPr sz="1143">
                <a:solidFill>
                  <a:schemeClr val="tx1"/>
                </a:solidFill>
              </a:defRPr>
            </a:lvl5pPr>
            <a:lvl6pPr marL="0" indent="0">
              <a:spcBef>
                <a:spcPts val="0"/>
              </a:spcBef>
              <a:buFont typeface="Arial" panose="020B0604020202020204" pitchFamily="34" charset="0"/>
              <a:buChar char="​"/>
              <a:defRPr sz="1143">
                <a:solidFill>
                  <a:schemeClr val="tx1"/>
                </a:solidFill>
              </a:defRPr>
            </a:lvl6pPr>
            <a:lvl7pPr marL="0" indent="0">
              <a:spcBef>
                <a:spcPts val="0"/>
              </a:spcBef>
              <a:buFont typeface="Arial" panose="020B0604020202020204" pitchFamily="34" charset="0"/>
              <a:buChar char="​"/>
              <a:defRPr sz="1143">
                <a:solidFill>
                  <a:schemeClr val="tx1"/>
                </a:solidFill>
              </a:defRPr>
            </a:lvl7pPr>
            <a:lvl8pPr marL="0" indent="0">
              <a:spcBef>
                <a:spcPts val="0"/>
              </a:spcBef>
              <a:buFont typeface="Arial" panose="020B0604020202020204" pitchFamily="34" charset="0"/>
              <a:buChar char="​"/>
              <a:defRPr sz="1143">
                <a:solidFill>
                  <a:schemeClr val="tx1"/>
                </a:solidFill>
              </a:defRPr>
            </a:lvl8pPr>
            <a:lvl9pPr marL="0" indent="0">
              <a:spcBef>
                <a:spcPts val="0"/>
              </a:spcBef>
              <a:buFont typeface="Arial" panose="020B0604020202020204" pitchFamily="34" charset="0"/>
              <a:buChar char="​"/>
              <a:defRPr sz="1143">
                <a:solidFill>
                  <a:schemeClr val="tx1"/>
                </a:solidFill>
              </a:defRPr>
            </a:lvl9pPr>
          </a:lstStyle>
          <a:p>
            <a:pPr lvl="0"/>
            <a:r>
              <a:t>Heading 12 pt</a:t>
            </a:r>
          </a:p>
          <a:p>
            <a:pPr lvl="1"/>
            <a:r>
              <a:t>Subheading 12 pt</a:t>
            </a:r>
          </a:p>
        </p:txBody>
      </p:sp>
      <p:sp>
        <p:nvSpPr>
          <p:cNvPr id="14" name="Content Right Bottom"/>
          <p:cNvSpPr>
            <a:spLocks noGrp="1"/>
          </p:cNvSpPr>
          <p:nvPr>
            <p:ph sz="quarter" idx="20"/>
          </p:nvPr>
        </p:nvSpPr>
        <p:spPr>
          <a:xfrm>
            <a:off x="8325394" y="4399170"/>
            <a:ext cx="3286035" cy="1811131"/>
          </a:xfrm>
        </p:spPr>
        <p:txBody>
          <a:bodyPr/>
          <a:lstStyle>
            <a:lvl1pPr>
              <a:defRPr sz="1143"/>
            </a:lvl1pPr>
            <a:lvl2pPr>
              <a:defRPr sz="1143"/>
            </a:lvl2pPr>
            <a:lvl3pPr>
              <a:defRPr sz="114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1792222"/>
      </p:ext>
    </p:extLst>
  </p:cSld>
  <p:clrMapOvr>
    <a:masterClrMapping/>
  </p:clrMapOvr>
  <p:extLst>
    <p:ext uri="{DCECCB84-F9BA-43D5-87BE-67443E8EF086}">
      <p15:sldGuideLst xmlns:p15="http://schemas.microsoft.com/office/powerpoint/2012/main">
        <p15:guide id="1" orient="horz" pos="880">
          <p15:clr>
            <a:srgbClr val="FBAE40"/>
          </p15:clr>
        </p15:guide>
        <p15:guide id="2" pos="1918">
          <p15:clr>
            <a:srgbClr val="FBAE40"/>
          </p15:clr>
        </p15:guide>
        <p15:guide id="3" pos="2209">
          <p15:clr>
            <a:srgbClr val="FBAE40"/>
          </p15:clr>
        </p15:guide>
        <p15:guide id="4" pos="3839">
          <p15:clr>
            <a:srgbClr val="FBAE40"/>
          </p15:clr>
        </p15:guide>
        <p15:guide id="5" pos="4130">
          <p15:clr>
            <a:srgbClr val="FBAE40"/>
          </p15:clr>
        </p15:guide>
        <p15:guide id="6" orient="horz" pos="1187">
          <p15:clr>
            <a:srgbClr val="FBAE40"/>
          </p15:clr>
        </p15:guide>
        <p15:guide id="7" orient="horz" pos="2464">
          <p15:clr>
            <a:srgbClr val="FBAE40"/>
          </p15:clr>
        </p15:guide>
        <p15:guide id="8" orient="horz" pos="276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8A7B63-96DE-46F6-BB80-21196794B278}"/>
              </a:ext>
            </a:extLst>
          </p:cNvPr>
          <p:cNvSpPr/>
          <p:nvPr userDrawn="1"/>
        </p:nvSpPr>
        <p:spPr>
          <a:xfrm>
            <a:off x="0" y="6327777"/>
            <a:ext cx="12192000" cy="530225"/>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endParaRPr lang="en-GB" sz="952" kern="0" err="1">
              <a:solidFill>
                <a:schemeClr val="tx1"/>
              </a:solidFill>
            </a:endParaRPr>
          </a:p>
        </p:txBody>
      </p:sp>
      <p:graphicFrame>
        <p:nvGraphicFramePr>
          <p:cNvPr id="3" name="Object 2" hidden="1">
            <a:extLst>
              <a:ext uri="{FF2B5EF4-FFF2-40B4-BE49-F238E27FC236}">
                <a16:creationId xmlns:a16="http://schemas.microsoft.com/office/drawing/2014/main" id="{64391807-FEAA-4C2D-92BE-AD57C4D4CD98}"/>
              </a:ext>
            </a:extLst>
          </p:cNvPr>
          <p:cNvGraphicFramePr>
            <a:graphicFrameLocks noChangeAspect="1"/>
          </p:cNvGraphicFramePr>
          <p:nvPr userDrawn="1">
            <p:custDataLst>
              <p:tags r:id="rId1"/>
            </p:custDataLst>
            <p:extLst>
              <p:ext uri="{D42A27DB-BD31-4B8C-83A1-F6EECF244321}">
                <p14:modId xmlns:p14="http://schemas.microsoft.com/office/powerpoint/2010/main" val="4234709411"/>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64391807-FEAA-4C2D-92BE-AD57C4D4CD98}"/>
                          </a:ext>
                        </a:extLst>
                      </p:cNvPr>
                      <p:cNvPicPr/>
                      <p:nvPr/>
                    </p:nvPicPr>
                    <p:blipFill>
                      <a:blip r:embed="rId4"/>
                      <a:stretch>
                        <a:fillRect/>
                      </a:stretch>
                    </p:blipFill>
                    <p:spPr>
                      <a:xfrm>
                        <a:off x="2017" y="1588"/>
                        <a:ext cx="2016" cy="1588"/>
                      </a:xfrm>
                      <a:prstGeom prst="rect">
                        <a:avLst/>
                      </a:prstGeom>
                    </p:spPr>
                  </p:pic>
                </p:oleObj>
              </mc:Fallback>
            </mc:AlternateContent>
          </a:graphicData>
        </a:graphic>
      </p:graphicFrame>
      <p:sp>
        <p:nvSpPr>
          <p:cNvPr id="2" name="Title"/>
          <p:cNvSpPr>
            <a:spLocks noGrp="1"/>
          </p:cNvSpPr>
          <p:nvPr>
            <p:ph type="title" hasCustomPrompt="1"/>
          </p:nvPr>
        </p:nvSpPr>
        <p:spPr/>
        <p:txBody>
          <a:bodyPr vert="horz"/>
          <a:lstStyle/>
          <a:p>
            <a:r>
              <a:rPr lang="en-US"/>
              <a:t>Contents</a:t>
            </a:r>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3775" y="6466333"/>
            <a:ext cx="4405157" cy="216000"/>
          </a:xfrm>
          <a:prstGeom prst="rect">
            <a:avLst/>
          </a:prstGeom>
        </p:spPr>
      </p:pic>
    </p:spTree>
    <p:extLst>
      <p:ext uri="{BB962C8B-B14F-4D97-AF65-F5344CB8AC3E}">
        <p14:creationId xmlns:p14="http://schemas.microsoft.com/office/powerpoint/2010/main" val="1047982414"/>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ack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41995-5924-4616-9BF4-4B4E728444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1146" y="2924944"/>
            <a:ext cx="3729711" cy="1008112"/>
          </a:xfrm>
          <a:prstGeom prst="rect">
            <a:avLst/>
          </a:prstGeom>
        </p:spPr>
      </p:pic>
    </p:spTree>
    <p:extLst>
      <p:ext uri="{BB962C8B-B14F-4D97-AF65-F5344CB8AC3E}">
        <p14:creationId xmlns:p14="http://schemas.microsoft.com/office/powerpoint/2010/main" val="6890281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8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07BA-E603-3A4F-A096-F384536F761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74583C-DED3-C649-9534-3090700190CA}"/>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F816024-892C-E54E-9526-A8E434E8F732}"/>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646225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5.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image" Target="../media/image10.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image" Target="../media/image9.emf"/><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oleObject" Target="../embeddings/oleObject2.bin"/><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theme" Target="../theme/theme4.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image" Target="../media/image10.png"/><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image" Target="../media/image9.emf"/><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oleObject" Target="../embeddings/oleObject22.bin"/><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tags" Target="../tags/tag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Gill Sans MT" panose="020B0502020104020203" pitchFamily="34" charset="77"/>
              </a:defRPr>
            </a:lvl1pPr>
          </a:lstStyle>
          <a:p>
            <a:fld id="{7755D31B-9DB4-E847-923A-4F81931BDFE6}" type="datetime1">
              <a:rPr lang="en-GB" smtClean="0"/>
              <a:t>16/08/2024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Gill Sans MT" panose="020B0502020104020203" pitchFamily="34" charset="77"/>
              </a:defRPr>
            </a:lvl1pPr>
          </a:lstStyle>
          <a:p>
            <a:endParaRPr lang="en-US" dirty="0"/>
          </a:p>
        </p:txBody>
      </p:sp>
      <p:cxnSp>
        <p:nvCxnSpPr>
          <p:cNvPr id="7" name="Straight Connector 6"/>
          <p:cNvCxnSpPr/>
          <p:nvPr/>
        </p:nvCxnSpPr>
        <p:spPr>
          <a:xfrm flipV="1">
            <a:off x="762000" y="826324"/>
            <a:ext cx="0" cy="914400"/>
          </a:xfrm>
          <a:prstGeom prst="line">
            <a:avLst/>
          </a:prstGeom>
          <a:ln w="19050">
            <a:solidFill>
              <a:srgbClr val="0F87B1"/>
            </a:solidFill>
          </a:ln>
        </p:spPr>
        <p:style>
          <a:lnRef idx="1">
            <a:schemeClr val="accent1"/>
          </a:lnRef>
          <a:fillRef idx="0">
            <a:schemeClr val="accent1"/>
          </a:fillRef>
          <a:effectRef idx="0">
            <a:schemeClr val="accent1"/>
          </a:effectRef>
          <a:fontRef idx="minor">
            <a:schemeClr val="tx1"/>
          </a:fontRef>
        </p:style>
      </p:cxnSp>
      <p:pic>
        <p:nvPicPr>
          <p:cNvPr id="6" name="Picture 2" descr="LSHTM_2017_2014: PowerPoint Posters Training Files">
            <a:extLst>
              <a:ext uri="{FF2B5EF4-FFF2-40B4-BE49-F238E27FC236}">
                <a16:creationId xmlns:a16="http://schemas.microsoft.com/office/drawing/2014/main" id="{42B89D9D-80C8-72E9-0936-877CA1638667}"/>
              </a:ext>
            </a:extLst>
          </p:cNvPr>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9289663" y="6399507"/>
            <a:ext cx="654437" cy="31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png">
            <a:extLst>
              <a:ext uri="{FF2B5EF4-FFF2-40B4-BE49-F238E27FC236}">
                <a16:creationId xmlns:a16="http://schemas.microsoft.com/office/drawing/2014/main" id="{38E70D13-4993-5432-0645-C89331734D87}"/>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8792179" y="6427787"/>
            <a:ext cx="407879" cy="274321"/>
          </a:xfrm>
          <a:prstGeom prst="rect">
            <a:avLst/>
          </a:prstGeom>
        </p:spPr>
      </p:pic>
      <p:pic>
        <p:nvPicPr>
          <p:cNvPr id="9" name="Picture 8">
            <a:extLst>
              <a:ext uri="{FF2B5EF4-FFF2-40B4-BE49-F238E27FC236}">
                <a16:creationId xmlns:a16="http://schemas.microsoft.com/office/drawing/2014/main" id="{6FCF8661-0A60-BE7B-CBA0-ACAA550B7551}"/>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l="72125" t="8134" r="4125" b="81434"/>
          <a:stretch/>
        </p:blipFill>
        <p:spPr>
          <a:xfrm>
            <a:off x="10001459" y="6399508"/>
            <a:ext cx="913099" cy="313499"/>
          </a:xfrm>
          <a:prstGeom prst="rect">
            <a:avLst/>
          </a:prstGeom>
        </p:spPr>
      </p:pic>
      <p:pic>
        <p:nvPicPr>
          <p:cNvPr id="10" name="Picture 2" descr="Foreign, Commonwealth and Development Office (FCDO) - Global Resilience ...">
            <a:extLst>
              <a:ext uri="{FF2B5EF4-FFF2-40B4-BE49-F238E27FC236}">
                <a16:creationId xmlns:a16="http://schemas.microsoft.com/office/drawing/2014/main" id="{A7E04854-E4B0-0544-2212-F8344F1E91D2}"/>
              </a:ext>
            </a:extLst>
          </p:cNvPr>
          <p:cNvPicPr>
            <a:picLocks noChangeAspect="1" noChangeArrowheads="1"/>
          </p:cNvPicPr>
          <p:nvPr userDrawn="1"/>
        </p:nvPicPr>
        <p:blipFill rotWithShape="1">
          <a:blip r:embed="rId36">
            <a:extLst>
              <a:ext uri="{28A0092B-C50C-407E-A947-70E740481C1C}">
                <a14:useLocalDpi xmlns:a14="http://schemas.microsoft.com/office/drawing/2010/main" val="0"/>
              </a:ext>
            </a:extLst>
          </a:blip>
          <a:srcRect t="13450" b="18413"/>
          <a:stretch/>
        </p:blipFill>
        <p:spPr bwMode="auto">
          <a:xfrm>
            <a:off x="10971917" y="6399508"/>
            <a:ext cx="822960" cy="313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70" r:id="rId18"/>
    <p:sldLayoutId id="2147483671" r:id="rId19"/>
    <p:sldLayoutId id="2147483672" r:id="rId20"/>
    <p:sldLayoutId id="2147483673" r:id="rId21"/>
    <p:sldLayoutId id="2147483661" r:id="rId22"/>
    <p:sldLayoutId id="2147483685" r:id="rId23"/>
    <p:sldLayoutId id="2147483650" r:id="rId24"/>
    <p:sldLayoutId id="2147483651" r:id="rId25"/>
    <p:sldLayoutId id="2147483652" r:id="rId26"/>
    <p:sldLayoutId id="2147483653" r:id="rId27"/>
    <p:sldLayoutId id="2147483656" r:id="rId28"/>
    <p:sldLayoutId id="2147483658" r:id="rId29"/>
    <p:sldLayoutId id="2147483659" r:id="rId30"/>
    <p:sldLayoutId id="2147483698" r:id="rId31"/>
  </p:sldLayoutIdLst>
  <p:hf hdr="0" ftr="0" dt="0"/>
  <p:txStyles>
    <p:titleStyle>
      <a:lvl1pPr algn="l" defTabSz="914400" rtl="0" eaLnBrk="1" latinLnBrk="0" hangingPunct="1">
        <a:lnSpc>
          <a:spcPct val="80000"/>
        </a:lnSpc>
        <a:spcBef>
          <a:spcPct val="0"/>
        </a:spcBef>
        <a:buNone/>
        <a:defRPr sz="4000" kern="1200" cap="all" spc="100" baseline="0">
          <a:solidFill>
            <a:schemeClr val="tx1">
              <a:lumMod val="95000"/>
              <a:lumOff val="5000"/>
            </a:schemeClr>
          </a:solidFill>
          <a:latin typeface="Gill Sans MT" panose="020B0502020104020203" pitchFamily="34" charset="77"/>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Gill Sans MT" panose="020B0502020104020203" pitchFamily="34" charset="77"/>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Gill Sans MT" panose="020B0502020104020203" pitchFamily="34" charset="77"/>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ill Sans MT" panose="020B0502020104020203" pitchFamily="34" charset="77"/>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ill Sans MT" panose="020B0502020104020203" pitchFamily="34" charset="77"/>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ill Sans MT" panose="020B0502020104020203" pitchFamily="34" charset="77"/>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EFBF257-48EC-469B-AA5B-C3F9127279DD}"/>
              </a:ext>
            </a:extLst>
          </p:cNvPr>
          <p:cNvGraphicFramePr>
            <a:graphicFrameLocks noChangeAspect="1"/>
          </p:cNvGraphicFramePr>
          <p:nvPr userDrawn="1">
            <p:custDataLst>
              <p:tags r:id="rId22"/>
            </p:custDataLst>
            <p:extLst>
              <p:ext uri="{D42A27DB-BD31-4B8C-83A1-F6EECF244321}">
                <p14:modId xmlns:p14="http://schemas.microsoft.com/office/powerpoint/2010/main" val="3493284524"/>
              </p:ext>
            </p:extLst>
          </p:nvPr>
        </p:nvGraphicFramePr>
        <p:xfrm>
          <a:off x="2016" y="1588"/>
          <a:ext cx="2017" cy="1588"/>
        </p:xfrm>
        <a:graphic>
          <a:graphicData uri="http://schemas.openxmlformats.org/presentationml/2006/ole">
            <mc:AlternateContent xmlns:mc="http://schemas.openxmlformats.org/markup-compatibility/2006">
              <mc:Choice xmlns:v="urn:schemas-microsoft-com:vml" Requires="v">
                <p:oleObj name="think-cell Slide" r:id="rId23" imgW="473" imgH="473" progId="TCLayout.ActiveDocument.1">
                  <p:embed/>
                </p:oleObj>
              </mc:Choice>
              <mc:Fallback>
                <p:oleObj name="think-cell Slide" r:id="rId23" imgW="473" imgH="473" progId="TCLayout.ActiveDocument.1">
                  <p:embed/>
                  <p:pic>
                    <p:nvPicPr>
                      <p:cNvPr id="10" name="Object 9" hidden="1">
                        <a:extLst>
                          <a:ext uri="{FF2B5EF4-FFF2-40B4-BE49-F238E27FC236}">
                            <a16:creationId xmlns:a16="http://schemas.microsoft.com/office/drawing/2014/main" id="{1EFBF257-48EC-469B-AA5B-C3F9127279DD}"/>
                          </a:ext>
                        </a:extLst>
                      </p:cNvPr>
                      <p:cNvPicPr/>
                      <p:nvPr/>
                    </p:nvPicPr>
                    <p:blipFill>
                      <a:blip r:embed="rId24"/>
                      <a:stretch>
                        <a:fillRect/>
                      </a:stretch>
                    </p:blipFill>
                    <p:spPr>
                      <a:xfrm>
                        <a:off x="2016" y="1588"/>
                        <a:ext cx="2017"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8A8A7B63-96DE-46F6-BB80-21196794B278}"/>
              </a:ext>
            </a:extLst>
          </p:cNvPr>
          <p:cNvSpPr/>
          <p:nvPr userDrawn="1"/>
        </p:nvSpPr>
        <p:spPr>
          <a:xfrm>
            <a:off x="0" y="6327776"/>
            <a:ext cx="12192000" cy="530225"/>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err="1">
              <a:solidFill>
                <a:schemeClr val="tx1"/>
              </a:solidFill>
            </a:endParaRPr>
          </a:p>
        </p:txBody>
      </p:sp>
      <p:sp>
        <p:nvSpPr>
          <p:cNvPr id="2" name="Title"/>
          <p:cNvSpPr>
            <a:spLocks noGrp="1"/>
          </p:cNvSpPr>
          <p:nvPr>
            <p:ph type="title"/>
          </p:nvPr>
        </p:nvSpPr>
        <p:spPr>
          <a:xfrm>
            <a:off x="580572" y="384048"/>
            <a:ext cx="11030857" cy="758952"/>
          </a:xfrm>
          <a:prstGeom prst="rect">
            <a:avLst/>
          </a:prstGeom>
        </p:spPr>
        <p:txBody>
          <a:bodyPr vert="horz" lIns="0" tIns="0" rIns="0" bIns="0" rtlCol="0" anchorCtr="0">
            <a:noAutofit/>
          </a:bodyPr>
          <a:lstStyle/>
          <a:p>
            <a:r>
              <a:rPr lang="en-US"/>
              <a:t>Click to edit Master title style</a:t>
            </a:r>
            <a:endParaRPr lang="en-US" dirty="0"/>
          </a:p>
        </p:txBody>
      </p:sp>
      <p:sp>
        <p:nvSpPr>
          <p:cNvPr id="3" name="BodyText"/>
          <p:cNvSpPr>
            <a:spLocks noGrp="1"/>
          </p:cNvSpPr>
          <p:nvPr>
            <p:ph type="body" idx="1"/>
          </p:nvPr>
        </p:nvSpPr>
        <p:spPr>
          <a:xfrm>
            <a:off x="580572" y="1399032"/>
            <a:ext cx="11030857" cy="48112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hidden="1"/>
          <p:cNvSpPr>
            <a:spLocks noGrp="1"/>
          </p:cNvSpPr>
          <p:nvPr>
            <p:ph type="dt" sz="half" idx="2"/>
          </p:nvPr>
        </p:nvSpPr>
        <p:spPr>
          <a:xfrm>
            <a:off x="580572" y="6864350"/>
            <a:ext cx="399143" cy="98425"/>
          </a:xfrm>
          <a:prstGeom prst="rect">
            <a:avLst/>
          </a:prstGeom>
        </p:spPr>
        <p:txBody>
          <a:bodyPr vert="horz" lIns="0" tIns="0" rIns="0" bIns="0" rtlCol="0" anchor="ctr"/>
          <a:lstStyle>
            <a:lvl1pPr algn="l">
              <a:defRPr sz="300">
                <a:solidFill>
                  <a:schemeClr val="tx1"/>
                </a:solidFill>
              </a:defRPr>
            </a:lvl1pPr>
          </a:lstStyle>
          <a:p>
            <a:fld id="{7ECE2914-4E17-487A-A4E5-C87617449E51}" type="datetimeFigureOut">
              <a:rPr lang="en-US" smtClean="0"/>
              <a:pPr/>
              <a:t>8/16/2024</a:t>
            </a:fld>
            <a:endParaRPr lang="en-US" dirty="0"/>
          </a:p>
        </p:txBody>
      </p:sp>
      <p:sp>
        <p:nvSpPr>
          <p:cNvPr id="5" name="Footer Placeholder" hidden="1"/>
          <p:cNvSpPr>
            <a:spLocks noGrp="1"/>
          </p:cNvSpPr>
          <p:nvPr>
            <p:ph type="ftr" sz="quarter" idx="3"/>
          </p:nvPr>
        </p:nvSpPr>
        <p:spPr>
          <a:xfrm>
            <a:off x="979714" y="6864350"/>
            <a:ext cx="677333" cy="98425"/>
          </a:xfrm>
          <a:prstGeom prst="rect">
            <a:avLst/>
          </a:prstGeom>
        </p:spPr>
        <p:txBody>
          <a:bodyPr vert="horz" lIns="0" tIns="0" rIns="0" bIns="0" rtlCol="0" anchor="ctr"/>
          <a:lstStyle>
            <a:lvl1pPr algn="ctr">
              <a:defRPr sz="300">
                <a:solidFill>
                  <a:schemeClr val="tx1"/>
                </a:solidFill>
              </a:defRPr>
            </a:lvl1pPr>
          </a:lstStyle>
          <a:p>
            <a:endParaRPr lang="en-US" dirty="0"/>
          </a:p>
        </p:txBody>
      </p:sp>
      <p:sp>
        <p:nvSpPr>
          <p:cNvPr id="6" name="Slide Number Placeholder" hidden="1"/>
          <p:cNvSpPr>
            <a:spLocks noGrp="1"/>
          </p:cNvSpPr>
          <p:nvPr>
            <p:ph type="sldNum" sz="quarter" idx="4"/>
          </p:nvPr>
        </p:nvSpPr>
        <p:spPr>
          <a:xfrm>
            <a:off x="1657048" y="6864350"/>
            <a:ext cx="193524" cy="98425"/>
          </a:xfrm>
          <a:prstGeom prst="rect">
            <a:avLst/>
          </a:prstGeom>
        </p:spPr>
        <p:txBody>
          <a:bodyPr vert="horz" lIns="0" tIns="0" rIns="0" bIns="0" rtlCol="0" anchor="ctr"/>
          <a:lstStyle>
            <a:lvl1pPr algn="r">
              <a:defRPr sz="300">
                <a:solidFill>
                  <a:schemeClr val="tx1"/>
                </a:solidFill>
              </a:defRPr>
            </a:lvl1pPr>
          </a:lstStyle>
          <a:p>
            <a:fld id="{8F63CC74-D785-4C96-8C6E-EB177D1B9A1D}" type="slidenum">
              <a:rPr lang="en-US" smtClean="0"/>
              <a:pPr/>
              <a:t>‹#›</a:t>
            </a:fld>
            <a:endParaRPr lang="en-US" dirty="0"/>
          </a:p>
        </p:txBody>
      </p:sp>
      <p:sp>
        <p:nvSpPr>
          <p:cNvPr id="7" name="SlideNumber"/>
          <p:cNvSpPr txBox="1"/>
          <p:nvPr userDrawn="1"/>
        </p:nvSpPr>
        <p:spPr>
          <a:xfrm>
            <a:off x="239534" y="6511139"/>
            <a:ext cx="157094" cy="153888"/>
          </a:xfrm>
          <a:prstGeom prst="rect">
            <a:avLst/>
          </a:prstGeom>
          <a:noFill/>
        </p:spPr>
        <p:txBody>
          <a:bodyPr wrap="non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8F63CC74-D785-4C96-8C6E-EB177D1B9A1D}" type="slidenum">
              <a:rPr lang="en-US" sz="10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800" dirty="0">
              <a:solidFill>
                <a:schemeClr val="bg1"/>
              </a:solidFill>
            </a:endParaRPr>
          </a:p>
        </p:txBody>
      </p:sp>
      <p:pic>
        <p:nvPicPr>
          <p:cNvPr id="8" name="Picture 7"/>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93775" y="6480083"/>
            <a:ext cx="4405157" cy="216000"/>
          </a:xfrm>
          <a:prstGeom prst="rect">
            <a:avLst/>
          </a:prstGeom>
        </p:spPr>
      </p:pic>
    </p:spTree>
    <p:extLst>
      <p:ext uri="{BB962C8B-B14F-4D97-AF65-F5344CB8AC3E}">
        <p14:creationId xmlns:p14="http://schemas.microsoft.com/office/powerpoint/2010/main" val="10660759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l" defTabSz="914400" rtl="0" eaLnBrk="1" latinLnBrk="0" hangingPunct="1">
        <a:lnSpc>
          <a:spcPct val="88000"/>
        </a:lnSpc>
        <a:spcBef>
          <a:spcPct val="0"/>
        </a:spcBef>
        <a:buNone/>
        <a:defRPr sz="2000">
          <a:solidFill>
            <a:schemeClr val="tx2"/>
          </a:solidFill>
          <a:latin typeface="+mj-lt"/>
          <a:ea typeface="+mj-ea"/>
          <a:cs typeface="+mj-cs"/>
        </a:defRPr>
      </a:lvl1pPr>
    </p:titleStyle>
    <p:bodyStyle>
      <a:lvl1pPr marL="180000" indent="-180000" algn="l" defTabSz="914400" rtl="0" eaLnBrk="1" latinLnBrk="0" hangingPunct="1">
        <a:spcBef>
          <a:spcPts val="600"/>
        </a:spcBef>
        <a:buFont typeface="Arial" panose="020B0604020202020204" pitchFamily="34" charset="0"/>
        <a:buChar char="•"/>
        <a:defRPr sz="1400" kern="0">
          <a:solidFill>
            <a:schemeClr val="tx1"/>
          </a:solidFill>
          <a:latin typeface="+mn-lt"/>
          <a:ea typeface="+mn-ea"/>
          <a:cs typeface="+mn-cs"/>
        </a:defRPr>
      </a:lvl1pPr>
      <a:lvl2pPr marL="3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2pPr>
      <a:lvl3pPr marL="5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3pPr>
      <a:lvl4pPr marL="7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4pPr>
      <a:lvl5pPr marL="90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p:bodyStyle>
    <p:otherStyle>
      <a:defPPr/>
      <a:lvl1pPr marL="0" algn="l" defTabSz="914400" rtl="0" eaLnBrk="1" latinLnBrk="0" hangingPunct="1">
        <a:defRPr sz="1200" kern="0">
          <a:solidFill>
            <a:schemeClr val="tx1"/>
          </a:solidFill>
          <a:latin typeface="+mn-lt"/>
          <a:ea typeface="+mn-ea"/>
          <a:cs typeface="+mn-cs"/>
        </a:defRPr>
      </a:lvl1pPr>
      <a:lvl2pPr marL="180000" algn="l" defTabSz="914400" rtl="0" eaLnBrk="1" latinLnBrk="0" hangingPunct="1">
        <a:defRPr sz="1200" kern="0">
          <a:solidFill>
            <a:schemeClr val="tx1"/>
          </a:solidFill>
          <a:latin typeface="+mn-lt"/>
          <a:ea typeface="+mn-ea"/>
          <a:cs typeface="+mn-cs"/>
        </a:defRPr>
      </a:lvl2pPr>
      <a:lvl3pPr marL="360000" algn="l" defTabSz="914400" rtl="0" eaLnBrk="1" latinLnBrk="0" hangingPunct="1">
        <a:defRPr sz="1200" kern="0">
          <a:solidFill>
            <a:schemeClr val="tx1"/>
          </a:solidFill>
          <a:latin typeface="+mn-lt"/>
          <a:ea typeface="+mn-ea"/>
          <a:cs typeface="+mn-cs"/>
        </a:defRPr>
      </a:lvl3pPr>
      <a:lvl4pPr marL="540000" algn="l" defTabSz="914400" rtl="0" eaLnBrk="1" latinLnBrk="0" hangingPunct="1">
        <a:defRPr sz="1200" kern="0">
          <a:solidFill>
            <a:schemeClr val="tx1"/>
          </a:solidFill>
          <a:latin typeface="+mn-lt"/>
          <a:ea typeface="+mn-ea"/>
          <a:cs typeface="+mn-cs"/>
        </a:defRPr>
      </a:lvl4pPr>
      <a:lvl5pPr marL="720000" algn="l" defTabSz="914400" rtl="0" eaLnBrk="1" latinLnBrk="0" hangingPunct="1">
        <a:defRPr sz="1200" kern="0">
          <a:solidFill>
            <a:schemeClr val="tx1"/>
          </a:solidFill>
          <a:latin typeface="+mn-lt"/>
          <a:ea typeface="+mn-ea"/>
          <a:cs typeface="+mn-cs"/>
        </a:defRPr>
      </a:lvl5pPr>
      <a:lvl6pPr marL="900000" algn="l" defTabSz="914400" rtl="0" eaLnBrk="1" latinLnBrk="0" hangingPunct="1">
        <a:defRPr sz="1200" kern="0">
          <a:solidFill>
            <a:schemeClr val="tx1"/>
          </a:solidFill>
          <a:latin typeface="+mn-lt"/>
          <a:ea typeface="+mn-ea"/>
          <a:cs typeface="+mn-cs"/>
        </a:defRPr>
      </a:lvl6pPr>
      <a:lvl7pPr marL="1080000" algn="l" defTabSz="914400" rtl="0" eaLnBrk="1" latinLnBrk="0" hangingPunct="1">
        <a:defRPr sz="1200" kern="0">
          <a:solidFill>
            <a:schemeClr val="tx1"/>
          </a:solidFill>
          <a:latin typeface="+mn-lt"/>
          <a:ea typeface="+mn-ea"/>
          <a:cs typeface="+mn-cs"/>
        </a:defRPr>
      </a:lvl7pPr>
      <a:lvl8pPr marL="1260000" algn="l" defTabSz="914400" rtl="0" eaLnBrk="1" latinLnBrk="0" hangingPunct="1">
        <a:defRPr sz="1200" kern="0">
          <a:solidFill>
            <a:schemeClr val="tx1"/>
          </a:solidFill>
          <a:latin typeface="+mn-lt"/>
          <a:ea typeface="+mn-ea"/>
          <a:cs typeface="+mn-cs"/>
        </a:defRPr>
      </a:lvl8pPr>
      <a:lvl9pPr marL="1440000" algn="l" defTabSz="914400" rtl="0" eaLnBrk="1" latinLnBrk="0" hangingPunct="1">
        <a:defRPr sz="1200" kern="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760">
          <p15:clr>
            <a:srgbClr val="F26B43"/>
          </p15:clr>
        </p15:guide>
        <p15:guide id="3" orient="horz" pos="242">
          <p15:clr>
            <a:srgbClr val="F26B43"/>
          </p15:clr>
        </p15:guide>
        <p15:guide id="4" orient="horz" pos="3984">
          <p15:clr>
            <a:srgbClr val="F26B43"/>
          </p15:clr>
        </p15:guide>
        <p15:guide id="5" orient="horz" pos="3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6815" y="1036320"/>
            <a:ext cx="10641600" cy="936000"/>
          </a:xfrm>
          <a:prstGeom prst="rect">
            <a:avLst/>
          </a:prstGeom>
        </p:spPr>
        <p:txBody>
          <a:bodyPr vert="horz" lIns="0" tIns="0" rIns="0" bIns="0" rtlCol="0" anchor="t">
            <a:normAutofit/>
          </a:bodyPr>
          <a:lstStyle/>
          <a:p>
            <a:r>
              <a:rPr lang="en-US" dirty="0"/>
              <a:t>Click to edit Master title style</a:t>
            </a:r>
          </a:p>
        </p:txBody>
      </p:sp>
      <p:sp>
        <p:nvSpPr>
          <p:cNvPr id="3" name="Text Placeholder 2"/>
          <p:cNvSpPr>
            <a:spLocks noGrp="1"/>
          </p:cNvSpPr>
          <p:nvPr>
            <p:ph type="body" idx="1"/>
          </p:nvPr>
        </p:nvSpPr>
        <p:spPr>
          <a:xfrm>
            <a:off x="776817" y="2178000"/>
            <a:ext cx="10640484" cy="3945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02476" y="6289201"/>
            <a:ext cx="2677584" cy="223069"/>
          </a:xfrm>
          <a:prstGeom prst="rect">
            <a:avLst/>
          </a:prstGeom>
        </p:spPr>
        <p:txBody>
          <a:bodyPr vert="horz" lIns="0" tIns="0" rIns="0" bIns="0" rtlCol="0" anchor="t" anchorCtr="0"/>
          <a:lstStyle>
            <a:lvl1pPr algn="l">
              <a:defRPr sz="1000" b="0" i="0">
                <a:solidFill>
                  <a:srgbClr val="007E97"/>
                </a:solidFill>
                <a:latin typeface="+mn-lt"/>
                <a:cs typeface="VAG Rounded Std Light"/>
              </a:defRPr>
            </a:lvl1pPr>
          </a:lstStyle>
          <a:p>
            <a:fld id="{3248869C-CAB7-6444-AD72-B55A1C6A3BDF}" type="datetime1">
              <a:rPr lang="en-GB" smtClean="0"/>
              <a:pPr/>
              <a:t>16/08/2024</a:t>
            </a:fld>
            <a:endParaRPr lang="en-US"/>
          </a:p>
        </p:txBody>
      </p:sp>
      <p:sp>
        <p:nvSpPr>
          <p:cNvPr id="6" name="Slide Number Placeholder 5"/>
          <p:cNvSpPr>
            <a:spLocks noGrp="1"/>
          </p:cNvSpPr>
          <p:nvPr>
            <p:ph type="sldNum" sz="quarter" idx="4"/>
          </p:nvPr>
        </p:nvSpPr>
        <p:spPr>
          <a:xfrm>
            <a:off x="776820" y="6289201"/>
            <a:ext cx="535761" cy="223069"/>
          </a:xfrm>
          <a:prstGeom prst="rect">
            <a:avLst/>
          </a:prstGeom>
        </p:spPr>
        <p:txBody>
          <a:bodyPr vert="horz" lIns="0" tIns="0" rIns="0" bIns="0" rtlCol="0" anchor="t" anchorCtr="0"/>
          <a:lstStyle>
            <a:lvl1pPr algn="l">
              <a:defRPr sz="1000" b="0" i="0">
                <a:solidFill>
                  <a:srgbClr val="007E97"/>
                </a:solidFill>
                <a:latin typeface="+mn-lt"/>
                <a:cs typeface="VAG Rounded Std Light"/>
              </a:defRPr>
            </a:lvl1pPr>
          </a:lstStyle>
          <a:p>
            <a:fld id="{1187FAD6-354D-DC41-A326-566F46014689}" type="slidenum">
              <a:rPr lang="en-US" smtClean="0"/>
              <a:pPr/>
              <a:t>‹#›</a:t>
            </a:fld>
            <a:endParaRPr lang="en-US"/>
          </a:p>
        </p:txBody>
      </p:sp>
      <p:sp>
        <p:nvSpPr>
          <p:cNvPr id="5" name="Footer Placeholder 4"/>
          <p:cNvSpPr>
            <a:spLocks noGrp="1"/>
          </p:cNvSpPr>
          <p:nvPr>
            <p:ph type="ftr" sz="quarter" idx="3"/>
          </p:nvPr>
        </p:nvSpPr>
        <p:spPr>
          <a:xfrm>
            <a:off x="776817" y="396551"/>
            <a:ext cx="5570452" cy="261610"/>
          </a:xfrm>
          <a:prstGeom prst="rect">
            <a:avLst/>
          </a:prstGeom>
          <a:noFill/>
        </p:spPr>
        <p:txBody>
          <a:bodyPr vert="horz" lIns="0" tIns="0" rIns="0" bIns="0" rtlCol="0" anchor="ctr"/>
          <a:lstStyle>
            <a:lvl1pPr algn="l">
              <a:defRPr sz="1100" b="0" i="0" cap="all">
                <a:solidFill>
                  <a:srgbClr val="007E97"/>
                </a:solidFill>
                <a:latin typeface="+mj-lt"/>
                <a:cs typeface="VAG Rounded Std Bold"/>
              </a:defRPr>
            </a:lvl1pPr>
          </a:lstStyle>
          <a:p>
            <a:r>
              <a:rPr lang="en-US"/>
              <a:t>example presentation title</a:t>
            </a:r>
            <a:endParaRPr lang="en-US" dirty="0"/>
          </a:p>
        </p:txBody>
      </p:sp>
    </p:spTree>
    <p:extLst>
      <p:ext uri="{BB962C8B-B14F-4D97-AF65-F5344CB8AC3E}">
        <p14:creationId xmlns:p14="http://schemas.microsoft.com/office/powerpoint/2010/main" val="271275830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hf sldNum="0" hdr="0" dt="0"/>
  <p:txStyles>
    <p:titleStyle>
      <a:lvl1pPr algn="l" defTabSz="457200" rtl="0" eaLnBrk="1" latinLnBrk="0" hangingPunct="1">
        <a:spcBef>
          <a:spcPct val="0"/>
        </a:spcBef>
        <a:buNone/>
        <a:defRPr sz="3000" b="0" i="0" kern="1200">
          <a:solidFill>
            <a:srgbClr val="007E97"/>
          </a:solidFill>
          <a:latin typeface="+mn-lt"/>
          <a:ea typeface="+mj-ea"/>
          <a:cs typeface="VAG Rounded Std Light"/>
        </a:defRPr>
      </a:lvl1pPr>
    </p:titleStyle>
    <p:bodyStyle>
      <a:lvl1pPr marL="0" indent="0" algn="l" defTabSz="457200" rtl="0" eaLnBrk="1" latinLnBrk="0" hangingPunct="1">
        <a:spcBef>
          <a:spcPts val="0"/>
        </a:spcBef>
        <a:spcAft>
          <a:spcPts val="900"/>
        </a:spcAft>
        <a:buFont typeface="Lucida Grande"/>
        <a:buNone/>
        <a:defRPr sz="2000" b="0" i="0" kern="1200">
          <a:solidFill>
            <a:srgbClr val="007E97"/>
          </a:solidFill>
          <a:latin typeface="+mn-lt"/>
          <a:ea typeface="+mn-ea"/>
          <a:cs typeface="VAG Rounded Std Light"/>
        </a:defRPr>
      </a:lvl1pPr>
      <a:lvl2pPr marL="269875" indent="-269875"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2pPr>
      <a:lvl3pPr marL="541338" indent="-271463"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3pPr>
      <a:lvl4pPr marL="803275" indent="-261938"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4pPr>
      <a:lvl5pPr marL="1073150" indent="-269875" algn="l" defTabSz="457200" rtl="0" eaLnBrk="1" latinLnBrk="0" hangingPunct="1">
        <a:spcBef>
          <a:spcPts val="0"/>
        </a:spcBef>
        <a:spcAft>
          <a:spcPts val="900"/>
        </a:spcAft>
        <a:buFont typeface="Arial"/>
        <a:buChar char="»"/>
        <a:defRPr sz="2000" b="0" i="0" kern="1200">
          <a:solidFill>
            <a:srgbClr val="007E97"/>
          </a:solidFill>
          <a:latin typeface="+mn-lt"/>
          <a:ea typeface="+mn-ea"/>
          <a:cs typeface="VAG Rounded Std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EFBF257-48EC-469B-AA5B-C3F9127279DD}"/>
              </a:ext>
            </a:extLst>
          </p:cNvPr>
          <p:cNvGraphicFramePr>
            <a:graphicFrameLocks noChangeAspect="1"/>
          </p:cNvGraphicFramePr>
          <p:nvPr userDrawn="1">
            <p:custDataLst>
              <p:tags r:id="rId22"/>
            </p:custDataLst>
            <p:extLst>
              <p:ext uri="{D42A27DB-BD31-4B8C-83A1-F6EECF244321}">
                <p14:modId xmlns:p14="http://schemas.microsoft.com/office/powerpoint/2010/main" val="3493284524"/>
              </p:ext>
            </p:extLst>
          </p:nvPr>
        </p:nvGraphicFramePr>
        <p:xfrm>
          <a:off x="2017" y="1588"/>
          <a:ext cx="2016" cy="1588"/>
        </p:xfrm>
        <a:graphic>
          <a:graphicData uri="http://schemas.openxmlformats.org/presentationml/2006/ole">
            <mc:AlternateContent xmlns:mc="http://schemas.openxmlformats.org/markup-compatibility/2006">
              <mc:Choice xmlns:v="urn:schemas-microsoft-com:vml" Requires="v">
                <p:oleObj name="think-cell Slide" r:id="rId23" imgW="473" imgH="473" progId="TCLayout.ActiveDocument.1">
                  <p:embed/>
                </p:oleObj>
              </mc:Choice>
              <mc:Fallback>
                <p:oleObj name="think-cell Slide" r:id="rId23" imgW="473" imgH="473" progId="TCLayout.ActiveDocument.1">
                  <p:embed/>
                  <p:pic>
                    <p:nvPicPr>
                      <p:cNvPr id="10" name="Object 9" hidden="1">
                        <a:extLst>
                          <a:ext uri="{FF2B5EF4-FFF2-40B4-BE49-F238E27FC236}">
                            <a16:creationId xmlns:a16="http://schemas.microsoft.com/office/drawing/2014/main" id="{1EFBF257-48EC-469B-AA5B-C3F9127279DD}"/>
                          </a:ext>
                        </a:extLst>
                      </p:cNvPr>
                      <p:cNvPicPr/>
                      <p:nvPr/>
                    </p:nvPicPr>
                    <p:blipFill>
                      <a:blip r:embed="rId24"/>
                      <a:stretch>
                        <a:fillRect/>
                      </a:stretch>
                    </p:blipFill>
                    <p:spPr>
                      <a:xfrm>
                        <a:off x="2017" y="1588"/>
                        <a:ext cx="2016"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8A8A7B63-96DE-46F6-BB80-21196794B278}"/>
              </a:ext>
            </a:extLst>
          </p:cNvPr>
          <p:cNvSpPr/>
          <p:nvPr userDrawn="1"/>
        </p:nvSpPr>
        <p:spPr>
          <a:xfrm>
            <a:off x="0" y="6327777"/>
            <a:ext cx="12192000" cy="530225"/>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endParaRPr lang="en-GB" sz="952" kern="0" err="1">
              <a:solidFill>
                <a:schemeClr val="tx1"/>
              </a:solidFill>
            </a:endParaRPr>
          </a:p>
        </p:txBody>
      </p:sp>
      <p:sp>
        <p:nvSpPr>
          <p:cNvPr id="2" name="Title"/>
          <p:cNvSpPr>
            <a:spLocks noGrp="1"/>
          </p:cNvSpPr>
          <p:nvPr>
            <p:ph type="title"/>
          </p:nvPr>
        </p:nvSpPr>
        <p:spPr>
          <a:xfrm>
            <a:off x="580573" y="384048"/>
            <a:ext cx="11030857" cy="758952"/>
          </a:xfrm>
          <a:prstGeom prst="rect">
            <a:avLst/>
          </a:prstGeom>
        </p:spPr>
        <p:txBody>
          <a:bodyPr vert="horz" lIns="0" tIns="0" rIns="0" bIns="0" rtlCol="0" anchorCtr="0">
            <a:noAutofit/>
          </a:bodyPr>
          <a:lstStyle/>
          <a:p>
            <a:r>
              <a:rPr lang="en-US"/>
              <a:t>Click to edit Master title style</a:t>
            </a:r>
          </a:p>
        </p:txBody>
      </p:sp>
      <p:sp>
        <p:nvSpPr>
          <p:cNvPr id="3" name="BodyText"/>
          <p:cNvSpPr>
            <a:spLocks noGrp="1"/>
          </p:cNvSpPr>
          <p:nvPr>
            <p:ph type="body" idx="1"/>
          </p:nvPr>
        </p:nvSpPr>
        <p:spPr>
          <a:xfrm>
            <a:off x="580573" y="1399032"/>
            <a:ext cx="11030857" cy="48112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hidden="1"/>
          <p:cNvSpPr>
            <a:spLocks noGrp="1"/>
          </p:cNvSpPr>
          <p:nvPr>
            <p:ph type="dt" sz="half" idx="2"/>
          </p:nvPr>
        </p:nvSpPr>
        <p:spPr>
          <a:xfrm>
            <a:off x="580573" y="6864350"/>
            <a:ext cx="399143" cy="98425"/>
          </a:xfrm>
          <a:prstGeom prst="rect">
            <a:avLst/>
          </a:prstGeom>
        </p:spPr>
        <p:txBody>
          <a:bodyPr vert="horz" lIns="0" tIns="0" rIns="0" bIns="0" rtlCol="0" anchor="ctr"/>
          <a:lstStyle>
            <a:lvl1pPr algn="l">
              <a:defRPr sz="286">
                <a:solidFill>
                  <a:schemeClr val="tx1"/>
                </a:solidFill>
              </a:defRPr>
            </a:lvl1pPr>
          </a:lstStyle>
          <a:p>
            <a:fld id="{7ECE2914-4E17-487A-A4E5-C87617449E51}" type="datetimeFigureOut">
              <a:rPr lang="en-US" smtClean="0"/>
              <a:pPr/>
              <a:t>8/16/2024</a:t>
            </a:fld>
            <a:endParaRPr lang="en-US"/>
          </a:p>
        </p:txBody>
      </p:sp>
      <p:sp>
        <p:nvSpPr>
          <p:cNvPr id="5" name="Footer Placeholder" hidden="1"/>
          <p:cNvSpPr>
            <a:spLocks noGrp="1"/>
          </p:cNvSpPr>
          <p:nvPr>
            <p:ph type="ftr" sz="quarter" idx="3"/>
          </p:nvPr>
        </p:nvSpPr>
        <p:spPr>
          <a:xfrm>
            <a:off x="979715" y="6864350"/>
            <a:ext cx="677333" cy="98425"/>
          </a:xfrm>
          <a:prstGeom prst="rect">
            <a:avLst/>
          </a:prstGeom>
        </p:spPr>
        <p:txBody>
          <a:bodyPr vert="horz" lIns="0" tIns="0" rIns="0" bIns="0" rtlCol="0" anchor="ctr"/>
          <a:lstStyle>
            <a:lvl1pPr algn="ctr">
              <a:defRPr sz="286">
                <a:solidFill>
                  <a:schemeClr val="tx1"/>
                </a:solidFill>
              </a:defRPr>
            </a:lvl1pPr>
          </a:lstStyle>
          <a:p>
            <a:endParaRPr lang="en-US"/>
          </a:p>
        </p:txBody>
      </p:sp>
      <p:sp>
        <p:nvSpPr>
          <p:cNvPr id="6" name="Slide Number Placeholder" hidden="1"/>
          <p:cNvSpPr>
            <a:spLocks noGrp="1"/>
          </p:cNvSpPr>
          <p:nvPr>
            <p:ph type="sldNum" sz="quarter" idx="4"/>
          </p:nvPr>
        </p:nvSpPr>
        <p:spPr>
          <a:xfrm>
            <a:off x="1657049" y="6864350"/>
            <a:ext cx="193524" cy="98425"/>
          </a:xfrm>
          <a:prstGeom prst="rect">
            <a:avLst/>
          </a:prstGeom>
        </p:spPr>
        <p:txBody>
          <a:bodyPr vert="horz" lIns="0" tIns="0" rIns="0" bIns="0" rtlCol="0" anchor="ctr"/>
          <a:lstStyle>
            <a:lvl1pPr algn="r">
              <a:defRPr sz="286">
                <a:solidFill>
                  <a:schemeClr val="tx1"/>
                </a:solidFill>
              </a:defRPr>
            </a:lvl1pPr>
          </a:lstStyle>
          <a:p>
            <a:fld id="{8F63CC74-D785-4C96-8C6E-EB177D1B9A1D}" type="slidenum">
              <a:rPr lang="en-US" smtClean="0"/>
              <a:pPr/>
              <a:t>‹#›</a:t>
            </a:fld>
            <a:endParaRPr lang="en-US"/>
          </a:p>
        </p:txBody>
      </p:sp>
      <p:sp>
        <p:nvSpPr>
          <p:cNvPr id="7" name="SlideNumber"/>
          <p:cNvSpPr txBox="1"/>
          <p:nvPr userDrawn="1"/>
        </p:nvSpPr>
        <p:spPr>
          <a:xfrm>
            <a:off x="249152" y="6514827"/>
            <a:ext cx="147476" cy="146515"/>
          </a:xfrm>
          <a:prstGeom prst="rect">
            <a:avLst/>
          </a:prstGeom>
          <a:noFill/>
        </p:spPr>
        <p:txBody>
          <a:bodyPr wrap="none" lIns="0" tIns="0" rIns="0" bIns="0" rtlCol="0" anchor="ctr">
            <a:spAutoFit/>
          </a:bodyPr>
          <a:lstStyle/>
          <a:p>
            <a:pPr marL="0" marR="0" indent="0" algn="r" defTabSz="870875" rtl="0" eaLnBrk="1" fontAlgn="auto" latinLnBrk="0" hangingPunct="1">
              <a:lnSpc>
                <a:spcPct val="100000"/>
              </a:lnSpc>
              <a:spcBef>
                <a:spcPts val="0"/>
              </a:spcBef>
              <a:spcAft>
                <a:spcPts val="0"/>
              </a:spcAft>
              <a:buClrTx/>
              <a:buSzTx/>
              <a:buFontTx/>
              <a:buNone/>
              <a:tabLst/>
              <a:defRPr/>
            </a:pPr>
            <a:fld id="{8F63CC74-D785-4C96-8C6E-EB177D1B9A1D}" type="slidenum">
              <a:rPr lang="en-US" sz="952" smtClean="0">
                <a:solidFill>
                  <a:schemeClr val="bg1"/>
                </a:solidFill>
              </a:rPr>
              <a:pPr marL="0" marR="0" indent="0" algn="r" defTabSz="870875" rtl="0" eaLnBrk="1" fontAlgn="auto" latinLnBrk="0" hangingPunct="1">
                <a:lnSpc>
                  <a:spcPct val="100000"/>
                </a:lnSpc>
                <a:spcBef>
                  <a:spcPts val="0"/>
                </a:spcBef>
                <a:spcAft>
                  <a:spcPts val="0"/>
                </a:spcAft>
                <a:buClrTx/>
                <a:buSzTx/>
                <a:buFontTx/>
                <a:buNone/>
                <a:tabLst/>
                <a:defRPr/>
              </a:pPr>
              <a:t>‹#›</a:t>
            </a:fld>
            <a:endParaRPr lang="en-US" sz="1714">
              <a:solidFill>
                <a:schemeClr val="bg1"/>
              </a:solidFill>
            </a:endParaRPr>
          </a:p>
        </p:txBody>
      </p:sp>
      <p:pic>
        <p:nvPicPr>
          <p:cNvPr id="8" name="Picture 7"/>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93775" y="6480083"/>
            <a:ext cx="4405157" cy="216000"/>
          </a:xfrm>
          <a:prstGeom prst="rect">
            <a:avLst/>
          </a:prstGeom>
        </p:spPr>
      </p:pic>
    </p:spTree>
    <p:extLst>
      <p:ext uri="{BB962C8B-B14F-4D97-AF65-F5344CB8AC3E}">
        <p14:creationId xmlns:p14="http://schemas.microsoft.com/office/powerpoint/2010/main" val="161789041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Lst>
  <p:txStyles>
    <p:titleStyle>
      <a:lvl1pPr algn="l" defTabSz="870875" rtl="0" eaLnBrk="1" latinLnBrk="0" hangingPunct="1">
        <a:lnSpc>
          <a:spcPct val="88000"/>
        </a:lnSpc>
        <a:spcBef>
          <a:spcPct val="0"/>
        </a:spcBef>
        <a:buNone/>
        <a:defRPr sz="1905">
          <a:solidFill>
            <a:schemeClr val="tx2"/>
          </a:solidFill>
          <a:latin typeface="+mj-lt"/>
          <a:ea typeface="+mj-ea"/>
          <a:cs typeface="+mj-cs"/>
        </a:defRPr>
      </a:lvl1pPr>
    </p:titleStyle>
    <p:bodyStyle>
      <a:lvl1pPr marL="171432" indent="-171432" algn="l" defTabSz="870875" rtl="0" eaLnBrk="1" latinLnBrk="0" hangingPunct="1">
        <a:spcBef>
          <a:spcPts val="571"/>
        </a:spcBef>
        <a:buFont typeface="Arial" panose="020B0604020202020204" pitchFamily="34" charset="0"/>
        <a:buChar char="•"/>
        <a:defRPr sz="1333" kern="0">
          <a:solidFill>
            <a:schemeClr val="tx1"/>
          </a:solidFill>
          <a:latin typeface="+mn-lt"/>
          <a:ea typeface="+mn-ea"/>
          <a:cs typeface="+mn-cs"/>
        </a:defRPr>
      </a:lvl1pPr>
      <a:lvl2pPr marL="342864"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2pPr>
      <a:lvl3pPr marL="514296"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3pPr>
      <a:lvl4pPr marL="685728"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4pPr>
      <a:lvl5pPr marL="857160"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5pPr>
      <a:lvl6pPr marL="1028592"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6pPr>
      <a:lvl7pPr marL="1200024"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7pPr>
      <a:lvl8pPr marL="1371456"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8pPr>
      <a:lvl9pPr marL="1542888" indent="-171432" algn="l" defTabSz="870875" rtl="0" eaLnBrk="1" latinLnBrk="0" hangingPunct="1">
        <a:spcBef>
          <a:spcPts val="286"/>
        </a:spcBef>
        <a:buFont typeface="Arial" panose="020B0604020202020204" pitchFamily="34" charset="0"/>
        <a:buChar char="-"/>
        <a:defRPr sz="1333" kern="0">
          <a:solidFill>
            <a:schemeClr val="tx1"/>
          </a:solidFill>
          <a:latin typeface="+mn-lt"/>
          <a:ea typeface="+mn-ea"/>
          <a:cs typeface="+mn-cs"/>
        </a:defRPr>
      </a:lvl9pPr>
    </p:bodyStyle>
    <p:otherStyle>
      <a:defPPr/>
      <a:lvl1pPr marL="0" algn="l" defTabSz="870875" rtl="0" eaLnBrk="1" latinLnBrk="0" hangingPunct="1">
        <a:defRPr sz="1143" kern="0">
          <a:solidFill>
            <a:schemeClr val="tx1"/>
          </a:solidFill>
          <a:latin typeface="+mn-lt"/>
          <a:ea typeface="+mn-ea"/>
          <a:cs typeface="+mn-cs"/>
        </a:defRPr>
      </a:lvl1pPr>
      <a:lvl2pPr marL="171432" algn="l" defTabSz="870875" rtl="0" eaLnBrk="1" latinLnBrk="0" hangingPunct="1">
        <a:defRPr sz="1143" kern="0">
          <a:solidFill>
            <a:schemeClr val="tx1"/>
          </a:solidFill>
          <a:latin typeface="+mn-lt"/>
          <a:ea typeface="+mn-ea"/>
          <a:cs typeface="+mn-cs"/>
        </a:defRPr>
      </a:lvl2pPr>
      <a:lvl3pPr marL="342864" algn="l" defTabSz="870875" rtl="0" eaLnBrk="1" latinLnBrk="0" hangingPunct="1">
        <a:defRPr sz="1143" kern="0">
          <a:solidFill>
            <a:schemeClr val="tx1"/>
          </a:solidFill>
          <a:latin typeface="+mn-lt"/>
          <a:ea typeface="+mn-ea"/>
          <a:cs typeface="+mn-cs"/>
        </a:defRPr>
      </a:lvl3pPr>
      <a:lvl4pPr marL="514296" algn="l" defTabSz="870875" rtl="0" eaLnBrk="1" latinLnBrk="0" hangingPunct="1">
        <a:defRPr sz="1143" kern="0">
          <a:solidFill>
            <a:schemeClr val="tx1"/>
          </a:solidFill>
          <a:latin typeface="+mn-lt"/>
          <a:ea typeface="+mn-ea"/>
          <a:cs typeface="+mn-cs"/>
        </a:defRPr>
      </a:lvl4pPr>
      <a:lvl5pPr marL="685728" algn="l" defTabSz="870875" rtl="0" eaLnBrk="1" latinLnBrk="0" hangingPunct="1">
        <a:defRPr sz="1143" kern="0">
          <a:solidFill>
            <a:schemeClr val="tx1"/>
          </a:solidFill>
          <a:latin typeface="+mn-lt"/>
          <a:ea typeface="+mn-ea"/>
          <a:cs typeface="+mn-cs"/>
        </a:defRPr>
      </a:lvl5pPr>
      <a:lvl6pPr marL="857160" algn="l" defTabSz="870875" rtl="0" eaLnBrk="1" latinLnBrk="0" hangingPunct="1">
        <a:defRPr sz="1143" kern="0">
          <a:solidFill>
            <a:schemeClr val="tx1"/>
          </a:solidFill>
          <a:latin typeface="+mn-lt"/>
          <a:ea typeface="+mn-ea"/>
          <a:cs typeface="+mn-cs"/>
        </a:defRPr>
      </a:lvl6pPr>
      <a:lvl7pPr marL="1028592" algn="l" defTabSz="870875" rtl="0" eaLnBrk="1" latinLnBrk="0" hangingPunct="1">
        <a:defRPr sz="1143" kern="0">
          <a:solidFill>
            <a:schemeClr val="tx1"/>
          </a:solidFill>
          <a:latin typeface="+mn-lt"/>
          <a:ea typeface="+mn-ea"/>
          <a:cs typeface="+mn-cs"/>
        </a:defRPr>
      </a:lvl7pPr>
      <a:lvl8pPr marL="1200024" algn="l" defTabSz="870875" rtl="0" eaLnBrk="1" latinLnBrk="0" hangingPunct="1">
        <a:defRPr sz="1143" kern="0">
          <a:solidFill>
            <a:schemeClr val="tx1"/>
          </a:solidFill>
          <a:latin typeface="+mn-lt"/>
          <a:ea typeface="+mn-ea"/>
          <a:cs typeface="+mn-cs"/>
        </a:defRPr>
      </a:lvl8pPr>
      <a:lvl9pPr marL="1371456" algn="l" defTabSz="870875" rtl="0" eaLnBrk="1" latinLnBrk="0" hangingPunct="1">
        <a:defRPr sz="1143" kern="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760">
          <p15:clr>
            <a:srgbClr val="F26B43"/>
          </p15:clr>
        </p15:guide>
        <p15:guide id="3" orient="horz" pos="242">
          <p15:clr>
            <a:srgbClr val="F26B43"/>
          </p15:clr>
        </p15:guide>
        <p15:guide id="4" orient="horz" pos="3984">
          <p15:clr>
            <a:srgbClr val="F26B43"/>
          </p15:clr>
        </p15:guide>
        <p15:guide id="5" orient="horz" pos="3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9.png"/><Relationship Id="rId7" Type="http://schemas.openxmlformats.org/officeDocument/2006/relationships/diagramData" Target="../diagrams/data1.xml"/><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22.png"/><Relationship Id="rId11" Type="http://schemas.microsoft.com/office/2007/relationships/diagramDrawing" Target="../diagrams/drawing1.xml"/><Relationship Id="rId5" Type="http://schemas.openxmlformats.org/officeDocument/2006/relationships/image" Target="../media/image21.png"/><Relationship Id="rId10" Type="http://schemas.openxmlformats.org/officeDocument/2006/relationships/diagramColors" Target="../diagrams/colors1.xml"/><Relationship Id="rId4" Type="http://schemas.openxmlformats.org/officeDocument/2006/relationships/image" Target="../media/image20.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png"/><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1.mp4"/><Relationship Id="rId7" Type="http://schemas.openxmlformats.org/officeDocument/2006/relationships/image" Target="../media/image9.emf"/><Relationship Id="rId2" Type="http://schemas.microsoft.com/office/2007/relationships/media" Target="../media/media1.mp4"/><Relationship Id="rId1" Type="http://schemas.openxmlformats.org/officeDocument/2006/relationships/tags" Target="../tags/tag42.xml"/><Relationship Id="rId6" Type="http://schemas.openxmlformats.org/officeDocument/2006/relationships/oleObject" Target="../embeddings/oleObject42.bin"/><Relationship Id="rId5" Type="http://schemas.openxmlformats.org/officeDocument/2006/relationships/notesSlide" Target="../notesSlides/notesSlide10.xml"/><Relationship Id="rId4"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43.xml"/><Relationship Id="rId6" Type="http://schemas.openxmlformats.org/officeDocument/2006/relationships/image" Target="../media/image31.png"/><Relationship Id="rId5" Type="http://schemas.openxmlformats.org/officeDocument/2006/relationships/notesSlide" Target="../notesSlides/notesSlide12.xml"/><Relationship Id="rId4"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44.xml"/><Relationship Id="rId6" Type="http://schemas.openxmlformats.org/officeDocument/2006/relationships/image" Target="../media/image32.png"/><Relationship Id="rId5" Type="http://schemas.openxmlformats.org/officeDocument/2006/relationships/notesSlide" Target="../notesSlides/notesSlide13.xml"/><Relationship Id="rId4"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3.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7.emf"/><Relationship Id="rId11" Type="http://schemas.microsoft.com/office/2007/relationships/hdphoto" Target="../media/hdphoto1.wdp"/><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7.xm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video" Target="../media/media11.mp4"/><Relationship Id="rId2" Type="http://schemas.microsoft.com/office/2007/relationships/media" Target="../media/media11.mp4"/><Relationship Id="rId1" Type="http://schemas.openxmlformats.org/officeDocument/2006/relationships/tags" Target="../tags/tag45.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cid:image001.jpg@01D97230.DAF0C870"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lauren.dmello-guyett@lshtm.ac.uk" TargetMode="External"/><Relationship Id="rId2" Type="http://schemas.openxmlformats.org/officeDocument/2006/relationships/hyperlink" Target="mailto:lisa.rudge@fcdo.gov.uk" TargetMode="External"/><Relationship Id="rId1" Type="http://schemas.openxmlformats.org/officeDocument/2006/relationships/slideLayout" Target="../slideLayouts/slideLayout22.xml"/><Relationship Id="rId5" Type="http://schemas.openxmlformats.org/officeDocument/2006/relationships/hyperlink" Target="mailto:huston@ircwash.org" TargetMode="External"/><Relationship Id="rId4" Type="http://schemas.openxmlformats.org/officeDocument/2006/relationships/hyperlink" Target="mailto:p.hutchings@leeds.ac.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tags" Target="../tags/tag41.xml"/><Relationship Id="rId5" Type="http://schemas.openxmlformats.org/officeDocument/2006/relationships/image" Target="../media/image9.emf"/><Relationship Id="rId4" Type="http://schemas.openxmlformats.org/officeDocument/2006/relationships/oleObject" Target="../embeddings/oleObject4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E41F-1D0B-434F-B751-D26574299D43}"/>
              </a:ext>
            </a:extLst>
          </p:cNvPr>
          <p:cNvSpPr>
            <a:spLocks noGrp="1"/>
          </p:cNvSpPr>
          <p:nvPr>
            <p:ph type="ctrTitle"/>
          </p:nvPr>
        </p:nvSpPr>
        <p:spPr/>
        <p:txBody>
          <a:bodyPr>
            <a:noAutofit/>
          </a:bodyPr>
          <a:lstStyle/>
          <a:p>
            <a:r>
              <a:rPr lang="en-US" sz="2400" b="1" dirty="0"/>
              <a:t>WASH Systems for health: </a:t>
            </a:r>
            <a:br>
              <a:rPr lang="en-US" sz="2400" b="1" dirty="0"/>
            </a:br>
            <a:r>
              <a:rPr lang="en-GB" sz="2400" dirty="0">
                <a:latin typeface="Arial" panose="020B0604020202020204" pitchFamily="34" charset="0"/>
                <a:cs typeface="Arial" panose="020B0604020202020204" pitchFamily="34" charset="0"/>
              </a:rPr>
              <a:t>establishing approaches to strengthen WASH systems in six countries in Africa and Asia</a:t>
            </a:r>
            <a:endParaRPr lang="en-US" sz="2400" b="1" dirty="0"/>
          </a:p>
        </p:txBody>
      </p:sp>
      <p:sp>
        <p:nvSpPr>
          <p:cNvPr id="3" name="Subtitle 2">
            <a:extLst>
              <a:ext uri="{FF2B5EF4-FFF2-40B4-BE49-F238E27FC236}">
                <a16:creationId xmlns:a16="http://schemas.microsoft.com/office/drawing/2014/main" id="{8064827D-5858-5049-A558-2F0CCB34EC76}"/>
              </a:ext>
            </a:extLst>
          </p:cNvPr>
          <p:cNvSpPr>
            <a:spLocks noGrp="1"/>
          </p:cNvSpPr>
          <p:nvPr>
            <p:ph type="subTitle" idx="1"/>
          </p:nvPr>
        </p:nvSpPr>
        <p:spPr/>
        <p:txBody>
          <a:bodyPr>
            <a:normAutofit/>
          </a:bodyPr>
          <a:lstStyle/>
          <a:p>
            <a:r>
              <a:rPr lang="en-US" sz="2400" dirty="0"/>
              <a:t>Tuesday 24</a:t>
            </a:r>
            <a:r>
              <a:rPr lang="en-US" sz="2400" baseline="30000" dirty="0"/>
              <a:t>th</a:t>
            </a:r>
            <a:r>
              <a:rPr lang="en-US" sz="2400" dirty="0"/>
              <a:t> October 2023</a:t>
            </a:r>
          </a:p>
          <a:p>
            <a:r>
              <a:rPr lang="en-US" sz="2400" dirty="0"/>
              <a:t>UNC Water and Health</a:t>
            </a:r>
          </a:p>
        </p:txBody>
      </p:sp>
    </p:spTree>
    <p:extLst>
      <p:ext uri="{BB962C8B-B14F-4D97-AF65-F5344CB8AC3E}">
        <p14:creationId xmlns:p14="http://schemas.microsoft.com/office/powerpoint/2010/main" val="1720844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638DD-1685-E900-7747-D3BF588C1A4E}"/>
              </a:ext>
            </a:extLst>
          </p:cNvPr>
          <p:cNvSpPr>
            <a:spLocks noGrp="1"/>
          </p:cNvSpPr>
          <p:nvPr>
            <p:ph type="title"/>
          </p:nvPr>
        </p:nvSpPr>
        <p:spPr/>
        <p:txBody>
          <a:bodyPr vert="horz" lIns="0" tIns="0" rIns="0" bIns="0" rtlCol="0" anchorCtr="0">
            <a:noAutofit/>
          </a:bodyPr>
          <a:lstStyle/>
          <a:p>
            <a:r>
              <a:rPr lang="en-GB" b="1" dirty="0">
                <a:latin typeface="Gill Sans MT" panose="020B0502020104020203" pitchFamily="34" charset="77"/>
              </a:rPr>
              <a:t>Water, Sanitation and Hygiene in the FCDO</a:t>
            </a:r>
          </a:p>
        </p:txBody>
      </p:sp>
      <p:pic>
        <p:nvPicPr>
          <p:cNvPr id="17" name="Picture 16">
            <a:extLst>
              <a:ext uri="{FF2B5EF4-FFF2-40B4-BE49-F238E27FC236}">
                <a16:creationId xmlns:a16="http://schemas.microsoft.com/office/drawing/2014/main" id="{620FFC23-B039-ECB9-04BD-C526586CB3BC}"/>
              </a:ext>
            </a:extLst>
          </p:cNvPr>
          <p:cNvPicPr>
            <a:picLocks noChangeAspect="1"/>
          </p:cNvPicPr>
          <p:nvPr/>
        </p:nvPicPr>
        <p:blipFill>
          <a:blip r:embed="rId3"/>
          <a:stretch>
            <a:fillRect/>
          </a:stretch>
        </p:blipFill>
        <p:spPr>
          <a:xfrm>
            <a:off x="1410141" y="827716"/>
            <a:ext cx="2457576" cy="3543482"/>
          </a:xfrm>
          <a:prstGeom prst="rect">
            <a:avLst/>
          </a:prstGeom>
        </p:spPr>
      </p:pic>
      <p:pic>
        <p:nvPicPr>
          <p:cNvPr id="15" name="Picture 14">
            <a:extLst>
              <a:ext uri="{FF2B5EF4-FFF2-40B4-BE49-F238E27FC236}">
                <a16:creationId xmlns:a16="http://schemas.microsoft.com/office/drawing/2014/main" id="{74C87800-F76F-B0C7-9470-6E0927D5BBE8}"/>
              </a:ext>
            </a:extLst>
          </p:cNvPr>
          <p:cNvPicPr>
            <a:picLocks noChangeAspect="1"/>
          </p:cNvPicPr>
          <p:nvPr/>
        </p:nvPicPr>
        <p:blipFill rotWithShape="1">
          <a:blip r:embed="rId4"/>
          <a:srcRect t="1241" b="4816"/>
          <a:stretch/>
        </p:blipFill>
        <p:spPr>
          <a:xfrm>
            <a:off x="2096264" y="2006123"/>
            <a:ext cx="2060828" cy="2718239"/>
          </a:xfrm>
          <a:prstGeom prst="rect">
            <a:avLst/>
          </a:prstGeom>
        </p:spPr>
      </p:pic>
      <p:pic>
        <p:nvPicPr>
          <p:cNvPr id="13" name="Picture 12">
            <a:extLst>
              <a:ext uri="{FF2B5EF4-FFF2-40B4-BE49-F238E27FC236}">
                <a16:creationId xmlns:a16="http://schemas.microsoft.com/office/drawing/2014/main" id="{E576FA42-3CA3-98F4-3D1A-A3CDCACDA3C2}"/>
              </a:ext>
            </a:extLst>
          </p:cNvPr>
          <p:cNvPicPr>
            <a:picLocks noChangeAspect="1"/>
          </p:cNvPicPr>
          <p:nvPr/>
        </p:nvPicPr>
        <p:blipFill rotWithShape="1">
          <a:blip r:embed="rId5"/>
          <a:srcRect t="2191" b="2684"/>
          <a:stretch/>
        </p:blipFill>
        <p:spPr>
          <a:xfrm>
            <a:off x="2664482" y="2869245"/>
            <a:ext cx="1889359" cy="2718239"/>
          </a:xfrm>
          <a:prstGeom prst="rect">
            <a:avLst/>
          </a:prstGeom>
        </p:spPr>
      </p:pic>
      <p:pic>
        <p:nvPicPr>
          <p:cNvPr id="24" name="Picture 23">
            <a:extLst>
              <a:ext uri="{FF2B5EF4-FFF2-40B4-BE49-F238E27FC236}">
                <a16:creationId xmlns:a16="http://schemas.microsoft.com/office/drawing/2014/main" id="{CE2D3152-8423-11D7-FC86-97B2F7E6FB2B}"/>
              </a:ext>
            </a:extLst>
          </p:cNvPr>
          <p:cNvPicPr>
            <a:picLocks noChangeAspect="1"/>
          </p:cNvPicPr>
          <p:nvPr/>
        </p:nvPicPr>
        <p:blipFill rotWithShape="1">
          <a:blip r:embed="rId6"/>
          <a:srcRect t="4283" b="22343"/>
          <a:stretch/>
        </p:blipFill>
        <p:spPr>
          <a:xfrm>
            <a:off x="1504665" y="4585078"/>
            <a:ext cx="1751416" cy="1716875"/>
          </a:xfrm>
          <a:prstGeom prst="rect">
            <a:avLst/>
          </a:prstGeom>
        </p:spPr>
      </p:pic>
      <p:graphicFrame>
        <p:nvGraphicFramePr>
          <p:cNvPr id="16" name="Diagram 15">
            <a:extLst>
              <a:ext uri="{FF2B5EF4-FFF2-40B4-BE49-F238E27FC236}">
                <a16:creationId xmlns:a16="http://schemas.microsoft.com/office/drawing/2014/main" id="{A73F06D0-DE09-8B15-7D22-5B015CAD2687}"/>
              </a:ext>
            </a:extLst>
          </p:cNvPr>
          <p:cNvGraphicFramePr/>
          <p:nvPr>
            <p:extLst>
              <p:ext uri="{D42A27DB-BD31-4B8C-83A1-F6EECF244321}">
                <p14:modId xmlns:p14="http://schemas.microsoft.com/office/powerpoint/2010/main" val="2690468355"/>
              </p:ext>
            </p:extLst>
          </p:nvPr>
        </p:nvGraphicFramePr>
        <p:xfrm>
          <a:off x="5261872" y="3187332"/>
          <a:ext cx="5177529" cy="30454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Arrow: Right 17">
            <a:extLst>
              <a:ext uri="{FF2B5EF4-FFF2-40B4-BE49-F238E27FC236}">
                <a16:creationId xmlns:a16="http://schemas.microsoft.com/office/drawing/2014/main" id="{E8570ABF-C39D-84ED-738E-F01EC9F379B0}"/>
              </a:ext>
            </a:extLst>
          </p:cNvPr>
          <p:cNvSpPr/>
          <p:nvPr/>
        </p:nvSpPr>
        <p:spPr>
          <a:xfrm>
            <a:off x="4747796" y="899710"/>
            <a:ext cx="3409798" cy="1028170"/>
          </a:xfrm>
          <a:prstGeom prst="rightArrow">
            <a:avLst/>
          </a:prstGeom>
          <a:ln/>
        </p:spPr>
        <p:style>
          <a:lnRef idx="3">
            <a:schemeClr val="lt1"/>
          </a:lnRef>
          <a:fillRef idx="1">
            <a:schemeClr val="accent1"/>
          </a:fillRef>
          <a:effectRef idx="1">
            <a:schemeClr val="accent1"/>
          </a:effectRef>
          <a:fontRef idx="minor">
            <a:schemeClr val="lt1"/>
          </a:fontRef>
        </p:style>
        <p:txBody>
          <a:bodyPr lIns="73152" tIns="73152" rIns="73152" bIns="73152" rtlCol="0" anchor="ctr"/>
          <a:lstStyle/>
          <a:p>
            <a:pPr algn="ctr" defTabSz="914400"/>
            <a:r>
              <a:rPr lang="en-GB" sz="1400" kern="0" dirty="0">
                <a:solidFill>
                  <a:srgbClr val="FFFFFF"/>
                </a:solidFill>
                <a:latin typeface="Gill Sans MT" panose="020B0502020104020203" pitchFamily="34" charset="77"/>
              </a:rPr>
              <a:t>2011-2020: 120 million people with access to WASH with UK support</a:t>
            </a:r>
          </a:p>
        </p:txBody>
      </p:sp>
      <p:sp>
        <p:nvSpPr>
          <p:cNvPr id="19" name="Arrow: Right 18">
            <a:extLst>
              <a:ext uri="{FF2B5EF4-FFF2-40B4-BE49-F238E27FC236}">
                <a16:creationId xmlns:a16="http://schemas.microsoft.com/office/drawing/2014/main" id="{9F07795F-E0D8-7257-4614-C7A5545DDB37}"/>
              </a:ext>
            </a:extLst>
          </p:cNvPr>
          <p:cNvSpPr/>
          <p:nvPr/>
        </p:nvSpPr>
        <p:spPr>
          <a:xfrm>
            <a:off x="6447377" y="1814578"/>
            <a:ext cx="2464905" cy="947345"/>
          </a:xfrm>
          <a:prstGeom prst="rightArrow">
            <a:avLst/>
          </a:prstGeom>
          <a:ln/>
        </p:spPr>
        <p:style>
          <a:lnRef idx="3">
            <a:schemeClr val="lt1"/>
          </a:lnRef>
          <a:fillRef idx="1">
            <a:schemeClr val="accent2"/>
          </a:fillRef>
          <a:effectRef idx="1">
            <a:schemeClr val="accent2"/>
          </a:effectRef>
          <a:fontRef idx="minor">
            <a:schemeClr val="lt1"/>
          </a:fontRef>
        </p:style>
        <p:txBody>
          <a:bodyPr lIns="73152" tIns="73152" rIns="73152" bIns="73152" rtlCol="0" anchor="ctr"/>
          <a:lstStyle/>
          <a:p>
            <a:pPr algn="ctr" defTabSz="914400"/>
            <a:r>
              <a:rPr lang="en-GB" sz="1400" kern="0" dirty="0">
                <a:solidFill>
                  <a:srgbClr val="000000"/>
                </a:solidFill>
                <a:latin typeface="Gill Sans MT" panose="020B0502020104020203" pitchFamily="34" charset="77"/>
              </a:rPr>
              <a:t>Sustainability of WASH services</a:t>
            </a:r>
          </a:p>
        </p:txBody>
      </p:sp>
      <p:sp>
        <p:nvSpPr>
          <p:cNvPr id="20" name="Arrow: Right 19">
            <a:extLst>
              <a:ext uri="{FF2B5EF4-FFF2-40B4-BE49-F238E27FC236}">
                <a16:creationId xmlns:a16="http://schemas.microsoft.com/office/drawing/2014/main" id="{F064A059-77F8-690C-0FA9-65A3BB63D9D7}"/>
              </a:ext>
            </a:extLst>
          </p:cNvPr>
          <p:cNvSpPr/>
          <p:nvPr/>
        </p:nvSpPr>
        <p:spPr>
          <a:xfrm>
            <a:off x="7867161" y="2599458"/>
            <a:ext cx="2332587" cy="947345"/>
          </a:xfrm>
          <a:prstGeom prst="rightArrow">
            <a:avLst/>
          </a:prstGeom>
          <a:ln/>
        </p:spPr>
        <p:style>
          <a:lnRef idx="3">
            <a:schemeClr val="lt1"/>
          </a:lnRef>
          <a:fillRef idx="1">
            <a:schemeClr val="accent3"/>
          </a:fillRef>
          <a:effectRef idx="1">
            <a:schemeClr val="accent3"/>
          </a:effectRef>
          <a:fontRef idx="minor">
            <a:schemeClr val="lt1"/>
          </a:fontRef>
        </p:style>
        <p:txBody>
          <a:bodyPr lIns="73152" tIns="73152" rIns="73152" bIns="73152" rtlCol="0" anchor="ctr"/>
          <a:lstStyle/>
          <a:p>
            <a:pPr algn="ctr" defTabSz="914400"/>
            <a:r>
              <a:rPr lang="en-GB" sz="1400" kern="0" dirty="0">
                <a:solidFill>
                  <a:srgbClr val="000000"/>
                </a:solidFill>
                <a:latin typeface="Gill Sans MT" panose="020B0502020104020203" pitchFamily="34" charset="77"/>
              </a:rPr>
              <a:t>WASH Systems Strengthening Approach</a:t>
            </a:r>
          </a:p>
        </p:txBody>
      </p:sp>
      <p:pic>
        <p:nvPicPr>
          <p:cNvPr id="22" name="Picture 21">
            <a:extLst>
              <a:ext uri="{FF2B5EF4-FFF2-40B4-BE49-F238E27FC236}">
                <a16:creationId xmlns:a16="http://schemas.microsoft.com/office/drawing/2014/main" id="{6E4C3147-B168-C530-2A05-D472DC20E348}"/>
              </a:ext>
            </a:extLst>
          </p:cNvPr>
          <p:cNvPicPr>
            <a:picLocks noChangeAspect="1"/>
          </p:cNvPicPr>
          <p:nvPr/>
        </p:nvPicPr>
        <p:blipFill rotWithShape="1">
          <a:blip r:embed="rId12"/>
          <a:srcRect b="29986"/>
          <a:stretch/>
        </p:blipFill>
        <p:spPr>
          <a:xfrm>
            <a:off x="3256082" y="4874032"/>
            <a:ext cx="1445193" cy="1426902"/>
          </a:xfrm>
          <a:prstGeom prst="rect">
            <a:avLst/>
          </a:prstGeom>
        </p:spPr>
      </p:pic>
    </p:spTree>
    <p:extLst>
      <p:ext uri="{BB962C8B-B14F-4D97-AF65-F5344CB8AC3E}">
        <p14:creationId xmlns:p14="http://schemas.microsoft.com/office/powerpoint/2010/main" val="1668851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1EFF-8B6E-759B-8DE9-586EC8691B29}"/>
              </a:ext>
            </a:extLst>
          </p:cNvPr>
          <p:cNvSpPr>
            <a:spLocks noGrp="1"/>
          </p:cNvSpPr>
          <p:nvPr>
            <p:ph type="title"/>
          </p:nvPr>
        </p:nvSpPr>
        <p:spPr>
          <a:xfrm>
            <a:off x="746975" y="346101"/>
            <a:ext cx="10985679" cy="834847"/>
          </a:xfrm>
        </p:spPr>
        <p:txBody>
          <a:bodyPr/>
          <a:lstStyle/>
          <a:p>
            <a:r>
              <a:rPr lang="en-GB" sz="2400" kern="0" dirty="0">
                <a:latin typeface="Gill Sans MT" panose="020B0502020104020203" pitchFamily="34" charset="77"/>
              </a:rPr>
              <a:t>WASH Systems for Health - £18.5m - </a:t>
            </a:r>
            <a:r>
              <a:rPr lang="en-GB" sz="1800" i="1" dirty="0">
                <a:latin typeface="Gill Sans MT" panose="020B0502020104020203" pitchFamily="34" charset="77"/>
              </a:rPr>
              <a:t>March 2023 - March 2028</a:t>
            </a:r>
            <a:endParaRPr lang="en-GB" sz="2400" i="1" dirty="0">
              <a:latin typeface="Gill Sans MT" panose="020B0502020104020203" pitchFamily="34" charset="77"/>
            </a:endParaRPr>
          </a:p>
        </p:txBody>
      </p:sp>
      <p:sp>
        <p:nvSpPr>
          <p:cNvPr id="3" name="Content Placeholder 2">
            <a:extLst>
              <a:ext uri="{FF2B5EF4-FFF2-40B4-BE49-F238E27FC236}">
                <a16:creationId xmlns:a16="http://schemas.microsoft.com/office/drawing/2014/main" id="{D29110A4-2A99-A401-6AF5-789516125A6C}"/>
              </a:ext>
            </a:extLst>
          </p:cNvPr>
          <p:cNvSpPr>
            <a:spLocks noGrp="1"/>
          </p:cNvSpPr>
          <p:nvPr>
            <p:ph idx="11"/>
          </p:nvPr>
        </p:nvSpPr>
        <p:spPr>
          <a:xfrm>
            <a:off x="1353912" y="1018376"/>
            <a:ext cx="9555480" cy="1508856"/>
          </a:xfrm>
        </p:spPr>
        <p:txBody>
          <a:bodyPr/>
          <a:lstStyle/>
          <a:p>
            <a:pPr marL="0" indent="0">
              <a:buNone/>
            </a:pPr>
            <a:r>
              <a:rPr lang="en-GB" b="1" dirty="0">
                <a:solidFill>
                  <a:srgbClr val="143172"/>
                </a:solidFill>
                <a:latin typeface="Gill Sans MT" panose="020B0502020104020203" pitchFamily="34" charset="77"/>
              </a:rPr>
              <a:t>Aims</a:t>
            </a:r>
          </a:p>
          <a:p>
            <a:pPr marL="171450" indent="-171450"/>
            <a:r>
              <a:rPr lang="en-GB" dirty="0">
                <a:solidFill>
                  <a:srgbClr val="143172"/>
                </a:solidFill>
                <a:latin typeface="Gill Sans MT" panose="020B0502020104020203" pitchFamily="34" charset="77"/>
              </a:rPr>
              <a:t>To support governments in up to six developing countries in Sub-Saharan Africa and South Asia to strengthen the systems needed to establish reliable, resilient and inclusive WASH services</a:t>
            </a:r>
            <a:endParaRPr lang="en-GB" dirty="0">
              <a:solidFill>
                <a:srgbClr val="143172"/>
              </a:solidFill>
              <a:latin typeface="Gill Sans MT" panose="020B0502020104020203" pitchFamily="34" charset="77"/>
              <a:cs typeface="Arial"/>
            </a:endParaRPr>
          </a:p>
          <a:p>
            <a:pPr marL="171450" indent="-171450"/>
            <a:r>
              <a:rPr lang="en-GB" dirty="0">
                <a:solidFill>
                  <a:srgbClr val="143172"/>
                </a:solidFill>
                <a:latin typeface="Gill Sans MT" panose="020B0502020104020203" pitchFamily="34" charset="77"/>
              </a:rPr>
              <a:t>Contribute to global learning on approaches to strengthening WASH Systems</a:t>
            </a:r>
            <a:endParaRPr lang="en-GB" dirty="0">
              <a:solidFill>
                <a:srgbClr val="143172"/>
              </a:solidFill>
              <a:latin typeface="Gill Sans MT" panose="020B0502020104020203" pitchFamily="34" charset="77"/>
              <a:cs typeface="Arial"/>
            </a:endParaRPr>
          </a:p>
          <a:p>
            <a:pPr marL="171450" indent="-171450"/>
            <a:r>
              <a:rPr lang="en-GB" dirty="0">
                <a:solidFill>
                  <a:srgbClr val="143172"/>
                </a:solidFill>
                <a:latin typeface="Gill Sans MT" panose="020B0502020104020203" pitchFamily="34" charset="77"/>
              </a:rPr>
              <a:t>Provide broader WASH Systems advice and support to governments and to FCDO Posts </a:t>
            </a:r>
            <a:endParaRPr lang="en-GB" dirty="0">
              <a:solidFill>
                <a:srgbClr val="143172"/>
              </a:solidFill>
              <a:latin typeface="Gill Sans MT" panose="020B0502020104020203" pitchFamily="34" charset="77"/>
              <a:cs typeface="Arial"/>
            </a:endParaRPr>
          </a:p>
          <a:p>
            <a:endParaRPr lang="en-GB" dirty="0">
              <a:solidFill>
                <a:srgbClr val="143172"/>
              </a:solidFill>
              <a:latin typeface="Gill Sans MT" panose="020B0502020104020203" pitchFamily="34" charset="77"/>
            </a:endParaRPr>
          </a:p>
        </p:txBody>
      </p:sp>
      <p:grpSp>
        <p:nvGrpSpPr>
          <p:cNvPr id="12" name="Group 11">
            <a:extLst>
              <a:ext uri="{FF2B5EF4-FFF2-40B4-BE49-F238E27FC236}">
                <a16:creationId xmlns:a16="http://schemas.microsoft.com/office/drawing/2014/main" id="{63CFEC9B-99AE-E707-DDCA-15D38A77DAC3}"/>
              </a:ext>
            </a:extLst>
          </p:cNvPr>
          <p:cNvGrpSpPr/>
          <p:nvPr/>
        </p:nvGrpSpPr>
        <p:grpSpPr>
          <a:xfrm>
            <a:off x="1289215" y="2411923"/>
            <a:ext cx="9410138" cy="2851418"/>
            <a:chOff x="350242" y="2793534"/>
            <a:chExt cx="8554671" cy="2592198"/>
          </a:xfrm>
        </p:grpSpPr>
        <p:sp>
          <p:nvSpPr>
            <p:cNvPr id="11" name="Rectangle: Rounded Corners 10">
              <a:extLst>
                <a:ext uri="{FF2B5EF4-FFF2-40B4-BE49-F238E27FC236}">
                  <a16:creationId xmlns:a16="http://schemas.microsoft.com/office/drawing/2014/main" id="{CD3159AD-B7BD-D641-1EB8-E182BD1865CE}"/>
                </a:ext>
              </a:extLst>
            </p:cNvPr>
            <p:cNvSpPr/>
            <p:nvPr/>
          </p:nvSpPr>
          <p:spPr>
            <a:xfrm>
              <a:off x="350242" y="2793534"/>
              <a:ext cx="8554671" cy="2592198"/>
            </a:xfrm>
            <a:prstGeom prst="roundRect">
              <a:avLst/>
            </a:prstGeom>
            <a:solidFill>
              <a:schemeClr val="bg2">
                <a:lumMod val="65000"/>
              </a:schemeClr>
            </a:solidFill>
            <a:ln w="9525">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endParaRPr lang="en-GB" sz="1400" kern="0" dirty="0" err="1">
                <a:solidFill>
                  <a:srgbClr val="000000"/>
                </a:solidFill>
                <a:latin typeface="Gill Sans MT" panose="020B0502020104020203" pitchFamily="34" charset="77"/>
              </a:endParaRPr>
            </a:p>
          </p:txBody>
        </p:sp>
        <p:sp>
          <p:nvSpPr>
            <p:cNvPr id="4" name="Rectangle: Rounded Corners 3">
              <a:extLst>
                <a:ext uri="{FF2B5EF4-FFF2-40B4-BE49-F238E27FC236}">
                  <a16:creationId xmlns:a16="http://schemas.microsoft.com/office/drawing/2014/main" id="{BBA4002E-B2D6-FE8B-19B3-47082303949C}"/>
                </a:ext>
              </a:extLst>
            </p:cNvPr>
            <p:cNvSpPr/>
            <p:nvPr/>
          </p:nvSpPr>
          <p:spPr>
            <a:xfrm>
              <a:off x="696286" y="4156321"/>
              <a:ext cx="2214694" cy="1088749"/>
            </a:xfrm>
            <a:prstGeom prst="roundRect">
              <a:avLst/>
            </a:prstGeom>
            <a:solidFill>
              <a:srgbClr val="A26599"/>
            </a:solidFill>
            <a:ln w="9525">
              <a:solidFill>
                <a:schemeClr val="accent5">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200" b="1" kern="0" dirty="0">
                  <a:solidFill>
                    <a:srgbClr val="000000"/>
                  </a:solidFill>
                  <a:latin typeface="Gill Sans MT" panose="020B0502020104020203" pitchFamily="34" charset="77"/>
                </a:rPr>
                <a:t>WASH Systems Facility</a:t>
              </a:r>
            </a:p>
            <a:p>
              <a:pPr algn="ctr" defTabSz="914400"/>
              <a:endParaRPr lang="en-GB" sz="1200" kern="0" dirty="0">
                <a:solidFill>
                  <a:srgbClr val="000000"/>
                </a:solidFill>
                <a:latin typeface="Gill Sans MT" panose="020B0502020104020203" pitchFamily="34" charset="77"/>
              </a:endParaRPr>
            </a:p>
            <a:p>
              <a:pPr algn="ctr" defTabSz="914400"/>
              <a:r>
                <a:rPr lang="en-GB" sz="1200" i="1" kern="0" dirty="0">
                  <a:solidFill>
                    <a:srgbClr val="000000"/>
                  </a:solidFill>
                  <a:latin typeface="Gill Sans MT" panose="020B0502020104020203" pitchFamily="34" charset="77"/>
                </a:rPr>
                <a:t>IRC WASH</a:t>
              </a:r>
            </a:p>
            <a:p>
              <a:pPr algn="ctr" defTabSz="914400"/>
              <a:r>
                <a:rPr lang="en-GB" sz="1200" i="1" kern="0" dirty="0">
                  <a:solidFill>
                    <a:srgbClr val="000000"/>
                  </a:solidFill>
                  <a:latin typeface="Gill Sans MT" panose="020B0502020104020203" pitchFamily="34" charset="77"/>
                </a:rPr>
                <a:t>University of Leeds</a:t>
              </a:r>
            </a:p>
            <a:p>
              <a:pPr algn="ctr" defTabSz="914400"/>
              <a:r>
                <a:rPr lang="en-GB" sz="1200" i="1" kern="0" dirty="0">
                  <a:solidFill>
                    <a:srgbClr val="000000"/>
                  </a:solidFill>
                  <a:latin typeface="Gill Sans MT" panose="020B0502020104020203" pitchFamily="34" charset="77"/>
                </a:rPr>
                <a:t>London School of Hygiene and Tropical Medicine</a:t>
              </a:r>
            </a:p>
          </p:txBody>
        </p:sp>
        <p:sp>
          <p:nvSpPr>
            <p:cNvPr id="5" name="Rectangle: Rounded Corners 4">
              <a:extLst>
                <a:ext uri="{FF2B5EF4-FFF2-40B4-BE49-F238E27FC236}">
                  <a16:creationId xmlns:a16="http://schemas.microsoft.com/office/drawing/2014/main" id="{257DCA45-4879-5814-18B9-E61C8EA3A4C7}"/>
                </a:ext>
              </a:extLst>
            </p:cNvPr>
            <p:cNvSpPr/>
            <p:nvPr/>
          </p:nvSpPr>
          <p:spPr>
            <a:xfrm>
              <a:off x="4303548" y="4179816"/>
              <a:ext cx="4295163" cy="466531"/>
            </a:xfrm>
            <a:prstGeom prst="roundRect">
              <a:avLst/>
            </a:prstGeom>
            <a:solidFill>
              <a:schemeClr val="accent5">
                <a:lumMod val="20000"/>
                <a:lumOff val="80000"/>
              </a:schemeClr>
            </a:solidFill>
            <a:ln w="9525">
              <a:solidFill>
                <a:schemeClr val="accent5">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200" kern="0" dirty="0">
                  <a:solidFill>
                    <a:srgbClr val="000000"/>
                  </a:solidFill>
                  <a:latin typeface="Gill Sans MT" panose="020B0502020104020203" pitchFamily="34" charset="77"/>
                </a:rPr>
                <a:t>Technical Assistance and Expert Call-down Facility (available to 16 countries)</a:t>
              </a:r>
            </a:p>
          </p:txBody>
        </p:sp>
        <p:sp>
          <p:nvSpPr>
            <p:cNvPr id="6" name="Rectangle: Rounded Corners 5">
              <a:extLst>
                <a:ext uri="{FF2B5EF4-FFF2-40B4-BE49-F238E27FC236}">
                  <a16:creationId xmlns:a16="http://schemas.microsoft.com/office/drawing/2014/main" id="{A1E8D2CA-200A-9882-7A5F-5410A3E1C540}"/>
                </a:ext>
              </a:extLst>
            </p:cNvPr>
            <p:cNvSpPr/>
            <p:nvPr/>
          </p:nvSpPr>
          <p:spPr>
            <a:xfrm>
              <a:off x="4303547" y="4798298"/>
              <a:ext cx="4295163" cy="430422"/>
            </a:xfrm>
            <a:prstGeom prst="roundRect">
              <a:avLst/>
            </a:prstGeom>
            <a:solidFill>
              <a:schemeClr val="accent5">
                <a:lumMod val="20000"/>
                <a:lumOff val="80000"/>
              </a:schemeClr>
            </a:solidFill>
            <a:ln w="9525">
              <a:solidFill>
                <a:schemeClr val="accent5">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200" kern="0" dirty="0">
                  <a:solidFill>
                    <a:srgbClr val="000000"/>
                  </a:solidFill>
                  <a:latin typeface="Gill Sans MT" panose="020B0502020104020203" pitchFamily="34" charset="77"/>
                </a:rPr>
                <a:t>Monitoring, Evaluation and Learning</a:t>
              </a:r>
            </a:p>
          </p:txBody>
        </p:sp>
        <p:sp>
          <p:nvSpPr>
            <p:cNvPr id="7" name="Rectangle: Rounded Corners 6">
              <a:extLst>
                <a:ext uri="{FF2B5EF4-FFF2-40B4-BE49-F238E27FC236}">
                  <a16:creationId xmlns:a16="http://schemas.microsoft.com/office/drawing/2014/main" id="{F5B96F19-1AD4-76AE-557E-214F7AB4AA15}"/>
                </a:ext>
              </a:extLst>
            </p:cNvPr>
            <p:cNvSpPr/>
            <p:nvPr/>
          </p:nvSpPr>
          <p:spPr>
            <a:xfrm>
              <a:off x="696286" y="2983612"/>
              <a:ext cx="2214694" cy="1029190"/>
            </a:xfrm>
            <a:prstGeom prst="roundRect">
              <a:avLst/>
            </a:prstGeom>
            <a:solidFill>
              <a:srgbClr val="5CB8B2"/>
            </a:solidFill>
            <a:ln w="9525">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200" b="1" kern="0" dirty="0">
                  <a:solidFill>
                    <a:srgbClr val="000000"/>
                  </a:solidFill>
                  <a:latin typeface="Gill Sans MT" panose="020B0502020104020203" pitchFamily="34" charset="77"/>
                </a:rPr>
                <a:t>WASH Systems Strengthening Implementing Partners</a:t>
              </a:r>
            </a:p>
            <a:p>
              <a:pPr algn="ctr" defTabSz="914400"/>
              <a:endParaRPr lang="en-GB" sz="1200" kern="0" dirty="0">
                <a:solidFill>
                  <a:srgbClr val="000000"/>
                </a:solidFill>
                <a:latin typeface="Gill Sans MT" panose="020B0502020104020203" pitchFamily="34" charset="77"/>
              </a:endParaRPr>
            </a:p>
            <a:p>
              <a:pPr algn="ctr" defTabSz="914400"/>
              <a:r>
                <a:rPr lang="en-GB" sz="1200" i="1" kern="0" dirty="0">
                  <a:solidFill>
                    <a:srgbClr val="000000"/>
                  </a:solidFill>
                  <a:latin typeface="Gill Sans MT" panose="020B0502020104020203" pitchFamily="34" charset="77"/>
                </a:rPr>
                <a:t>Call for Proposals Open until 17</a:t>
              </a:r>
              <a:r>
                <a:rPr lang="en-GB" sz="1200" i="1" kern="0" baseline="30000" dirty="0">
                  <a:solidFill>
                    <a:srgbClr val="000000"/>
                  </a:solidFill>
                  <a:latin typeface="Gill Sans MT" panose="020B0502020104020203" pitchFamily="34" charset="77"/>
                </a:rPr>
                <a:t>th</a:t>
              </a:r>
              <a:r>
                <a:rPr lang="en-GB" sz="1200" i="1" kern="0" dirty="0">
                  <a:solidFill>
                    <a:srgbClr val="000000"/>
                  </a:solidFill>
                  <a:latin typeface="Gill Sans MT" panose="020B0502020104020203" pitchFamily="34" charset="77"/>
                </a:rPr>
                <a:t> November 2023</a:t>
              </a:r>
            </a:p>
          </p:txBody>
        </p:sp>
        <p:sp>
          <p:nvSpPr>
            <p:cNvPr id="8" name="Rectangle: Rounded Corners 7">
              <a:extLst>
                <a:ext uri="{FF2B5EF4-FFF2-40B4-BE49-F238E27FC236}">
                  <a16:creationId xmlns:a16="http://schemas.microsoft.com/office/drawing/2014/main" id="{A63B268E-6806-1A9B-746A-A75079C8A1F7}"/>
                </a:ext>
              </a:extLst>
            </p:cNvPr>
            <p:cNvSpPr/>
            <p:nvPr/>
          </p:nvSpPr>
          <p:spPr>
            <a:xfrm>
              <a:off x="4303547" y="2978423"/>
              <a:ext cx="4295163" cy="1035622"/>
            </a:xfrm>
            <a:prstGeom prst="roundRect">
              <a:avLst/>
            </a:prstGeom>
            <a:solidFill>
              <a:schemeClr val="accent3">
                <a:lumMod val="40000"/>
                <a:lumOff val="60000"/>
              </a:schemeClr>
            </a:solidFill>
            <a:ln w="9525">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200" dirty="0">
                  <a:solidFill>
                    <a:srgbClr val="000000"/>
                  </a:solidFill>
                  <a:latin typeface="Gill Sans MT" panose="020B0502020104020203" pitchFamily="34" charset="77"/>
                </a:rPr>
                <a:t>Strengthening WASH Systems in 6 countries: Bangladesh, Malawi, Nepal, Nigeria, Sierra Leone, Tanzania</a:t>
              </a:r>
            </a:p>
            <a:p>
              <a:pPr algn="ctr" defTabSz="914400"/>
              <a:endParaRPr lang="en-GB" sz="1200" dirty="0">
                <a:solidFill>
                  <a:srgbClr val="000000"/>
                </a:solidFill>
                <a:latin typeface="Gill Sans MT" panose="020B0502020104020203" pitchFamily="34" charset="77"/>
              </a:endParaRPr>
            </a:p>
            <a:p>
              <a:pPr algn="ctr" defTabSz="914400"/>
              <a:r>
                <a:rPr lang="en-GB" sz="1200" dirty="0">
                  <a:solidFill>
                    <a:srgbClr val="000000"/>
                  </a:solidFill>
                  <a:latin typeface="Gill Sans MT" panose="020B0502020104020203" pitchFamily="34" charset="77"/>
                </a:rPr>
                <a:t>Activities undertaken with host government and development partners, set by context and demand</a:t>
              </a:r>
            </a:p>
            <a:p>
              <a:pPr algn="ctr" defTabSz="914400"/>
              <a:endParaRPr lang="en-GB" sz="1200" kern="0" dirty="0" err="1">
                <a:solidFill>
                  <a:srgbClr val="000000"/>
                </a:solidFill>
                <a:latin typeface="Gill Sans MT" panose="020B0502020104020203" pitchFamily="34" charset="77"/>
              </a:endParaRPr>
            </a:p>
          </p:txBody>
        </p:sp>
        <p:sp>
          <p:nvSpPr>
            <p:cNvPr id="9" name="Rectangle: Rounded Corners 8">
              <a:extLst>
                <a:ext uri="{FF2B5EF4-FFF2-40B4-BE49-F238E27FC236}">
                  <a16:creationId xmlns:a16="http://schemas.microsoft.com/office/drawing/2014/main" id="{F417A944-D473-64D1-6E12-9932E883F000}"/>
                </a:ext>
              </a:extLst>
            </p:cNvPr>
            <p:cNvSpPr/>
            <p:nvPr/>
          </p:nvSpPr>
          <p:spPr>
            <a:xfrm>
              <a:off x="3015842" y="4156321"/>
              <a:ext cx="1182847" cy="1088749"/>
            </a:xfrm>
            <a:prstGeom prst="roundRect">
              <a:avLst/>
            </a:prstGeom>
            <a:solidFill>
              <a:schemeClr val="accent5">
                <a:lumMod val="40000"/>
                <a:lumOff val="60000"/>
              </a:schemeClr>
            </a:solidFill>
            <a:ln w="9525">
              <a:solidFill>
                <a:schemeClr val="accent5">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200" kern="0" dirty="0">
                  <a:solidFill>
                    <a:srgbClr val="000000"/>
                  </a:solidFill>
                  <a:latin typeface="Gill Sans MT" panose="020B0502020104020203" pitchFamily="34" charset="77"/>
                </a:rPr>
                <a:t>WASH Systems Assessments in 16 countries (9 in-depth)</a:t>
              </a:r>
            </a:p>
          </p:txBody>
        </p:sp>
      </p:grpSp>
      <p:graphicFrame>
        <p:nvGraphicFramePr>
          <p:cNvPr id="10" name="Diagram 9">
            <a:extLst>
              <a:ext uri="{FF2B5EF4-FFF2-40B4-BE49-F238E27FC236}">
                <a16:creationId xmlns:a16="http://schemas.microsoft.com/office/drawing/2014/main" id="{20D6FCD3-37E9-4A4B-B2F8-1CFDDEB987A0}"/>
              </a:ext>
            </a:extLst>
          </p:cNvPr>
          <p:cNvGraphicFramePr/>
          <p:nvPr>
            <p:extLst>
              <p:ext uri="{D42A27DB-BD31-4B8C-83A1-F6EECF244321}">
                <p14:modId xmlns:p14="http://schemas.microsoft.com/office/powerpoint/2010/main" val="1210190271"/>
              </p:ext>
            </p:extLst>
          </p:nvPr>
        </p:nvGraphicFramePr>
        <p:xfrm>
          <a:off x="1577690" y="4853071"/>
          <a:ext cx="9107926" cy="1508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736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87D8-4843-F367-9473-FAD6DB964A3B}"/>
              </a:ext>
            </a:extLst>
          </p:cNvPr>
          <p:cNvSpPr>
            <a:spLocks noGrp="1"/>
          </p:cNvSpPr>
          <p:nvPr>
            <p:ph type="title"/>
          </p:nvPr>
        </p:nvSpPr>
        <p:spPr/>
        <p:txBody>
          <a:bodyPr/>
          <a:lstStyle/>
          <a:p>
            <a:r>
              <a:rPr lang="en-GB" b="1" dirty="0">
                <a:latin typeface="Gill Sans MT" panose="020B0502020104020203" pitchFamily="34" charset="77"/>
              </a:rPr>
              <a:t>WASH Systems Assessments</a:t>
            </a:r>
          </a:p>
        </p:txBody>
      </p:sp>
      <p:sp>
        <p:nvSpPr>
          <p:cNvPr id="3" name="Content Placeholder 2">
            <a:extLst>
              <a:ext uri="{FF2B5EF4-FFF2-40B4-BE49-F238E27FC236}">
                <a16:creationId xmlns:a16="http://schemas.microsoft.com/office/drawing/2014/main" id="{450EA148-C7DE-B0CD-F253-D28B36BE248A}"/>
              </a:ext>
            </a:extLst>
          </p:cNvPr>
          <p:cNvSpPr>
            <a:spLocks noGrp="1"/>
          </p:cNvSpPr>
          <p:nvPr>
            <p:ph idx="11"/>
          </p:nvPr>
        </p:nvSpPr>
        <p:spPr>
          <a:xfrm>
            <a:off x="1682535" y="1281241"/>
            <a:ext cx="3513746" cy="2791603"/>
          </a:xfrm>
        </p:spPr>
        <p:txBody>
          <a:bodyPr/>
          <a:lstStyle/>
          <a:p>
            <a:pPr marL="0" indent="0">
              <a:buNone/>
            </a:pPr>
            <a:r>
              <a:rPr lang="en-GB" b="1" dirty="0">
                <a:solidFill>
                  <a:srgbClr val="143172"/>
                </a:solidFill>
                <a:latin typeface="Gill Sans MT" panose="020B0502020104020203" pitchFamily="34" charset="77"/>
              </a:rPr>
              <a:t>Identifying WASH systems strengthening opportunities:</a:t>
            </a:r>
          </a:p>
          <a:p>
            <a:r>
              <a:rPr lang="en-GB" dirty="0">
                <a:solidFill>
                  <a:srgbClr val="143172"/>
                </a:solidFill>
                <a:latin typeface="Gill Sans MT" panose="020B0502020104020203" pitchFamily="34" charset="77"/>
              </a:rPr>
              <a:t>Establish demand for systems approach</a:t>
            </a:r>
          </a:p>
          <a:p>
            <a:r>
              <a:rPr lang="en-GB" dirty="0">
                <a:solidFill>
                  <a:srgbClr val="143172"/>
                </a:solidFill>
                <a:latin typeface="Gill Sans MT" panose="020B0502020104020203" pitchFamily="34" charset="77"/>
              </a:rPr>
              <a:t>Leadership and appetite for reform</a:t>
            </a:r>
          </a:p>
          <a:p>
            <a:r>
              <a:rPr lang="en-GB" dirty="0">
                <a:solidFill>
                  <a:srgbClr val="143172"/>
                </a:solidFill>
                <a:latin typeface="Gill Sans MT" panose="020B0502020104020203" pitchFamily="34" charset="77"/>
              </a:rPr>
              <a:t>Leverage of other initiatives and investments</a:t>
            </a:r>
          </a:p>
          <a:p>
            <a:r>
              <a:rPr lang="en-GB" dirty="0">
                <a:solidFill>
                  <a:srgbClr val="143172"/>
                </a:solidFill>
                <a:latin typeface="Gill Sans MT" panose="020B0502020104020203" pitchFamily="34" charset="77"/>
              </a:rPr>
              <a:t>Complementarity with government and development partners</a:t>
            </a:r>
          </a:p>
          <a:p>
            <a:r>
              <a:rPr lang="en-GB" dirty="0">
                <a:solidFill>
                  <a:srgbClr val="143172"/>
                </a:solidFill>
                <a:latin typeface="Gill Sans MT" panose="020B0502020104020203" pitchFamily="34" charset="77"/>
              </a:rPr>
              <a:t>Coherence with FCDO engagement</a:t>
            </a:r>
          </a:p>
        </p:txBody>
      </p:sp>
      <p:pic>
        <p:nvPicPr>
          <p:cNvPr id="4" name="Picture 3">
            <a:extLst>
              <a:ext uri="{FF2B5EF4-FFF2-40B4-BE49-F238E27FC236}">
                <a16:creationId xmlns:a16="http://schemas.microsoft.com/office/drawing/2014/main" id="{CEBE6949-A5BC-D81B-09B9-8AA3EED85A58}"/>
              </a:ext>
            </a:extLst>
          </p:cNvPr>
          <p:cNvPicPr>
            <a:picLocks noChangeAspect="1"/>
          </p:cNvPicPr>
          <p:nvPr/>
        </p:nvPicPr>
        <p:blipFill>
          <a:blip r:embed="rId2"/>
          <a:stretch>
            <a:fillRect/>
          </a:stretch>
        </p:blipFill>
        <p:spPr>
          <a:xfrm>
            <a:off x="5632286" y="903403"/>
            <a:ext cx="4807114" cy="3070397"/>
          </a:xfrm>
          <a:prstGeom prst="rect">
            <a:avLst/>
          </a:prstGeom>
        </p:spPr>
      </p:pic>
      <p:sp>
        <p:nvSpPr>
          <p:cNvPr id="5" name="TextBox 4">
            <a:extLst>
              <a:ext uri="{FF2B5EF4-FFF2-40B4-BE49-F238E27FC236}">
                <a16:creationId xmlns:a16="http://schemas.microsoft.com/office/drawing/2014/main" id="{5421E05D-C4E6-6883-0E74-F9E76D3D843A}"/>
              </a:ext>
            </a:extLst>
          </p:cNvPr>
          <p:cNvSpPr txBox="1"/>
          <p:nvPr/>
        </p:nvSpPr>
        <p:spPr>
          <a:xfrm>
            <a:off x="7960343" y="4219284"/>
            <a:ext cx="1573047" cy="1862048"/>
          </a:xfrm>
          <a:prstGeom prst="rect">
            <a:avLst/>
          </a:prstGeom>
          <a:noFill/>
        </p:spPr>
        <p:txBody>
          <a:bodyPr wrap="square" lIns="0" tIns="0" rIns="0" bIns="0" rtlCol="0">
            <a:spAutoFit/>
          </a:bodyPr>
          <a:lstStyle/>
          <a:p>
            <a:pPr defTabSz="914400">
              <a:spcAft>
                <a:spcPts val="600"/>
              </a:spcAft>
            </a:pPr>
            <a:r>
              <a:rPr lang="en-GB" sz="1200" b="1" kern="0" dirty="0">
                <a:solidFill>
                  <a:srgbClr val="000000">
                    <a:lumMod val="65000"/>
                    <a:lumOff val="35000"/>
                  </a:srgbClr>
                </a:solidFill>
                <a:latin typeface="Gill Sans MT" panose="020B0502020104020203" pitchFamily="34" charset="77"/>
              </a:rPr>
              <a:t>WASH Systems Hub operating countries</a:t>
            </a:r>
          </a:p>
          <a:p>
            <a:pPr defTabSz="914400">
              <a:spcAft>
                <a:spcPts val="600"/>
              </a:spcAft>
            </a:pPr>
            <a:r>
              <a:rPr lang="en-GB" sz="1200" kern="0" dirty="0">
                <a:solidFill>
                  <a:srgbClr val="000000">
                    <a:lumMod val="65000"/>
                    <a:lumOff val="35000"/>
                  </a:srgbClr>
                </a:solidFill>
                <a:latin typeface="Gill Sans MT" panose="020B0502020104020203" pitchFamily="34" charset="77"/>
              </a:rPr>
              <a:t>Democratic Republic of Congo</a:t>
            </a:r>
          </a:p>
          <a:p>
            <a:pPr defTabSz="914400">
              <a:spcAft>
                <a:spcPts val="600"/>
              </a:spcAft>
            </a:pPr>
            <a:r>
              <a:rPr lang="en-GB" sz="1200" kern="0" dirty="0">
                <a:solidFill>
                  <a:srgbClr val="000000">
                    <a:lumMod val="65000"/>
                    <a:lumOff val="35000"/>
                  </a:srgbClr>
                </a:solidFill>
                <a:latin typeface="Gill Sans MT" panose="020B0502020104020203" pitchFamily="34" charset="77"/>
              </a:rPr>
              <a:t>Ethiopia</a:t>
            </a:r>
          </a:p>
          <a:p>
            <a:pPr defTabSz="914400">
              <a:spcAft>
                <a:spcPts val="600"/>
              </a:spcAft>
            </a:pPr>
            <a:r>
              <a:rPr lang="en-GB" sz="1200" kern="0" dirty="0">
                <a:solidFill>
                  <a:srgbClr val="000000">
                    <a:lumMod val="65000"/>
                    <a:lumOff val="35000"/>
                  </a:srgbClr>
                </a:solidFill>
                <a:latin typeface="Gill Sans MT" panose="020B0502020104020203" pitchFamily="34" charset="77"/>
              </a:rPr>
              <a:t>Kenya</a:t>
            </a:r>
          </a:p>
          <a:p>
            <a:pPr defTabSz="914400">
              <a:spcAft>
                <a:spcPts val="600"/>
              </a:spcAft>
            </a:pPr>
            <a:r>
              <a:rPr lang="en-GB" sz="1200" kern="0" dirty="0">
                <a:solidFill>
                  <a:srgbClr val="000000">
                    <a:lumMod val="65000"/>
                    <a:lumOff val="35000"/>
                  </a:srgbClr>
                </a:solidFill>
                <a:latin typeface="Gill Sans MT" panose="020B0502020104020203" pitchFamily="34" charset="77"/>
              </a:rPr>
              <a:t>Madagascar</a:t>
            </a:r>
          </a:p>
          <a:p>
            <a:pPr defTabSz="914400">
              <a:spcAft>
                <a:spcPts val="600"/>
              </a:spcAft>
            </a:pPr>
            <a:r>
              <a:rPr lang="en-GB" sz="1200" kern="0" dirty="0">
                <a:solidFill>
                  <a:srgbClr val="000000">
                    <a:lumMod val="65000"/>
                    <a:lumOff val="35000"/>
                  </a:srgbClr>
                </a:solidFill>
                <a:latin typeface="Gill Sans MT" panose="020B0502020104020203" pitchFamily="34" charset="77"/>
              </a:rPr>
              <a:t>Mozambique</a:t>
            </a:r>
          </a:p>
        </p:txBody>
      </p:sp>
      <p:sp>
        <p:nvSpPr>
          <p:cNvPr id="6" name="TextBox 5">
            <a:extLst>
              <a:ext uri="{FF2B5EF4-FFF2-40B4-BE49-F238E27FC236}">
                <a16:creationId xmlns:a16="http://schemas.microsoft.com/office/drawing/2014/main" id="{825326B4-DB9D-34A0-16F1-9B6410629E61}"/>
              </a:ext>
            </a:extLst>
          </p:cNvPr>
          <p:cNvSpPr txBox="1"/>
          <p:nvPr/>
        </p:nvSpPr>
        <p:spPr>
          <a:xfrm>
            <a:off x="5532730" y="4211084"/>
            <a:ext cx="2313989" cy="1997150"/>
          </a:xfrm>
          <a:prstGeom prst="rect">
            <a:avLst/>
          </a:prstGeom>
          <a:noFill/>
        </p:spPr>
        <p:txBody>
          <a:bodyPr wrap="square" lIns="0" tIns="0" rIns="0" bIns="0" rtlCol="0">
            <a:spAutoFit/>
          </a:bodyPr>
          <a:lstStyle/>
          <a:p>
            <a:pPr defTabSz="914400"/>
            <a:r>
              <a:rPr lang="en-GB" sz="1200" b="1" dirty="0">
                <a:solidFill>
                  <a:srgbClr val="000000">
                    <a:lumMod val="65000"/>
                    <a:lumOff val="35000"/>
                  </a:srgbClr>
                </a:solidFill>
                <a:latin typeface="Gill Sans MT" panose="020B0502020104020203" pitchFamily="34" charset="77"/>
              </a:rPr>
              <a:t>WASH Systems Strengthening implementation</a:t>
            </a:r>
          </a:p>
          <a:p>
            <a:pPr defTabSz="914400">
              <a:lnSpc>
                <a:spcPct val="150000"/>
              </a:lnSpc>
            </a:pPr>
            <a:r>
              <a:rPr lang="en-GB" sz="1200" kern="0" dirty="0">
                <a:solidFill>
                  <a:srgbClr val="000000">
                    <a:lumMod val="65000"/>
                    <a:lumOff val="35000"/>
                  </a:srgbClr>
                </a:solidFill>
                <a:latin typeface="Gill Sans MT" panose="020B0502020104020203" pitchFamily="34" charset="77"/>
              </a:rPr>
              <a:t>Bangladesh</a:t>
            </a:r>
          </a:p>
          <a:p>
            <a:pPr defTabSz="914400">
              <a:lnSpc>
                <a:spcPct val="150000"/>
              </a:lnSpc>
            </a:pPr>
            <a:r>
              <a:rPr lang="en-GB" sz="1200" kern="0" dirty="0">
                <a:solidFill>
                  <a:srgbClr val="000000">
                    <a:lumMod val="65000"/>
                    <a:lumOff val="35000"/>
                  </a:srgbClr>
                </a:solidFill>
                <a:latin typeface="Gill Sans MT" panose="020B0502020104020203" pitchFamily="34" charset="77"/>
              </a:rPr>
              <a:t>Malawi</a:t>
            </a:r>
          </a:p>
          <a:p>
            <a:pPr defTabSz="914400">
              <a:lnSpc>
                <a:spcPct val="150000"/>
              </a:lnSpc>
              <a:defRPr/>
            </a:pPr>
            <a:r>
              <a:rPr lang="en-GB" sz="1200" kern="0" dirty="0">
                <a:solidFill>
                  <a:srgbClr val="000000">
                    <a:lumMod val="65000"/>
                    <a:lumOff val="35000"/>
                  </a:srgbClr>
                </a:solidFill>
                <a:latin typeface="Gill Sans MT" panose="020B0502020104020203" pitchFamily="34" charset="77"/>
              </a:rPr>
              <a:t>Nepal</a:t>
            </a:r>
          </a:p>
          <a:p>
            <a:pPr defTabSz="914400">
              <a:lnSpc>
                <a:spcPct val="150000"/>
              </a:lnSpc>
              <a:defRPr/>
            </a:pPr>
            <a:r>
              <a:rPr lang="en-GB" sz="1200" kern="0" dirty="0">
                <a:solidFill>
                  <a:srgbClr val="000000">
                    <a:lumMod val="65000"/>
                    <a:lumOff val="35000"/>
                  </a:srgbClr>
                </a:solidFill>
                <a:latin typeface="Gill Sans MT" panose="020B0502020104020203" pitchFamily="34" charset="77"/>
              </a:rPr>
              <a:t>Nigeria</a:t>
            </a:r>
          </a:p>
          <a:p>
            <a:pPr defTabSz="914400">
              <a:lnSpc>
                <a:spcPct val="150000"/>
              </a:lnSpc>
              <a:defRPr/>
            </a:pPr>
            <a:r>
              <a:rPr lang="en-GB" sz="1200" kern="0" dirty="0">
                <a:solidFill>
                  <a:srgbClr val="000000">
                    <a:lumMod val="65000"/>
                    <a:lumOff val="35000"/>
                  </a:srgbClr>
                </a:solidFill>
                <a:latin typeface="Gill Sans MT" panose="020B0502020104020203" pitchFamily="34" charset="77"/>
              </a:rPr>
              <a:t>Sierra Leone</a:t>
            </a:r>
          </a:p>
          <a:p>
            <a:pPr defTabSz="914400">
              <a:lnSpc>
                <a:spcPct val="150000"/>
              </a:lnSpc>
              <a:defRPr/>
            </a:pPr>
            <a:r>
              <a:rPr lang="en-GB" sz="1200" kern="0" dirty="0">
                <a:solidFill>
                  <a:srgbClr val="000000">
                    <a:lumMod val="65000"/>
                    <a:lumOff val="35000"/>
                  </a:srgbClr>
                </a:solidFill>
                <a:latin typeface="Gill Sans MT" panose="020B0502020104020203" pitchFamily="34" charset="77"/>
              </a:rPr>
              <a:t>Tanzania</a:t>
            </a:r>
          </a:p>
        </p:txBody>
      </p:sp>
      <p:sp>
        <p:nvSpPr>
          <p:cNvPr id="7" name="TextBox 6">
            <a:extLst>
              <a:ext uri="{FF2B5EF4-FFF2-40B4-BE49-F238E27FC236}">
                <a16:creationId xmlns:a16="http://schemas.microsoft.com/office/drawing/2014/main" id="{75C476D3-F936-D95A-C54C-07630967B950}"/>
              </a:ext>
            </a:extLst>
          </p:cNvPr>
          <p:cNvSpPr txBox="1"/>
          <p:nvPr/>
        </p:nvSpPr>
        <p:spPr>
          <a:xfrm>
            <a:off x="9514041" y="4463301"/>
            <a:ext cx="1298713" cy="1677382"/>
          </a:xfrm>
          <a:prstGeom prst="rect">
            <a:avLst/>
          </a:prstGeom>
          <a:noFill/>
        </p:spPr>
        <p:txBody>
          <a:bodyPr wrap="square" lIns="0" tIns="0" rIns="0" bIns="0" rtlCol="0">
            <a:spAutoFit/>
          </a:bodyPr>
          <a:lstStyle/>
          <a:p>
            <a:pPr marL="360000" defTabSz="914400">
              <a:spcBef>
                <a:spcPts val="600"/>
              </a:spcBef>
            </a:pPr>
            <a:endParaRPr lang="en-GB" sz="1200" kern="0" dirty="0">
              <a:solidFill>
                <a:srgbClr val="000000">
                  <a:lumMod val="65000"/>
                  <a:lumOff val="35000"/>
                </a:srgbClr>
              </a:solidFill>
              <a:latin typeface="Gill Sans MT" panose="020B0502020104020203" pitchFamily="34" charset="77"/>
            </a:endParaRPr>
          </a:p>
          <a:p>
            <a:pPr marL="360000" defTabSz="914400">
              <a:spcBef>
                <a:spcPts val="600"/>
              </a:spcBef>
            </a:pPr>
            <a:r>
              <a:rPr lang="en-GB" sz="1200" kern="0" dirty="0">
                <a:solidFill>
                  <a:srgbClr val="000000">
                    <a:lumMod val="65000"/>
                    <a:lumOff val="35000"/>
                  </a:srgbClr>
                </a:solidFill>
                <a:latin typeface="Gill Sans MT" panose="020B0502020104020203" pitchFamily="34" charset="77"/>
              </a:rPr>
              <a:t>Pakistan</a:t>
            </a:r>
          </a:p>
          <a:p>
            <a:pPr marL="360000" defTabSz="914400">
              <a:spcBef>
                <a:spcPts val="600"/>
              </a:spcBef>
            </a:pPr>
            <a:r>
              <a:rPr lang="en-GB" sz="1200" kern="0" dirty="0">
                <a:solidFill>
                  <a:srgbClr val="000000">
                    <a:lumMod val="65000"/>
                    <a:lumOff val="35000"/>
                  </a:srgbClr>
                </a:solidFill>
                <a:latin typeface="Gill Sans MT" panose="020B0502020104020203" pitchFamily="34" charset="77"/>
              </a:rPr>
              <a:t>Somalia</a:t>
            </a:r>
          </a:p>
          <a:p>
            <a:pPr marL="360000" defTabSz="914400">
              <a:spcBef>
                <a:spcPts val="600"/>
              </a:spcBef>
            </a:pPr>
            <a:r>
              <a:rPr lang="en-GB" sz="1200" kern="0" dirty="0">
                <a:solidFill>
                  <a:srgbClr val="000000">
                    <a:lumMod val="65000"/>
                    <a:lumOff val="35000"/>
                  </a:srgbClr>
                </a:solidFill>
                <a:latin typeface="Gill Sans MT" panose="020B0502020104020203" pitchFamily="34" charset="77"/>
              </a:rPr>
              <a:t>Sudan</a:t>
            </a:r>
          </a:p>
          <a:p>
            <a:pPr marL="360000" defTabSz="914400">
              <a:spcBef>
                <a:spcPts val="600"/>
              </a:spcBef>
            </a:pPr>
            <a:r>
              <a:rPr lang="en-GB" sz="1200" kern="0" dirty="0">
                <a:solidFill>
                  <a:srgbClr val="000000">
                    <a:lumMod val="65000"/>
                    <a:lumOff val="35000"/>
                  </a:srgbClr>
                </a:solidFill>
                <a:latin typeface="Gill Sans MT" panose="020B0502020104020203" pitchFamily="34" charset="77"/>
              </a:rPr>
              <a:t>South Sudan</a:t>
            </a:r>
          </a:p>
          <a:p>
            <a:pPr marL="360000" defTabSz="914400">
              <a:spcBef>
                <a:spcPts val="600"/>
              </a:spcBef>
            </a:pPr>
            <a:r>
              <a:rPr lang="en-GB" sz="1200" kern="0" dirty="0">
                <a:solidFill>
                  <a:srgbClr val="000000">
                    <a:lumMod val="65000"/>
                    <a:lumOff val="35000"/>
                  </a:srgbClr>
                </a:solidFill>
                <a:latin typeface="Gill Sans MT" panose="020B0502020104020203" pitchFamily="34" charset="77"/>
              </a:rPr>
              <a:t>Zimbabwe</a:t>
            </a:r>
          </a:p>
          <a:p>
            <a:pPr defTabSz="914400"/>
            <a:endParaRPr lang="en-GB" sz="1200" kern="0" dirty="0">
              <a:solidFill>
                <a:srgbClr val="000000"/>
              </a:solidFill>
              <a:latin typeface="Gill Sans MT" panose="020B0502020104020203" pitchFamily="34" charset="77"/>
            </a:endParaRPr>
          </a:p>
        </p:txBody>
      </p:sp>
      <p:pic>
        <p:nvPicPr>
          <p:cNvPr id="9" name="Picture 8" descr="A person pointing at a computer screen&#10;&#10;Description automatically generated">
            <a:extLst>
              <a:ext uri="{FF2B5EF4-FFF2-40B4-BE49-F238E27FC236}">
                <a16:creationId xmlns:a16="http://schemas.microsoft.com/office/drawing/2014/main" id="{3D6CBB73-FA52-7C68-A8C8-73B759A24EE2}"/>
              </a:ext>
            </a:extLst>
          </p:cNvPr>
          <p:cNvPicPr>
            <a:picLocks noChangeAspect="1"/>
          </p:cNvPicPr>
          <p:nvPr/>
        </p:nvPicPr>
        <p:blipFill>
          <a:blip r:embed="rId3"/>
          <a:stretch>
            <a:fillRect/>
          </a:stretch>
        </p:blipFill>
        <p:spPr>
          <a:xfrm>
            <a:off x="1682535" y="4293700"/>
            <a:ext cx="2570830" cy="1713217"/>
          </a:xfrm>
          <a:prstGeom prst="rect">
            <a:avLst/>
          </a:prstGeom>
        </p:spPr>
      </p:pic>
      <p:sp>
        <p:nvSpPr>
          <p:cNvPr id="10" name="TextBox 9">
            <a:extLst>
              <a:ext uri="{FF2B5EF4-FFF2-40B4-BE49-F238E27FC236}">
                <a16:creationId xmlns:a16="http://schemas.microsoft.com/office/drawing/2014/main" id="{00C3DDC0-F057-F836-F474-70C47BFDB656}"/>
              </a:ext>
            </a:extLst>
          </p:cNvPr>
          <p:cNvSpPr txBox="1"/>
          <p:nvPr/>
        </p:nvSpPr>
        <p:spPr>
          <a:xfrm>
            <a:off x="1682536" y="6052272"/>
            <a:ext cx="2848285" cy="138499"/>
          </a:xfrm>
          <a:prstGeom prst="rect">
            <a:avLst/>
          </a:prstGeom>
          <a:noFill/>
        </p:spPr>
        <p:txBody>
          <a:bodyPr wrap="square" lIns="0" tIns="0" rIns="0" bIns="0" rtlCol="0">
            <a:spAutoFit/>
          </a:bodyPr>
          <a:lstStyle/>
          <a:p>
            <a:pPr defTabSz="914400"/>
            <a:r>
              <a:rPr lang="en-GB" sz="900" i="1" kern="0" dirty="0">
                <a:solidFill>
                  <a:srgbClr val="000000"/>
                </a:solidFill>
                <a:latin typeface="Gill Sans MT" panose="020B0502020104020203" pitchFamily="34" charset="77"/>
              </a:rPr>
              <a:t>Information management – PRONASAR, Mozambique</a:t>
            </a:r>
          </a:p>
        </p:txBody>
      </p:sp>
    </p:spTree>
    <p:extLst>
      <p:ext uri="{BB962C8B-B14F-4D97-AF65-F5344CB8AC3E}">
        <p14:creationId xmlns:p14="http://schemas.microsoft.com/office/powerpoint/2010/main" val="31266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Gill Sans MT" panose="020B0502020104020203" pitchFamily="34" charset="77"/>
              </a:rPr>
              <a:t>Examples of WASH systems interventions</a:t>
            </a:r>
          </a:p>
        </p:txBody>
      </p:sp>
      <p:pic>
        <p:nvPicPr>
          <p:cNvPr id="1026" name="Picture 2" descr="WASH systems and its building blocks">
            <a:extLst>
              <a:ext uri="{FF2B5EF4-FFF2-40B4-BE49-F238E27FC236}">
                <a16:creationId xmlns:a16="http://schemas.microsoft.com/office/drawing/2014/main" id="{6E73A51A-8FDA-98B2-2ED5-F83709D67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374" y="2591702"/>
            <a:ext cx="4757700" cy="3562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7D58DF-818E-B145-43F5-CE79A9C9AC77}"/>
              </a:ext>
            </a:extLst>
          </p:cNvPr>
          <p:cNvSpPr txBox="1"/>
          <p:nvPr/>
        </p:nvSpPr>
        <p:spPr>
          <a:xfrm>
            <a:off x="8829511" y="1073917"/>
            <a:ext cx="1605367" cy="1330346"/>
          </a:xfrm>
          <a:prstGeom prst="rect">
            <a:avLst/>
          </a:prstGeom>
        </p:spPr>
        <p:style>
          <a:lnRef idx="1">
            <a:schemeClr val="accent4"/>
          </a:lnRef>
          <a:fillRef idx="3">
            <a:schemeClr val="accent4"/>
          </a:fillRef>
          <a:effectRef idx="2">
            <a:schemeClr val="accent4"/>
          </a:effectRef>
          <a:fontRef idx="minor">
            <a:schemeClr val="lt1"/>
          </a:fontRef>
        </p:style>
        <p:txBody>
          <a:bodyPr wrap="square" lIns="72000" tIns="72000" rIns="72000" bIns="72000" rtlCol="0">
            <a:spAutoFit/>
          </a:bodyPr>
          <a:lstStyle>
            <a:defPPr>
              <a:defRPr lang="en-US"/>
            </a:defPPr>
            <a:lvl1pPr>
              <a:defRPr sz="1200" b="1" kern="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en-GB" sz="1100" dirty="0">
                <a:solidFill>
                  <a:srgbClr val="000000"/>
                </a:solidFill>
                <a:latin typeface="Gill Sans MT" panose="020B0502020104020203" pitchFamily="34" charset="77"/>
              </a:rPr>
              <a:t>Professionalisation of rural water supplies:</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Regulation</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Private sector models</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Monitoring and information management system</a:t>
            </a:r>
          </a:p>
        </p:txBody>
      </p:sp>
      <p:sp>
        <p:nvSpPr>
          <p:cNvPr id="7" name="TextBox 6">
            <a:extLst>
              <a:ext uri="{FF2B5EF4-FFF2-40B4-BE49-F238E27FC236}">
                <a16:creationId xmlns:a16="http://schemas.microsoft.com/office/drawing/2014/main" id="{160C47E2-26A9-51BC-C4B6-9CCC684352FD}"/>
              </a:ext>
            </a:extLst>
          </p:cNvPr>
          <p:cNvSpPr txBox="1"/>
          <p:nvPr/>
        </p:nvSpPr>
        <p:spPr>
          <a:xfrm>
            <a:off x="1616818" y="4514325"/>
            <a:ext cx="1632303" cy="1361124"/>
          </a:xfrm>
          <a:prstGeom prst="rect">
            <a:avLst/>
          </a:prstGeom>
        </p:spPr>
        <p:style>
          <a:lnRef idx="1">
            <a:schemeClr val="accent4"/>
          </a:lnRef>
          <a:fillRef idx="3">
            <a:schemeClr val="accent4"/>
          </a:fillRef>
          <a:effectRef idx="2">
            <a:schemeClr val="accent4"/>
          </a:effectRef>
          <a:fontRef idx="minor">
            <a:schemeClr val="lt1"/>
          </a:fontRef>
        </p:style>
        <p:txBody>
          <a:bodyPr wrap="square" lIns="72000" tIns="72000" rIns="72000" bIns="72000" rtlCol="0">
            <a:spAutoFit/>
          </a:bodyPr>
          <a:lstStyle>
            <a:defPPr>
              <a:defRPr lang="en-US"/>
            </a:defPPr>
            <a:lvl1pPr>
              <a:defRPr sz="1200" b="1" kern="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en-GB" sz="1100" dirty="0">
                <a:solidFill>
                  <a:srgbClr val="000000"/>
                </a:solidFill>
                <a:latin typeface="Gill Sans MT" panose="020B0502020104020203" pitchFamily="34" charset="77"/>
              </a:rPr>
              <a:t>Support to liquid and solid waste management:</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Regulation</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Management models</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Private sector participation</a:t>
            </a:r>
          </a:p>
        </p:txBody>
      </p:sp>
      <p:grpSp>
        <p:nvGrpSpPr>
          <p:cNvPr id="19" name="Group 18">
            <a:extLst>
              <a:ext uri="{FF2B5EF4-FFF2-40B4-BE49-F238E27FC236}">
                <a16:creationId xmlns:a16="http://schemas.microsoft.com/office/drawing/2014/main" id="{EFAE8A77-03C0-E753-AB1A-B45C054C27EB}"/>
              </a:ext>
            </a:extLst>
          </p:cNvPr>
          <p:cNvGrpSpPr/>
          <p:nvPr/>
        </p:nvGrpSpPr>
        <p:grpSpPr>
          <a:xfrm>
            <a:off x="3576062" y="813164"/>
            <a:ext cx="4935012" cy="2067379"/>
            <a:chOff x="2280662" y="877157"/>
            <a:chExt cx="4935012" cy="2067379"/>
          </a:xfrm>
        </p:grpSpPr>
        <p:sp>
          <p:nvSpPr>
            <p:cNvPr id="9" name="Oval 8">
              <a:extLst>
                <a:ext uri="{FF2B5EF4-FFF2-40B4-BE49-F238E27FC236}">
                  <a16:creationId xmlns:a16="http://schemas.microsoft.com/office/drawing/2014/main" id="{60E322CA-7F2D-B435-9F7B-E7D26339762A}"/>
                </a:ext>
              </a:extLst>
            </p:cNvPr>
            <p:cNvSpPr/>
            <p:nvPr/>
          </p:nvSpPr>
          <p:spPr>
            <a:xfrm>
              <a:off x="3791824" y="2335237"/>
              <a:ext cx="1736521" cy="416352"/>
            </a:xfrm>
            <a:prstGeom prst="ellipse">
              <a:avLst/>
            </a:prstGeom>
            <a:solidFill>
              <a:schemeClr val="bg1"/>
            </a:solid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endParaRPr lang="en-GB" sz="1200" kern="0" dirty="0" err="1">
                <a:solidFill>
                  <a:srgbClr val="000000"/>
                </a:solidFill>
                <a:latin typeface="Gill Sans MT" panose="020B0502020104020203" pitchFamily="34" charset="77"/>
              </a:endParaRPr>
            </a:p>
          </p:txBody>
        </p:sp>
        <p:sp>
          <p:nvSpPr>
            <p:cNvPr id="12" name="Flowchart: Connector 11">
              <a:extLst>
                <a:ext uri="{FF2B5EF4-FFF2-40B4-BE49-F238E27FC236}">
                  <a16:creationId xmlns:a16="http://schemas.microsoft.com/office/drawing/2014/main" id="{E644868D-67FF-0FB4-EDAA-3637DDF8C524}"/>
                </a:ext>
              </a:extLst>
            </p:cNvPr>
            <p:cNvSpPr/>
            <p:nvPr/>
          </p:nvSpPr>
          <p:spPr>
            <a:xfrm>
              <a:off x="3271706" y="877157"/>
              <a:ext cx="2952925" cy="2067379"/>
            </a:xfrm>
            <a:prstGeom prst="flowChartConnector">
              <a:avLst/>
            </a:prstGeom>
            <a:solidFill>
              <a:srgbClr val="E4ECF4"/>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endParaRPr lang="en-GB" sz="1200" kern="0" dirty="0" err="1">
                <a:solidFill>
                  <a:srgbClr val="000000"/>
                </a:solidFill>
                <a:latin typeface="Gill Sans MT" panose="020B0502020104020203" pitchFamily="34" charset="77"/>
              </a:endParaRPr>
            </a:p>
          </p:txBody>
        </p:sp>
        <p:graphicFrame>
          <p:nvGraphicFramePr>
            <p:cNvPr id="8" name="Diagram 7">
              <a:extLst>
                <a:ext uri="{FF2B5EF4-FFF2-40B4-BE49-F238E27FC236}">
                  <a16:creationId xmlns:a16="http://schemas.microsoft.com/office/drawing/2014/main" id="{458E36A9-7142-FA7C-7D25-2EFFF262A4EF}"/>
                </a:ext>
              </a:extLst>
            </p:cNvPr>
            <p:cNvGraphicFramePr/>
            <p:nvPr/>
          </p:nvGraphicFramePr>
          <p:xfrm>
            <a:off x="2280662" y="1143000"/>
            <a:ext cx="4935012" cy="1772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10" name="TextBox 9">
            <a:extLst>
              <a:ext uri="{FF2B5EF4-FFF2-40B4-BE49-F238E27FC236}">
                <a16:creationId xmlns:a16="http://schemas.microsoft.com/office/drawing/2014/main" id="{D574964E-2FC0-02CA-10D4-C90443B15640}"/>
              </a:ext>
            </a:extLst>
          </p:cNvPr>
          <p:cNvSpPr txBox="1"/>
          <p:nvPr/>
        </p:nvSpPr>
        <p:spPr>
          <a:xfrm>
            <a:off x="1571929" y="1904665"/>
            <a:ext cx="1681174" cy="2007454"/>
          </a:xfrm>
          <a:prstGeom prst="rect">
            <a:avLst/>
          </a:prstGeom>
        </p:spPr>
        <p:style>
          <a:lnRef idx="1">
            <a:schemeClr val="accent4"/>
          </a:lnRef>
          <a:fillRef idx="3">
            <a:schemeClr val="accent4"/>
          </a:fillRef>
          <a:effectRef idx="2">
            <a:schemeClr val="accent4"/>
          </a:effectRef>
          <a:fontRef idx="minor">
            <a:schemeClr val="lt1"/>
          </a:fontRef>
        </p:style>
        <p:txBody>
          <a:bodyPr wrap="square" lIns="72000" tIns="72000" rIns="72000" bIns="72000" rtlCol="0">
            <a:spAutoFit/>
          </a:bodyPr>
          <a:lstStyle/>
          <a:p>
            <a:pPr defTabSz="914400"/>
            <a:r>
              <a:rPr lang="en-GB" sz="1100" b="1" kern="0" dirty="0">
                <a:solidFill>
                  <a:srgbClr val="000000"/>
                </a:solidFill>
                <a:latin typeface="Gill Sans MT" panose="020B0502020104020203" pitchFamily="34" charset="77"/>
              </a:rPr>
              <a:t>WASH in health facilities:</a:t>
            </a:r>
          </a:p>
          <a:p>
            <a:pPr marL="171450" indent="-171450" defTabSz="914400">
              <a:buFont typeface="Arial" panose="020B0604020202020204" pitchFamily="34" charset="0"/>
              <a:buChar char="•"/>
            </a:pPr>
            <a:r>
              <a:rPr lang="en-GB" sz="1100" kern="0" dirty="0">
                <a:solidFill>
                  <a:srgbClr val="000000"/>
                </a:solidFill>
                <a:latin typeface="Gill Sans MT" panose="020B0502020104020203" pitchFamily="34" charset="77"/>
              </a:rPr>
              <a:t>Multi-sector planning and coordination</a:t>
            </a:r>
          </a:p>
          <a:p>
            <a:pPr marL="171450" indent="-171450" defTabSz="914400">
              <a:buFont typeface="Arial" panose="020B0604020202020204" pitchFamily="34" charset="0"/>
              <a:buChar char="•"/>
            </a:pPr>
            <a:r>
              <a:rPr lang="en-GB" sz="1100" kern="0" dirty="0">
                <a:solidFill>
                  <a:srgbClr val="000000"/>
                </a:solidFill>
                <a:latin typeface="Gill Sans MT" panose="020B0502020104020203" pitchFamily="34" charset="77"/>
              </a:rPr>
              <a:t>Monitoring and information management</a:t>
            </a:r>
          </a:p>
          <a:p>
            <a:pPr marL="171450" indent="-171450" defTabSz="914400">
              <a:buFont typeface="Arial" panose="020B0604020202020204" pitchFamily="34" charset="0"/>
              <a:buChar char="•"/>
            </a:pPr>
            <a:r>
              <a:rPr lang="en-GB" sz="1100" kern="0" dirty="0">
                <a:solidFill>
                  <a:srgbClr val="000000"/>
                </a:solidFill>
                <a:latin typeface="Gill Sans MT" panose="020B0502020104020203" pitchFamily="34" charset="77"/>
              </a:rPr>
              <a:t>Financial flows: investment and maintenance and operation</a:t>
            </a:r>
          </a:p>
        </p:txBody>
      </p:sp>
      <p:sp>
        <p:nvSpPr>
          <p:cNvPr id="11" name="TextBox 10">
            <a:extLst>
              <a:ext uri="{FF2B5EF4-FFF2-40B4-BE49-F238E27FC236}">
                <a16:creationId xmlns:a16="http://schemas.microsoft.com/office/drawing/2014/main" id="{FD0142F0-0013-E97A-E112-3986F4C3481B}"/>
              </a:ext>
            </a:extLst>
          </p:cNvPr>
          <p:cNvSpPr txBox="1"/>
          <p:nvPr/>
        </p:nvSpPr>
        <p:spPr>
          <a:xfrm>
            <a:off x="8829513" y="4514326"/>
            <a:ext cx="1605366" cy="1330346"/>
          </a:xfrm>
          <a:prstGeom prst="rect">
            <a:avLst/>
          </a:prstGeom>
        </p:spPr>
        <p:style>
          <a:lnRef idx="1">
            <a:schemeClr val="accent4"/>
          </a:lnRef>
          <a:fillRef idx="3">
            <a:schemeClr val="accent4"/>
          </a:fillRef>
          <a:effectRef idx="2">
            <a:schemeClr val="accent4"/>
          </a:effectRef>
          <a:fontRef idx="minor">
            <a:schemeClr val="lt1"/>
          </a:fontRef>
        </p:style>
        <p:txBody>
          <a:bodyPr wrap="square" lIns="72000" tIns="72000" rIns="72000" bIns="72000" rtlCol="0">
            <a:spAutoFit/>
          </a:bodyPr>
          <a:lstStyle>
            <a:defPPr>
              <a:defRPr lang="en-US"/>
            </a:defPPr>
            <a:lvl1pPr>
              <a:defRPr sz="1200" b="1" kern="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en-GB" sz="1100" dirty="0">
                <a:solidFill>
                  <a:srgbClr val="000000"/>
                </a:solidFill>
                <a:latin typeface="Gill Sans MT" panose="020B0502020104020203" pitchFamily="34" charset="77"/>
              </a:rPr>
              <a:t>Support to implementing regulatory frameworks :</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Technical assistance</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Implementation at sub-national level</a:t>
            </a:r>
          </a:p>
        </p:txBody>
      </p:sp>
      <p:sp>
        <p:nvSpPr>
          <p:cNvPr id="13" name="TextBox 12">
            <a:extLst>
              <a:ext uri="{FF2B5EF4-FFF2-40B4-BE49-F238E27FC236}">
                <a16:creationId xmlns:a16="http://schemas.microsoft.com/office/drawing/2014/main" id="{F784C1C8-1F6F-37BB-BD7D-541D6A3F38A2}"/>
              </a:ext>
            </a:extLst>
          </p:cNvPr>
          <p:cNvSpPr txBox="1"/>
          <p:nvPr/>
        </p:nvSpPr>
        <p:spPr>
          <a:xfrm>
            <a:off x="8829512" y="2955445"/>
            <a:ext cx="1605367" cy="1361124"/>
          </a:xfrm>
          <a:prstGeom prst="rect">
            <a:avLst/>
          </a:prstGeom>
        </p:spPr>
        <p:style>
          <a:lnRef idx="1">
            <a:schemeClr val="accent4"/>
          </a:lnRef>
          <a:fillRef idx="3">
            <a:schemeClr val="accent4"/>
          </a:fillRef>
          <a:effectRef idx="2">
            <a:schemeClr val="accent4"/>
          </a:effectRef>
          <a:fontRef idx="minor">
            <a:schemeClr val="lt1"/>
          </a:fontRef>
        </p:style>
        <p:txBody>
          <a:bodyPr wrap="square" lIns="72000" tIns="72000" rIns="72000" bIns="72000" rtlCol="0">
            <a:spAutoFit/>
          </a:bodyPr>
          <a:lstStyle>
            <a:defPPr>
              <a:defRPr lang="en-US"/>
            </a:defPPr>
            <a:lvl1pPr>
              <a:defRPr sz="1200" b="1" kern="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r>
              <a:rPr lang="en-GB" sz="1100" dirty="0">
                <a:solidFill>
                  <a:srgbClr val="000000"/>
                </a:solidFill>
                <a:latin typeface="Gill Sans MT" panose="020B0502020104020203" pitchFamily="34" charset="77"/>
              </a:rPr>
              <a:t>Strengthening sub-national capacities:</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Collect, analyse and use data for decision-making</a:t>
            </a:r>
          </a:p>
          <a:p>
            <a:pPr marL="171450" indent="-171450" defTabSz="914400">
              <a:buFont typeface="Arial" panose="020B0604020202020204" pitchFamily="34" charset="0"/>
              <a:buChar char="•"/>
            </a:pPr>
            <a:r>
              <a:rPr lang="en-GB" sz="1100" b="0" dirty="0">
                <a:solidFill>
                  <a:srgbClr val="000000"/>
                </a:solidFill>
                <a:latin typeface="Gill Sans MT" panose="020B0502020104020203" pitchFamily="34" charset="77"/>
              </a:rPr>
              <a:t>Procurement processes</a:t>
            </a:r>
          </a:p>
        </p:txBody>
      </p:sp>
      <p:cxnSp>
        <p:nvCxnSpPr>
          <p:cNvPr id="15" name="Straight Arrow Connector 14">
            <a:extLst>
              <a:ext uri="{FF2B5EF4-FFF2-40B4-BE49-F238E27FC236}">
                <a16:creationId xmlns:a16="http://schemas.microsoft.com/office/drawing/2014/main" id="{175BEB70-953F-BB22-0438-8293A298319D}"/>
              </a:ext>
            </a:extLst>
          </p:cNvPr>
          <p:cNvCxnSpPr/>
          <p:nvPr/>
        </p:nvCxnSpPr>
        <p:spPr>
          <a:xfrm flipV="1">
            <a:off x="3253103" y="1954635"/>
            <a:ext cx="1196558" cy="380602"/>
          </a:xfrm>
          <a:prstGeom prst="straightConnector1">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CB26C7-5580-7C9C-B315-8F36270CA365}"/>
              </a:ext>
            </a:extLst>
          </p:cNvPr>
          <p:cNvCxnSpPr>
            <a:cxnSpLocks/>
          </p:cNvCxnSpPr>
          <p:nvPr/>
        </p:nvCxnSpPr>
        <p:spPr>
          <a:xfrm>
            <a:off x="3249120" y="2512955"/>
            <a:ext cx="2123330" cy="30458"/>
          </a:xfrm>
          <a:prstGeom prst="straightConnector1">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70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22263"/>
            <a:ext cx="8686800" cy="758952"/>
          </a:xfrm>
        </p:spPr>
        <p:txBody>
          <a:bodyPr/>
          <a:lstStyle/>
          <a:p>
            <a:r>
              <a:rPr lang="en-GB" b="1" dirty="0">
                <a:latin typeface="Gill Sans MT" panose="020B0502020104020203" pitchFamily="34" charset="77"/>
              </a:rPr>
              <a:t>Summary Theory of Change</a:t>
            </a:r>
          </a:p>
        </p:txBody>
      </p:sp>
      <p:sp>
        <p:nvSpPr>
          <p:cNvPr id="3" name="Content Placeholder 2"/>
          <p:cNvSpPr>
            <a:spLocks noGrp="1"/>
          </p:cNvSpPr>
          <p:nvPr>
            <p:ph idx="11"/>
          </p:nvPr>
        </p:nvSpPr>
        <p:spPr>
          <a:xfrm>
            <a:off x="1763100" y="926860"/>
            <a:ext cx="8686800" cy="4811268"/>
          </a:xfrm>
        </p:spPr>
        <p:txBody>
          <a:bodyPr/>
          <a:lstStyle/>
          <a:p>
            <a:endParaRPr lang="en-GB" dirty="0"/>
          </a:p>
        </p:txBody>
      </p:sp>
      <p:sp>
        <p:nvSpPr>
          <p:cNvPr id="4" name="Arrow: Chevron 3">
            <a:extLst>
              <a:ext uri="{FF2B5EF4-FFF2-40B4-BE49-F238E27FC236}">
                <a16:creationId xmlns:a16="http://schemas.microsoft.com/office/drawing/2014/main" id="{D03C499B-3371-D79C-9448-5EDF19F1D5A5}"/>
              </a:ext>
            </a:extLst>
          </p:cNvPr>
          <p:cNvSpPr/>
          <p:nvPr/>
        </p:nvSpPr>
        <p:spPr>
          <a:xfrm>
            <a:off x="1587105" y="844903"/>
            <a:ext cx="1837415" cy="472625"/>
          </a:xfrm>
          <a:prstGeom prst="chevron">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r>
              <a:rPr lang="en-GB"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Activities</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Arrow: Chevron 4">
            <a:extLst>
              <a:ext uri="{FF2B5EF4-FFF2-40B4-BE49-F238E27FC236}">
                <a16:creationId xmlns:a16="http://schemas.microsoft.com/office/drawing/2014/main" id="{C53581FC-2E46-7C42-D3E0-4343D105E13E}"/>
              </a:ext>
            </a:extLst>
          </p:cNvPr>
          <p:cNvSpPr/>
          <p:nvPr/>
        </p:nvSpPr>
        <p:spPr>
          <a:xfrm>
            <a:off x="1628750" y="5491992"/>
            <a:ext cx="1386421" cy="600646"/>
          </a:xfrm>
          <a:prstGeom prst="chevron">
            <a:avLst/>
          </a:prstGeom>
          <a:solidFill>
            <a:srgbClr val="4472C4">
              <a:lumMod val="20000"/>
              <a:lumOff val="8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r>
              <a:rPr lang="en-GB"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Inputs</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Arrow: Chevron 5">
            <a:extLst>
              <a:ext uri="{FF2B5EF4-FFF2-40B4-BE49-F238E27FC236}">
                <a16:creationId xmlns:a16="http://schemas.microsoft.com/office/drawing/2014/main" id="{D9FD4FD8-CEEA-545A-9F2B-698B9CE81A13}"/>
              </a:ext>
            </a:extLst>
          </p:cNvPr>
          <p:cNvSpPr/>
          <p:nvPr/>
        </p:nvSpPr>
        <p:spPr>
          <a:xfrm>
            <a:off x="3523204" y="835952"/>
            <a:ext cx="2572797" cy="490526"/>
          </a:xfrm>
          <a:prstGeom prst="chevron">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r>
              <a:rPr lang="en-GB"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Major Outputs</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rrow: Chevron 6">
            <a:extLst>
              <a:ext uri="{FF2B5EF4-FFF2-40B4-BE49-F238E27FC236}">
                <a16:creationId xmlns:a16="http://schemas.microsoft.com/office/drawing/2014/main" id="{8BD791DC-E3F7-3DED-726C-9FE50F141B5B}"/>
              </a:ext>
            </a:extLst>
          </p:cNvPr>
          <p:cNvSpPr/>
          <p:nvPr/>
        </p:nvSpPr>
        <p:spPr>
          <a:xfrm>
            <a:off x="7655043" y="835953"/>
            <a:ext cx="1411554" cy="514993"/>
          </a:xfrm>
          <a:prstGeom prst="chevron">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r>
              <a:rPr lang="en-GB" sz="1100"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Outcomes</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C279FB-1473-7E85-EE6B-25922DE6BAB8}"/>
              </a:ext>
            </a:extLst>
          </p:cNvPr>
          <p:cNvSpPr/>
          <p:nvPr/>
        </p:nvSpPr>
        <p:spPr>
          <a:xfrm>
            <a:off x="3092456" y="5480997"/>
            <a:ext cx="7324531" cy="700264"/>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defTabSz="914400"/>
            <a:r>
              <a:rPr lang="en-GB" sz="1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Specialist expertise:</a:t>
            </a:r>
            <a:r>
              <a:rPr lang="en-GB"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FCDO Internal</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WASH NGOs</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Private Sector</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UN/MLDBs</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Research and Learning organisations</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Utilities</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Financial resources</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(up to £ 18.5m over 5 years; est. 30 - 50% ICF)</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FCDO Network:</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Embassies and British High Commissions</a:t>
            </a: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WASH partnerships: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UK WASH Forum UK Water; Sanitation and Water for All (SWA) and others  </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914400">
              <a:tabLst>
                <a:tab pos="90170" algn="l"/>
              </a:tabLst>
            </a:pP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defTabSz="914400">
              <a:tabLst>
                <a:tab pos="90170" algn="l"/>
              </a:tabLst>
            </a:pPr>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gn="ctr" defTabSz="914400"/>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81F34B93-68D6-88AA-4C35-5756D2B83A25}"/>
              </a:ext>
            </a:extLst>
          </p:cNvPr>
          <p:cNvSpPr/>
          <p:nvPr/>
        </p:nvSpPr>
        <p:spPr>
          <a:xfrm>
            <a:off x="1565734" y="1399485"/>
            <a:ext cx="1833371" cy="3220248"/>
          </a:xfrm>
          <a:prstGeom prst="rect">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90170" indent="-138430" defTabSz="914400"/>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Establish need and demand</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90170" indent="-138430" defTabSz="914400"/>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Work ‘politically’, understanding behavioural drivers of change</a:t>
            </a:r>
          </a:p>
          <a:p>
            <a:pPr marL="90170" indent="-138430" defTabSz="914400"/>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marL="90170" indent="-138430" defTabSz="914400"/>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Develop programme priorities and actions with host govts and other stakeholders, examples</a:t>
            </a:r>
          </a:p>
          <a:p>
            <a:pPr marL="90170" indent="-138430" defTabSz="914400"/>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90170" indent="-138430" defTabSz="914400"/>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Agree workplan and SMART results framework</a:t>
            </a:r>
          </a:p>
          <a:p>
            <a:pPr marL="90170" indent="-138430" defTabSz="914400"/>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90170" indent="-138430" defTabSz="914400"/>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Implementation of workplans, review progress, refine approach</a:t>
            </a:r>
          </a:p>
          <a:p>
            <a:pPr marL="90170" indent="-138430" defTabSz="914400"/>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90170" indent="-138430" defTabSz="914400"/>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Document and disseminate results to inform global WASH sector through SWA</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and other fora.</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914400"/>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defTabSz="914400"/>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defTabSz="914400"/>
            <a:r>
              <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7D9ABDA7-F492-ED00-8B6F-A3251870EBF5}"/>
              </a:ext>
            </a:extLst>
          </p:cNvPr>
          <p:cNvSpPr/>
          <p:nvPr/>
        </p:nvSpPr>
        <p:spPr>
          <a:xfrm>
            <a:off x="3487191" y="2622101"/>
            <a:ext cx="2572797" cy="794326"/>
          </a:xfrm>
          <a:prstGeom prst="rect">
            <a:avLst/>
          </a:prstGeom>
          <a:solidFill>
            <a:schemeClr val="accent3"/>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400"/>
            <a:r>
              <a:rPr lang="en-GB" sz="10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Lessons learnt and good practice shared</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to inform Global WASH sector through variety of networks and channels </a:t>
            </a:r>
          </a:p>
        </p:txBody>
      </p:sp>
      <p:sp>
        <p:nvSpPr>
          <p:cNvPr id="11" name="Rectangle 10">
            <a:extLst>
              <a:ext uri="{FF2B5EF4-FFF2-40B4-BE49-F238E27FC236}">
                <a16:creationId xmlns:a16="http://schemas.microsoft.com/office/drawing/2014/main" id="{B8A2BD7B-3DBD-C3F1-A587-5A9C860299D9}"/>
              </a:ext>
            </a:extLst>
          </p:cNvPr>
          <p:cNvSpPr/>
          <p:nvPr/>
        </p:nvSpPr>
        <p:spPr>
          <a:xfrm>
            <a:off x="3500330" y="3575335"/>
            <a:ext cx="2534019" cy="1044400"/>
          </a:xfrm>
          <a:prstGeom prst="rect">
            <a:avLst/>
          </a:prstGeom>
          <a:solidFill>
            <a:schemeClr val="accent3">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400"/>
            <a:r>
              <a:rPr lang="en-GB" sz="10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Global WASH systems hub established</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to respond to demand from governments in ODA-eligible countries and Posts for advice and support on WASH systems strengthening</a:t>
            </a:r>
          </a:p>
        </p:txBody>
      </p:sp>
      <p:sp>
        <p:nvSpPr>
          <p:cNvPr id="12" name="Rectangle 11">
            <a:extLst>
              <a:ext uri="{FF2B5EF4-FFF2-40B4-BE49-F238E27FC236}">
                <a16:creationId xmlns:a16="http://schemas.microsoft.com/office/drawing/2014/main" id="{D44BA99A-055C-9191-1184-39712E99975C}"/>
              </a:ext>
            </a:extLst>
          </p:cNvPr>
          <p:cNvSpPr/>
          <p:nvPr/>
        </p:nvSpPr>
        <p:spPr>
          <a:xfrm>
            <a:off x="3487191" y="1399485"/>
            <a:ext cx="2572797" cy="1063708"/>
          </a:xfrm>
          <a:prstGeom prst="rect">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400"/>
            <a:r>
              <a:rPr lang="en-GB" sz="10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WASH system strengthened</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 key areas to address identified bottlenecks covering institutional arrangements; capacity; financing; asset management and regulatory oversight</a:t>
            </a:r>
            <a:r>
              <a:rPr lang="en-GB" sz="1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E6BC9F55-38A3-C339-17B6-69F57BF65A47}"/>
              </a:ext>
            </a:extLst>
          </p:cNvPr>
          <p:cNvSpPr/>
          <p:nvPr/>
        </p:nvSpPr>
        <p:spPr>
          <a:xfrm>
            <a:off x="7655043" y="1399485"/>
            <a:ext cx="1280210" cy="3220249"/>
          </a:xfrm>
          <a:prstGeom prst="rect">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400"/>
            <a:r>
              <a:rPr lang="en-GB" sz="1000"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Increased access </a:t>
            </a:r>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to and use of inclusive, reliable, resilient WASH services in up to six target countries</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914400"/>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914400"/>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Development partners shift from support to direct delivery of WASH facilities to </a:t>
            </a:r>
            <a:r>
              <a:rPr lang="en-GB" sz="1000"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supporting WASH services</a:t>
            </a:r>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a:t>
            </a:r>
          </a:p>
          <a:p>
            <a:pPr defTabSz="914400"/>
            <a:endPar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950F239-D1A7-951A-6C04-184DBDE84EAC}"/>
              </a:ext>
            </a:extLst>
          </p:cNvPr>
          <p:cNvSpPr/>
          <p:nvPr/>
        </p:nvSpPr>
        <p:spPr>
          <a:xfrm>
            <a:off x="9017089" y="1399483"/>
            <a:ext cx="1354994" cy="3220250"/>
          </a:xfrm>
          <a:prstGeom prst="rect">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400"/>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Progressive </a:t>
            </a:r>
            <a:r>
              <a:rPr lang="en-GB" sz="1000"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reduction</a:t>
            </a:r>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in the number of </a:t>
            </a:r>
            <a:r>
              <a:rPr lang="en-GB" sz="1000"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preventable deaths of poor mothers, children and infants</a:t>
            </a:r>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due to WASH related disease </a:t>
            </a:r>
            <a:r>
              <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defTabSz="914400"/>
            <a:endParaRPr lang="en-GB" sz="1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015C3E93-3B14-988B-8EF7-B6DCE1759183}"/>
              </a:ext>
            </a:extLst>
          </p:cNvPr>
          <p:cNvSpPr/>
          <p:nvPr/>
        </p:nvSpPr>
        <p:spPr>
          <a:xfrm>
            <a:off x="6135117" y="835953"/>
            <a:ext cx="1576486" cy="501087"/>
          </a:xfrm>
          <a:prstGeom prst="chevron">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r>
              <a:rPr lang="en-GB" sz="1100"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Intermediary Outcomes</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Content Placeholder 8">
            <a:extLst>
              <a:ext uri="{FF2B5EF4-FFF2-40B4-BE49-F238E27FC236}">
                <a16:creationId xmlns:a16="http://schemas.microsoft.com/office/drawing/2014/main" id="{2AFC6F9C-119D-4E33-B51B-D58DE9422062}"/>
              </a:ext>
            </a:extLst>
          </p:cNvPr>
          <p:cNvSpPr txBox="1">
            <a:spLocks/>
          </p:cNvSpPr>
          <p:nvPr/>
        </p:nvSpPr>
        <p:spPr>
          <a:xfrm>
            <a:off x="6141823" y="1418998"/>
            <a:ext cx="1432298" cy="3186123"/>
          </a:xfrm>
          <a:prstGeom prst="rect">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180000" indent="-180000" algn="l" defTabSz="914400" rtl="0" eaLnBrk="1" latinLnBrk="0" hangingPunct="1">
              <a:spcBef>
                <a:spcPts val="600"/>
              </a:spcBef>
              <a:buFont typeface="Arial" panose="020B0604020202020204" pitchFamily="34" charset="0"/>
              <a:buChar char="•"/>
              <a:defRPr sz="1400" kern="0">
                <a:solidFill>
                  <a:schemeClr val="tx1"/>
                </a:solidFill>
                <a:latin typeface="+mn-lt"/>
                <a:ea typeface="+mn-ea"/>
                <a:cs typeface="+mn-cs"/>
              </a:defRPr>
            </a:lvl1pPr>
            <a:lvl2pPr marL="3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2pPr>
            <a:lvl3pPr marL="5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3pPr>
            <a:lvl4pPr marL="7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4pPr>
            <a:lvl5pPr marL="90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marL="0" indent="0">
              <a:buNone/>
            </a:pPr>
            <a:r>
              <a:rPr lang="en-GB" sz="1000"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WASH systems in six countries strengthened</a:t>
            </a:r>
            <a:r>
              <a:rPr lang="en-GB" sz="1000"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a:t>
            </a:r>
            <a:r>
              <a:rPr lang="en-GB" sz="10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addressing systemic bottlenecks to improve performance at national and sub-national level</a:t>
            </a:r>
            <a:endParaRPr lang="en-GB"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Arrow: Chevron 16">
            <a:extLst>
              <a:ext uri="{FF2B5EF4-FFF2-40B4-BE49-F238E27FC236}">
                <a16:creationId xmlns:a16="http://schemas.microsoft.com/office/drawing/2014/main" id="{DD0E3A0F-7ADD-651F-A8F7-9243AE711814}"/>
              </a:ext>
            </a:extLst>
          </p:cNvPr>
          <p:cNvSpPr/>
          <p:nvPr/>
        </p:nvSpPr>
        <p:spPr>
          <a:xfrm>
            <a:off x="9017090" y="835953"/>
            <a:ext cx="1399897" cy="514993"/>
          </a:xfrm>
          <a:prstGeom prst="chevron">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r>
              <a:rPr lang="en-GB" sz="1200" b="1">
                <a:solidFill>
                  <a:srgbClr val="FFFFFF"/>
                </a:solidFill>
                <a:latin typeface="Arial" panose="020B0604020202020204" pitchFamily="34" charset="0"/>
                <a:ea typeface="Times New Roman" panose="02020603050405020304" pitchFamily="18" charset="0"/>
                <a:cs typeface="Times New Roman" panose="02020603050405020304" pitchFamily="18" charset="0"/>
              </a:rPr>
              <a:t>Impact</a:t>
            </a:r>
            <a:endParaRPr lang="en-GB" sz="12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B2A43B0-14A8-D87E-1CA7-B173B852F1F3}"/>
              </a:ext>
            </a:extLst>
          </p:cNvPr>
          <p:cNvSpPr/>
          <p:nvPr/>
        </p:nvSpPr>
        <p:spPr>
          <a:xfrm>
            <a:off x="1565734" y="4732091"/>
            <a:ext cx="1833371" cy="600646"/>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050" kern="0" dirty="0">
                <a:solidFill>
                  <a:srgbClr val="000000"/>
                </a:solidFill>
                <a:latin typeface="Arial"/>
              </a:rPr>
              <a:t>Monitoring, Evaluation, Accountability and Learning</a:t>
            </a:r>
          </a:p>
        </p:txBody>
      </p:sp>
      <p:sp>
        <p:nvSpPr>
          <p:cNvPr id="19" name="Rectangle 18">
            <a:extLst>
              <a:ext uri="{FF2B5EF4-FFF2-40B4-BE49-F238E27FC236}">
                <a16:creationId xmlns:a16="http://schemas.microsoft.com/office/drawing/2014/main" id="{AD805049-6820-EC3A-AEC6-4AA121009122}"/>
              </a:ext>
            </a:extLst>
          </p:cNvPr>
          <p:cNvSpPr/>
          <p:nvPr/>
        </p:nvSpPr>
        <p:spPr>
          <a:xfrm>
            <a:off x="3533456" y="4732091"/>
            <a:ext cx="2500893" cy="600646"/>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050" kern="0" dirty="0">
                <a:solidFill>
                  <a:srgbClr val="000000"/>
                </a:solidFill>
                <a:latin typeface="Arial"/>
              </a:rPr>
              <a:t>Attribution: Implementing Partners and WASH Systems Facility</a:t>
            </a:r>
          </a:p>
        </p:txBody>
      </p:sp>
      <p:sp>
        <p:nvSpPr>
          <p:cNvPr id="20" name="Rectangle 19">
            <a:extLst>
              <a:ext uri="{FF2B5EF4-FFF2-40B4-BE49-F238E27FC236}">
                <a16:creationId xmlns:a16="http://schemas.microsoft.com/office/drawing/2014/main" id="{D44E7F72-A1CB-E405-107A-B1829725FB1F}"/>
              </a:ext>
            </a:extLst>
          </p:cNvPr>
          <p:cNvSpPr/>
          <p:nvPr/>
        </p:nvSpPr>
        <p:spPr>
          <a:xfrm>
            <a:off x="6106501" y="4734189"/>
            <a:ext cx="1460915" cy="598548"/>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050" kern="0" dirty="0">
                <a:solidFill>
                  <a:srgbClr val="000000"/>
                </a:solidFill>
                <a:latin typeface="Arial"/>
              </a:rPr>
              <a:t>Contribution: Implementing Partners</a:t>
            </a:r>
          </a:p>
        </p:txBody>
      </p:sp>
      <p:sp>
        <p:nvSpPr>
          <p:cNvPr id="21" name="Rectangle 20">
            <a:extLst>
              <a:ext uri="{FF2B5EF4-FFF2-40B4-BE49-F238E27FC236}">
                <a16:creationId xmlns:a16="http://schemas.microsoft.com/office/drawing/2014/main" id="{AB51E3AD-2B07-D1AC-BE24-9B70FBBFBC22}"/>
              </a:ext>
            </a:extLst>
          </p:cNvPr>
          <p:cNvSpPr/>
          <p:nvPr/>
        </p:nvSpPr>
        <p:spPr>
          <a:xfrm>
            <a:off x="7633151" y="4732092"/>
            <a:ext cx="1302103" cy="600646"/>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050" kern="0" dirty="0">
                <a:solidFill>
                  <a:srgbClr val="000000"/>
                </a:solidFill>
                <a:latin typeface="Arial"/>
              </a:rPr>
              <a:t>Contribution</a:t>
            </a:r>
          </a:p>
        </p:txBody>
      </p:sp>
      <p:sp>
        <p:nvSpPr>
          <p:cNvPr id="22" name="Rectangle 21">
            <a:extLst>
              <a:ext uri="{FF2B5EF4-FFF2-40B4-BE49-F238E27FC236}">
                <a16:creationId xmlns:a16="http://schemas.microsoft.com/office/drawing/2014/main" id="{F25EFA0E-D3DF-2236-D52B-DB02F72E334B}"/>
              </a:ext>
            </a:extLst>
          </p:cNvPr>
          <p:cNvSpPr/>
          <p:nvPr/>
        </p:nvSpPr>
        <p:spPr>
          <a:xfrm>
            <a:off x="9025068" y="4732091"/>
            <a:ext cx="1383939" cy="598548"/>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defTabSz="914400"/>
            <a:r>
              <a:rPr lang="en-GB" sz="1050" kern="0" dirty="0">
                <a:solidFill>
                  <a:srgbClr val="000000"/>
                </a:solidFill>
                <a:latin typeface="Arial"/>
              </a:rPr>
              <a:t>Contribution</a:t>
            </a:r>
          </a:p>
        </p:txBody>
      </p:sp>
    </p:spTree>
    <p:extLst>
      <p:ext uri="{BB962C8B-B14F-4D97-AF65-F5344CB8AC3E}">
        <p14:creationId xmlns:p14="http://schemas.microsoft.com/office/powerpoint/2010/main" val="135210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E5072B-CF49-4D4A-941E-9C792A88235B}"/>
              </a:ext>
            </a:extLst>
          </p:cNvPr>
          <p:cNvGraphicFramePr>
            <a:graphicFrameLocks noChangeAspect="1"/>
          </p:cNvGraphicFramePr>
          <p:nvPr>
            <p:custDataLst>
              <p:tags r:id="rId1"/>
            </p:custDataLst>
          </p:nvPr>
        </p:nvGraphicFramePr>
        <p:xfrm>
          <a:off x="1525513" y="164798"/>
          <a:ext cx="1512" cy="1512"/>
        </p:xfrm>
        <a:graphic>
          <a:graphicData uri="http://schemas.openxmlformats.org/presentationml/2006/ole">
            <mc:AlternateContent xmlns:mc="http://schemas.openxmlformats.org/markup-compatibility/2006">
              <mc:Choice xmlns:v="urn:schemas-microsoft-com:vml" Requires="v">
                <p:oleObj name="think-cell Slide" r:id="rId6" imgW="473" imgH="473" progId="TCLayout.ActiveDocument.1">
                  <p:embed/>
                </p:oleObj>
              </mc:Choice>
              <mc:Fallback>
                <p:oleObj name="think-cell Slide" r:id="rId6" imgW="473" imgH="473" progId="TCLayout.ActiveDocument.1">
                  <p:embed/>
                  <p:pic>
                    <p:nvPicPr>
                      <p:cNvPr id="5" name="Object 4" hidden="1">
                        <a:extLst>
                          <a:ext uri="{FF2B5EF4-FFF2-40B4-BE49-F238E27FC236}">
                            <a16:creationId xmlns:a16="http://schemas.microsoft.com/office/drawing/2014/main" id="{FCE5072B-CF49-4D4A-941E-9C792A88235B}"/>
                          </a:ext>
                        </a:extLst>
                      </p:cNvPr>
                      <p:cNvPicPr/>
                      <p:nvPr/>
                    </p:nvPicPr>
                    <p:blipFill>
                      <a:blip r:embed="rId7"/>
                      <a:stretch>
                        <a:fillRect/>
                      </a:stretch>
                    </p:blipFill>
                    <p:spPr>
                      <a:xfrm>
                        <a:off x="1525513" y="164798"/>
                        <a:ext cx="1512" cy="1512"/>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9CA73854-5015-41DF-ACF3-6EEF26C79971}"/>
              </a:ext>
            </a:extLst>
          </p:cNvPr>
          <p:cNvSpPr>
            <a:spLocks noGrp="1"/>
          </p:cNvSpPr>
          <p:nvPr>
            <p:ph type="body" sz="quarter" idx="13"/>
          </p:nvPr>
        </p:nvSpPr>
        <p:spPr>
          <a:xfrm>
            <a:off x="1959430" y="5303586"/>
            <a:ext cx="8273143" cy="527617"/>
          </a:xfrm>
        </p:spPr>
        <p:txBody>
          <a:bodyPr/>
          <a:lstStyle/>
          <a:p>
            <a:r>
              <a:rPr lang="en-US" dirty="0">
                <a:latin typeface="Arial" panose="020B0604020202020204" pitchFamily="34" charset="0"/>
                <a:cs typeface="Arial" panose="020B0604020202020204" pitchFamily="34" charset="0"/>
              </a:rPr>
              <a:t>24 October 2023</a:t>
            </a:r>
          </a:p>
          <a:p>
            <a:pPr>
              <a:buNone/>
            </a:pPr>
            <a:r>
              <a:rPr lang="en-US" dirty="0">
                <a:latin typeface="Arial" panose="020B0604020202020204" pitchFamily="34" charset="0"/>
                <a:cs typeface="Arial" panose="020B0604020202020204" pitchFamily="34" charset="0"/>
              </a:rPr>
              <a:t>UNC Water and Health Conference </a:t>
            </a:r>
          </a:p>
        </p:txBody>
      </p:sp>
      <p:sp>
        <p:nvSpPr>
          <p:cNvPr id="13" name="Text Placeholder 12">
            <a:extLst>
              <a:ext uri="{FF2B5EF4-FFF2-40B4-BE49-F238E27FC236}">
                <a16:creationId xmlns:a16="http://schemas.microsoft.com/office/drawing/2014/main" id="{17EC71B3-C3F6-4D5E-BCC7-1157A4B3BBFA}"/>
              </a:ext>
            </a:extLst>
          </p:cNvPr>
          <p:cNvSpPr>
            <a:spLocks noGrp="1"/>
          </p:cNvSpPr>
          <p:nvPr>
            <p:ph type="body" sz="quarter" idx="10"/>
          </p:nvPr>
        </p:nvSpPr>
        <p:spPr>
          <a:xfrm>
            <a:off x="1959430" y="2196875"/>
            <a:ext cx="9592919" cy="1625060"/>
          </a:xfrm>
        </p:spPr>
        <p:txBody>
          <a:bodyPr/>
          <a:lstStyle/>
          <a:p>
            <a:r>
              <a:rPr lang="en-GB" sz="4000" b="1" dirty="0">
                <a:solidFill>
                  <a:prstClr val="white"/>
                </a:solidFill>
                <a:latin typeface="Gill Sans MT" panose="020B0502020104020203" pitchFamily="34" charset="77"/>
                <a:cs typeface="Arial" panose="020B0604020202020204" pitchFamily="34" charset="0"/>
              </a:rPr>
              <a:t>Monitoring and evaluation approach for WASH Systems Strengthening</a:t>
            </a:r>
          </a:p>
          <a:p>
            <a:r>
              <a:rPr lang="en-GB" sz="4000" b="1" dirty="0">
                <a:solidFill>
                  <a:prstClr val="white"/>
                </a:solidFill>
                <a:latin typeface="Gill Sans MT" panose="020B0502020104020203" pitchFamily="34" charset="77"/>
                <a:cs typeface="Arial" panose="020B0604020202020204" pitchFamily="34" charset="0"/>
              </a:rPr>
              <a:t>– Angela Huston, IRC</a:t>
            </a:r>
            <a:endParaRPr lang="en-US" sz="4000" b="1" dirty="0">
              <a:solidFill>
                <a:prstClr val="white"/>
              </a:solidFill>
              <a:latin typeface="Gill Sans MT" panose="020B0502020104020203" pitchFamily="34" charset="77"/>
              <a:cs typeface="Arial" panose="020B0604020202020204" pitchFamily="34" charset="0"/>
            </a:endParaRPr>
          </a:p>
        </p:txBody>
      </p:sp>
      <p:pic>
        <p:nvPicPr>
          <p:cNvPr id="40" name="Video 39">
            <a:hlinkClick r:id="" action="ppaction://media"/>
            <a:extLst>
              <a:ext uri="{FF2B5EF4-FFF2-40B4-BE49-F238E27FC236}">
                <a16:creationId xmlns:a16="http://schemas.microsoft.com/office/drawing/2014/main" id="{52163D6D-A8BC-4B3D-2A61-89D5BD5F1A3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3730259335"/>
      </p:ext>
    </p:extLst>
  </p:cSld>
  <p:clrMapOvr>
    <a:masterClrMapping/>
  </p:clrMapOvr>
  <mc:AlternateContent xmlns:mc="http://schemas.openxmlformats.org/markup-compatibility/2006" xmlns:p14="http://schemas.microsoft.com/office/powerpoint/2010/main">
    <mc:Choice Requires="p14">
      <p:transition spd="slow" p14:dur="2000" advTm="22643"/>
    </mc:Choice>
    <mc:Fallback xmlns="">
      <p:transition spd="slow" advTm="2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CB71-8661-6F45-1323-75C3CA1366FA}"/>
              </a:ext>
            </a:extLst>
          </p:cNvPr>
          <p:cNvSpPr>
            <a:spLocks noGrp="1"/>
          </p:cNvSpPr>
          <p:nvPr>
            <p:ph type="title"/>
          </p:nvPr>
        </p:nvSpPr>
        <p:spPr/>
        <p:txBody>
          <a:bodyPr/>
          <a:lstStyle/>
          <a:p>
            <a:r>
              <a:rPr lang="en-GB" sz="2000" b="1" dirty="0">
                <a:latin typeface="Gill Sans MT" panose="020B0502020104020203" pitchFamily="34" charset="77"/>
              </a:rPr>
              <a:t>Presentation index</a:t>
            </a:r>
            <a:endParaRPr lang="en-NL" sz="2000" b="1" dirty="0">
              <a:latin typeface="Gill Sans MT" panose="020B0502020104020203" pitchFamily="34" charset="77"/>
            </a:endParaRPr>
          </a:p>
        </p:txBody>
      </p:sp>
      <p:sp>
        <p:nvSpPr>
          <p:cNvPr id="3" name="Content Placeholder 2">
            <a:extLst>
              <a:ext uri="{FF2B5EF4-FFF2-40B4-BE49-F238E27FC236}">
                <a16:creationId xmlns:a16="http://schemas.microsoft.com/office/drawing/2014/main" id="{F4E5E643-1334-E073-48C6-0EAFDEDB6D1C}"/>
              </a:ext>
            </a:extLst>
          </p:cNvPr>
          <p:cNvSpPr>
            <a:spLocks noGrp="1"/>
          </p:cNvSpPr>
          <p:nvPr>
            <p:ph idx="11"/>
          </p:nvPr>
        </p:nvSpPr>
        <p:spPr/>
        <p:txBody>
          <a:bodyPr/>
          <a:lstStyle/>
          <a:p>
            <a:r>
              <a:rPr lang="en-GB" sz="1800" b="1" dirty="0">
                <a:solidFill>
                  <a:schemeClr val="tx2"/>
                </a:solidFill>
                <a:latin typeface="Gill Sans MT" panose="020B0502020104020203" pitchFamily="34" charset="77"/>
              </a:rPr>
              <a:t>Theory of Change for the WASH Systems for Health Programme</a:t>
            </a:r>
          </a:p>
          <a:p>
            <a:r>
              <a:rPr lang="en-GB" sz="1800" b="1" dirty="0">
                <a:solidFill>
                  <a:schemeClr val="tx2"/>
                </a:solidFill>
                <a:latin typeface="Gill Sans MT" panose="020B0502020104020203" pitchFamily="34" charset="77"/>
              </a:rPr>
              <a:t>A results framework for the WASH Systems for Health Programme</a:t>
            </a:r>
          </a:p>
          <a:p>
            <a:r>
              <a:rPr lang="en-GB" sz="1800" b="1" dirty="0">
                <a:solidFill>
                  <a:schemeClr val="tx2"/>
                </a:solidFill>
                <a:latin typeface="Gill Sans MT" panose="020B0502020104020203" pitchFamily="34" charset="77"/>
              </a:rPr>
              <a:t>Example Indicators </a:t>
            </a:r>
          </a:p>
          <a:p>
            <a:r>
              <a:rPr lang="en-GB" sz="1800" b="1" dirty="0">
                <a:solidFill>
                  <a:schemeClr val="tx2"/>
                </a:solidFill>
                <a:latin typeface="Gill Sans MT" panose="020B0502020104020203" pitchFamily="34" charset="77"/>
              </a:rPr>
              <a:t>Questions and discussion</a:t>
            </a:r>
            <a:endParaRPr lang="en-NL" sz="1800" b="1" dirty="0">
              <a:solidFill>
                <a:schemeClr val="tx2"/>
              </a:solidFill>
              <a:latin typeface="Gill Sans MT" panose="020B0502020104020203" pitchFamily="34" charset="77"/>
            </a:endParaRPr>
          </a:p>
        </p:txBody>
      </p:sp>
      <p:pic>
        <p:nvPicPr>
          <p:cNvPr id="142" name="Video 141">
            <a:hlinkClick r:id="" action="ppaction://media"/>
            <a:extLst>
              <a:ext uri="{FF2B5EF4-FFF2-40B4-BE49-F238E27FC236}">
                <a16:creationId xmlns:a16="http://schemas.microsoft.com/office/drawing/2014/main" id="{968D0C60-6FB8-2DA2-594C-9E98B345C5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3739011253"/>
      </p:ext>
    </p:extLst>
  </p:cSld>
  <p:clrMapOvr>
    <a:masterClrMapping/>
  </p:clrMapOvr>
  <mc:AlternateContent xmlns:mc="http://schemas.openxmlformats.org/markup-compatibility/2006" xmlns:p14="http://schemas.microsoft.com/office/powerpoint/2010/main">
    <mc:Choice Requires="p14">
      <p:transition spd="slow" p14:dur="2000" advTm="19337"/>
    </mc:Choice>
    <mc:Fallback xmlns="">
      <p:transition spd="slow" advTm="1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2"/>
                </p:tgtEl>
              </p:cMediaNode>
            </p:video>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2"/>
                                        </p:tgtEl>
                                      </p:cBhvr>
                                    </p:cmd>
                                  </p:childTnLst>
                                </p:cTn>
                              </p:par>
                            </p:childTnLst>
                          </p:cTn>
                        </p:par>
                      </p:childTnLst>
                    </p:cTn>
                  </p:par>
                </p:childTnLst>
              </p:cTn>
              <p:nextCondLst>
                <p:cond evt="onClick" delay="0">
                  <p:tgtEl>
                    <p:spTgt spid="14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9458-DAC2-7101-333A-237BF6F17D8F}"/>
              </a:ext>
            </a:extLst>
          </p:cNvPr>
          <p:cNvSpPr>
            <a:spLocks noGrp="1"/>
          </p:cNvSpPr>
          <p:nvPr>
            <p:ph type="title"/>
          </p:nvPr>
        </p:nvSpPr>
        <p:spPr/>
        <p:txBody>
          <a:bodyPr/>
          <a:lstStyle/>
          <a:p>
            <a:r>
              <a:rPr lang="en-GB" sz="2000" b="1" dirty="0">
                <a:latin typeface="Gill Sans MT" panose="020B0502020104020203" pitchFamily="34" charset="77"/>
              </a:rPr>
              <a:t>Overall approach for the WASH Systems for Health Programme</a:t>
            </a:r>
            <a:endParaRPr lang="en-NL" sz="2000" b="1" dirty="0">
              <a:latin typeface="Gill Sans MT" panose="020B0502020104020203" pitchFamily="34" charset="77"/>
            </a:endParaRPr>
          </a:p>
        </p:txBody>
      </p:sp>
      <p:sp>
        <p:nvSpPr>
          <p:cNvPr id="3" name="Content Placeholder 2">
            <a:extLst>
              <a:ext uri="{FF2B5EF4-FFF2-40B4-BE49-F238E27FC236}">
                <a16:creationId xmlns:a16="http://schemas.microsoft.com/office/drawing/2014/main" id="{D3BFCC62-DFFA-B782-E862-CE5B3F35D494}"/>
              </a:ext>
            </a:extLst>
          </p:cNvPr>
          <p:cNvSpPr>
            <a:spLocks noGrp="1"/>
          </p:cNvSpPr>
          <p:nvPr>
            <p:ph idx="11"/>
          </p:nvPr>
        </p:nvSpPr>
        <p:spPr/>
        <p:txBody>
          <a:bodyPr/>
          <a:lstStyle/>
          <a:p>
            <a:r>
              <a:rPr lang="en-GB" sz="1800" dirty="0">
                <a:solidFill>
                  <a:schemeClr val="tx2"/>
                </a:solidFill>
                <a:latin typeface="Gill Sans MT" panose="020B0502020104020203" pitchFamily="34" charset="77"/>
              </a:rPr>
              <a:t>The programme has a theory of change, supported by a results framework </a:t>
            </a:r>
          </a:p>
          <a:p>
            <a:pPr marL="171432" lvl="1">
              <a:spcBef>
                <a:spcPts val="571"/>
              </a:spcBef>
              <a:buFont typeface="Arial" panose="020B0604020202020204" pitchFamily="34" charset="0"/>
              <a:buChar char="•"/>
            </a:pPr>
            <a:r>
              <a:rPr lang="en-GB" sz="1800" dirty="0">
                <a:solidFill>
                  <a:schemeClr val="tx2"/>
                </a:solidFill>
                <a:latin typeface="Gill Sans MT" panose="020B0502020104020203" pitchFamily="34" charset="77"/>
              </a:rPr>
              <a:t>The global framework is supported by contextualised country-level theories of change with specific outputs and outcomes </a:t>
            </a:r>
          </a:p>
          <a:p>
            <a:pPr marL="171432" lvl="1">
              <a:spcBef>
                <a:spcPts val="571"/>
              </a:spcBef>
              <a:buFont typeface="Arial" panose="020B0604020202020204" pitchFamily="34" charset="0"/>
              <a:buChar char="•"/>
            </a:pPr>
            <a:r>
              <a:rPr lang="en-GB" sz="1800" dirty="0">
                <a:solidFill>
                  <a:schemeClr val="tx2"/>
                </a:solidFill>
                <a:latin typeface="Gill Sans MT" panose="020B0502020104020203" pitchFamily="34" charset="77"/>
              </a:rPr>
              <a:t>Attention is given to context: the political economy and the underlying assumptions, and essential conditions, for driving change</a:t>
            </a:r>
            <a:endParaRPr lang="en-NL" sz="1800" dirty="0">
              <a:solidFill>
                <a:schemeClr val="tx2"/>
              </a:solidFill>
              <a:latin typeface="Gill Sans MT" panose="020B0502020104020203" pitchFamily="34" charset="77"/>
            </a:endParaRPr>
          </a:p>
        </p:txBody>
      </p:sp>
      <p:pic>
        <p:nvPicPr>
          <p:cNvPr id="74" name="Video 73">
            <a:hlinkClick r:id="" action="ppaction://media"/>
            <a:extLst>
              <a:ext uri="{FF2B5EF4-FFF2-40B4-BE49-F238E27FC236}">
                <a16:creationId xmlns:a16="http://schemas.microsoft.com/office/drawing/2014/main" id="{5418F869-0513-0676-B8D8-9E9CBC9D3C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1030426643"/>
      </p:ext>
    </p:extLst>
  </p:cSld>
  <p:clrMapOvr>
    <a:masterClrMapping/>
  </p:clrMapOvr>
  <mc:AlternateContent xmlns:mc="http://schemas.openxmlformats.org/markup-compatibility/2006" xmlns:p14="http://schemas.microsoft.com/office/powerpoint/2010/main">
    <mc:Choice Requires="p14">
      <p:transition spd="slow" p14:dur="2000" advTm="53377"/>
    </mc:Choice>
    <mc:Fallback xmlns="">
      <p:transition spd="slow" advTm="5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4"/>
                </p:tgtEl>
              </p:cMediaNode>
            </p:video>
            <p:seq concurrent="1" nextAc="seek">
              <p:cTn id="8" restart="whenNotActive" fill="hold" evtFilter="cancelBubble" nodeType="interactiveSeq">
                <p:stCondLst>
                  <p:cond evt="onClick" delay="0">
                    <p:tgtEl>
                      <p:spTgt spid="7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4"/>
                                        </p:tgtEl>
                                      </p:cBhvr>
                                    </p:cmd>
                                  </p:childTnLst>
                                </p:cTn>
                              </p:par>
                            </p:childTnLst>
                          </p:cTn>
                        </p:par>
                      </p:childTnLst>
                    </p:cTn>
                  </p:par>
                </p:childTnLst>
              </p:cTn>
              <p:nextCondLst>
                <p:cond evt="onClick" delay="0">
                  <p:tgtEl>
                    <p:spTgt spid="7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30" y="470204"/>
            <a:ext cx="8273143" cy="722811"/>
          </a:xfrm>
        </p:spPr>
        <p:txBody>
          <a:bodyPr/>
          <a:lstStyle/>
          <a:p>
            <a:r>
              <a:rPr lang="en-GB" b="1" dirty="0">
                <a:latin typeface="Gill Sans MT" panose="020B0502020104020203" pitchFamily="34" charset="77"/>
              </a:rPr>
              <a:t>Summary Theory of Change</a:t>
            </a:r>
          </a:p>
        </p:txBody>
      </p:sp>
      <p:sp>
        <p:nvSpPr>
          <p:cNvPr id="4" name="Arrow: Chevron 3">
            <a:extLst>
              <a:ext uri="{FF2B5EF4-FFF2-40B4-BE49-F238E27FC236}">
                <a16:creationId xmlns:a16="http://schemas.microsoft.com/office/drawing/2014/main" id="{D03C499B-3371-D79C-9448-5EDF19F1D5A5}"/>
              </a:ext>
            </a:extLst>
          </p:cNvPr>
          <p:cNvSpPr/>
          <p:nvPr/>
        </p:nvSpPr>
        <p:spPr>
          <a:xfrm>
            <a:off x="1801815" y="967956"/>
            <a:ext cx="1749919" cy="450119"/>
          </a:xfrm>
          <a:prstGeom prst="chevron">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Activities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Arrow: Chevron 4">
            <a:extLst>
              <a:ext uri="{FF2B5EF4-FFF2-40B4-BE49-F238E27FC236}">
                <a16:creationId xmlns:a16="http://schemas.microsoft.com/office/drawing/2014/main" id="{C53581FC-2E46-7C42-D3E0-4343D105E13E}"/>
              </a:ext>
            </a:extLst>
          </p:cNvPr>
          <p:cNvSpPr/>
          <p:nvPr/>
        </p:nvSpPr>
        <p:spPr>
          <a:xfrm>
            <a:off x="1841477" y="5393754"/>
            <a:ext cx="1320401" cy="572044"/>
          </a:xfrm>
          <a:prstGeom prst="chevron">
            <a:avLst/>
          </a:prstGeom>
          <a:solidFill>
            <a:srgbClr val="4472C4">
              <a:lumMod val="20000"/>
              <a:lumOff val="8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Inputs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Arrow: Chevron 5">
            <a:extLst>
              <a:ext uri="{FF2B5EF4-FFF2-40B4-BE49-F238E27FC236}">
                <a16:creationId xmlns:a16="http://schemas.microsoft.com/office/drawing/2014/main" id="{D9FD4FD8-CEEA-545A-9F2B-698B9CE81A13}"/>
              </a:ext>
            </a:extLst>
          </p:cNvPr>
          <p:cNvSpPr/>
          <p:nvPr/>
        </p:nvSpPr>
        <p:spPr>
          <a:xfrm>
            <a:off x="3645719" y="959430"/>
            <a:ext cx="2450283" cy="467168"/>
          </a:xfrm>
          <a:prstGeom prst="chevron">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Major Outputs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rrow: Chevron 6">
            <a:extLst>
              <a:ext uri="{FF2B5EF4-FFF2-40B4-BE49-F238E27FC236}">
                <a16:creationId xmlns:a16="http://schemas.microsoft.com/office/drawing/2014/main" id="{8BD791DC-E3F7-3DED-726C-9FE50F141B5B}"/>
              </a:ext>
            </a:extLst>
          </p:cNvPr>
          <p:cNvSpPr/>
          <p:nvPr/>
        </p:nvSpPr>
        <p:spPr>
          <a:xfrm>
            <a:off x="7580804" y="959431"/>
            <a:ext cx="1344337" cy="490470"/>
          </a:xfrm>
          <a:prstGeom prst="chevron">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048"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Outcomes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C279FB-1473-7E85-EE6B-25922DE6BAB8}"/>
              </a:ext>
            </a:extLst>
          </p:cNvPr>
          <p:cNvSpPr/>
          <p:nvPr/>
        </p:nvSpPr>
        <p:spPr>
          <a:xfrm>
            <a:off x="3235481" y="5383283"/>
            <a:ext cx="6975744" cy="666918"/>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t" anchorCtr="0" forceAA="0" compatLnSpc="1">
            <a:prstTxWarp prst="textNoShape">
              <a:avLst/>
            </a:prstTxWarp>
            <a:noAutofit/>
          </a:bodyPr>
          <a:lstStyle/>
          <a:p>
            <a:r>
              <a:rPr lang="en-GB" sz="952"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Specialist expertise:</a:t>
            </a:r>
            <a:r>
              <a:rPr lang="en-GB" sz="1143"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FCDO Internal</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WASH NGOs</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Private Sector</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UN/MLDBs</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Research and Learning organisations</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Utilities</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Financial resources</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(up to £ 18.5m over 5 years; est. 30 - 50% ICF)</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FCDO Network:</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Embassies and British High Commissions</a:t>
            </a: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52"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WASH partnerships: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UK WASH Forum UK Water; Sanitation and Water for All (SWA) and others  </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tabLst>
                <a:tab pos="85878" algn="l"/>
              </a:tabLst>
            </a:pP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tabLst>
                <a:tab pos="85878" algn="l"/>
              </a:tabLst>
            </a:pP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gn="ct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81F34B93-68D6-88AA-4C35-5756D2B83A25}"/>
              </a:ext>
            </a:extLst>
          </p:cNvPr>
          <p:cNvSpPr/>
          <p:nvPr/>
        </p:nvSpPr>
        <p:spPr>
          <a:xfrm>
            <a:off x="1781460" y="1496130"/>
            <a:ext cx="1746068" cy="3066903"/>
          </a:xfrm>
          <a:prstGeom prst="rect">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t" anchorCtr="0" forceAA="0" compatLnSpc="1">
            <a:prstTxWarp prst="textNoShape">
              <a:avLst/>
            </a:prstTxWarp>
            <a:noAutofit/>
          </a:bodyPr>
          <a:lstStyle/>
          <a:p>
            <a:pPr marL="85878" indent="-131841"/>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Establish need and demand</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85878" indent="-131841"/>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Work ‘politically’, understanding behavioural drivers of change</a:t>
            </a:r>
          </a:p>
          <a:p>
            <a:pPr marL="85878" indent="-131841"/>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marL="85878" indent="-131841"/>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Develop programme priorities and actions with host govts and other stakeholders, examples</a:t>
            </a:r>
          </a:p>
          <a:p>
            <a:pPr marL="85878" indent="-131841"/>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85878" indent="-131841"/>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Agree workplan and SMART results framework</a:t>
            </a:r>
          </a:p>
          <a:p>
            <a:pPr marL="85878" indent="-131841"/>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85878" indent="-131841"/>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Implementation of workplans, review progress, refine approach</a:t>
            </a:r>
          </a:p>
          <a:p>
            <a:pPr marL="85878" indent="-131841"/>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85878" indent="-131841"/>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Document and disseminate results to inform global WASH sector through SWA</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905"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and other fora.</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7D9ABDA7-F492-ED00-8B6F-A3251870EBF5}"/>
              </a:ext>
            </a:extLst>
          </p:cNvPr>
          <p:cNvSpPr/>
          <p:nvPr/>
        </p:nvSpPr>
        <p:spPr>
          <a:xfrm>
            <a:off x="3611420" y="2660526"/>
            <a:ext cx="2450283" cy="756501"/>
          </a:xfrm>
          <a:prstGeom prst="rect">
            <a:avLst/>
          </a:prstGeom>
          <a:solidFill>
            <a:schemeClr val="accent3"/>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r>
              <a:rPr lang="en-GB" sz="952"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Lessons learnt and good practice shared</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to inform Global WASH sector through variety of networks and channels </a:t>
            </a:r>
          </a:p>
        </p:txBody>
      </p:sp>
      <p:sp>
        <p:nvSpPr>
          <p:cNvPr id="11" name="Rectangle 10">
            <a:extLst>
              <a:ext uri="{FF2B5EF4-FFF2-40B4-BE49-F238E27FC236}">
                <a16:creationId xmlns:a16="http://schemas.microsoft.com/office/drawing/2014/main" id="{B8A2BD7B-3DBD-C3F1-A587-5A9C860299D9}"/>
              </a:ext>
            </a:extLst>
          </p:cNvPr>
          <p:cNvSpPr/>
          <p:nvPr/>
        </p:nvSpPr>
        <p:spPr>
          <a:xfrm>
            <a:off x="3623934" y="3568368"/>
            <a:ext cx="2413351" cy="994667"/>
          </a:xfrm>
          <a:prstGeom prst="rect">
            <a:avLst/>
          </a:prstGeom>
          <a:solidFill>
            <a:schemeClr val="accent3">
              <a:lumMod val="40000"/>
              <a:lumOff val="60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r>
              <a:rPr lang="en-GB" sz="952"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Global WASH systems hub established</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to respond to demand from governments in ODA-eligible countries and Posts for advice and support on WASH systems strengthening</a:t>
            </a:r>
          </a:p>
        </p:txBody>
      </p:sp>
      <p:sp>
        <p:nvSpPr>
          <p:cNvPr id="12" name="Rectangle 11">
            <a:extLst>
              <a:ext uri="{FF2B5EF4-FFF2-40B4-BE49-F238E27FC236}">
                <a16:creationId xmlns:a16="http://schemas.microsoft.com/office/drawing/2014/main" id="{D44BA99A-055C-9191-1184-39712E99975C}"/>
              </a:ext>
            </a:extLst>
          </p:cNvPr>
          <p:cNvSpPr/>
          <p:nvPr/>
        </p:nvSpPr>
        <p:spPr>
          <a:xfrm>
            <a:off x="3611420" y="1496130"/>
            <a:ext cx="2450283" cy="1013055"/>
          </a:xfrm>
          <a:prstGeom prst="rect">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r>
              <a:rPr lang="en-GB" sz="952"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WASH system strengthened</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 key areas to address identified bottlenecks covering institutional arrangements; capacity; financing; asset management and regulatory oversight</a:t>
            </a:r>
            <a:r>
              <a:rPr lang="en-GB" sz="952"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E6BC9F55-38A3-C339-17B6-69F57BF65A47}"/>
              </a:ext>
            </a:extLst>
          </p:cNvPr>
          <p:cNvSpPr/>
          <p:nvPr/>
        </p:nvSpPr>
        <p:spPr>
          <a:xfrm>
            <a:off x="7580803" y="1496128"/>
            <a:ext cx="1219248" cy="3066904"/>
          </a:xfrm>
          <a:prstGeom prst="rect">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r>
              <a:rPr lang="en-GB" sz="952"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Increased access </a:t>
            </a:r>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to and use of inclusive, reliable, resilient WASH services in up to six target countries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Development partners shift from support to direct delivery of WASH facilities to </a:t>
            </a:r>
            <a:r>
              <a:rPr lang="en-GB" sz="952"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supporting WASH services</a:t>
            </a:r>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a:t>
            </a:r>
          </a:p>
          <a:p>
            <a:endPar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950F239-D1A7-951A-6C04-184DBDE84EAC}"/>
              </a:ext>
            </a:extLst>
          </p:cNvPr>
          <p:cNvSpPr/>
          <p:nvPr/>
        </p:nvSpPr>
        <p:spPr>
          <a:xfrm>
            <a:off x="8877990" y="1496128"/>
            <a:ext cx="1290470" cy="3066905"/>
          </a:xfrm>
          <a:prstGeom prst="rect">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Progressive </a:t>
            </a:r>
            <a:r>
              <a:rPr lang="en-GB" sz="952"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reduction</a:t>
            </a:r>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in the number of </a:t>
            </a:r>
            <a:r>
              <a:rPr lang="en-GB" sz="952"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preventable deaths of poor mothers, children and infants</a:t>
            </a:r>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due to WASH related disease </a:t>
            </a:r>
            <a:r>
              <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endPar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015C3E93-3B14-988B-8EF7-B6DCE1759183}"/>
              </a:ext>
            </a:extLst>
          </p:cNvPr>
          <p:cNvSpPr/>
          <p:nvPr/>
        </p:nvSpPr>
        <p:spPr>
          <a:xfrm>
            <a:off x="6133255" y="959431"/>
            <a:ext cx="1501415" cy="477226"/>
          </a:xfrm>
          <a:prstGeom prst="chevron">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048"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Intermediary Outcomes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Content Placeholder 8">
            <a:extLst>
              <a:ext uri="{FF2B5EF4-FFF2-40B4-BE49-F238E27FC236}">
                <a16:creationId xmlns:a16="http://schemas.microsoft.com/office/drawing/2014/main" id="{2AFC6F9C-119D-4E33-B51B-D58DE9422062}"/>
              </a:ext>
            </a:extLst>
          </p:cNvPr>
          <p:cNvSpPr txBox="1">
            <a:spLocks/>
          </p:cNvSpPr>
          <p:nvPr/>
        </p:nvSpPr>
        <p:spPr>
          <a:xfrm>
            <a:off x="6139642" y="1514713"/>
            <a:ext cx="1364093" cy="3034403"/>
          </a:xfrm>
          <a:prstGeom prst="rect">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lvl1pPr marL="180000" indent="-180000" algn="l" defTabSz="914400" rtl="0" eaLnBrk="1" latinLnBrk="0" hangingPunct="1">
              <a:spcBef>
                <a:spcPts val="600"/>
              </a:spcBef>
              <a:buFont typeface="Arial" panose="020B0604020202020204" pitchFamily="34" charset="0"/>
              <a:buChar char="•"/>
              <a:defRPr sz="1400" kern="0">
                <a:solidFill>
                  <a:schemeClr val="tx1"/>
                </a:solidFill>
                <a:latin typeface="+mn-lt"/>
                <a:ea typeface="+mn-ea"/>
                <a:cs typeface="+mn-cs"/>
              </a:defRPr>
            </a:lvl1pPr>
            <a:lvl2pPr marL="3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2pPr>
            <a:lvl3pPr marL="5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3pPr>
            <a:lvl4pPr marL="7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4pPr>
            <a:lvl5pPr marL="90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marL="0" indent="0">
              <a:buNone/>
            </a:pPr>
            <a:r>
              <a:rPr lang="en-GB" sz="952" b="1"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WASH systems in six countries strengthened</a:t>
            </a:r>
            <a:r>
              <a:rPr lang="en-GB" sz="952"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 </a:t>
            </a:r>
            <a:r>
              <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addressing systemic bottlenecks to improve performance at national and sub-national level</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Arrow: Chevron 16">
            <a:extLst>
              <a:ext uri="{FF2B5EF4-FFF2-40B4-BE49-F238E27FC236}">
                <a16:creationId xmlns:a16="http://schemas.microsoft.com/office/drawing/2014/main" id="{DD0E3A0F-7ADD-651F-A8F7-9243AE711814}"/>
              </a:ext>
            </a:extLst>
          </p:cNvPr>
          <p:cNvSpPr/>
          <p:nvPr/>
        </p:nvSpPr>
        <p:spPr>
          <a:xfrm>
            <a:off x="8877991" y="959431"/>
            <a:ext cx="1333235" cy="490470"/>
          </a:xfrm>
          <a:prstGeom prst="chevron">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a:solidFill>
                  <a:srgbClr val="FFFFFF"/>
                </a:solidFill>
                <a:latin typeface="Arial" panose="020B0604020202020204" pitchFamily="34" charset="0"/>
                <a:ea typeface="Times New Roman" panose="02020603050405020304" pitchFamily="18" charset="0"/>
                <a:cs typeface="Times New Roman" panose="02020603050405020304" pitchFamily="18" charset="0"/>
              </a:rPr>
              <a:t>Impact</a:t>
            </a:r>
            <a:endParaRPr lang="en-GB" sz="1143">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B2A43B0-14A8-D87E-1CA7-B173B852F1F3}"/>
              </a:ext>
            </a:extLst>
          </p:cNvPr>
          <p:cNvSpPr/>
          <p:nvPr/>
        </p:nvSpPr>
        <p:spPr>
          <a:xfrm>
            <a:off x="1781460" y="4670039"/>
            <a:ext cx="1746068" cy="572044"/>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Monitoring, Evaluation, Accountability and Learning</a:t>
            </a:r>
          </a:p>
        </p:txBody>
      </p:sp>
      <p:sp>
        <p:nvSpPr>
          <p:cNvPr id="19" name="Rectangle 18">
            <a:extLst>
              <a:ext uri="{FF2B5EF4-FFF2-40B4-BE49-F238E27FC236}">
                <a16:creationId xmlns:a16="http://schemas.microsoft.com/office/drawing/2014/main" id="{AD805049-6820-EC3A-AEC6-4AA121009122}"/>
              </a:ext>
            </a:extLst>
          </p:cNvPr>
          <p:cNvSpPr/>
          <p:nvPr/>
        </p:nvSpPr>
        <p:spPr>
          <a:xfrm>
            <a:off x="3655482" y="4670039"/>
            <a:ext cx="2381803" cy="572044"/>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Attribution: Implementing Partners and WASH Systems Facility</a:t>
            </a:r>
          </a:p>
        </p:txBody>
      </p:sp>
      <p:sp>
        <p:nvSpPr>
          <p:cNvPr id="20" name="Rectangle 19">
            <a:extLst>
              <a:ext uri="{FF2B5EF4-FFF2-40B4-BE49-F238E27FC236}">
                <a16:creationId xmlns:a16="http://schemas.microsoft.com/office/drawing/2014/main" id="{D44E7F72-A1CB-E405-107A-B1829725FB1F}"/>
              </a:ext>
            </a:extLst>
          </p:cNvPr>
          <p:cNvSpPr/>
          <p:nvPr/>
        </p:nvSpPr>
        <p:spPr>
          <a:xfrm>
            <a:off x="6106000" y="4672037"/>
            <a:ext cx="1391348" cy="570046"/>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Contribution: Implementing Partners</a:t>
            </a:r>
          </a:p>
        </p:txBody>
      </p:sp>
      <p:sp>
        <p:nvSpPr>
          <p:cNvPr id="21" name="Rectangle 20">
            <a:extLst>
              <a:ext uri="{FF2B5EF4-FFF2-40B4-BE49-F238E27FC236}">
                <a16:creationId xmlns:a16="http://schemas.microsoft.com/office/drawing/2014/main" id="{AB51E3AD-2B07-D1AC-BE24-9B70FBBFBC22}"/>
              </a:ext>
            </a:extLst>
          </p:cNvPr>
          <p:cNvSpPr/>
          <p:nvPr/>
        </p:nvSpPr>
        <p:spPr>
          <a:xfrm>
            <a:off x="7559953" y="4670040"/>
            <a:ext cx="1240098" cy="572044"/>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Contribution</a:t>
            </a:r>
          </a:p>
        </p:txBody>
      </p:sp>
      <p:sp>
        <p:nvSpPr>
          <p:cNvPr id="22" name="Rectangle 21">
            <a:extLst>
              <a:ext uri="{FF2B5EF4-FFF2-40B4-BE49-F238E27FC236}">
                <a16:creationId xmlns:a16="http://schemas.microsoft.com/office/drawing/2014/main" id="{F25EFA0E-D3DF-2236-D52B-DB02F72E334B}"/>
              </a:ext>
            </a:extLst>
          </p:cNvPr>
          <p:cNvSpPr/>
          <p:nvPr/>
        </p:nvSpPr>
        <p:spPr>
          <a:xfrm>
            <a:off x="8885589" y="4670039"/>
            <a:ext cx="1318037" cy="570046"/>
          </a:xfrm>
          <a:prstGeom prst="rect">
            <a:avLst/>
          </a:prstGeom>
          <a:solidFill>
            <a:srgbClr val="EAAA00"/>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Contribution</a:t>
            </a:r>
          </a:p>
        </p:txBody>
      </p:sp>
      <p:pic>
        <p:nvPicPr>
          <p:cNvPr id="89" name="Video 88">
            <a:hlinkClick r:id="" action="ppaction://media"/>
            <a:extLst>
              <a:ext uri="{FF2B5EF4-FFF2-40B4-BE49-F238E27FC236}">
                <a16:creationId xmlns:a16="http://schemas.microsoft.com/office/drawing/2014/main" id="{80D30D73-E7BE-B323-2B40-A17265E85B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1537318665"/>
      </p:ext>
    </p:extLst>
  </p:cSld>
  <p:clrMapOvr>
    <a:masterClrMapping/>
  </p:clrMapOvr>
  <mc:AlternateContent xmlns:mc="http://schemas.openxmlformats.org/markup-compatibility/2006" xmlns:p14="http://schemas.microsoft.com/office/powerpoint/2010/main">
    <mc:Choice Requires="p14">
      <p:transition spd="slow" p14:dur="2000" advTm="6312"/>
    </mc:Choice>
    <mc:Fallback xmlns="">
      <p:transition spd="slow" advTm="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9"/>
                </p:tgtEl>
              </p:cMediaNode>
            </p:video>
            <p:seq concurrent="1" nextAc="seek">
              <p:cTn id="8" restart="whenNotActive" fill="hold" evtFilter="cancelBubble" nodeType="interactiveSeq">
                <p:stCondLst>
                  <p:cond evt="onClick" delay="0">
                    <p:tgtEl>
                      <p:spTgt spid="8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9"/>
                                        </p:tgtEl>
                                      </p:cBhvr>
                                    </p:cmd>
                                  </p:childTnLst>
                                </p:cTn>
                              </p:par>
                            </p:childTnLst>
                          </p:cTn>
                        </p:par>
                      </p:childTnLst>
                    </p:cTn>
                  </p:par>
                </p:childTnLst>
              </p:cTn>
              <p:nextCondLst>
                <p:cond evt="onClick" delay="0">
                  <p:tgtEl>
                    <p:spTgt spid="8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EE19DF0E-46A0-D5FF-A674-6B98796AE24A}"/>
              </a:ext>
            </a:extLst>
          </p:cNvPr>
          <p:cNvSpPr/>
          <p:nvPr/>
        </p:nvSpPr>
        <p:spPr>
          <a:xfrm>
            <a:off x="1683026" y="897474"/>
            <a:ext cx="8727514" cy="2651326"/>
          </a:xfrm>
          <a:prstGeom prst="roundRect">
            <a:avLst>
              <a:gd name="adj" fmla="val 3172"/>
            </a:avLst>
          </a:prstGeom>
          <a:solidFill>
            <a:schemeClr val="bg1">
              <a:lumMod val="85000"/>
            </a:schemeClr>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NL" sz="1200" kern="0" dirty="0" err="1">
              <a:solidFill>
                <a:srgbClr val="000000"/>
              </a:solidFill>
              <a:latin typeface="Arial"/>
            </a:endParaRPr>
          </a:p>
        </p:txBody>
      </p:sp>
      <p:sp>
        <p:nvSpPr>
          <p:cNvPr id="2" name="Title 1"/>
          <p:cNvSpPr>
            <a:spLocks noGrp="1"/>
          </p:cNvSpPr>
          <p:nvPr>
            <p:ph type="title"/>
          </p:nvPr>
        </p:nvSpPr>
        <p:spPr>
          <a:xfrm>
            <a:off x="1959430" y="470204"/>
            <a:ext cx="8273143" cy="722811"/>
          </a:xfrm>
        </p:spPr>
        <p:txBody>
          <a:bodyPr/>
          <a:lstStyle/>
          <a:p>
            <a:r>
              <a:rPr lang="en-GB" b="1" dirty="0">
                <a:latin typeface="Gill Sans MT" panose="020B0502020104020203" pitchFamily="34" charset="77"/>
              </a:rPr>
              <a:t>Summary Theory of Change</a:t>
            </a:r>
          </a:p>
        </p:txBody>
      </p:sp>
      <p:sp>
        <p:nvSpPr>
          <p:cNvPr id="4" name="Arrow: Chevron 3">
            <a:extLst>
              <a:ext uri="{FF2B5EF4-FFF2-40B4-BE49-F238E27FC236}">
                <a16:creationId xmlns:a16="http://schemas.microsoft.com/office/drawing/2014/main" id="{D03C499B-3371-D79C-9448-5EDF19F1D5A5}"/>
              </a:ext>
            </a:extLst>
          </p:cNvPr>
          <p:cNvSpPr/>
          <p:nvPr/>
        </p:nvSpPr>
        <p:spPr>
          <a:xfrm>
            <a:off x="1801815" y="967956"/>
            <a:ext cx="1749919" cy="450119"/>
          </a:xfrm>
          <a:prstGeom prst="chevron">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Activities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Arrow: Chevron 4">
            <a:extLst>
              <a:ext uri="{FF2B5EF4-FFF2-40B4-BE49-F238E27FC236}">
                <a16:creationId xmlns:a16="http://schemas.microsoft.com/office/drawing/2014/main" id="{C53581FC-2E46-7C42-D3E0-4343D105E13E}"/>
              </a:ext>
            </a:extLst>
          </p:cNvPr>
          <p:cNvSpPr/>
          <p:nvPr/>
        </p:nvSpPr>
        <p:spPr>
          <a:xfrm>
            <a:off x="1841477" y="5393754"/>
            <a:ext cx="1320401" cy="572044"/>
          </a:xfrm>
          <a:prstGeom prst="chevron">
            <a:avLst/>
          </a:prstGeom>
          <a:solidFill>
            <a:srgbClr val="4472C4">
              <a:lumMod val="20000"/>
              <a:lumOff val="8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Inputs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Arrow: Chevron 5">
            <a:extLst>
              <a:ext uri="{FF2B5EF4-FFF2-40B4-BE49-F238E27FC236}">
                <a16:creationId xmlns:a16="http://schemas.microsoft.com/office/drawing/2014/main" id="{D9FD4FD8-CEEA-545A-9F2B-698B9CE81A13}"/>
              </a:ext>
            </a:extLst>
          </p:cNvPr>
          <p:cNvSpPr/>
          <p:nvPr/>
        </p:nvSpPr>
        <p:spPr>
          <a:xfrm>
            <a:off x="3645719" y="959430"/>
            <a:ext cx="2450283" cy="467168"/>
          </a:xfrm>
          <a:prstGeom prst="chevron">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Major Outputs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rrow: Chevron 6">
            <a:extLst>
              <a:ext uri="{FF2B5EF4-FFF2-40B4-BE49-F238E27FC236}">
                <a16:creationId xmlns:a16="http://schemas.microsoft.com/office/drawing/2014/main" id="{8BD791DC-E3F7-3DED-726C-9FE50F141B5B}"/>
              </a:ext>
            </a:extLst>
          </p:cNvPr>
          <p:cNvSpPr/>
          <p:nvPr/>
        </p:nvSpPr>
        <p:spPr>
          <a:xfrm>
            <a:off x="7580804" y="959431"/>
            <a:ext cx="1344337" cy="490470"/>
          </a:xfrm>
          <a:prstGeom prst="chevron">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048"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Outcomes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C279FB-1473-7E85-EE6B-25922DE6BAB8}"/>
              </a:ext>
            </a:extLst>
          </p:cNvPr>
          <p:cNvSpPr/>
          <p:nvPr/>
        </p:nvSpPr>
        <p:spPr>
          <a:xfrm>
            <a:off x="3235481" y="5383283"/>
            <a:ext cx="6975744" cy="666918"/>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t" anchorCtr="0" forceAA="0" compatLnSpc="1">
            <a:prstTxWarp prst="textNoShape">
              <a:avLst/>
            </a:prstTxWarp>
            <a:noAutofit/>
          </a:bodyPr>
          <a:lstStyle/>
          <a:p>
            <a:r>
              <a:rPr lang="en-GB"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PROGRAMME RESOURCES</a:t>
            </a:r>
          </a:p>
          <a:p>
            <a:pPr>
              <a:tabLst>
                <a:tab pos="85878" algn="l"/>
              </a:tabLst>
            </a:pPr>
            <a:r>
              <a:rPr lang="en-GB"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leveraged or complementary resources </a:t>
            </a:r>
            <a:endParaRPr lang="en-GB"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81F34B93-68D6-88AA-4C35-5756D2B83A25}"/>
              </a:ext>
            </a:extLst>
          </p:cNvPr>
          <p:cNvSpPr/>
          <p:nvPr/>
        </p:nvSpPr>
        <p:spPr>
          <a:xfrm>
            <a:off x="1781460" y="1569746"/>
            <a:ext cx="1746068" cy="939438"/>
          </a:xfrm>
          <a:prstGeom prst="rect">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t" anchorCtr="0" forceAA="0" compatLnSpc="1">
            <a:prstTxWarp prst="textNoShape">
              <a:avLst/>
            </a:prstTxWarp>
            <a:noAutofit/>
          </a:bodyPr>
          <a:lstStyle/>
          <a:p>
            <a:pPr algn="ctr" defTabSz="870875">
              <a:defRPr/>
            </a:pPr>
            <a:r>
              <a:rPr lang="en-US" kern="0" dirty="0">
                <a:solidFill>
                  <a:srgbClr val="FFFFFF"/>
                </a:solidFill>
                <a:latin typeface="Arial"/>
                <a:cs typeface="Arial"/>
              </a:rPr>
              <a:t>PROGRAMME ACTIVITIES</a:t>
            </a:r>
            <a:endParaRPr lang="en-GB" kern="0" dirty="0">
              <a:solidFill>
                <a:srgbClr val="FFFFFF"/>
              </a:solidFill>
              <a:latin typeface="Arial"/>
            </a:endParaRPr>
          </a:p>
          <a:p>
            <a:r>
              <a:rPr lang="en-GB"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r>
              <a:rPr lang="en-GB"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r>
              <a:rPr lang="en-GB"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44BA99A-055C-9191-1184-39712E99975C}"/>
              </a:ext>
            </a:extLst>
          </p:cNvPr>
          <p:cNvSpPr/>
          <p:nvPr/>
        </p:nvSpPr>
        <p:spPr>
          <a:xfrm>
            <a:off x="3611420" y="1565564"/>
            <a:ext cx="2450283" cy="943620"/>
          </a:xfrm>
          <a:prstGeom prst="rect">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defTabSz="870875">
              <a:defRPr/>
            </a:pPr>
            <a:r>
              <a:rPr lang="en-GB" kern="0" dirty="0">
                <a:solidFill>
                  <a:srgbClr val="FFFFFF"/>
                </a:solidFill>
                <a:latin typeface="Arial"/>
              </a:rPr>
              <a:t>WASH SYSTEM BOTTLENECKS ADDRESSED</a:t>
            </a:r>
            <a:endParaRPr lang="en-US" sz="3200" kern="0" dirty="0">
              <a:solidFill>
                <a:srgbClr val="FFFFFF"/>
              </a:solidFill>
              <a:latin typeface="Arial"/>
              <a:cs typeface="Arial"/>
            </a:endParaRPr>
          </a:p>
        </p:txBody>
      </p:sp>
      <p:sp>
        <p:nvSpPr>
          <p:cNvPr id="13" name="Rectangle 12">
            <a:extLst>
              <a:ext uri="{FF2B5EF4-FFF2-40B4-BE49-F238E27FC236}">
                <a16:creationId xmlns:a16="http://schemas.microsoft.com/office/drawing/2014/main" id="{E6BC9F55-38A3-C339-17B6-69F57BF65A47}"/>
              </a:ext>
            </a:extLst>
          </p:cNvPr>
          <p:cNvSpPr/>
          <p:nvPr/>
        </p:nvSpPr>
        <p:spPr>
          <a:xfrm>
            <a:off x="7580803" y="1565563"/>
            <a:ext cx="1219248" cy="943620"/>
          </a:xfrm>
          <a:prstGeom prst="rect">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6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WASH SERVICES </a:t>
            </a:r>
          </a:p>
          <a:p>
            <a:endParaRPr lang="en-GB" sz="952" dirty="0">
              <a:solidFill>
                <a:srgbClr val="FFFFFF"/>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950F239-D1A7-951A-6C04-184DBDE84EAC}"/>
              </a:ext>
            </a:extLst>
          </p:cNvPr>
          <p:cNvSpPr/>
          <p:nvPr/>
        </p:nvSpPr>
        <p:spPr>
          <a:xfrm>
            <a:off x="8877990" y="1565562"/>
            <a:ext cx="1290470" cy="943620"/>
          </a:xfrm>
          <a:prstGeom prst="rect">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HEALTH, LIVES, EQUITY</a:t>
            </a:r>
            <a:endPar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952"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015C3E93-3B14-988B-8EF7-B6DCE1759183}"/>
              </a:ext>
            </a:extLst>
          </p:cNvPr>
          <p:cNvSpPr/>
          <p:nvPr/>
        </p:nvSpPr>
        <p:spPr>
          <a:xfrm>
            <a:off x="6133255" y="959431"/>
            <a:ext cx="1501415" cy="477226"/>
          </a:xfrm>
          <a:prstGeom prst="chevron">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048"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Intermediary Outcomes</a:t>
            </a:r>
            <a:endParaRPr lang="en-GB" sz="1143"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Content Placeholder 8">
            <a:extLst>
              <a:ext uri="{FF2B5EF4-FFF2-40B4-BE49-F238E27FC236}">
                <a16:creationId xmlns:a16="http://schemas.microsoft.com/office/drawing/2014/main" id="{2AFC6F9C-119D-4E33-B51B-D58DE9422062}"/>
              </a:ext>
            </a:extLst>
          </p:cNvPr>
          <p:cNvSpPr txBox="1">
            <a:spLocks/>
          </p:cNvSpPr>
          <p:nvPr/>
        </p:nvSpPr>
        <p:spPr>
          <a:xfrm>
            <a:off x="6139642" y="1577856"/>
            <a:ext cx="1364093" cy="931329"/>
          </a:xfrm>
          <a:prstGeom prst="rect">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lvl1pPr marL="180000" indent="-180000" algn="l" defTabSz="914400" rtl="0" eaLnBrk="1" latinLnBrk="0" hangingPunct="1">
              <a:spcBef>
                <a:spcPts val="600"/>
              </a:spcBef>
              <a:buFont typeface="Arial" panose="020B0604020202020204" pitchFamily="34" charset="0"/>
              <a:buChar char="•"/>
              <a:defRPr sz="1400" kern="0">
                <a:solidFill>
                  <a:schemeClr val="tx1"/>
                </a:solidFill>
                <a:latin typeface="+mn-lt"/>
                <a:ea typeface="+mn-ea"/>
                <a:cs typeface="+mn-cs"/>
              </a:defRPr>
            </a:lvl1pPr>
            <a:lvl2pPr marL="3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2pPr>
            <a:lvl3pPr marL="5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3pPr>
            <a:lvl4pPr marL="7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4pPr>
            <a:lvl5pPr marL="90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marL="0" indent="0" algn="ctr">
              <a:buNone/>
            </a:pPr>
            <a:r>
              <a:rPr lang="en-GB" sz="18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STRONG WASH SYSTEMS</a:t>
            </a:r>
            <a:endParaRPr lang="en-GB"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Arrow: Chevron 16">
            <a:extLst>
              <a:ext uri="{FF2B5EF4-FFF2-40B4-BE49-F238E27FC236}">
                <a16:creationId xmlns:a16="http://schemas.microsoft.com/office/drawing/2014/main" id="{DD0E3A0F-7ADD-651F-A8F7-9243AE711814}"/>
              </a:ext>
            </a:extLst>
          </p:cNvPr>
          <p:cNvSpPr/>
          <p:nvPr/>
        </p:nvSpPr>
        <p:spPr>
          <a:xfrm>
            <a:off x="8877991" y="959431"/>
            <a:ext cx="1333235" cy="490470"/>
          </a:xfrm>
          <a:prstGeom prst="chevron">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a:solidFill>
                  <a:srgbClr val="FFFFFF"/>
                </a:solidFill>
                <a:latin typeface="Arial" panose="020B0604020202020204" pitchFamily="34" charset="0"/>
                <a:ea typeface="Times New Roman" panose="02020603050405020304" pitchFamily="18" charset="0"/>
                <a:cs typeface="Times New Roman" panose="02020603050405020304" pitchFamily="18" charset="0"/>
              </a:rPr>
              <a:t>Impact</a:t>
            </a:r>
            <a:endParaRPr lang="en-GB" sz="1143">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B2A43B0-14A8-D87E-1CA7-B173B852F1F3}"/>
              </a:ext>
            </a:extLst>
          </p:cNvPr>
          <p:cNvSpPr/>
          <p:nvPr/>
        </p:nvSpPr>
        <p:spPr>
          <a:xfrm>
            <a:off x="1771697" y="2563022"/>
            <a:ext cx="1746068" cy="342440"/>
          </a:xfrm>
          <a:prstGeom prst="rect">
            <a:avLst/>
          </a:prstGeom>
          <a:solidFill>
            <a:srgbClr val="FCF2D9"/>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Activity monitoring</a:t>
            </a:r>
          </a:p>
        </p:txBody>
      </p:sp>
      <p:sp>
        <p:nvSpPr>
          <p:cNvPr id="19" name="Rectangle 18">
            <a:extLst>
              <a:ext uri="{FF2B5EF4-FFF2-40B4-BE49-F238E27FC236}">
                <a16:creationId xmlns:a16="http://schemas.microsoft.com/office/drawing/2014/main" id="{AD805049-6820-EC3A-AEC6-4AA121009122}"/>
              </a:ext>
            </a:extLst>
          </p:cNvPr>
          <p:cNvSpPr/>
          <p:nvPr/>
        </p:nvSpPr>
        <p:spPr>
          <a:xfrm>
            <a:off x="3645719" y="2563022"/>
            <a:ext cx="2381803" cy="342440"/>
          </a:xfrm>
          <a:prstGeom prst="rect">
            <a:avLst/>
          </a:prstGeom>
          <a:solidFill>
            <a:srgbClr val="FCF2D9"/>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Attribution</a:t>
            </a:r>
          </a:p>
        </p:txBody>
      </p:sp>
      <p:sp>
        <p:nvSpPr>
          <p:cNvPr id="20" name="Rectangle 19">
            <a:extLst>
              <a:ext uri="{FF2B5EF4-FFF2-40B4-BE49-F238E27FC236}">
                <a16:creationId xmlns:a16="http://schemas.microsoft.com/office/drawing/2014/main" id="{D44E7F72-A1CB-E405-107A-B1829725FB1F}"/>
              </a:ext>
            </a:extLst>
          </p:cNvPr>
          <p:cNvSpPr/>
          <p:nvPr/>
        </p:nvSpPr>
        <p:spPr>
          <a:xfrm>
            <a:off x="6096237" y="2565020"/>
            <a:ext cx="1391348" cy="341244"/>
          </a:xfrm>
          <a:prstGeom prst="rect">
            <a:avLst/>
          </a:prstGeom>
          <a:solidFill>
            <a:srgbClr val="FCF2D9"/>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Contribution</a:t>
            </a:r>
          </a:p>
        </p:txBody>
      </p:sp>
      <p:sp>
        <p:nvSpPr>
          <p:cNvPr id="21" name="Rectangle 20">
            <a:extLst>
              <a:ext uri="{FF2B5EF4-FFF2-40B4-BE49-F238E27FC236}">
                <a16:creationId xmlns:a16="http://schemas.microsoft.com/office/drawing/2014/main" id="{AB51E3AD-2B07-D1AC-BE24-9B70FBBFBC22}"/>
              </a:ext>
            </a:extLst>
          </p:cNvPr>
          <p:cNvSpPr/>
          <p:nvPr/>
        </p:nvSpPr>
        <p:spPr>
          <a:xfrm>
            <a:off x="7550190" y="2563023"/>
            <a:ext cx="1240098" cy="342440"/>
          </a:xfrm>
          <a:prstGeom prst="rect">
            <a:avLst/>
          </a:prstGeom>
          <a:solidFill>
            <a:srgbClr val="FCF2D9"/>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Contribution</a:t>
            </a:r>
          </a:p>
        </p:txBody>
      </p:sp>
      <p:sp>
        <p:nvSpPr>
          <p:cNvPr id="22" name="Rectangle 21">
            <a:extLst>
              <a:ext uri="{FF2B5EF4-FFF2-40B4-BE49-F238E27FC236}">
                <a16:creationId xmlns:a16="http://schemas.microsoft.com/office/drawing/2014/main" id="{F25EFA0E-D3DF-2236-D52B-DB02F72E334B}"/>
              </a:ext>
            </a:extLst>
          </p:cNvPr>
          <p:cNvSpPr/>
          <p:nvPr/>
        </p:nvSpPr>
        <p:spPr>
          <a:xfrm>
            <a:off x="8875826" y="2563022"/>
            <a:ext cx="1318037" cy="341244"/>
          </a:xfrm>
          <a:prstGeom prst="rect">
            <a:avLst/>
          </a:prstGeom>
          <a:solidFill>
            <a:srgbClr val="FCF2D9"/>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Contribution</a:t>
            </a:r>
          </a:p>
        </p:txBody>
      </p:sp>
      <p:cxnSp>
        <p:nvCxnSpPr>
          <p:cNvPr id="24" name="Connector: Elbow 23">
            <a:extLst>
              <a:ext uri="{FF2B5EF4-FFF2-40B4-BE49-F238E27FC236}">
                <a16:creationId xmlns:a16="http://schemas.microsoft.com/office/drawing/2014/main" id="{08B96C4A-8F84-2D6E-E65C-88E64EBB6D42}"/>
              </a:ext>
            </a:extLst>
          </p:cNvPr>
          <p:cNvCxnSpPr>
            <a:cxnSpLocks/>
            <a:endCxn id="4" idx="1"/>
          </p:cNvCxnSpPr>
          <p:nvPr/>
        </p:nvCxnSpPr>
        <p:spPr>
          <a:xfrm rot="5400000" flipH="1" flipV="1">
            <a:off x="-252781" y="3364406"/>
            <a:ext cx="4451046" cy="108264"/>
          </a:xfrm>
          <a:prstGeom prst="bentConnector4">
            <a:avLst>
              <a:gd name="adj1" fmla="val -152"/>
              <a:gd name="adj2" fmla="val -319031"/>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5006DC8-2644-1DAB-FB95-CF4DA4248B09}"/>
              </a:ext>
            </a:extLst>
          </p:cNvPr>
          <p:cNvSpPr txBox="1"/>
          <p:nvPr/>
        </p:nvSpPr>
        <p:spPr>
          <a:xfrm>
            <a:off x="8515376" y="3326205"/>
            <a:ext cx="3434393" cy="184666"/>
          </a:xfrm>
          <a:prstGeom prst="rect">
            <a:avLst/>
          </a:prstGeom>
          <a:noFill/>
        </p:spPr>
        <p:txBody>
          <a:bodyPr wrap="square" lIns="0" tIns="0" rIns="0" bIns="0" rtlCol="0">
            <a:spAutoFit/>
          </a:bodyPr>
          <a:lstStyle/>
          <a:p>
            <a:r>
              <a:rPr lang="en-GB" sz="1200" kern="0" dirty="0">
                <a:solidFill>
                  <a:srgbClr val="000000"/>
                </a:solidFill>
                <a:latin typeface="Arial"/>
              </a:rPr>
              <a:t>Political economy, context</a:t>
            </a:r>
            <a:endParaRPr lang="en-NL" sz="1200" kern="0" dirty="0">
              <a:solidFill>
                <a:srgbClr val="000000"/>
              </a:solidFill>
              <a:latin typeface="Arial"/>
            </a:endParaRPr>
          </a:p>
        </p:txBody>
      </p:sp>
      <p:sp>
        <p:nvSpPr>
          <p:cNvPr id="39" name="Rectangle 38">
            <a:extLst>
              <a:ext uri="{FF2B5EF4-FFF2-40B4-BE49-F238E27FC236}">
                <a16:creationId xmlns:a16="http://schemas.microsoft.com/office/drawing/2014/main" id="{76D903A1-89C6-A467-5D5F-147F75867F27}"/>
              </a:ext>
            </a:extLst>
          </p:cNvPr>
          <p:cNvSpPr/>
          <p:nvPr/>
        </p:nvSpPr>
        <p:spPr>
          <a:xfrm>
            <a:off x="3235481" y="6097310"/>
            <a:ext cx="6975744" cy="184221"/>
          </a:xfrm>
          <a:prstGeom prst="rect">
            <a:avLst/>
          </a:prstGeom>
          <a:solidFill>
            <a:srgbClr val="FCF2D9"/>
          </a:solidFill>
          <a:ln w="9525">
            <a:solidFill>
              <a:srgbClr val="EAAA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ctr"/>
          <a:lstStyle/>
          <a:p>
            <a:pPr algn="ctr"/>
            <a:r>
              <a:rPr lang="en-GB" sz="1000" kern="0" dirty="0">
                <a:solidFill>
                  <a:srgbClr val="000000"/>
                </a:solidFill>
                <a:latin typeface="Arial"/>
              </a:rPr>
              <a:t>Resource tracking and value for money indicators </a:t>
            </a:r>
          </a:p>
        </p:txBody>
      </p:sp>
      <p:pic>
        <p:nvPicPr>
          <p:cNvPr id="297" name="Video 296">
            <a:hlinkClick r:id="" action="ppaction://media"/>
            <a:extLst>
              <a:ext uri="{FF2B5EF4-FFF2-40B4-BE49-F238E27FC236}">
                <a16:creationId xmlns:a16="http://schemas.microsoft.com/office/drawing/2014/main" id="{B8EC8694-1E30-C58E-E2C7-17F00777424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12500" r="12500"/>
          <a:stretch>
            <a:fillRect/>
          </a:stretch>
        </p:blipFill>
        <p:spPr>
          <a:xfrm>
            <a:off x="8528304" y="4718304"/>
            <a:ext cx="2057400" cy="2057400"/>
          </a:xfrm>
          <a:prstGeom prst="ellipse">
            <a:avLst/>
          </a:prstGeom>
        </p:spPr>
      </p:pic>
    </p:spTree>
    <p:custDataLst>
      <p:tags r:id="rId1"/>
    </p:custDataLst>
    <p:extLst>
      <p:ext uri="{BB962C8B-B14F-4D97-AF65-F5344CB8AC3E}">
        <p14:creationId xmlns:p14="http://schemas.microsoft.com/office/powerpoint/2010/main" val="2603204011"/>
      </p:ext>
    </p:extLst>
  </p:cSld>
  <p:clrMapOvr>
    <a:masterClrMapping/>
  </p:clrMapOvr>
  <mc:AlternateContent xmlns:mc="http://schemas.openxmlformats.org/markup-compatibility/2006" xmlns:p14="http://schemas.microsoft.com/office/powerpoint/2010/main">
    <mc:Choice Requires="p14">
      <p:transition spd="slow" p14:dur="2000" advTm="74954"/>
    </mc:Choice>
    <mc:Fallback xmlns="">
      <p:transition spd="slow" advTm="7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97"/>
                </p:tgtEl>
              </p:cMediaNode>
            </p:video>
            <p:seq concurrent="1" nextAc="seek">
              <p:cTn id="16" restart="whenNotActive" fill="hold" evtFilter="cancelBubble" nodeType="interactiveSeq">
                <p:stCondLst>
                  <p:cond evt="onClick" delay="0">
                    <p:tgtEl>
                      <p:spTgt spid="29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97"/>
                                        </p:tgtEl>
                                      </p:cBhvr>
                                    </p:cmd>
                                  </p:childTnLst>
                                </p:cTn>
                              </p:par>
                            </p:childTnLst>
                          </p:cTn>
                        </p:par>
                      </p:childTnLst>
                    </p:cTn>
                  </p:par>
                </p:childTnLst>
              </p:cTn>
              <p:nextCondLst>
                <p:cond evt="onClick" delay="0">
                  <p:tgtEl>
                    <p:spTgt spid="297"/>
                  </p:tgtEl>
                </p:cond>
              </p:nextCondLst>
            </p:seq>
          </p:childTnLst>
        </p:cTn>
      </p:par>
    </p:tnLst>
    <p:bldLst>
      <p:bldP spid="37"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AAA1B9-95A1-8C20-6C1D-06E3D3D8E418}"/>
              </a:ext>
            </a:extLst>
          </p:cNvPr>
          <p:cNvSpPr>
            <a:spLocks noGrp="1"/>
          </p:cNvSpPr>
          <p:nvPr>
            <p:ph type="title"/>
          </p:nvPr>
        </p:nvSpPr>
        <p:spPr/>
        <p:txBody>
          <a:bodyPr/>
          <a:lstStyle/>
          <a:p>
            <a:r>
              <a:rPr lang="en-US"/>
              <a:t>Agenda</a:t>
            </a:r>
            <a:endParaRPr lang="en-US" dirty="0"/>
          </a:p>
        </p:txBody>
      </p:sp>
      <p:sp>
        <p:nvSpPr>
          <p:cNvPr id="5" name="Content Placeholder 4">
            <a:extLst>
              <a:ext uri="{FF2B5EF4-FFF2-40B4-BE49-F238E27FC236}">
                <a16:creationId xmlns:a16="http://schemas.microsoft.com/office/drawing/2014/main" id="{F65F3D9C-204D-4E30-95F6-2FA2B60A59D9}"/>
              </a:ext>
            </a:extLst>
          </p:cNvPr>
          <p:cNvSpPr>
            <a:spLocks noGrp="1"/>
          </p:cNvSpPr>
          <p:nvPr>
            <p:ph idx="1"/>
          </p:nvPr>
        </p:nvSpPr>
        <p:spPr/>
        <p:txBody>
          <a:bodyPr>
            <a:normAutofit/>
          </a:bodyPr>
          <a:lstStyle/>
          <a:p>
            <a:pPr>
              <a:buFont typeface="Wingdings" pitchFamily="2" charset="2"/>
              <a:buChar char="§"/>
            </a:pPr>
            <a:r>
              <a:rPr lang="en-US" sz="2400" dirty="0"/>
              <a:t>Introduction by Lisa Rudge, FCDO</a:t>
            </a:r>
          </a:p>
          <a:p>
            <a:pPr>
              <a:buFont typeface="Wingdings" pitchFamily="2" charset="2"/>
              <a:buChar char="§"/>
            </a:pPr>
            <a:r>
              <a:rPr lang="en-US" sz="2400" dirty="0"/>
              <a:t>WASH Systems Strengthening: definitions and frameworks by Vida </a:t>
            </a:r>
            <a:r>
              <a:rPr lang="en-US" sz="2400" dirty="0" err="1"/>
              <a:t>Duti</a:t>
            </a:r>
            <a:r>
              <a:rPr lang="en-US" sz="2400" dirty="0"/>
              <a:t>, IRC </a:t>
            </a:r>
          </a:p>
          <a:p>
            <a:pPr>
              <a:buFont typeface="Wingdings" pitchFamily="2" charset="2"/>
              <a:buChar char="§"/>
            </a:pPr>
            <a:r>
              <a:rPr lang="en-US" sz="2400" dirty="0"/>
              <a:t>Overview of the WASH Systems for Health (WS4H) </a:t>
            </a:r>
            <a:r>
              <a:rPr lang="en-US" sz="2400" dirty="0" err="1"/>
              <a:t>programme</a:t>
            </a:r>
            <a:r>
              <a:rPr lang="en-US" sz="2400" dirty="0"/>
              <a:t> by Lisa Rudge, FCDO</a:t>
            </a:r>
          </a:p>
          <a:p>
            <a:pPr>
              <a:buFont typeface="Wingdings" pitchFamily="2" charset="2"/>
              <a:buChar char="§"/>
            </a:pPr>
            <a:r>
              <a:rPr lang="en-US" sz="2400" dirty="0"/>
              <a:t>Monitoring and Evaluating WASH Systems Strengthening by Angela Huston, IRC </a:t>
            </a:r>
          </a:p>
          <a:p>
            <a:pPr>
              <a:buFont typeface="Wingdings" pitchFamily="2" charset="2"/>
              <a:buChar char="§"/>
            </a:pPr>
            <a:r>
              <a:rPr lang="en-US" sz="2400" dirty="0"/>
              <a:t>Research and learning agenda: interim evidence and next steps by Lauren D’Mello-Guyett, LSHTM</a:t>
            </a:r>
          </a:p>
          <a:p>
            <a:pPr>
              <a:buFont typeface="Wingdings" pitchFamily="2" charset="2"/>
              <a:buChar char="§"/>
            </a:pPr>
            <a:r>
              <a:rPr lang="en-US" sz="2400" dirty="0"/>
              <a:t>Break-out groups by building blocks by all</a:t>
            </a:r>
          </a:p>
          <a:p>
            <a:pPr>
              <a:buFont typeface="Wingdings" pitchFamily="2" charset="2"/>
              <a:buChar char="§"/>
            </a:pPr>
            <a:r>
              <a:rPr lang="en-US" sz="2400" dirty="0"/>
              <a:t>Next steps and close by Lisa Rudge, FCDO</a:t>
            </a:r>
          </a:p>
          <a:p>
            <a:endParaRPr lang="en-US" sz="2400" dirty="0"/>
          </a:p>
        </p:txBody>
      </p:sp>
    </p:spTree>
    <p:extLst>
      <p:ext uri="{BB962C8B-B14F-4D97-AF65-F5344CB8AC3E}">
        <p14:creationId xmlns:p14="http://schemas.microsoft.com/office/powerpoint/2010/main" val="2845214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3460-E9B2-532A-21A6-FFD3E7108880}"/>
              </a:ext>
            </a:extLst>
          </p:cNvPr>
          <p:cNvSpPr>
            <a:spLocks noGrp="1"/>
          </p:cNvSpPr>
          <p:nvPr>
            <p:ph type="title"/>
          </p:nvPr>
        </p:nvSpPr>
        <p:spPr/>
        <p:txBody>
          <a:bodyPr/>
          <a:lstStyle/>
          <a:p>
            <a:r>
              <a:rPr lang="en-GB" sz="2000" b="1" dirty="0">
                <a:latin typeface="Gill Sans MT" panose="020B0502020104020203" pitchFamily="34" charset="77"/>
              </a:rPr>
              <a:t>The results framework… </a:t>
            </a:r>
            <a:endParaRPr lang="en-NL" sz="2000" b="1" dirty="0">
              <a:latin typeface="Gill Sans MT" panose="020B0502020104020203" pitchFamily="34" charset="77"/>
            </a:endParaRPr>
          </a:p>
        </p:txBody>
      </p:sp>
      <p:sp>
        <p:nvSpPr>
          <p:cNvPr id="3" name="Content Placeholder 2">
            <a:extLst>
              <a:ext uri="{FF2B5EF4-FFF2-40B4-BE49-F238E27FC236}">
                <a16:creationId xmlns:a16="http://schemas.microsoft.com/office/drawing/2014/main" id="{BD595793-D11C-A71D-C775-7578177B82EB}"/>
              </a:ext>
            </a:extLst>
          </p:cNvPr>
          <p:cNvSpPr>
            <a:spLocks noGrp="1"/>
          </p:cNvSpPr>
          <p:nvPr>
            <p:ph idx="11"/>
          </p:nvPr>
        </p:nvSpPr>
        <p:spPr>
          <a:xfrm>
            <a:off x="1090750" y="1399032"/>
            <a:ext cx="10010503" cy="1821246"/>
          </a:xfrm>
        </p:spPr>
        <p:txBody>
          <a:bodyPr/>
          <a:lstStyle/>
          <a:p>
            <a:pPr marL="342900" indent="-342900"/>
            <a:r>
              <a:rPr lang="en-US" sz="2000" dirty="0">
                <a:solidFill>
                  <a:schemeClr val="tx2"/>
                </a:solidFill>
                <a:latin typeface="Gill Sans MT" panose="020B0502020104020203" pitchFamily="34" charset="77"/>
              </a:rPr>
              <a:t>Informs adaptive management and provides relevant country-level insights</a:t>
            </a:r>
          </a:p>
          <a:p>
            <a:pPr marL="342900" indent="-342900"/>
            <a:r>
              <a:rPr lang="en-US" sz="2000" dirty="0">
                <a:solidFill>
                  <a:schemeClr val="tx2"/>
                </a:solidFill>
                <a:latin typeface="Gill Sans MT" panose="020B0502020104020203" pitchFamily="34" charset="77"/>
              </a:rPr>
              <a:t>Provides enough consistency to enable multi-country analysis and aggregation for research and learning </a:t>
            </a:r>
          </a:p>
          <a:p>
            <a:pPr marL="342900" indent="-342900"/>
            <a:r>
              <a:rPr lang="en-GB" sz="2000" dirty="0">
                <a:solidFill>
                  <a:schemeClr val="tx2"/>
                </a:solidFill>
                <a:latin typeface="Gill Sans MT" panose="020B0502020104020203" pitchFamily="34" charset="77"/>
              </a:rPr>
              <a:t>Draws on and adds value to existing monitoring systems such as government data, GLAAS/JMP, and partners’ existing systems</a:t>
            </a:r>
          </a:p>
          <a:p>
            <a:pPr marL="342900" indent="-342900"/>
            <a:endParaRPr lang="en-GB" sz="2000" dirty="0">
              <a:solidFill>
                <a:schemeClr val="tx2"/>
              </a:solidFill>
              <a:latin typeface="Gill Sans MT" panose="020B0502020104020203" pitchFamily="34" charset="77"/>
            </a:endParaRPr>
          </a:p>
          <a:p>
            <a:pPr marL="342900" indent="-342900"/>
            <a:endParaRPr lang="en-GB" sz="1800" dirty="0">
              <a:solidFill>
                <a:schemeClr val="tx2"/>
              </a:solidFill>
              <a:latin typeface="Gill Sans MT" panose="020B0502020104020203" pitchFamily="34" charset="77"/>
            </a:endParaRPr>
          </a:p>
          <a:p>
            <a:pPr marL="342900" indent="-342900"/>
            <a:endParaRPr lang="en-GB" sz="1800" dirty="0">
              <a:solidFill>
                <a:schemeClr val="tx2"/>
              </a:solidFill>
              <a:latin typeface="Gill Sans MT" panose="020B0502020104020203" pitchFamily="34" charset="77"/>
            </a:endParaRPr>
          </a:p>
          <a:p>
            <a:pPr marL="342900" indent="-342900"/>
            <a:endParaRPr lang="en-GB" sz="1800" dirty="0">
              <a:solidFill>
                <a:schemeClr val="tx2"/>
              </a:solidFill>
              <a:latin typeface="Gill Sans MT" panose="020B0502020104020203" pitchFamily="34" charset="77"/>
            </a:endParaRPr>
          </a:p>
          <a:p>
            <a:pPr marL="342900" indent="-342900"/>
            <a:endParaRPr lang="en-GB" sz="1400" dirty="0">
              <a:solidFill>
                <a:schemeClr val="tx2"/>
              </a:solidFill>
              <a:latin typeface="Gill Sans MT" panose="020B0502020104020203" pitchFamily="34" charset="77"/>
            </a:endParaRPr>
          </a:p>
          <a:p>
            <a:pPr marL="342900" indent="-342900"/>
            <a:endParaRPr lang="en-US" sz="1400" dirty="0">
              <a:solidFill>
                <a:schemeClr val="tx2"/>
              </a:solidFill>
              <a:latin typeface="Gill Sans MT" panose="020B0502020104020203" pitchFamily="34" charset="77"/>
            </a:endParaRPr>
          </a:p>
          <a:p>
            <a:endParaRPr lang="en-NL" sz="1400" dirty="0">
              <a:solidFill>
                <a:schemeClr val="tx2"/>
              </a:solidFill>
              <a:latin typeface="Gill Sans MT" panose="020B0502020104020203" pitchFamily="34" charset="77"/>
            </a:endParaRPr>
          </a:p>
        </p:txBody>
      </p:sp>
      <p:sp>
        <p:nvSpPr>
          <p:cNvPr id="5" name="TextBox 4">
            <a:extLst>
              <a:ext uri="{FF2B5EF4-FFF2-40B4-BE49-F238E27FC236}">
                <a16:creationId xmlns:a16="http://schemas.microsoft.com/office/drawing/2014/main" id="{6A065AA4-6A23-1D27-4745-32A9B55154C2}"/>
              </a:ext>
            </a:extLst>
          </p:cNvPr>
          <p:cNvSpPr txBox="1"/>
          <p:nvPr/>
        </p:nvSpPr>
        <p:spPr>
          <a:xfrm>
            <a:off x="1090750" y="3221609"/>
            <a:ext cx="10010503" cy="523220"/>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sz="2000" dirty="0">
                <a:solidFill>
                  <a:srgbClr val="143172"/>
                </a:solidFill>
                <a:latin typeface="Gill Sans MT" panose="020B0502020104020203" pitchFamily="34" charset="77"/>
              </a:rPr>
              <a:t>Regards programme contribution to larger change as important</a:t>
            </a:r>
          </a:p>
          <a:p>
            <a:pPr marL="342900" indent="-342900">
              <a:buFont typeface="Arial" panose="020B0604020202020204" pitchFamily="34" charset="0"/>
              <a:buChar char="•"/>
            </a:pPr>
            <a:endParaRPr lang="en-GB" sz="1400" dirty="0">
              <a:solidFill>
                <a:srgbClr val="143172"/>
              </a:solidFill>
              <a:latin typeface="Gill Sans MT" panose="020B0502020104020203" pitchFamily="34" charset="77"/>
            </a:endParaRPr>
          </a:p>
        </p:txBody>
      </p:sp>
      <p:sp>
        <p:nvSpPr>
          <p:cNvPr id="6" name="TextBox 5">
            <a:extLst>
              <a:ext uri="{FF2B5EF4-FFF2-40B4-BE49-F238E27FC236}">
                <a16:creationId xmlns:a16="http://schemas.microsoft.com/office/drawing/2014/main" id="{4F770109-4B2B-1CB9-58FE-7F1B8A10A3A1}"/>
              </a:ext>
            </a:extLst>
          </p:cNvPr>
          <p:cNvSpPr txBox="1"/>
          <p:nvPr/>
        </p:nvSpPr>
        <p:spPr>
          <a:xfrm>
            <a:off x="1090750" y="4102751"/>
            <a:ext cx="7948340" cy="615553"/>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sz="2000" dirty="0">
                <a:solidFill>
                  <a:srgbClr val="143172"/>
                </a:solidFill>
                <a:latin typeface="Gill Sans MT" panose="020B0502020104020203" pitchFamily="34" charset="77"/>
              </a:rPr>
              <a:t>Contributes to global community of practice seeking better ways to measure WASH systems change </a:t>
            </a:r>
            <a:endParaRPr lang="en-NL" sz="2000" dirty="0">
              <a:solidFill>
                <a:srgbClr val="143172"/>
              </a:solidFill>
              <a:latin typeface="Gill Sans MT" panose="020B0502020104020203" pitchFamily="34" charset="77"/>
            </a:endParaRPr>
          </a:p>
        </p:txBody>
      </p:sp>
      <p:pic>
        <p:nvPicPr>
          <p:cNvPr id="165" name="Video 164">
            <a:hlinkClick r:id="" action="ppaction://media"/>
            <a:extLst>
              <a:ext uri="{FF2B5EF4-FFF2-40B4-BE49-F238E27FC236}">
                <a16:creationId xmlns:a16="http://schemas.microsoft.com/office/drawing/2014/main" id="{975886A7-10A1-BDD0-D0E5-6814E0E3157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12500" r="12500"/>
          <a:stretch>
            <a:fillRect/>
          </a:stretch>
        </p:blipFill>
        <p:spPr>
          <a:xfrm>
            <a:off x="8528304" y="4718304"/>
            <a:ext cx="2057400" cy="2057400"/>
          </a:xfrm>
          <a:prstGeom prst="ellipse">
            <a:avLst/>
          </a:prstGeom>
        </p:spPr>
      </p:pic>
    </p:spTree>
    <p:custDataLst>
      <p:tags r:id="rId1"/>
    </p:custDataLst>
    <p:extLst>
      <p:ext uri="{BB962C8B-B14F-4D97-AF65-F5344CB8AC3E}">
        <p14:creationId xmlns:p14="http://schemas.microsoft.com/office/powerpoint/2010/main" val="2405709541"/>
      </p:ext>
    </p:extLst>
  </p:cSld>
  <p:clrMapOvr>
    <a:masterClrMapping/>
  </p:clrMapOvr>
  <mc:AlternateContent xmlns:mc="http://schemas.openxmlformats.org/markup-compatibility/2006" xmlns:p14="http://schemas.microsoft.com/office/powerpoint/2010/main">
    <mc:Choice Requires="p14">
      <p:transition spd="slow" p14:dur="2000" advTm="67316"/>
    </mc:Choice>
    <mc:Fallback xmlns="">
      <p:transition spd="slow" advTm="6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65"/>
                </p:tgtEl>
              </p:cMediaNode>
            </p:video>
            <p:seq concurrent="1" nextAc="seek">
              <p:cTn id="18" restart="whenNotActive" fill="hold" evtFilter="cancelBubble" nodeType="interactiveSeq">
                <p:stCondLst>
                  <p:cond evt="onClick" delay="0">
                    <p:tgtEl>
                      <p:spTgt spid="16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5"/>
                                        </p:tgtEl>
                                      </p:cBhvr>
                                    </p:cmd>
                                  </p:childTnLst>
                                </p:cTn>
                              </p:par>
                            </p:childTnLst>
                          </p:cTn>
                        </p:par>
                      </p:childTnLst>
                    </p:cTn>
                  </p:par>
                </p:childTnLst>
              </p:cTn>
              <p:nextCondLst>
                <p:cond evt="onClick" delay="0">
                  <p:tgtEl>
                    <p:spTgt spid="165"/>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0E72-D30F-A885-1419-0116AE690D96}"/>
              </a:ext>
            </a:extLst>
          </p:cNvPr>
          <p:cNvSpPr>
            <a:spLocks noGrp="1"/>
          </p:cNvSpPr>
          <p:nvPr>
            <p:ph type="title"/>
          </p:nvPr>
        </p:nvSpPr>
        <p:spPr/>
        <p:txBody>
          <a:bodyPr/>
          <a:lstStyle/>
          <a:p>
            <a:r>
              <a:rPr lang="en-GB" sz="2000" b="1" dirty="0">
                <a:latin typeface="Gill Sans MT" panose="020B0502020104020203" pitchFamily="34" charset="77"/>
              </a:rPr>
              <a:t>Spheres of control / influence / interest </a:t>
            </a:r>
            <a:endParaRPr lang="en-NL" sz="2000" b="1" dirty="0">
              <a:latin typeface="Gill Sans MT" panose="020B0502020104020203" pitchFamily="34" charset="77"/>
            </a:endParaRPr>
          </a:p>
        </p:txBody>
      </p:sp>
      <p:sp>
        <p:nvSpPr>
          <p:cNvPr id="21" name="Oval 20">
            <a:extLst>
              <a:ext uri="{FF2B5EF4-FFF2-40B4-BE49-F238E27FC236}">
                <a16:creationId xmlns:a16="http://schemas.microsoft.com/office/drawing/2014/main" id="{80469A28-9E2B-396A-1284-EDF2FA67BBE5}"/>
              </a:ext>
            </a:extLst>
          </p:cNvPr>
          <p:cNvSpPr/>
          <p:nvPr/>
        </p:nvSpPr>
        <p:spPr>
          <a:xfrm>
            <a:off x="1662112" y="1452932"/>
            <a:ext cx="8572500" cy="3729500"/>
          </a:xfrm>
          <a:prstGeom prst="ellips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rgbClr val="FFFFFF"/>
              </a:solidFill>
              <a:latin typeface="Gill Sans MT" panose="020B0502020104020203" pitchFamily="34" charset="77"/>
            </a:endParaRPr>
          </a:p>
        </p:txBody>
      </p:sp>
      <p:sp>
        <p:nvSpPr>
          <p:cNvPr id="26" name="Oval 25">
            <a:extLst>
              <a:ext uri="{FF2B5EF4-FFF2-40B4-BE49-F238E27FC236}">
                <a16:creationId xmlns:a16="http://schemas.microsoft.com/office/drawing/2014/main" id="{1C1C9C02-9C5C-B78C-03D5-FA2DE3FD55ED}"/>
              </a:ext>
            </a:extLst>
          </p:cNvPr>
          <p:cNvSpPr/>
          <p:nvPr/>
        </p:nvSpPr>
        <p:spPr>
          <a:xfrm>
            <a:off x="1885996" y="1861402"/>
            <a:ext cx="6348294" cy="2880647"/>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rgbClr val="FFFFFF"/>
              </a:solidFill>
              <a:latin typeface="Gill Sans MT" panose="020B0502020104020203" pitchFamily="34" charset="77"/>
            </a:endParaRPr>
          </a:p>
        </p:txBody>
      </p:sp>
      <p:sp>
        <p:nvSpPr>
          <p:cNvPr id="27" name="Oval 26">
            <a:extLst>
              <a:ext uri="{FF2B5EF4-FFF2-40B4-BE49-F238E27FC236}">
                <a16:creationId xmlns:a16="http://schemas.microsoft.com/office/drawing/2014/main" id="{CBA4F892-5EDF-D05B-866F-872963406347}"/>
              </a:ext>
            </a:extLst>
          </p:cNvPr>
          <p:cNvSpPr/>
          <p:nvPr/>
        </p:nvSpPr>
        <p:spPr>
          <a:xfrm>
            <a:off x="1662112" y="2400561"/>
            <a:ext cx="4187324" cy="1788787"/>
          </a:xfrm>
          <a:prstGeom prst="ellips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rgbClr val="FFFFFF"/>
              </a:solidFill>
              <a:latin typeface="Gill Sans MT" panose="020B0502020104020203" pitchFamily="34" charset="77"/>
            </a:endParaRPr>
          </a:p>
        </p:txBody>
      </p:sp>
      <p:sp>
        <p:nvSpPr>
          <p:cNvPr id="28" name="TextBox 27">
            <a:extLst>
              <a:ext uri="{FF2B5EF4-FFF2-40B4-BE49-F238E27FC236}">
                <a16:creationId xmlns:a16="http://schemas.microsoft.com/office/drawing/2014/main" id="{ED569DA4-DDA3-26BE-4E1C-B117BA164297}"/>
              </a:ext>
            </a:extLst>
          </p:cNvPr>
          <p:cNvSpPr txBox="1"/>
          <p:nvPr/>
        </p:nvSpPr>
        <p:spPr>
          <a:xfrm>
            <a:off x="2883765" y="2485682"/>
            <a:ext cx="2133600" cy="369332"/>
          </a:xfrm>
          <a:prstGeom prst="rect">
            <a:avLst/>
          </a:prstGeom>
          <a:noFill/>
        </p:spPr>
        <p:txBody>
          <a:bodyPr wrap="square" rtlCol="0">
            <a:spAutoFit/>
          </a:bodyPr>
          <a:lstStyle/>
          <a:p>
            <a:r>
              <a:rPr lang="en-GB" dirty="0">
                <a:solidFill>
                  <a:srgbClr val="000000"/>
                </a:solidFill>
                <a:latin typeface="Gill Sans MT" panose="020B0502020104020203" pitchFamily="34" charset="77"/>
              </a:rPr>
              <a:t>Sphere of control</a:t>
            </a:r>
            <a:endParaRPr lang="en-NL" dirty="0">
              <a:solidFill>
                <a:srgbClr val="000000"/>
              </a:solidFill>
              <a:latin typeface="Gill Sans MT" panose="020B0502020104020203" pitchFamily="34" charset="77"/>
            </a:endParaRPr>
          </a:p>
        </p:txBody>
      </p:sp>
      <p:sp>
        <p:nvSpPr>
          <p:cNvPr id="29" name="TextBox 28">
            <a:extLst>
              <a:ext uri="{FF2B5EF4-FFF2-40B4-BE49-F238E27FC236}">
                <a16:creationId xmlns:a16="http://schemas.microsoft.com/office/drawing/2014/main" id="{7BBD93D0-16FB-57B8-690A-3C44B556B56D}"/>
              </a:ext>
            </a:extLst>
          </p:cNvPr>
          <p:cNvSpPr txBox="1"/>
          <p:nvPr/>
        </p:nvSpPr>
        <p:spPr>
          <a:xfrm>
            <a:off x="5400433" y="2111548"/>
            <a:ext cx="2133600" cy="369332"/>
          </a:xfrm>
          <a:prstGeom prst="rect">
            <a:avLst/>
          </a:prstGeom>
          <a:noFill/>
        </p:spPr>
        <p:txBody>
          <a:bodyPr wrap="square" rtlCol="0">
            <a:spAutoFit/>
          </a:bodyPr>
          <a:lstStyle/>
          <a:p>
            <a:r>
              <a:rPr lang="en-GB" dirty="0">
                <a:solidFill>
                  <a:srgbClr val="000000"/>
                </a:solidFill>
                <a:latin typeface="Gill Sans MT" panose="020B0502020104020203" pitchFamily="34" charset="77"/>
              </a:rPr>
              <a:t>Sphere of influence</a:t>
            </a:r>
            <a:endParaRPr lang="en-NL" dirty="0">
              <a:solidFill>
                <a:srgbClr val="000000"/>
              </a:solidFill>
              <a:latin typeface="Gill Sans MT" panose="020B0502020104020203" pitchFamily="34" charset="77"/>
            </a:endParaRPr>
          </a:p>
        </p:txBody>
      </p:sp>
      <p:sp>
        <p:nvSpPr>
          <p:cNvPr id="30" name="TextBox 29">
            <a:extLst>
              <a:ext uri="{FF2B5EF4-FFF2-40B4-BE49-F238E27FC236}">
                <a16:creationId xmlns:a16="http://schemas.microsoft.com/office/drawing/2014/main" id="{3D586E66-DABB-57BD-9667-FFE0912889EC}"/>
              </a:ext>
            </a:extLst>
          </p:cNvPr>
          <p:cNvSpPr txBox="1"/>
          <p:nvPr/>
        </p:nvSpPr>
        <p:spPr>
          <a:xfrm>
            <a:off x="7318663" y="1952785"/>
            <a:ext cx="2133600" cy="369332"/>
          </a:xfrm>
          <a:prstGeom prst="rect">
            <a:avLst/>
          </a:prstGeom>
          <a:noFill/>
        </p:spPr>
        <p:txBody>
          <a:bodyPr wrap="square" rtlCol="0">
            <a:spAutoFit/>
          </a:bodyPr>
          <a:lstStyle/>
          <a:p>
            <a:r>
              <a:rPr lang="en-GB" dirty="0">
                <a:solidFill>
                  <a:srgbClr val="000000"/>
                </a:solidFill>
                <a:latin typeface="Gill Sans MT" panose="020B0502020104020203" pitchFamily="34" charset="77"/>
              </a:rPr>
              <a:t>Sphere of interest</a:t>
            </a:r>
            <a:endParaRPr lang="en-NL" dirty="0">
              <a:solidFill>
                <a:srgbClr val="000000"/>
              </a:solidFill>
              <a:latin typeface="Gill Sans MT" panose="020B0502020104020203" pitchFamily="34" charset="77"/>
            </a:endParaRPr>
          </a:p>
        </p:txBody>
      </p:sp>
      <p:sp>
        <p:nvSpPr>
          <p:cNvPr id="52" name="TextBox 51">
            <a:extLst>
              <a:ext uri="{FF2B5EF4-FFF2-40B4-BE49-F238E27FC236}">
                <a16:creationId xmlns:a16="http://schemas.microsoft.com/office/drawing/2014/main" id="{1BAC09D3-F292-B6FF-FB9F-183D2609BF55}"/>
              </a:ext>
            </a:extLst>
          </p:cNvPr>
          <p:cNvSpPr txBox="1"/>
          <p:nvPr/>
        </p:nvSpPr>
        <p:spPr>
          <a:xfrm>
            <a:off x="2940049" y="3466355"/>
            <a:ext cx="2693988" cy="830997"/>
          </a:xfrm>
          <a:prstGeom prst="rect">
            <a:avLst/>
          </a:prstGeom>
          <a:noFill/>
        </p:spPr>
        <p:txBody>
          <a:bodyPr wrap="square" rtlCol="0">
            <a:spAutoFit/>
          </a:bodyPr>
          <a:lstStyle/>
          <a:p>
            <a:r>
              <a:rPr lang="en-GB" sz="1200" u="sng" dirty="0">
                <a:solidFill>
                  <a:srgbClr val="000000"/>
                </a:solidFill>
                <a:latin typeface="Gill Sans MT" panose="020B0502020104020203" pitchFamily="34" charset="77"/>
                <a:cs typeface="Arial" panose="020B0604020202020204" pitchFamily="34" charset="0"/>
              </a:rPr>
              <a:t>Programme actors: </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Implementers</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Contractors/subcontractors</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Donor/funder</a:t>
            </a:r>
            <a:endParaRPr lang="en-NL" sz="1200" dirty="0">
              <a:solidFill>
                <a:srgbClr val="000000"/>
              </a:solidFill>
              <a:latin typeface="Gill Sans MT" panose="020B0502020104020203" pitchFamily="34" charset="77"/>
              <a:cs typeface="Arial" panose="020B0604020202020204" pitchFamily="34" charset="0"/>
            </a:endParaRPr>
          </a:p>
        </p:txBody>
      </p:sp>
      <p:sp>
        <p:nvSpPr>
          <p:cNvPr id="53" name="TextBox 52">
            <a:extLst>
              <a:ext uri="{FF2B5EF4-FFF2-40B4-BE49-F238E27FC236}">
                <a16:creationId xmlns:a16="http://schemas.microsoft.com/office/drawing/2014/main" id="{46AF5B89-FE0E-011D-6B50-41C7624D0CA3}"/>
              </a:ext>
            </a:extLst>
          </p:cNvPr>
          <p:cNvSpPr txBox="1"/>
          <p:nvPr/>
        </p:nvSpPr>
        <p:spPr>
          <a:xfrm>
            <a:off x="6096000" y="3461356"/>
            <a:ext cx="2693988" cy="1015663"/>
          </a:xfrm>
          <a:prstGeom prst="rect">
            <a:avLst/>
          </a:prstGeom>
          <a:noFill/>
        </p:spPr>
        <p:txBody>
          <a:bodyPr wrap="square" rtlCol="0">
            <a:spAutoFit/>
          </a:bodyPr>
          <a:lstStyle/>
          <a:p>
            <a:r>
              <a:rPr lang="en-GB" sz="1200" u="sng" dirty="0">
                <a:solidFill>
                  <a:srgbClr val="000000"/>
                </a:solidFill>
                <a:latin typeface="Gill Sans MT" panose="020B0502020104020203" pitchFamily="34" charset="77"/>
                <a:cs typeface="Arial" panose="020B0604020202020204" pitchFamily="34" charset="0"/>
              </a:rPr>
              <a:t>Boundary partners : </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Government</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Private sector</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CSOs/NGOs</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Other financiers/sector partners</a:t>
            </a:r>
          </a:p>
        </p:txBody>
      </p:sp>
      <p:sp>
        <p:nvSpPr>
          <p:cNvPr id="25" name="TextBox 24">
            <a:extLst>
              <a:ext uri="{FF2B5EF4-FFF2-40B4-BE49-F238E27FC236}">
                <a16:creationId xmlns:a16="http://schemas.microsoft.com/office/drawing/2014/main" id="{5C7A3D71-A583-6417-0C4A-5B96E3F18296}"/>
              </a:ext>
            </a:extLst>
          </p:cNvPr>
          <p:cNvSpPr txBox="1"/>
          <p:nvPr/>
        </p:nvSpPr>
        <p:spPr>
          <a:xfrm>
            <a:off x="8766535" y="3477636"/>
            <a:ext cx="2693988" cy="1200329"/>
          </a:xfrm>
          <a:prstGeom prst="rect">
            <a:avLst/>
          </a:prstGeom>
          <a:noFill/>
        </p:spPr>
        <p:txBody>
          <a:bodyPr wrap="square" rtlCol="0">
            <a:spAutoFit/>
          </a:bodyPr>
          <a:lstStyle/>
          <a:p>
            <a:r>
              <a:rPr lang="en-GB" sz="1200" u="sng" dirty="0">
                <a:solidFill>
                  <a:srgbClr val="000000"/>
                </a:solidFill>
                <a:latin typeface="Gill Sans MT" panose="020B0502020104020203" pitchFamily="34" charset="77"/>
                <a:cs typeface="Arial" panose="020B0604020202020204" pitchFamily="34" charset="0"/>
              </a:rPr>
              <a:t>End users : </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Communities</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Households</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Women/girls</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Marginalised groups</a:t>
            </a:r>
          </a:p>
          <a:p>
            <a:pPr marL="285750" indent="-285750">
              <a:buFontTx/>
              <a:buChar char="-"/>
            </a:pPr>
            <a:r>
              <a:rPr lang="en-GB" sz="1200" dirty="0">
                <a:solidFill>
                  <a:srgbClr val="000000"/>
                </a:solidFill>
                <a:latin typeface="Gill Sans MT" panose="020B0502020104020203" pitchFamily="34" charset="77"/>
                <a:cs typeface="Arial" panose="020B0604020202020204" pitchFamily="34" charset="0"/>
              </a:rPr>
              <a:t>Citizens</a:t>
            </a:r>
          </a:p>
        </p:txBody>
      </p:sp>
      <p:sp>
        <p:nvSpPr>
          <p:cNvPr id="4" name="Arrow: Chevron 3">
            <a:extLst>
              <a:ext uri="{FF2B5EF4-FFF2-40B4-BE49-F238E27FC236}">
                <a16:creationId xmlns:a16="http://schemas.microsoft.com/office/drawing/2014/main" id="{8812B825-5F47-4EB2-C475-23E8FD41ECE3}"/>
              </a:ext>
            </a:extLst>
          </p:cNvPr>
          <p:cNvSpPr/>
          <p:nvPr/>
        </p:nvSpPr>
        <p:spPr>
          <a:xfrm>
            <a:off x="4512878" y="2922719"/>
            <a:ext cx="1560443" cy="467168"/>
          </a:xfrm>
          <a:prstGeom prst="chevron">
            <a:avLst/>
          </a:prstGeom>
          <a:solidFill>
            <a:srgbClr val="5CB8B2">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defTabSz="914400">
              <a:defRPr/>
            </a:pPr>
            <a:r>
              <a:rPr lang="en-GB" sz="1143" b="1" kern="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Major Outputs</a:t>
            </a:r>
            <a:endParaRPr lang="en-GB" sz="1143" kern="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4CE561D6-5BA3-4DB6-C8A5-8DC2A31D8460}"/>
              </a:ext>
            </a:extLst>
          </p:cNvPr>
          <p:cNvSpPr/>
          <p:nvPr/>
        </p:nvSpPr>
        <p:spPr>
          <a:xfrm>
            <a:off x="7349388" y="2897763"/>
            <a:ext cx="1344337" cy="490470"/>
          </a:xfrm>
          <a:prstGeom prst="chevron">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048" b="1"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Outcomes</a:t>
            </a:r>
            <a:endParaRPr lang="en-GB" sz="1143"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9" name="Arrow: Chevron 8">
            <a:extLst>
              <a:ext uri="{FF2B5EF4-FFF2-40B4-BE49-F238E27FC236}">
                <a16:creationId xmlns:a16="http://schemas.microsoft.com/office/drawing/2014/main" id="{A764FEC9-AFA9-D23E-16F5-DE5AAB6CE702}"/>
              </a:ext>
            </a:extLst>
          </p:cNvPr>
          <p:cNvSpPr/>
          <p:nvPr/>
        </p:nvSpPr>
        <p:spPr>
          <a:xfrm>
            <a:off x="5961131" y="2911007"/>
            <a:ext cx="1501415" cy="477226"/>
          </a:xfrm>
          <a:prstGeom prst="chevron">
            <a:avLst/>
          </a:prstGeom>
          <a:solidFill>
            <a:srgbClr val="833177"/>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defTabSz="914400">
              <a:defRPr/>
            </a:pPr>
            <a:r>
              <a:rPr lang="en-GB" sz="1048" b="1" kern="0"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Intermediary Outcomes</a:t>
            </a:r>
            <a:endParaRPr lang="en-GB" sz="1143" kern="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10" name="Arrow: Chevron 9">
            <a:extLst>
              <a:ext uri="{FF2B5EF4-FFF2-40B4-BE49-F238E27FC236}">
                <a16:creationId xmlns:a16="http://schemas.microsoft.com/office/drawing/2014/main" id="{14187B14-A28F-A9B6-9F04-E3CE51A37518}"/>
              </a:ext>
            </a:extLst>
          </p:cNvPr>
          <p:cNvSpPr/>
          <p:nvPr/>
        </p:nvSpPr>
        <p:spPr>
          <a:xfrm>
            <a:off x="8609235" y="2886565"/>
            <a:ext cx="1333235" cy="490470"/>
          </a:xfrm>
          <a:prstGeom prst="chevron">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Impact</a:t>
            </a:r>
            <a:endParaRPr lang="en-GB" sz="1143">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11" name="Arrow: Chevron 10">
            <a:extLst>
              <a:ext uri="{FF2B5EF4-FFF2-40B4-BE49-F238E27FC236}">
                <a16:creationId xmlns:a16="http://schemas.microsoft.com/office/drawing/2014/main" id="{DF9F8D7C-575B-E4A0-2618-6577523FA03C}"/>
              </a:ext>
            </a:extLst>
          </p:cNvPr>
          <p:cNvSpPr/>
          <p:nvPr/>
        </p:nvSpPr>
        <p:spPr>
          <a:xfrm>
            <a:off x="1664916" y="2931244"/>
            <a:ext cx="1320401" cy="456990"/>
          </a:xfrm>
          <a:prstGeom prst="chevron">
            <a:avLst/>
          </a:prstGeom>
          <a:solidFill>
            <a:srgbClr val="4472C4">
              <a:lumMod val="20000"/>
              <a:lumOff val="8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Inputs</a:t>
            </a:r>
            <a:endParaRPr lang="en-GB" sz="1143"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13" name="Arrow: Chevron 12">
            <a:extLst>
              <a:ext uri="{FF2B5EF4-FFF2-40B4-BE49-F238E27FC236}">
                <a16:creationId xmlns:a16="http://schemas.microsoft.com/office/drawing/2014/main" id="{6F6A313B-742F-206A-C700-2166A09AA4E0}"/>
              </a:ext>
            </a:extLst>
          </p:cNvPr>
          <p:cNvSpPr/>
          <p:nvPr/>
        </p:nvSpPr>
        <p:spPr>
          <a:xfrm>
            <a:off x="2880815" y="2931245"/>
            <a:ext cx="1749919" cy="450119"/>
          </a:xfrm>
          <a:prstGeom prst="chevron">
            <a:avLst/>
          </a:prstGeom>
          <a:solidFill>
            <a:srgbClr val="407EC9">
              <a:lumMod val="60000"/>
              <a:lumOff val="4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defTabSz="914400">
              <a:defRPr/>
            </a:pPr>
            <a:r>
              <a:rPr lang="en-GB" sz="1143" b="1" kern="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Activities</a:t>
            </a:r>
            <a:endParaRPr lang="en-GB" sz="1143" kern="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pic>
        <p:nvPicPr>
          <p:cNvPr id="124" name="Video 123">
            <a:hlinkClick r:id="" action="ppaction://media"/>
            <a:extLst>
              <a:ext uri="{FF2B5EF4-FFF2-40B4-BE49-F238E27FC236}">
                <a16:creationId xmlns:a16="http://schemas.microsoft.com/office/drawing/2014/main" id="{1A4872A0-640D-0CE5-FBFB-7C2AC40252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452548470"/>
      </p:ext>
    </p:extLst>
  </p:cSld>
  <p:clrMapOvr>
    <a:masterClrMapping/>
  </p:clrMapOvr>
  <mc:AlternateContent xmlns:mc="http://schemas.openxmlformats.org/markup-compatibility/2006" xmlns:p14="http://schemas.microsoft.com/office/powerpoint/2010/main">
    <mc:Choice Requires="p14">
      <p:transition spd="slow" p14:dur="2000" advTm="64902"/>
    </mc:Choice>
    <mc:Fallback xmlns="">
      <p:transition spd="slow" advTm="6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4"/>
                </p:tgtEl>
              </p:cMediaNode>
            </p:video>
            <p:seq concurrent="1" nextAc="seek">
              <p:cTn id="8" restart="whenNotActive" fill="hold" evtFilter="cancelBubble" nodeType="interactiveSeq">
                <p:stCondLst>
                  <p:cond evt="onClick" delay="0">
                    <p:tgtEl>
                      <p:spTgt spid="1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4"/>
                                        </p:tgtEl>
                                      </p:cBhvr>
                                    </p:cmd>
                                  </p:childTnLst>
                                </p:cTn>
                              </p:par>
                            </p:childTnLst>
                          </p:cTn>
                        </p:par>
                      </p:childTnLst>
                    </p:cTn>
                  </p:par>
                </p:childTnLst>
              </p:cTn>
              <p:nextCondLst>
                <p:cond evt="onClick" delay="0">
                  <p:tgtEl>
                    <p:spTgt spid="12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EE19DF0E-46A0-D5FF-A674-6B98796AE24A}"/>
              </a:ext>
            </a:extLst>
          </p:cNvPr>
          <p:cNvSpPr/>
          <p:nvPr/>
        </p:nvSpPr>
        <p:spPr>
          <a:xfrm>
            <a:off x="1683026" y="897475"/>
            <a:ext cx="8727514" cy="1925239"/>
          </a:xfrm>
          <a:prstGeom prst="roundRect">
            <a:avLst>
              <a:gd name="adj" fmla="val 3172"/>
            </a:avLst>
          </a:prstGeom>
          <a:solidFill>
            <a:schemeClr val="bg1">
              <a:lumMod val="85000"/>
            </a:schemeClr>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NL" sz="1200" kern="0" dirty="0" err="1">
              <a:solidFill>
                <a:srgbClr val="000000"/>
              </a:solidFill>
              <a:latin typeface="Gill Sans MT" panose="020B0502020104020203" pitchFamily="34" charset="77"/>
            </a:endParaRPr>
          </a:p>
        </p:txBody>
      </p:sp>
      <p:sp>
        <p:nvSpPr>
          <p:cNvPr id="2" name="Title 1"/>
          <p:cNvSpPr>
            <a:spLocks noGrp="1"/>
          </p:cNvSpPr>
          <p:nvPr>
            <p:ph type="title"/>
          </p:nvPr>
        </p:nvSpPr>
        <p:spPr>
          <a:xfrm>
            <a:off x="1683026" y="470204"/>
            <a:ext cx="8549547" cy="722811"/>
          </a:xfrm>
        </p:spPr>
        <p:txBody>
          <a:bodyPr/>
          <a:lstStyle/>
          <a:p>
            <a:r>
              <a:rPr lang="en-GB" b="1" dirty="0">
                <a:latin typeface="Gill Sans MT" panose="020B0502020104020203" pitchFamily="34" charset="77"/>
              </a:rPr>
              <a:t>Indicator types and data sources </a:t>
            </a:r>
          </a:p>
        </p:txBody>
      </p:sp>
      <p:sp>
        <p:nvSpPr>
          <p:cNvPr id="4" name="Arrow: Chevron 3">
            <a:extLst>
              <a:ext uri="{FF2B5EF4-FFF2-40B4-BE49-F238E27FC236}">
                <a16:creationId xmlns:a16="http://schemas.microsoft.com/office/drawing/2014/main" id="{D03C499B-3371-D79C-9448-5EDF19F1D5A5}"/>
              </a:ext>
            </a:extLst>
          </p:cNvPr>
          <p:cNvSpPr/>
          <p:nvPr/>
        </p:nvSpPr>
        <p:spPr>
          <a:xfrm>
            <a:off x="1801815" y="967956"/>
            <a:ext cx="1749919" cy="450119"/>
          </a:xfrm>
          <a:prstGeom prst="chevron">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Activities</a:t>
            </a:r>
            <a:endParaRPr lang="en-GB" sz="1143"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6" name="Arrow: Chevron 5">
            <a:extLst>
              <a:ext uri="{FF2B5EF4-FFF2-40B4-BE49-F238E27FC236}">
                <a16:creationId xmlns:a16="http://schemas.microsoft.com/office/drawing/2014/main" id="{D9FD4FD8-CEEA-545A-9F2B-698B9CE81A13}"/>
              </a:ext>
            </a:extLst>
          </p:cNvPr>
          <p:cNvSpPr/>
          <p:nvPr/>
        </p:nvSpPr>
        <p:spPr>
          <a:xfrm>
            <a:off x="3645719" y="959430"/>
            <a:ext cx="2288221" cy="467168"/>
          </a:xfrm>
          <a:prstGeom prst="chevron">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Major Outputs</a:t>
            </a:r>
            <a:endParaRPr lang="en-GB" sz="1143"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7" name="Arrow: Chevron 6">
            <a:extLst>
              <a:ext uri="{FF2B5EF4-FFF2-40B4-BE49-F238E27FC236}">
                <a16:creationId xmlns:a16="http://schemas.microsoft.com/office/drawing/2014/main" id="{8BD791DC-E3F7-3DED-726C-9FE50F141B5B}"/>
              </a:ext>
            </a:extLst>
          </p:cNvPr>
          <p:cNvSpPr/>
          <p:nvPr/>
        </p:nvSpPr>
        <p:spPr>
          <a:xfrm>
            <a:off x="7580804" y="959431"/>
            <a:ext cx="1344337" cy="490470"/>
          </a:xfrm>
          <a:prstGeom prst="chevron">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048" b="1"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Outcomes</a:t>
            </a:r>
            <a:endParaRPr lang="en-GB" sz="1143"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1F34B93-68D6-88AA-4C35-5756D2B83A25}"/>
              </a:ext>
            </a:extLst>
          </p:cNvPr>
          <p:cNvSpPr/>
          <p:nvPr/>
        </p:nvSpPr>
        <p:spPr>
          <a:xfrm>
            <a:off x="1781460" y="1569746"/>
            <a:ext cx="1746068" cy="939438"/>
          </a:xfrm>
          <a:prstGeom prst="rect">
            <a:avLst/>
          </a:prstGeom>
          <a:solidFill>
            <a:schemeClr val="accent2">
              <a:lumMod val="60000"/>
              <a:lumOff val="40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t" anchorCtr="0" forceAA="0" compatLnSpc="1">
            <a:prstTxWarp prst="textNoShape">
              <a:avLst/>
            </a:prstTxWarp>
            <a:noAutofit/>
          </a:bodyPr>
          <a:lstStyle/>
          <a:p>
            <a:pPr algn="ctr" defTabSz="870875">
              <a:defRPr/>
            </a:pPr>
            <a:r>
              <a:rPr lang="en-US" kern="0" dirty="0">
                <a:solidFill>
                  <a:srgbClr val="FFFFFF"/>
                </a:solidFill>
                <a:latin typeface="Gill Sans MT" panose="020B0502020104020203" pitchFamily="34" charset="77"/>
                <a:cs typeface="Arial"/>
              </a:rPr>
              <a:t>PROGRAMME ACTIVITIES</a:t>
            </a:r>
            <a:endParaRPr lang="en-GB" kern="0" dirty="0">
              <a:solidFill>
                <a:srgbClr val="FFFFFF"/>
              </a:solidFill>
              <a:latin typeface="Gill Sans MT" panose="020B0502020104020203" pitchFamily="34" charset="77"/>
            </a:endParaRPr>
          </a:p>
          <a:p>
            <a:r>
              <a:rPr lang="en-GB" sz="110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 </a:t>
            </a:r>
          </a:p>
          <a:p>
            <a:r>
              <a:rPr lang="en-GB" sz="110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 </a:t>
            </a:r>
          </a:p>
          <a:p>
            <a:r>
              <a:rPr lang="en-GB" sz="110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44BA99A-055C-9191-1184-39712E99975C}"/>
              </a:ext>
            </a:extLst>
          </p:cNvPr>
          <p:cNvSpPr/>
          <p:nvPr/>
        </p:nvSpPr>
        <p:spPr>
          <a:xfrm>
            <a:off x="3611420" y="1565564"/>
            <a:ext cx="2193033" cy="943620"/>
          </a:xfrm>
          <a:prstGeom prst="rect">
            <a:avLst/>
          </a:prstGeom>
          <a:solidFill>
            <a:schemeClr val="accent3">
              <a:lumMod val="75000"/>
            </a:scheme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defTabSz="870875">
              <a:defRPr/>
            </a:pPr>
            <a:r>
              <a:rPr lang="en-GB" kern="0" dirty="0">
                <a:solidFill>
                  <a:srgbClr val="FFFFFF"/>
                </a:solidFill>
                <a:latin typeface="Gill Sans MT" panose="020B0502020104020203" pitchFamily="34" charset="77"/>
              </a:rPr>
              <a:t>WASH SYSTEM BOTTLENECKS ADDRESSED</a:t>
            </a:r>
            <a:endParaRPr lang="en-US" sz="3200" kern="0" dirty="0">
              <a:solidFill>
                <a:srgbClr val="FFFFFF"/>
              </a:solidFill>
              <a:latin typeface="Gill Sans MT" panose="020B0502020104020203" pitchFamily="34" charset="77"/>
              <a:cs typeface="Arial"/>
            </a:endParaRPr>
          </a:p>
        </p:txBody>
      </p:sp>
      <p:sp>
        <p:nvSpPr>
          <p:cNvPr id="13" name="Rectangle 12">
            <a:extLst>
              <a:ext uri="{FF2B5EF4-FFF2-40B4-BE49-F238E27FC236}">
                <a16:creationId xmlns:a16="http://schemas.microsoft.com/office/drawing/2014/main" id="{E6BC9F55-38A3-C339-17B6-69F57BF65A47}"/>
              </a:ext>
            </a:extLst>
          </p:cNvPr>
          <p:cNvSpPr/>
          <p:nvPr/>
        </p:nvSpPr>
        <p:spPr>
          <a:xfrm>
            <a:off x="7580803" y="1565563"/>
            <a:ext cx="1219248" cy="943620"/>
          </a:xfrm>
          <a:prstGeom prst="rect">
            <a:avLst/>
          </a:prstGeom>
          <a:solidFill>
            <a:srgbClr val="5B9BD5">
              <a:lumMod val="75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600"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WASH SERVICES </a:t>
            </a:r>
          </a:p>
          <a:p>
            <a:endParaRPr lang="en-GB" sz="952"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950F239-D1A7-951A-6C04-184DBDE84EAC}"/>
              </a:ext>
            </a:extLst>
          </p:cNvPr>
          <p:cNvSpPr/>
          <p:nvPr/>
        </p:nvSpPr>
        <p:spPr>
          <a:xfrm>
            <a:off x="8944250" y="1565562"/>
            <a:ext cx="1290470" cy="943620"/>
          </a:xfrm>
          <a:prstGeom prst="rect">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HEALTH, LIVES, EQUITY</a:t>
            </a:r>
            <a:endParaRPr lang="en-GB"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a:p>
            <a:endParaRPr lang="en-GB" sz="952"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015C3E93-3B14-988B-8EF7-B6DCE1759183}"/>
              </a:ext>
            </a:extLst>
          </p:cNvPr>
          <p:cNvSpPr/>
          <p:nvPr/>
        </p:nvSpPr>
        <p:spPr>
          <a:xfrm>
            <a:off x="5933940" y="959431"/>
            <a:ext cx="1700730" cy="477226"/>
          </a:xfrm>
          <a:prstGeom prst="chevron">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048" b="1"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Intermediary Outcomes</a:t>
            </a:r>
            <a:endParaRPr lang="en-GB" sz="1143"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16" name="Content Placeholder 8">
            <a:extLst>
              <a:ext uri="{FF2B5EF4-FFF2-40B4-BE49-F238E27FC236}">
                <a16:creationId xmlns:a16="http://schemas.microsoft.com/office/drawing/2014/main" id="{2AFC6F9C-119D-4E33-B51B-D58DE9422062}"/>
              </a:ext>
            </a:extLst>
          </p:cNvPr>
          <p:cNvSpPr txBox="1">
            <a:spLocks/>
          </p:cNvSpPr>
          <p:nvPr/>
        </p:nvSpPr>
        <p:spPr>
          <a:xfrm>
            <a:off x="5933940" y="1577856"/>
            <a:ext cx="1569795" cy="931329"/>
          </a:xfrm>
          <a:prstGeom prst="rect">
            <a:avLst/>
          </a:prstGeom>
          <a:solidFill>
            <a:schemeClr val="accent5"/>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lvl1pPr marL="180000" indent="-180000" algn="l" defTabSz="914400" rtl="0" eaLnBrk="1" latinLnBrk="0" hangingPunct="1">
              <a:spcBef>
                <a:spcPts val="600"/>
              </a:spcBef>
              <a:buFont typeface="Arial" panose="020B0604020202020204" pitchFamily="34" charset="0"/>
              <a:buChar char="•"/>
              <a:defRPr sz="1400" kern="0">
                <a:solidFill>
                  <a:schemeClr val="tx1"/>
                </a:solidFill>
                <a:latin typeface="+mn-lt"/>
                <a:ea typeface="+mn-ea"/>
                <a:cs typeface="+mn-cs"/>
              </a:defRPr>
            </a:lvl1pPr>
            <a:lvl2pPr marL="3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2pPr>
            <a:lvl3pPr marL="5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3pPr>
            <a:lvl4pPr marL="7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4pPr>
            <a:lvl5pPr marL="90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marL="0" indent="0" algn="ctr">
              <a:buNone/>
            </a:pPr>
            <a:r>
              <a:rPr lang="en-GB" sz="1800" dirty="0">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STRONG WASH SYSTEMS</a:t>
            </a:r>
            <a:endParaRPr lang="en-GB" sz="2800" dirty="0">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17" name="Arrow: Chevron 16">
            <a:extLst>
              <a:ext uri="{FF2B5EF4-FFF2-40B4-BE49-F238E27FC236}">
                <a16:creationId xmlns:a16="http://schemas.microsoft.com/office/drawing/2014/main" id="{DD0E3A0F-7ADD-651F-A8F7-9243AE711814}"/>
              </a:ext>
            </a:extLst>
          </p:cNvPr>
          <p:cNvSpPr/>
          <p:nvPr/>
        </p:nvSpPr>
        <p:spPr>
          <a:xfrm>
            <a:off x="8800052" y="959431"/>
            <a:ext cx="1503938" cy="490470"/>
          </a:xfrm>
          <a:prstGeom prst="chevron">
            <a:avLst/>
          </a:prstGeom>
          <a:solidFill>
            <a:srgbClr val="5B9BD5">
              <a:lumMod val="50000"/>
            </a:srgbClr>
          </a:solidFill>
          <a:ln w="12700" cap="flat" cmpd="sng" algn="ctr">
            <a:solidFill>
              <a:srgbClr val="4472C4">
                <a:shade val="50000"/>
              </a:srgbClr>
            </a:solidFill>
            <a:prstDash val="solid"/>
            <a:miter lim="800000"/>
          </a:ln>
          <a:effectLst/>
        </p:spPr>
        <p:txBody>
          <a:bodyPr rot="0" spcFirstLastPara="0" vert="horz" wrap="square" lIns="87086" tIns="43543" rIns="87086" bIns="43543" numCol="1" spcCol="0" rtlCol="0" fromWordArt="0" anchor="ctr" anchorCtr="0" forceAA="0" compatLnSpc="1">
            <a:prstTxWarp prst="textNoShape">
              <a:avLst/>
            </a:prstTxWarp>
            <a:noAutofit/>
          </a:bodyPr>
          <a:lstStyle/>
          <a:p>
            <a:pPr algn="ctr"/>
            <a:r>
              <a:rPr lang="en-GB" sz="1143" b="1">
                <a:solidFill>
                  <a:srgbClr val="FFFFFF"/>
                </a:solidFill>
                <a:latin typeface="Gill Sans MT" panose="020B0502020104020203" pitchFamily="34" charset="77"/>
                <a:ea typeface="Times New Roman" panose="02020603050405020304" pitchFamily="18" charset="0"/>
                <a:cs typeface="Times New Roman" panose="02020603050405020304" pitchFamily="18" charset="0"/>
              </a:rPr>
              <a:t>Impact</a:t>
            </a:r>
            <a:endParaRPr lang="en-GB" sz="1143">
              <a:solidFill>
                <a:srgbClr val="000000"/>
              </a:solidFill>
              <a:latin typeface="Gill Sans MT" panose="020B0502020104020203" pitchFamily="34" charset="77"/>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5006DC8-2644-1DAB-FB95-CF4DA4248B09}"/>
              </a:ext>
            </a:extLst>
          </p:cNvPr>
          <p:cNvSpPr txBox="1"/>
          <p:nvPr/>
        </p:nvSpPr>
        <p:spPr>
          <a:xfrm>
            <a:off x="8621332" y="2617302"/>
            <a:ext cx="3434393" cy="184666"/>
          </a:xfrm>
          <a:prstGeom prst="rect">
            <a:avLst/>
          </a:prstGeom>
          <a:noFill/>
        </p:spPr>
        <p:txBody>
          <a:bodyPr wrap="square" lIns="0" tIns="0" rIns="0" bIns="0" rtlCol="0">
            <a:spAutoFit/>
          </a:bodyPr>
          <a:lstStyle/>
          <a:p>
            <a:r>
              <a:rPr lang="en-GB" sz="1200" kern="0" dirty="0">
                <a:solidFill>
                  <a:srgbClr val="000000"/>
                </a:solidFill>
                <a:latin typeface="Gill Sans MT" panose="020B0502020104020203" pitchFamily="34" charset="77"/>
              </a:rPr>
              <a:t>Political economy, context</a:t>
            </a:r>
            <a:endParaRPr lang="en-NL" sz="1200" kern="0" dirty="0">
              <a:solidFill>
                <a:srgbClr val="000000"/>
              </a:solidFill>
              <a:latin typeface="Gill Sans MT" panose="020B0502020104020203" pitchFamily="34" charset="77"/>
            </a:endParaRPr>
          </a:p>
        </p:txBody>
      </p:sp>
      <p:sp>
        <p:nvSpPr>
          <p:cNvPr id="35" name="Rectangle 34">
            <a:extLst>
              <a:ext uri="{FF2B5EF4-FFF2-40B4-BE49-F238E27FC236}">
                <a16:creationId xmlns:a16="http://schemas.microsoft.com/office/drawing/2014/main" id="{A462B916-9743-D14B-1571-5BD9FCA14681}"/>
              </a:ext>
            </a:extLst>
          </p:cNvPr>
          <p:cNvSpPr/>
          <p:nvPr/>
        </p:nvSpPr>
        <p:spPr>
          <a:xfrm>
            <a:off x="7518404" y="2952690"/>
            <a:ext cx="1425846" cy="2033359"/>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t"/>
          <a:lstStyle/>
          <a:p>
            <a:pPr defTabSz="870875"/>
            <a:r>
              <a:rPr lang="en-GB" sz="1400" b="1" kern="0" dirty="0">
                <a:solidFill>
                  <a:srgbClr val="2E75B6"/>
                </a:solidFill>
                <a:latin typeface="Gill Sans MT" panose="020B0502020104020203" pitchFamily="34" charset="77"/>
              </a:rPr>
              <a:t>Service levels</a:t>
            </a:r>
          </a:p>
          <a:p>
            <a:pPr defTabSz="870875"/>
            <a:endParaRPr lang="en-GB" sz="1400" b="1" kern="0" dirty="0">
              <a:solidFill>
                <a:srgbClr val="2E75B6"/>
              </a:solidFill>
              <a:latin typeface="Gill Sans MT" panose="020B0502020104020203" pitchFamily="34" charset="77"/>
            </a:endParaRPr>
          </a:p>
          <a:p>
            <a:pPr defTabSz="870875"/>
            <a:endParaRPr lang="en-GB" sz="1400" kern="0" dirty="0">
              <a:solidFill>
                <a:srgbClr val="2E75B6"/>
              </a:solidFill>
              <a:latin typeface="Gill Sans MT" panose="020B0502020104020203" pitchFamily="34" charset="77"/>
            </a:endParaRPr>
          </a:p>
          <a:p>
            <a:pPr defTabSz="870875"/>
            <a:r>
              <a:rPr lang="en-GB" sz="1400" kern="0" dirty="0">
                <a:solidFill>
                  <a:srgbClr val="2E75B6"/>
                </a:solidFill>
                <a:latin typeface="Gill Sans MT" panose="020B0502020104020203" pitchFamily="34" charset="77"/>
              </a:rPr>
              <a:t>National, subnational service levels disaggregated</a:t>
            </a:r>
            <a:endParaRPr lang="en-GB" sz="1400" kern="0" dirty="0">
              <a:solidFill>
                <a:srgbClr val="2E75B6"/>
              </a:solidFill>
              <a:latin typeface="Gill Sans MT" panose="020B0502020104020203" pitchFamily="34" charset="77"/>
              <a:cs typeface="Arial"/>
            </a:endParaRPr>
          </a:p>
          <a:p>
            <a:pPr defTabSz="870875"/>
            <a:endParaRPr lang="en-GB" sz="1400" kern="0" dirty="0">
              <a:solidFill>
                <a:srgbClr val="2E75B6"/>
              </a:solidFill>
              <a:latin typeface="Gill Sans MT" panose="020B0502020104020203" pitchFamily="34" charset="77"/>
              <a:cs typeface="Arial"/>
            </a:endParaRPr>
          </a:p>
          <a:p>
            <a:pPr defTabSz="870875"/>
            <a:endParaRPr lang="en-GB" sz="1400" kern="0" dirty="0">
              <a:solidFill>
                <a:srgbClr val="5CB8B2"/>
              </a:solidFill>
              <a:latin typeface="Gill Sans MT" panose="020B0502020104020203" pitchFamily="34" charset="77"/>
              <a:cs typeface="Arial"/>
            </a:endParaRPr>
          </a:p>
        </p:txBody>
      </p:sp>
      <p:sp>
        <p:nvSpPr>
          <p:cNvPr id="36" name="Rectangle 35">
            <a:extLst>
              <a:ext uri="{FF2B5EF4-FFF2-40B4-BE49-F238E27FC236}">
                <a16:creationId xmlns:a16="http://schemas.microsoft.com/office/drawing/2014/main" id="{3AC55FA9-DD48-A75C-DB31-9850F67851AF}"/>
              </a:ext>
            </a:extLst>
          </p:cNvPr>
          <p:cNvSpPr/>
          <p:nvPr/>
        </p:nvSpPr>
        <p:spPr>
          <a:xfrm>
            <a:off x="3667541" y="2910919"/>
            <a:ext cx="2136912" cy="2033359"/>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t"/>
          <a:lstStyle/>
          <a:p>
            <a:pPr defTabSz="870875"/>
            <a:r>
              <a:rPr lang="en-GB" sz="1400" b="1" kern="0" dirty="0">
                <a:solidFill>
                  <a:srgbClr val="3F908B"/>
                </a:solidFill>
                <a:latin typeface="Gill Sans MT" panose="020B0502020104020203" pitchFamily="34" charset="77"/>
              </a:rPr>
              <a:t>Programme output indicators </a:t>
            </a:r>
          </a:p>
          <a:p>
            <a:pPr defTabSz="870875"/>
            <a:endParaRPr lang="en-GB" sz="1400" kern="0" dirty="0">
              <a:solidFill>
                <a:srgbClr val="3F908B"/>
              </a:solidFill>
              <a:latin typeface="Gill Sans MT" panose="020B0502020104020203" pitchFamily="34" charset="77"/>
            </a:endParaRPr>
          </a:p>
          <a:p>
            <a:pPr defTabSz="870875"/>
            <a:r>
              <a:rPr lang="en-GB" sz="1400" kern="0" dirty="0">
                <a:solidFill>
                  <a:srgbClr val="3F908B"/>
                </a:solidFill>
                <a:latin typeface="Gill Sans MT" panose="020B0502020104020203" pitchFamily="34" charset="77"/>
              </a:rPr>
              <a:t>Progress toward strengthening identified systemic bottlenecks</a:t>
            </a:r>
          </a:p>
          <a:p>
            <a:pPr defTabSz="870875"/>
            <a:endParaRPr lang="en-GB" sz="1400" kern="0" dirty="0">
              <a:solidFill>
                <a:srgbClr val="3F908B"/>
              </a:solidFill>
              <a:latin typeface="Gill Sans MT" panose="020B0502020104020203" pitchFamily="34" charset="77"/>
            </a:endParaRPr>
          </a:p>
          <a:p>
            <a:pPr defTabSz="870875"/>
            <a:r>
              <a:rPr lang="en-GB" sz="1400" kern="0" dirty="0">
                <a:solidFill>
                  <a:srgbClr val="3F908B"/>
                </a:solidFill>
                <a:latin typeface="Gill Sans MT" panose="020B0502020104020203" pitchFamily="34" charset="77"/>
              </a:rPr>
              <a:t>Successful implementation of programme activities</a:t>
            </a:r>
            <a:endParaRPr lang="en-GB" sz="1400" kern="0" dirty="0">
              <a:solidFill>
                <a:srgbClr val="3F908B"/>
              </a:solidFill>
              <a:latin typeface="Gill Sans MT" panose="020B0502020104020203" pitchFamily="34" charset="77"/>
              <a:cs typeface="Arial"/>
            </a:endParaRPr>
          </a:p>
        </p:txBody>
      </p:sp>
      <p:sp>
        <p:nvSpPr>
          <p:cNvPr id="39" name="Rectangle 38">
            <a:extLst>
              <a:ext uri="{FF2B5EF4-FFF2-40B4-BE49-F238E27FC236}">
                <a16:creationId xmlns:a16="http://schemas.microsoft.com/office/drawing/2014/main" id="{DDAF902D-B814-4662-251F-FB770A427259}"/>
              </a:ext>
            </a:extLst>
          </p:cNvPr>
          <p:cNvSpPr/>
          <p:nvPr/>
        </p:nvSpPr>
        <p:spPr>
          <a:xfrm>
            <a:off x="1781461" y="3224040"/>
            <a:ext cx="1776951" cy="19252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216000" rIns="69669" bIns="69669" rtlCol="0" anchor="ctr"/>
          <a:lstStyle/>
          <a:p>
            <a:pPr defTabSz="870875"/>
            <a:r>
              <a:rPr lang="en-GB" sz="1400" b="1" kern="0" dirty="0">
                <a:solidFill>
                  <a:srgbClr val="143172"/>
                </a:solidFill>
                <a:latin typeface="Gill Sans MT" panose="020B0502020104020203" pitchFamily="34" charset="77"/>
              </a:rPr>
              <a:t>Project monitoring </a:t>
            </a:r>
          </a:p>
          <a:p>
            <a:pPr defTabSz="870875"/>
            <a:endParaRPr lang="en-GB" sz="1400" kern="0" dirty="0">
              <a:solidFill>
                <a:srgbClr val="143172"/>
              </a:solidFill>
              <a:latin typeface="Gill Sans MT" panose="020B0502020104020203" pitchFamily="34" charset="77"/>
            </a:endParaRPr>
          </a:p>
          <a:p>
            <a:pPr defTabSz="870875"/>
            <a:r>
              <a:rPr lang="en-GB" sz="1400" kern="0" dirty="0">
                <a:solidFill>
                  <a:srgbClr val="143172"/>
                </a:solidFill>
                <a:latin typeface="Gill Sans MT" panose="020B0502020104020203" pitchFamily="34" charset="77"/>
              </a:rPr>
              <a:t>Programme activities and deliverables (and resource/investment tracking)</a:t>
            </a:r>
            <a:endParaRPr lang="en-GB" sz="1400" kern="0" dirty="0">
              <a:solidFill>
                <a:srgbClr val="143172"/>
              </a:solidFill>
              <a:latin typeface="Gill Sans MT" panose="020B0502020104020203" pitchFamily="34" charset="77"/>
              <a:cs typeface="Arial"/>
            </a:endParaRPr>
          </a:p>
          <a:p>
            <a:pPr defTabSz="870875"/>
            <a:endParaRPr lang="en-GB" sz="1400" kern="0" dirty="0">
              <a:solidFill>
                <a:srgbClr val="143172"/>
              </a:solidFill>
              <a:latin typeface="Gill Sans MT" panose="020B0502020104020203" pitchFamily="34" charset="77"/>
              <a:cs typeface="Arial"/>
            </a:endParaRPr>
          </a:p>
          <a:p>
            <a:pPr defTabSz="870875"/>
            <a:r>
              <a:rPr lang="en-GB" sz="1400" kern="0" dirty="0">
                <a:solidFill>
                  <a:srgbClr val="143172"/>
                </a:solidFill>
                <a:latin typeface="Gill Sans MT" panose="020B0502020104020203" pitchFamily="34" charset="77"/>
              </a:rPr>
              <a:t>Complementary and leveraged activities and programmes</a:t>
            </a:r>
            <a:endParaRPr lang="en-NL" sz="1400" kern="0" dirty="0">
              <a:solidFill>
                <a:srgbClr val="143172"/>
              </a:solidFill>
              <a:latin typeface="Gill Sans MT" panose="020B0502020104020203" pitchFamily="34" charset="77"/>
              <a:cs typeface="Arial"/>
            </a:endParaRPr>
          </a:p>
          <a:p>
            <a:pPr defTabSz="870875"/>
            <a:endParaRPr lang="en-NL" sz="1400" kern="0" dirty="0">
              <a:solidFill>
                <a:srgbClr val="143172"/>
              </a:solidFill>
              <a:latin typeface="Gill Sans MT" panose="020B0502020104020203" pitchFamily="34" charset="77"/>
              <a:cs typeface="Arial"/>
            </a:endParaRPr>
          </a:p>
        </p:txBody>
      </p:sp>
      <p:sp>
        <p:nvSpPr>
          <p:cNvPr id="40" name="Rectangle 39">
            <a:extLst>
              <a:ext uri="{FF2B5EF4-FFF2-40B4-BE49-F238E27FC236}">
                <a16:creationId xmlns:a16="http://schemas.microsoft.com/office/drawing/2014/main" id="{9A134200-60C4-DE24-1DCF-28339C8E845E}"/>
              </a:ext>
            </a:extLst>
          </p:cNvPr>
          <p:cNvSpPr/>
          <p:nvPr/>
        </p:nvSpPr>
        <p:spPr>
          <a:xfrm>
            <a:off x="8958618" y="2919112"/>
            <a:ext cx="1379910" cy="2025166"/>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t"/>
          <a:lstStyle/>
          <a:p>
            <a:pPr defTabSz="870875"/>
            <a:r>
              <a:rPr lang="en-GB" sz="1400" b="1" kern="0" dirty="0">
                <a:solidFill>
                  <a:srgbClr val="1F4E79"/>
                </a:solidFill>
                <a:latin typeface="Gill Sans MT" panose="020B0502020104020203" pitchFamily="34" charset="77"/>
              </a:rPr>
              <a:t>Extrapolative or inferential</a:t>
            </a:r>
          </a:p>
          <a:p>
            <a:pPr defTabSz="870875"/>
            <a:endParaRPr lang="en-GB" sz="1400" kern="0" dirty="0">
              <a:solidFill>
                <a:srgbClr val="1F4E79"/>
              </a:solidFill>
              <a:latin typeface="Gill Sans MT" panose="020B0502020104020203" pitchFamily="34" charset="77"/>
              <a:cs typeface="Arial"/>
            </a:endParaRPr>
          </a:p>
          <a:p>
            <a:pPr defTabSz="870875"/>
            <a:r>
              <a:rPr lang="en-GB" sz="1400" kern="0" dirty="0">
                <a:solidFill>
                  <a:srgbClr val="143172"/>
                </a:solidFill>
                <a:latin typeface="Gill Sans MT" panose="020B0502020104020203" pitchFamily="34" charset="77"/>
                <a:cs typeface="Arial"/>
              </a:rPr>
              <a:t>Statistical model based on health/WASH data</a:t>
            </a:r>
          </a:p>
          <a:p>
            <a:pPr defTabSz="870875"/>
            <a:endParaRPr lang="en-GB" sz="1400" kern="0" dirty="0">
              <a:solidFill>
                <a:srgbClr val="833177"/>
              </a:solidFill>
              <a:latin typeface="Gill Sans MT" panose="020B0502020104020203" pitchFamily="34" charset="77"/>
              <a:cs typeface="Arial"/>
            </a:endParaRPr>
          </a:p>
          <a:p>
            <a:pPr defTabSz="870875"/>
            <a:endParaRPr lang="en-GB" sz="1400" kern="0" dirty="0">
              <a:solidFill>
                <a:srgbClr val="833177"/>
              </a:solidFill>
              <a:latin typeface="Gill Sans MT" panose="020B0502020104020203" pitchFamily="34" charset="77"/>
              <a:cs typeface="Arial"/>
            </a:endParaRPr>
          </a:p>
          <a:p>
            <a:pPr defTabSz="870875"/>
            <a:endParaRPr lang="en-GB" sz="1400" kern="0" dirty="0">
              <a:solidFill>
                <a:srgbClr val="833177"/>
              </a:solidFill>
              <a:latin typeface="Gill Sans MT" panose="020B0502020104020203" pitchFamily="34" charset="77"/>
              <a:cs typeface="Arial"/>
            </a:endParaRPr>
          </a:p>
        </p:txBody>
      </p:sp>
      <p:sp>
        <p:nvSpPr>
          <p:cNvPr id="42" name="TextBox 41">
            <a:extLst>
              <a:ext uri="{FF2B5EF4-FFF2-40B4-BE49-F238E27FC236}">
                <a16:creationId xmlns:a16="http://schemas.microsoft.com/office/drawing/2014/main" id="{CA5B0408-4EEE-AD88-2627-DE92943CCEB8}"/>
              </a:ext>
            </a:extLst>
          </p:cNvPr>
          <p:cNvSpPr txBox="1"/>
          <p:nvPr/>
        </p:nvSpPr>
        <p:spPr>
          <a:xfrm>
            <a:off x="1577008" y="5393827"/>
            <a:ext cx="2305570" cy="175882"/>
          </a:xfrm>
          <a:prstGeom prst="rect">
            <a:avLst/>
          </a:prstGeom>
          <a:noFill/>
        </p:spPr>
        <p:txBody>
          <a:bodyPr wrap="square" lIns="0" tIns="0" rIns="0" bIns="0" rtlCol="0" anchor="t">
            <a:spAutoFit/>
          </a:bodyPr>
          <a:lstStyle/>
          <a:p>
            <a:pPr defTabSz="870875"/>
            <a:r>
              <a:rPr lang="en-GB" sz="1143" b="1" kern="0" dirty="0">
                <a:solidFill>
                  <a:srgbClr val="143172">
                    <a:lumMod val="50000"/>
                  </a:srgbClr>
                </a:solidFill>
                <a:latin typeface="Gill Sans MT" panose="020B0502020104020203" pitchFamily="34" charset="77"/>
              </a:rPr>
              <a:t>DATA SOURCES</a:t>
            </a:r>
            <a:endParaRPr lang="en-US" sz="1143" b="1" kern="0" dirty="0">
              <a:solidFill>
                <a:srgbClr val="143172">
                  <a:lumMod val="50000"/>
                </a:srgbClr>
              </a:solidFill>
              <a:latin typeface="Gill Sans MT" panose="020B0502020104020203" pitchFamily="34" charset="77"/>
              <a:cs typeface="Arial"/>
            </a:endParaRPr>
          </a:p>
        </p:txBody>
      </p:sp>
      <p:sp>
        <p:nvSpPr>
          <p:cNvPr id="43" name="TextBox 42">
            <a:extLst>
              <a:ext uri="{FF2B5EF4-FFF2-40B4-BE49-F238E27FC236}">
                <a16:creationId xmlns:a16="http://schemas.microsoft.com/office/drawing/2014/main" id="{B2620061-B818-1E7E-8622-60AA80FF0952}"/>
              </a:ext>
            </a:extLst>
          </p:cNvPr>
          <p:cNvSpPr txBox="1"/>
          <p:nvPr/>
        </p:nvSpPr>
        <p:spPr>
          <a:xfrm>
            <a:off x="1801815" y="5574381"/>
            <a:ext cx="1224561" cy="351763"/>
          </a:xfrm>
          <a:prstGeom prst="rect">
            <a:avLst/>
          </a:prstGeom>
          <a:noFill/>
        </p:spPr>
        <p:txBody>
          <a:bodyPr wrap="square" lIns="0" tIns="0" rIns="0" bIns="0" rtlCol="0" anchor="t">
            <a:spAutoFit/>
          </a:bodyPr>
          <a:lstStyle/>
          <a:p>
            <a:pPr defTabSz="870875"/>
            <a:r>
              <a:rPr lang="en-GB" sz="1143" kern="0" dirty="0">
                <a:solidFill>
                  <a:srgbClr val="143172"/>
                </a:solidFill>
                <a:latin typeface="Gill Sans MT" panose="020B0502020104020203" pitchFamily="34" charset="77"/>
              </a:rPr>
              <a:t>Programme</a:t>
            </a:r>
          </a:p>
          <a:p>
            <a:pPr defTabSz="870875"/>
            <a:r>
              <a:rPr lang="en-GB" sz="1143" kern="0" dirty="0">
                <a:solidFill>
                  <a:srgbClr val="143172"/>
                </a:solidFill>
                <a:latin typeface="Gill Sans MT" panose="020B0502020104020203" pitchFamily="34" charset="77"/>
              </a:rPr>
              <a:t>monitoring </a:t>
            </a:r>
            <a:endParaRPr lang="en-US" sz="1143" kern="0" dirty="0">
              <a:solidFill>
                <a:srgbClr val="143172"/>
              </a:solidFill>
              <a:latin typeface="Gill Sans MT" panose="020B0502020104020203" pitchFamily="34" charset="77"/>
              <a:cs typeface="Arial"/>
            </a:endParaRPr>
          </a:p>
        </p:txBody>
      </p:sp>
      <p:sp>
        <p:nvSpPr>
          <p:cNvPr id="44" name="TextBox 43">
            <a:extLst>
              <a:ext uri="{FF2B5EF4-FFF2-40B4-BE49-F238E27FC236}">
                <a16:creationId xmlns:a16="http://schemas.microsoft.com/office/drawing/2014/main" id="{91A2CBAA-F409-DF43-B3BA-A47B143CAC30}"/>
              </a:ext>
            </a:extLst>
          </p:cNvPr>
          <p:cNvSpPr txBox="1"/>
          <p:nvPr/>
        </p:nvSpPr>
        <p:spPr>
          <a:xfrm>
            <a:off x="3667540" y="5574381"/>
            <a:ext cx="2305570" cy="351763"/>
          </a:xfrm>
          <a:prstGeom prst="rect">
            <a:avLst/>
          </a:prstGeom>
          <a:noFill/>
        </p:spPr>
        <p:txBody>
          <a:bodyPr wrap="square" lIns="0" tIns="0" rIns="0" bIns="0" rtlCol="0" anchor="t">
            <a:spAutoFit/>
          </a:bodyPr>
          <a:lstStyle/>
          <a:p>
            <a:pPr defTabSz="870875"/>
            <a:r>
              <a:rPr lang="en-GB" sz="1143" kern="0" dirty="0">
                <a:solidFill>
                  <a:srgbClr val="3F908B"/>
                </a:solidFill>
                <a:latin typeface="Gill Sans MT" panose="020B0502020104020203" pitchFamily="34" charset="77"/>
              </a:rPr>
              <a:t>Programme monitoring or complementary assessments </a:t>
            </a:r>
            <a:endParaRPr lang="en-US" sz="1143" kern="0" dirty="0">
              <a:solidFill>
                <a:srgbClr val="3F908B"/>
              </a:solidFill>
              <a:latin typeface="Gill Sans MT" panose="020B0502020104020203" pitchFamily="34" charset="77"/>
              <a:cs typeface="Arial"/>
            </a:endParaRPr>
          </a:p>
        </p:txBody>
      </p:sp>
      <p:sp>
        <p:nvSpPr>
          <p:cNvPr id="45" name="TextBox 44">
            <a:extLst>
              <a:ext uri="{FF2B5EF4-FFF2-40B4-BE49-F238E27FC236}">
                <a16:creationId xmlns:a16="http://schemas.microsoft.com/office/drawing/2014/main" id="{4F57E713-528B-94EA-B9A9-F51FF67060F4}"/>
              </a:ext>
            </a:extLst>
          </p:cNvPr>
          <p:cNvSpPr txBox="1"/>
          <p:nvPr/>
        </p:nvSpPr>
        <p:spPr>
          <a:xfrm>
            <a:off x="5933940" y="5574380"/>
            <a:ext cx="1571010" cy="703526"/>
          </a:xfrm>
          <a:prstGeom prst="rect">
            <a:avLst/>
          </a:prstGeom>
          <a:noFill/>
        </p:spPr>
        <p:txBody>
          <a:bodyPr wrap="square" lIns="0" tIns="0" rIns="0" bIns="0" rtlCol="0" anchor="t">
            <a:spAutoFit/>
          </a:bodyPr>
          <a:lstStyle/>
          <a:p>
            <a:pPr defTabSz="870875"/>
            <a:r>
              <a:rPr lang="en-GB" sz="1143" kern="0" dirty="0">
                <a:solidFill>
                  <a:srgbClr val="833177"/>
                </a:solidFill>
                <a:latin typeface="Gill Sans MT" panose="020B0502020104020203" pitchFamily="34" charset="77"/>
              </a:rPr>
              <a:t>Programme scoring of WASH Systems Index </a:t>
            </a:r>
          </a:p>
          <a:p>
            <a:pPr defTabSz="870875"/>
            <a:r>
              <a:rPr lang="en-GB" sz="1143" kern="0" dirty="0">
                <a:solidFill>
                  <a:srgbClr val="833177"/>
                </a:solidFill>
                <a:latin typeface="Gill Sans MT" panose="020B0502020104020203" pitchFamily="34" charset="77"/>
              </a:rPr>
              <a:t>GLAAS, SWA, JSRs</a:t>
            </a:r>
          </a:p>
          <a:p>
            <a:pPr defTabSz="870875"/>
            <a:endParaRPr lang="en-US" sz="1143" kern="0" dirty="0">
              <a:solidFill>
                <a:srgbClr val="833177"/>
              </a:solidFill>
              <a:latin typeface="Gill Sans MT" panose="020B0502020104020203" pitchFamily="34" charset="77"/>
              <a:cs typeface="Arial"/>
            </a:endParaRPr>
          </a:p>
        </p:txBody>
      </p:sp>
      <p:sp>
        <p:nvSpPr>
          <p:cNvPr id="46" name="TextBox 45">
            <a:extLst>
              <a:ext uri="{FF2B5EF4-FFF2-40B4-BE49-F238E27FC236}">
                <a16:creationId xmlns:a16="http://schemas.microsoft.com/office/drawing/2014/main" id="{45ABABA8-C933-7733-D95D-39C22A66B5F3}"/>
              </a:ext>
            </a:extLst>
          </p:cNvPr>
          <p:cNvSpPr txBox="1"/>
          <p:nvPr/>
        </p:nvSpPr>
        <p:spPr>
          <a:xfrm>
            <a:off x="7655497" y="5574381"/>
            <a:ext cx="1425846" cy="527645"/>
          </a:xfrm>
          <a:prstGeom prst="rect">
            <a:avLst/>
          </a:prstGeom>
          <a:noFill/>
        </p:spPr>
        <p:txBody>
          <a:bodyPr wrap="square" lIns="0" tIns="0" rIns="0" bIns="0" rtlCol="0" anchor="t">
            <a:spAutoFit/>
          </a:bodyPr>
          <a:lstStyle/>
          <a:p>
            <a:pPr defTabSz="870875"/>
            <a:r>
              <a:rPr lang="en-GB" sz="1143" kern="0" dirty="0">
                <a:solidFill>
                  <a:srgbClr val="407EC9"/>
                </a:solidFill>
                <a:latin typeface="Gill Sans MT" panose="020B0502020104020203" pitchFamily="34" charset="77"/>
              </a:rPr>
              <a:t>JMP &amp; national data</a:t>
            </a:r>
          </a:p>
          <a:p>
            <a:pPr defTabSz="870875"/>
            <a:r>
              <a:rPr lang="en-GB" sz="1143" kern="0" dirty="0">
                <a:solidFill>
                  <a:srgbClr val="407EC9"/>
                </a:solidFill>
                <a:latin typeface="Gill Sans MT" panose="020B0502020104020203" pitchFamily="34" charset="77"/>
              </a:rPr>
              <a:t>Complementary</a:t>
            </a:r>
          </a:p>
          <a:p>
            <a:pPr defTabSz="870875"/>
            <a:r>
              <a:rPr lang="en-GB" sz="1143" kern="0" dirty="0">
                <a:solidFill>
                  <a:srgbClr val="407EC9"/>
                </a:solidFill>
                <a:latin typeface="Gill Sans MT" panose="020B0502020104020203" pitchFamily="34" charset="77"/>
              </a:rPr>
              <a:t>surveys if needed</a:t>
            </a:r>
            <a:endParaRPr lang="en-US" sz="1143" kern="0" dirty="0">
              <a:solidFill>
                <a:srgbClr val="407EC9"/>
              </a:solidFill>
              <a:latin typeface="Gill Sans MT" panose="020B0502020104020203" pitchFamily="34" charset="77"/>
              <a:cs typeface="Arial"/>
            </a:endParaRPr>
          </a:p>
        </p:txBody>
      </p:sp>
      <p:sp>
        <p:nvSpPr>
          <p:cNvPr id="47" name="TextBox 46">
            <a:extLst>
              <a:ext uri="{FF2B5EF4-FFF2-40B4-BE49-F238E27FC236}">
                <a16:creationId xmlns:a16="http://schemas.microsoft.com/office/drawing/2014/main" id="{3AC9B5A8-81B3-D503-5E8F-D6A18A950D1A}"/>
              </a:ext>
            </a:extLst>
          </p:cNvPr>
          <p:cNvSpPr txBox="1"/>
          <p:nvPr/>
        </p:nvSpPr>
        <p:spPr>
          <a:xfrm>
            <a:off x="9200149" y="5574381"/>
            <a:ext cx="1379910" cy="351763"/>
          </a:xfrm>
          <a:prstGeom prst="rect">
            <a:avLst/>
          </a:prstGeom>
          <a:noFill/>
        </p:spPr>
        <p:txBody>
          <a:bodyPr wrap="square" lIns="0" tIns="0" rIns="0" bIns="0" rtlCol="0" anchor="t">
            <a:spAutoFit/>
          </a:bodyPr>
          <a:lstStyle/>
          <a:p>
            <a:pPr defTabSz="870875"/>
            <a:r>
              <a:rPr lang="en-GB" sz="1143" kern="0" dirty="0">
                <a:solidFill>
                  <a:srgbClr val="1F4E79"/>
                </a:solidFill>
                <a:latin typeface="Gill Sans MT" panose="020B0502020104020203" pitchFamily="34" charset="77"/>
              </a:rPr>
              <a:t>National data,</a:t>
            </a:r>
          </a:p>
          <a:p>
            <a:pPr defTabSz="870875"/>
            <a:r>
              <a:rPr lang="en-GB" sz="1143" kern="0" dirty="0">
                <a:solidFill>
                  <a:srgbClr val="1F4E79"/>
                </a:solidFill>
                <a:latin typeface="Gill Sans MT" panose="020B0502020104020203" pitchFamily="34" charset="77"/>
              </a:rPr>
              <a:t>research and literature</a:t>
            </a:r>
            <a:endParaRPr lang="en-US" sz="1143" kern="0" dirty="0">
              <a:solidFill>
                <a:srgbClr val="1F4E79"/>
              </a:solidFill>
              <a:latin typeface="Gill Sans MT" panose="020B0502020104020203" pitchFamily="34" charset="77"/>
              <a:cs typeface="Arial"/>
            </a:endParaRPr>
          </a:p>
        </p:txBody>
      </p:sp>
      <p:sp>
        <p:nvSpPr>
          <p:cNvPr id="49" name="Rectangle 48">
            <a:extLst>
              <a:ext uri="{FF2B5EF4-FFF2-40B4-BE49-F238E27FC236}">
                <a16:creationId xmlns:a16="http://schemas.microsoft.com/office/drawing/2014/main" id="{6853D385-3BB7-F91D-019F-74704BF2C50C}"/>
              </a:ext>
            </a:extLst>
          </p:cNvPr>
          <p:cNvSpPr/>
          <p:nvPr/>
        </p:nvSpPr>
        <p:spPr>
          <a:xfrm>
            <a:off x="5864758" y="2919112"/>
            <a:ext cx="1705579" cy="2033359"/>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69669" tIns="69669" rIns="69669" bIns="69669" rtlCol="0" anchor="t"/>
          <a:lstStyle/>
          <a:p>
            <a:pPr defTabSz="870875"/>
            <a:r>
              <a:rPr lang="en-GB" sz="1400" b="1" kern="0" dirty="0">
                <a:solidFill>
                  <a:srgbClr val="833177"/>
                </a:solidFill>
                <a:latin typeface="Gill Sans MT" panose="020B0502020104020203" pitchFamily="34" charset="77"/>
              </a:rPr>
              <a:t>Index indicators and proxies </a:t>
            </a:r>
          </a:p>
          <a:p>
            <a:pPr defTabSz="870875"/>
            <a:endParaRPr lang="en-GB" sz="1400" kern="0" dirty="0">
              <a:solidFill>
                <a:srgbClr val="833177"/>
              </a:solidFill>
              <a:latin typeface="Gill Sans MT" panose="020B0502020104020203" pitchFamily="34" charset="77"/>
              <a:cs typeface="Arial"/>
            </a:endParaRPr>
          </a:p>
          <a:p>
            <a:pPr defTabSz="870875"/>
            <a:r>
              <a:rPr lang="en-GB" sz="1400" kern="0" dirty="0">
                <a:solidFill>
                  <a:srgbClr val="833177"/>
                </a:solidFill>
                <a:latin typeface="Gill Sans MT" panose="020B0502020104020203" pitchFamily="34" charset="77"/>
              </a:rPr>
              <a:t>Index indicators and KPIs: strong systems building blocks and dynamics (w/GESI)</a:t>
            </a:r>
            <a:endParaRPr lang="en-NL" sz="1400" kern="0" dirty="0">
              <a:solidFill>
                <a:srgbClr val="833177"/>
              </a:solidFill>
              <a:latin typeface="Gill Sans MT" panose="020B0502020104020203" pitchFamily="34" charset="77"/>
              <a:cs typeface="Arial"/>
            </a:endParaRPr>
          </a:p>
        </p:txBody>
      </p:sp>
      <p:pic>
        <p:nvPicPr>
          <p:cNvPr id="90" name="Video 89">
            <a:hlinkClick r:id="" action="ppaction://media"/>
            <a:extLst>
              <a:ext uri="{FF2B5EF4-FFF2-40B4-BE49-F238E27FC236}">
                <a16:creationId xmlns:a16="http://schemas.microsoft.com/office/drawing/2014/main" id="{69F1DE44-0CD4-F624-8214-23F76C37C8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3667250235"/>
      </p:ext>
    </p:extLst>
  </p:cSld>
  <p:clrMapOvr>
    <a:masterClrMapping/>
  </p:clrMapOvr>
  <mc:AlternateContent xmlns:mc="http://schemas.openxmlformats.org/markup-compatibility/2006" xmlns:p14="http://schemas.microsoft.com/office/powerpoint/2010/main">
    <mc:Choice Requires="p14">
      <p:transition spd="slow" p14:dur="2000" advTm="112915"/>
    </mc:Choice>
    <mc:Fallback xmlns="">
      <p:transition spd="slow" advTm="112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0"/>
                </p:tgtEl>
              </p:cMediaNode>
            </p:video>
            <p:seq concurrent="1" nextAc="seek">
              <p:cTn id="8" restart="whenNotActive" fill="hold" evtFilter="cancelBubble" nodeType="interactiveSeq">
                <p:stCondLst>
                  <p:cond evt="onClick" delay="0">
                    <p:tgtEl>
                      <p:spTgt spid="9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0"/>
                                        </p:tgtEl>
                                      </p:cBhvr>
                                    </p:cmd>
                                  </p:childTnLst>
                                </p:cTn>
                              </p:par>
                            </p:childTnLst>
                          </p:cTn>
                        </p:par>
                      </p:childTnLst>
                    </p:cTn>
                  </p:par>
                </p:childTnLst>
              </p:cTn>
              <p:nextCondLst>
                <p:cond evt="onClick" delay="0">
                  <p:tgtEl>
                    <p:spTgt spid="9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36EA-CB40-D7AA-9CB3-97341352BA9B}"/>
              </a:ext>
            </a:extLst>
          </p:cNvPr>
          <p:cNvSpPr>
            <a:spLocks noGrp="1"/>
          </p:cNvSpPr>
          <p:nvPr>
            <p:ph type="title"/>
          </p:nvPr>
        </p:nvSpPr>
        <p:spPr/>
        <p:txBody>
          <a:bodyPr/>
          <a:lstStyle/>
          <a:p>
            <a:r>
              <a:rPr lang="en-GB" sz="2000" b="1" dirty="0">
                <a:latin typeface="Gill Sans MT" panose="020B0502020104020203" pitchFamily="34" charset="77"/>
              </a:rPr>
              <a:t>Example indicators</a:t>
            </a:r>
            <a:br>
              <a:rPr lang="en-NL" sz="2000" b="1" dirty="0">
                <a:latin typeface="Gill Sans MT" panose="020B0502020104020203" pitchFamily="34" charset="77"/>
              </a:rPr>
            </a:br>
            <a:endParaRPr lang="en-NL" sz="2000" b="1" dirty="0">
              <a:latin typeface="Gill Sans MT" panose="020B0502020104020203" pitchFamily="34" charset="77"/>
            </a:endParaRPr>
          </a:p>
        </p:txBody>
      </p:sp>
      <p:sp>
        <p:nvSpPr>
          <p:cNvPr id="3" name="Content Placeholder 2">
            <a:extLst>
              <a:ext uri="{FF2B5EF4-FFF2-40B4-BE49-F238E27FC236}">
                <a16:creationId xmlns:a16="http://schemas.microsoft.com/office/drawing/2014/main" id="{3ADBDA31-5C97-1D39-EAD4-1BCD834707EF}"/>
              </a:ext>
            </a:extLst>
          </p:cNvPr>
          <p:cNvSpPr>
            <a:spLocks noGrp="1"/>
          </p:cNvSpPr>
          <p:nvPr>
            <p:ph idx="11"/>
          </p:nvPr>
        </p:nvSpPr>
        <p:spPr>
          <a:xfrm>
            <a:off x="1959430" y="1143000"/>
            <a:ext cx="8273143" cy="4326636"/>
          </a:xfrm>
        </p:spPr>
        <p:txBody>
          <a:bodyPr>
            <a:noAutofit/>
          </a:bodyPr>
          <a:lstStyle/>
          <a:p>
            <a:pPr algn="l" rtl="0" fontAlgn="base"/>
            <a:r>
              <a:rPr lang="en-GB" sz="1800" b="1" dirty="0">
                <a:solidFill>
                  <a:schemeClr val="accent1"/>
                </a:solidFill>
                <a:latin typeface="Gill Sans MT" panose="020B0502020104020203" pitchFamily="34" charset="77"/>
                <a:ea typeface="Calibri" panose="020F0502020204030204" pitchFamily="34" charset="0"/>
                <a:cs typeface="Calibri" panose="020F0502020204030204" pitchFamily="34" charset="0"/>
              </a:rPr>
              <a:t>Output</a:t>
            </a: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 Micro-finance providers are offering concrete financial products and services for households and sanitation entrepreneurs </a:t>
            </a:r>
          </a:p>
          <a:p>
            <a:pPr marL="555625" lvl="1" indent="-285750" fontAlgn="base">
              <a:buFont typeface="Arial" panose="020B0604020202020204" pitchFamily="34" charset="0"/>
              <a:buChar char="•"/>
            </a:pP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Output targets identified bottlenecks in finance and market systems</a:t>
            </a:r>
          </a:p>
          <a:p>
            <a:pPr marL="555625" lvl="1" indent="-285750" fontAlgn="base">
              <a:buFont typeface="Arial" panose="020B0604020202020204" pitchFamily="34" charset="0"/>
              <a:buChar char="•"/>
            </a:pP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Output targets identified GESI constraint that female entrepreneurs lack access to capital </a:t>
            </a:r>
          </a:p>
          <a:p>
            <a:pPr lvl="1" indent="0" fontAlgn="base">
              <a:buNone/>
            </a:pP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 </a:t>
            </a:r>
          </a:p>
          <a:p>
            <a:r>
              <a:rPr lang="en-GB" sz="1800" b="1" dirty="0">
                <a:solidFill>
                  <a:schemeClr val="accent1"/>
                </a:solidFill>
                <a:latin typeface="Gill Sans MT" panose="020B0502020104020203" pitchFamily="34" charset="77"/>
              </a:rPr>
              <a:t>Outcome</a:t>
            </a:r>
            <a:r>
              <a:rPr lang="en-GB" sz="1800" dirty="0">
                <a:solidFill>
                  <a:schemeClr val="accent1"/>
                </a:solidFill>
                <a:latin typeface="Gill Sans MT" panose="020B0502020104020203" pitchFamily="34" charset="77"/>
              </a:rPr>
              <a:t>: Progressive increase in </a:t>
            </a:r>
            <a:r>
              <a:rPr lang="en-GB" sz="1800" b="1" dirty="0">
                <a:solidFill>
                  <a:schemeClr val="accent1"/>
                </a:solidFill>
                <a:latin typeface="Gill Sans MT" panose="020B0502020104020203" pitchFamily="34" charset="77"/>
              </a:rPr>
              <a:t>WASH services levels in schools</a:t>
            </a:r>
            <a:r>
              <a:rPr lang="en-GB" sz="1800" dirty="0">
                <a:solidFill>
                  <a:schemeClr val="accent1"/>
                </a:solidFill>
                <a:latin typeface="Gill Sans MT" panose="020B0502020104020203" pitchFamily="34" charset="77"/>
              </a:rPr>
              <a:t> in target countries, disaggregated by country, type and level of service. </a:t>
            </a:r>
          </a:p>
          <a:p>
            <a:pPr marL="555625" lvl="1" indent="-285750">
              <a:buFont typeface="Arial" panose="020B0604020202020204" pitchFamily="34" charset="0"/>
              <a:buChar char="•"/>
            </a:pP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As measured by national data / JMP </a:t>
            </a:r>
          </a:p>
          <a:p>
            <a:pPr marL="555625" lvl="1" indent="-285750">
              <a:buFont typeface="Arial" panose="020B0604020202020204" pitchFamily="34" charset="0"/>
              <a:buChar char="•"/>
            </a:pPr>
            <a:endPar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endParaRPr>
          </a:p>
          <a:p>
            <a:r>
              <a:rPr lang="en-GB" sz="1800" b="1" dirty="0">
                <a:solidFill>
                  <a:schemeClr val="accent1"/>
                </a:solidFill>
                <a:latin typeface="Gill Sans MT" panose="020B0502020104020203" pitchFamily="34" charset="77"/>
                <a:ea typeface="Calibri" panose="020F0502020204030204" pitchFamily="34" charset="0"/>
                <a:cs typeface="Calibri" panose="020F0502020204030204" pitchFamily="34" charset="0"/>
              </a:rPr>
              <a:t>Impact</a:t>
            </a: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 Progressive reduction in Under 5 Child Mortality Rates caused by WASH related diarrhoeal disease</a:t>
            </a:r>
          </a:p>
          <a:p>
            <a:pPr marL="555625" lvl="1" indent="-285750">
              <a:buFont typeface="Arial" panose="020B0604020202020204" pitchFamily="34" charset="0"/>
              <a:buChar char="•"/>
            </a:pP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Model developed with EPD Statistician, considering proportion of diarrhoea disease caused by poor access to WASH</a:t>
            </a:r>
          </a:p>
          <a:p>
            <a:pPr marL="555625" lvl="1" indent="-285750">
              <a:buFont typeface="Arial" panose="020B0604020202020204" pitchFamily="34" charset="0"/>
              <a:buChar char="•"/>
            </a:pPr>
            <a:endPar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endParaRPr>
          </a:p>
          <a:p>
            <a:pPr marL="190500" indent="-190500"/>
            <a:r>
              <a:rPr lang="en-GB" sz="1800" b="1" dirty="0">
                <a:solidFill>
                  <a:schemeClr val="accent1"/>
                </a:solidFill>
                <a:latin typeface="Gill Sans MT" panose="020B0502020104020203" pitchFamily="34" charset="77"/>
                <a:ea typeface="Calibri" panose="020F0502020204030204" pitchFamily="34" charset="0"/>
                <a:cs typeface="Calibri" panose="020F0502020204030204" pitchFamily="34" charset="0"/>
              </a:rPr>
              <a:t>Context analysis tools</a:t>
            </a:r>
            <a:r>
              <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rPr>
              <a:t>: Political economy or analysis </a:t>
            </a:r>
            <a:endParaRPr lang="en-NL" sz="1800" dirty="0">
              <a:solidFill>
                <a:schemeClr val="accent1"/>
              </a:solidFill>
              <a:latin typeface="Gill Sans MT" panose="020B0502020104020203" pitchFamily="34" charset="77"/>
              <a:ea typeface="Calibri" panose="020F0502020204030204" pitchFamily="34" charset="0"/>
              <a:cs typeface="Calibri" panose="020F0502020204030204" pitchFamily="34" charset="0"/>
            </a:endParaRPr>
          </a:p>
          <a:p>
            <a:pPr marL="555625" lvl="1" indent="-285750">
              <a:buFont typeface="Arial" panose="020B0604020202020204" pitchFamily="34" charset="0"/>
              <a:buChar char="•"/>
            </a:pPr>
            <a:endParaRPr lang="en-GB" sz="1800" dirty="0">
              <a:solidFill>
                <a:schemeClr val="accent1"/>
              </a:solidFill>
              <a:latin typeface="Gill Sans MT" panose="020B0502020104020203" pitchFamily="34" charset="77"/>
              <a:ea typeface="Calibri" panose="020F0502020204030204" pitchFamily="34" charset="0"/>
              <a:cs typeface="Calibri" panose="020F0502020204030204" pitchFamily="34" charset="0"/>
            </a:endParaRPr>
          </a:p>
        </p:txBody>
      </p:sp>
      <p:pic>
        <p:nvPicPr>
          <p:cNvPr id="30" name="Video 29">
            <a:hlinkClick r:id="" action="ppaction://media"/>
            <a:extLst>
              <a:ext uri="{FF2B5EF4-FFF2-40B4-BE49-F238E27FC236}">
                <a16:creationId xmlns:a16="http://schemas.microsoft.com/office/drawing/2014/main" id="{57DE35E8-F4C5-09AF-2243-A57E0EDC93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3612930566"/>
      </p:ext>
    </p:extLst>
  </p:cSld>
  <p:clrMapOvr>
    <a:masterClrMapping/>
  </p:clrMapOvr>
  <mc:AlternateContent xmlns:mc="http://schemas.openxmlformats.org/markup-compatibility/2006" xmlns:p14="http://schemas.microsoft.com/office/powerpoint/2010/main">
    <mc:Choice Requires="p14">
      <p:transition spd="slow" p14:dur="2000" advTm="68682"/>
    </mc:Choice>
    <mc:Fallback xmlns="">
      <p:transition spd="slow" advTm="68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36EA-CB40-D7AA-9CB3-97341352BA9B}"/>
              </a:ext>
            </a:extLst>
          </p:cNvPr>
          <p:cNvSpPr>
            <a:spLocks noGrp="1"/>
          </p:cNvSpPr>
          <p:nvPr>
            <p:ph type="title"/>
          </p:nvPr>
        </p:nvSpPr>
        <p:spPr/>
        <p:txBody>
          <a:bodyPr/>
          <a:lstStyle/>
          <a:p>
            <a:r>
              <a:rPr lang="en-GB" sz="2000" b="1" dirty="0">
                <a:latin typeface="Gill Sans MT" panose="020B0502020104020203" pitchFamily="34" charset="77"/>
                <a:cs typeface="Arial" panose="020B0604020202020204" pitchFamily="34" charset="0"/>
              </a:rPr>
              <a:t>Example indicators : Intermediate Outcome with WASH systems index</a:t>
            </a:r>
            <a:endParaRPr lang="en-NL" sz="2000" b="1" dirty="0">
              <a:latin typeface="Gill Sans MT" panose="020B0502020104020203" pitchFamily="34" charset="77"/>
              <a:cs typeface="Arial" panose="020B0604020202020204" pitchFamily="34" charset="0"/>
            </a:endParaRPr>
          </a:p>
        </p:txBody>
      </p:sp>
      <p:sp>
        <p:nvSpPr>
          <p:cNvPr id="4" name="Rectangle: Rounded Corners 3">
            <a:extLst>
              <a:ext uri="{FF2B5EF4-FFF2-40B4-BE49-F238E27FC236}">
                <a16:creationId xmlns:a16="http://schemas.microsoft.com/office/drawing/2014/main" id="{D4562751-2790-773C-0EBC-E9EE9E75C5AA}"/>
              </a:ext>
            </a:extLst>
          </p:cNvPr>
          <p:cNvSpPr/>
          <p:nvPr/>
        </p:nvSpPr>
        <p:spPr>
          <a:xfrm>
            <a:off x="2021563" y="1000201"/>
            <a:ext cx="3933112" cy="3450661"/>
          </a:xfrm>
          <a:prstGeom prst="roundRect">
            <a:avLst>
              <a:gd name="adj" fmla="val 3444"/>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7FFE8366-3777-ABA9-B513-40E6B13F8295}"/>
              </a:ext>
            </a:extLst>
          </p:cNvPr>
          <p:cNvSpPr txBox="1">
            <a:spLocks/>
          </p:cNvSpPr>
          <p:nvPr/>
        </p:nvSpPr>
        <p:spPr>
          <a:xfrm>
            <a:off x="5001816" y="5721612"/>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06481FB-6945-4ADB-B138-A29011332366}" type="slidenum">
              <a:rPr lang="en-CA" sz="900">
                <a:solidFill>
                  <a:srgbClr val="000000">
                    <a:tint val="75000"/>
                  </a:srgbClr>
                </a:solidFill>
                <a:latin typeface="Calibri" panose="020F0502020204030204" pitchFamily="34" charset="0"/>
                <a:cs typeface="Calibri" panose="020F0502020204030204" pitchFamily="34" charset="0"/>
              </a:rPr>
              <a:pPr algn="ctr"/>
              <a:t>24</a:t>
            </a:fld>
            <a:endParaRPr lang="en-CA" sz="900">
              <a:solidFill>
                <a:srgbClr val="000000">
                  <a:tint val="75000"/>
                </a:srgbClr>
              </a:solidFill>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9468F19E-7487-A222-3C87-19363EEED157}"/>
              </a:ext>
            </a:extLst>
          </p:cNvPr>
          <p:cNvGrpSpPr/>
          <p:nvPr/>
        </p:nvGrpSpPr>
        <p:grpSpPr>
          <a:xfrm>
            <a:off x="2063012" y="3834776"/>
            <a:ext cx="3819794" cy="575835"/>
            <a:chOff x="5149211" y="5023531"/>
            <a:chExt cx="5066411" cy="767780"/>
          </a:xfrm>
        </p:grpSpPr>
        <p:sp>
          <p:nvSpPr>
            <p:cNvPr id="7" name="Rounded Rectangle 11">
              <a:extLst>
                <a:ext uri="{FF2B5EF4-FFF2-40B4-BE49-F238E27FC236}">
                  <a16:creationId xmlns:a16="http://schemas.microsoft.com/office/drawing/2014/main" id="{40F38159-9E04-C06A-6593-52DC2A6CF7CA}"/>
                </a:ext>
              </a:extLst>
            </p:cNvPr>
            <p:cNvSpPr/>
            <p:nvPr/>
          </p:nvSpPr>
          <p:spPr>
            <a:xfrm>
              <a:off x="5149211" y="5023531"/>
              <a:ext cx="5066411" cy="767780"/>
            </a:xfrm>
            <a:prstGeom prst="roundRect">
              <a:avLst>
                <a:gd name="adj" fmla="val 15972"/>
              </a:avLst>
            </a:prstGeom>
            <a:solidFill>
              <a:schemeClr val="bg1"/>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8" name="Picture 7" descr="clipart_learning.png">
              <a:extLst>
                <a:ext uri="{FF2B5EF4-FFF2-40B4-BE49-F238E27FC236}">
                  <a16:creationId xmlns:a16="http://schemas.microsoft.com/office/drawing/2014/main" id="{5486F2AD-1B53-10DC-9886-ECBD638641E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18212" y="5192520"/>
              <a:ext cx="515080" cy="462069"/>
            </a:xfrm>
            <a:prstGeom prst="rect">
              <a:avLst/>
            </a:prstGeom>
          </p:spPr>
        </p:pic>
        <p:sp>
          <p:nvSpPr>
            <p:cNvPr id="9" name="TextBox 8">
              <a:extLst>
                <a:ext uri="{FF2B5EF4-FFF2-40B4-BE49-F238E27FC236}">
                  <a16:creationId xmlns:a16="http://schemas.microsoft.com/office/drawing/2014/main" id="{4DA14A81-698C-ACDB-ABA1-480FE50B0003}"/>
                </a:ext>
              </a:extLst>
            </p:cNvPr>
            <p:cNvSpPr txBox="1"/>
            <p:nvPr/>
          </p:nvSpPr>
          <p:spPr>
            <a:xfrm>
              <a:off x="5880005" y="5077838"/>
              <a:ext cx="4246525" cy="707887"/>
            </a:xfrm>
            <a:prstGeom prst="rect">
              <a:avLst/>
            </a:prstGeom>
            <a:noFill/>
            <a:ln w="6350">
              <a:noFill/>
            </a:ln>
          </p:spPr>
          <p:txBody>
            <a:bodyPr wrap="square" rtlCol="0">
              <a:spAutoFit/>
            </a:bodyPr>
            <a:lstStyle/>
            <a:p>
              <a:r>
                <a:rPr lang="en-GB" sz="1050" b="1">
                  <a:solidFill>
                    <a:srgbClr val="000000"/>
                  </a:solidFill>
                  <a:latin typeface="Calibri" panose="020F0502020204030204" pitchFamily="34" charset="0"/>
                  <a:cs typeface="Calibri" panose="020F0502020204030204" pitchFamily="34" charset="0"/>
                </a:rPr>
                <a:t>Learning and Adaptation: </a:t>
              </a:r>
              <a:r>
                <a:rPr lang="en-GB" sz="1050">
                  <a:solidFill>
                    <a:srgbClr val="000000"/>
                  </a:solidFill>
                  <a:latin typeface="Calibri" panose="020F0502020204030204" pitchFamily="34" charset="0"/>
                  <a:cs typeface="Calibri" panose="020F0502020204030204" pitchFamily="34" charset="0"/>
                </a:rPr>
                <a:t> </a:t>
              </a:r>
              <a:r>
                <a:rPr lang="en-GB" sz="900">
                  <a:solidFill>
                    <a:srgbClr val="000000"/>
                  </a:solidFill>
                  <a:latin typeface="Calibri" panose="020F0502020204030204" pitchFamily="34" charset="0"/>
                  <a:cs typeface="Calibri" panose="020F0502020204030204" pitchFamily="34" charset="0"/>
                </a:rPr>
                <a:t>capacity and frameworks to capture and integrate lessons learned, update and adapt various building blocks </a:t>
              </a:r>
              <a:endParaRPr lang="en-GB" sz="1013">
                <a:solidFill>
                  <a:srgbClr val="000000"/>
                </a:solidFill>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881FB6E6-550F-878E-153B-B077A61A12D7}"/>
              </a:ext>
            </a:extLst>
          </p:cNvPr>
          <p:cNvGrpSpPr/>
          <p:nvPr/>
        </p:nvGrpSpPr>
        <p:grpSpPr>
          <a:xfrm>
            <a:off x="2063012" y="1885351"/>
            <a:ext cx="1897018" cy="633709"/>
            <a:chOff x="5124847" y="2361661"/>
            <a:chExt cx="2529357" cy="844945"/>
          </a:xfrm>
        </p:grpSpPr>
        <p:sp>
          <p:nvSpPr>
            <p:cNvPr id="11" name="Rounded Rectangle 6">
              <a:extLst>
                <a:ext uri="{FF2B5EF4-FFF2-40B4-BE49-F238E27FC236}">
                  <a16:creationId xmlns:a16="http://schemas.microsoft.com/office/drawing/2014/main" id="{8966116D-22AF-CA63-815A-79DFE6B9DB90}"/>
                </a:ext>
              </a:extLst>
            </p:cNvPr>
            <p:cNvSpPr/>
            <p:nvPr/>
          </p:nvSpPr>
          <p:spPr>
            <a:xfrm>
              <a:off x="5124847" y="2361661"/>
              <a:ext cx="2529357" cy="844945"/>
            </a:xfrm>
            <a:prstGeom prst="roundRect">
              <a:avLst>
                <a:gd name="adj" fmla="val 17792"/>
              </a:avLst>
            </a:prstGeom>
            <a:solidFill>
              <a:schemeClr val="bg1"/>
            </a:solidFill>
            <a:ln w="63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3670AA15-9498-D2CB-6F76-872DE646B48F}"/>
                </a:ext>
              </a:extLst>
            </p:cNvPr>
            <p:cNvPicPr>
              <a:picLocks noChangeAspect="1" noChangeArrowheads="1"/>
            </p:cNvPicPr>
            <p:nvPr/>
          </p:nvPicPr>
          <p:blipFill rotWithShape="1">
            <a:blip r:embed="rId6" cstate="email">
              <a:biLevel thresh="50000"/>
              <a:extLst>
                <a:ext uri="{28A0092B-C50C-407E-A947-70E740481C1C}">
                  <a14:useLocalDpi xmlns:a14="http://schemas.microsoft.com/office/drawing/2010/main"/>
                </a:ext>
              </a:extLst>
            </a:blip>
            <a:srcRect l="1" r="-1" b="89519"/>
            <a:stretch/>
          </p:blipFill>
          <p:spPr bwMode="auto">
            <a:xfrm flipH="1">
              <a:off x="5200634" y="2509536"/>
              <a:ext cx="397946" cy="584047"/>
            </a:xfrm>
            <a:prstGeom prst="rect">
              <a:avLst/>
            </a:prstGeom>
            <a:noFill/>
            <a:ln w="9525">
              <a:noFill/>
              <a:miter lim="800000"/>
              <a:headEnd/>
              <a:tailEnd/>
            </a:ln>
            <a:effectLst/>
          </p:spPr>
        </p:pic>
        <p:sp>
          <p:nvSpPr>
            <p:cNvPr id="13" name="TextBox 12">
              <a:extLst>
                <a:ext uri="{FF2B5EF4-FFF2-40B4-BE49-F238E27FC236}">
                  <a16:creationId xmlns:a16="http://schemas.microsoft.com/office/drawing/2014/main" id="{BCA26D6B-7222-556F-6A30-D989EC876AAF}"/>
                </a:ext>
              </a:extLst>
            </p:cNvPr>
            <p:cNvSpPr txBox="1"/>
            <p:nvPr/>
          </p:nvSpPr>
          <p:spPr>
            <a:xfrm>
              <a:off x="5630182" y="2444950"/>
              <a:ext cx="1994682" cy="654018"/>
            </a:xfrm>
            <a:prstGeom prst="rect">
              <a:avLst/>
            </a:prstGeom>
            <a:noFill/>
          </p:spPr>
          <p:txBody>
            <a:bodyPr wrap="square" lIns="27000" tIns="25715" rIns="27000" bIns="25715" rtlCol="0">
              <a:spAutoFit/>
            </a:bodyPr>
            <a:lstStyle/>
            <a:p>
              <a:r>
                <a:rPr lang="en-GB" sz="1050" b="1">
                  <a:solidFill>
                    <a:srgbClr val="000000"/>
                  </a:solidFill>
                  <a:latin typeface="Calibri" panose="020F0502020204030204" pitchFamily="34" charset="0"/>
                  <a:cs typeface="Calibri" panose="020F0502020204030204" pitchFamily="34" charset="0"/>
                </a:rPr>
                <a:t>Institutions: </a:t>
              </a:r>
              <a:r>
                <a:rPr lang="en-GB" sz="900">
                  <a:solidFill>
                    <a:srgbClr val="000000"/>
                  </a:solidFill>
                  <a:latin typeface="Calibri" panose="020F0502020204030204" pitchFamily="34" charset="0"/>
                  <a:cs typeface="Calibri" panose="020F0502020204030204" pitchFamily="34" charset="0"/>
                </a:rPr>
                <a:t>coordination, roles, responsibilities, capacity, sector mechanisms </a:t>
              </a:r>
            </a:p>
          </p:txBody>
        </p:sp>
      </p:grpSp>
      <p:grpSp>
        <p:nvGrpSpPr>
          <p:cNvPr id="14" name="Group 13">
            <a:extLst>
              <a:ext uri="{FF2B5EF4-FFF2-40B4-BE49-F238E27FC236}">
                <a16:creationId xmlns:a16="http://schemas.microsoft.com/office/drawing/2014/main" id="{A5F465D8-FF5F-378A-BBB7-898AFDEB7A37}"/>
              </a:ext>
            </a:extLst>
          </p:cNvPr>
          <p:cNvGrpSpPr/>
          <p:nvPr/>
        </p:nvGrpSpPr>
        <p:grpSpPr>
          <a:xfrm>
            <a:off x="2067351" y="2525547"/>
            <a:ext cx="1891925" cy="643150"/>
            <a:chOff x="5136207" y="3249398"/>
            <a:chExt cx="2527224" cy="857533"/>
          </a:xfrm>
        </p:grpSpPr>
        <p:sp>
          <p:nvSpPr>
            <p:cNvPr id="15" name="Rounded Rectangle 10">
              <a:extLst>
                <a:ext uri="{FF2B5EF4-FFF2-40B4-BE49-F238E27FC236}">
                  <a16:creationId xmlns:a16="http://schemas.microsoft.com/office/drawing/2014/main" id="{4A1D8F51-B31E-6B05-75F0-216B64CA0E06}"/>
                </a:ext>
              </a:extLst>
            </p:cNvPr>
            <p:cNvSpPr/>
            <p:nvPr/>
          </p:nvSpPr>
          <p:spPr>
            <a:xfrm>
              <a:off x="5136207" y="3258186"/>
              <a:ext cx="2527224" cy="844945"/>
            </a:xfrm>
            <a:prstGeom prst="roundRect">
              <a:avLst>
                <a:gd name="adj" fmla="val 20532"/>
              </a:avLst>
            </a:prstGeom>
            <a:solidFill>
              <a:schemeClr val="bg1"/>
            </a:solidFill>
            <a:ln w="63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EF695-EB40-5A78-350F-AACD025B2459}"/>
                </a:ext>
              </a:extLst>
            </p:cNvPr>
            <p:cNvPicPr>
              <a:picLocks noChangeAspect="1" noChangeArrowheads="1"/>
            </p:cNvPicPr>
            <p:nvPr/>
          </p:nvPicPr>
          <p:blipFill rotWithShape="1">
            <a:blip r:embed="rId6" cstate="email">
              <a:biLevel thresh="50000"/>
              <a:extLst>
                <a:ext uri="{28A0092B-C50C-407E-A947-70E740481C1C}">
                  <a14:useLocalDpi xmlns:a14="http://schemas.microsoft.com/office/drawing/2010/main"/>
                </a:ext>
              </a:extLst>
            </a:blip>
            <a:srcRect l="3" t="19804" r="-3" b="66688"/>
            <a:stretch/>
          </p:blipFill>
          <p:spPr bwMode="auto">
            <a:xfrm flipH="1">
              <a:off x="5190194" y="3295479"/>
              <a:ext cx="486682" cy="660229"/>
            </a:xfrm>
            <a:prstGeom prst="rect">
              <a:avLst/>
            </a:prstGeom>
            <a:noFill/>
            <a:ln w="9525">
              <a:noFill/>
              <a:miter lim="800000"/>
              <a:headEnd/>
              <a:tailEnd/>
            </a:ln>
            <a:effectLst/>
          </p:spPr>
        </p:pic>
        <p:sp>
          <p:nvSpPr>
            <p:cNvPr id="17" name="TextBox 16">
              <a:extLst>
                <a:ext uri="{FF2B5EF4-FFF2-40B4-BE49-F238E27FC236}">
                  <a16:creationId xmlns:a16="http://schemas.microsoft.com/office/drawing/2014/main" id="{73E9921C-C29B-5E3D-703D-4F526256D2E5}"/>
                </a:ext>
              </a:extLst>
            </p:cNvPr>
            <p:cNvSpPr txBox="1"/>
            <p:nvPr/>
          </p:nvSpPr>
          <p:spPr>
            <a:xfrm>
              <a:off x="5641500" y="3249398"/>
              <a:ext cx="2014733" cy="857533"/>
            </a:xfrm>
            <a:prstGeom prst="rect">
              <a:avLst/>
            </a:prstGeom>
            <a:noFill/>
          </p:spPr>
          <p:txBody>
            <a:bodyPr wrap="square" lIns="27000" tIns="27000" rIns="27000" bIns="27000" rtlCol="0">
              <a:spAutoFit/>
            </a:bodyPr>
            <a:lstStyle/>
            <a:p>
              <a:r>
                <a:rPr lang="en-GB" sz="1050" b="1">
                  <a:solidFill>
                    <a:srgbClr val="000000"/>
                  </a:solidFill>
                  <a:latin typeface="Calibri" panose="020F0502020204030204" pitchFamily="34" charset="0"/>
                  <a:cs typeface="Calibri" panose="020F0502020204030204" pitchFamily="34" charset="0"/>
                </a:rPr>
                <a:t>Infrastructure:</a:t>
              </a:r>
              <a:r>
                <a:rPr lang="en-GB" sz="1125" b="1">
                  <a:solidFill>
                    <a:srgbClr val="000000"/>
                  </a:solidFill>
                  <a:latin typeface="Calibri" panose="020F0502020204030204" pitchFamily="34" charset="0"/>
                  <a:cs typeface="Calibri" panose="020F0502020204030204" pitchFamily="34" charset="0"/>
                </a:rPr>
                <a:t> </a:t>
              </a:r>
              <a:r>
                <a:rPr lang="en-GB" sz="900">
                  <a:solidFill>
                    <a:srgbClr val="000000"/>
                  </a:solidFill>
                  <a:latin typeface="Calibri" panose="020F0502020204030204" pitchFamily="34" charset="0"/>
                  <a:cs typeface="Calibri" panose="020F0502020204030204" pitchFamily="34" charset="0"/>
                </a:rPr>
                <a:t>development and maintenance, project cycles, asset management, roles</a:t>
              </a:r>
              <a:r>
                <a:rPr lang="en-GB" sz="900" b="1">
                  <a:solidFill>
                    <a:srgbClr val="000000"/>
                  </a:solidFill>
                  <a:latin typeface="Calibri" panose="020F0502020204030204" pitchFamily="34" charset="0"/>
                  <a:cs typeface="Calibri" panose="020F0502020204030204" pitchFamily="34" charset="0"/>
                </a:rPr>
                <a:t> </a:t>
              </a:r>
              <a:endParaRPr lang="en-GB" sz="1125" b="1">
                <a:solidFill>
                  <a:srgbClr val="000000"/>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274ED6B2-BC3C-2506-DAD3-E2E87383067C}"/>
              </a:ext>
            </a:extLst>
          </p:cNvPr>
          <p:cNvGrpSpPr/>
          <p:nvPr/>
        </p:nvGrpSpPr>
        <p:grpSpPr>
          <a:xfrm>
            <a:off x="3968690" y="2524102"/>
            <a:ext cx="1906989" cy="654692"/>
            <a:chOff x="8187236" y="3239530"/>
            <a:chExt cx="2904908" cy="872923"/>
          </a:xfrm>
        </p:grpSpPr>
        <p:sp>
          <p:nvSpPr>
            <p:cNvPr id="19" name="Rounded Rectangle 15">
              <a:extLst>
                <a:ext uri="{FF2B5EF4-FFF2-40B4-BE49-F238E27FC236}">
                  <a16:creationId xmlns:a16="http://schemas.microsoft.com/office/drawing/2014/main" id="{513FF2DF-2688-3D14-A071-D13B2A6F662E}"/>
                </a:ext>
              </a:extLst>
            </p:cNvPr>
            <p:cNvSpPr/>
            <p:nvPr/>
          </p:nvSpPr>
          <p:spPr>
            <a:xfrm>
              <a:off x="8187236" y="3252517"/>
              <a:ext cx="2889646" cy="844944"/>
            </a:xfrm>
            <a:prstGeom prst="roundRect">
              <a:avLst>
                <a:gd name="adj" fmla="val 15215"/>
              </a:avLst>
            </a:prstGeom>
            <a:solidFill>
              <a:schemeClr val="bg1"/>
            </a:solidFill>
            <a:ln w="63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20" name="Picture 19" descr="government-clipart-government-buildings-clipart-1.jpg">
              <a:extLst>
                <a:ext uri="{FF2B5EF4-FFF2-40B4-BE49-F238E27FC236}">
                  <a16:creationId xmlns:a16="http://schemas.microsoft.com/office/drawing/2014/main" id="{27C7DC28-DAEB-B11C-2F3A-8EE024D9827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336338" y="3473849"/>
              <a:ext cx="420248" cy="358179"/>
            </a:xfrm>
            <a:prstGeom prst="rect">
              <a:avLst/>
            </a:prstGeom>
            <a:noFill/>
          </p:spPr>
        </p:pic>
        <p:sp>
          <p:nvSpPr>
            <p:cNvPr id="21" name="TextBox 20">
              <a:extLst>
                <a:ext uri="{FF2B5EF4-FFF2-40B4-BE49-F238E27FC236}">
                  <a16:creationId xmlns:a16="http://schemas.microsoft.com/office/drawing/2014/main" id="{CEADF97C-A88C-38E3-1602-63FAE019B145}"/>
                </a:ext>
              </a:extLst>
            </p:cNvPr>
            <p:cNvSpPr txBox="1"/>
            <p:nvPr/>
          </p:nvSpPr>
          <p:spPr>
            <a:xfrm>
              <a:off x="8811010" y="3239530"/>
              <a:ext cx="2281134" cy="872923"/>
            </a:xfrm>
            <a:prstGeom prst="rect">
              <a:avLst/>
            </a:prstGeom>
            <a:noFill/>
          </p:spPr>
          <p:txBody>
            <a:bodyPr wrap="square" lIns="27000" tIns="27000" rIns="27000" bIns="27000" rtlCol="0">
              <a:spAutoFit/>
            </a:bodyPr>
            <a:lstStyle/>
            <a:p>
              <a:r>
                <a:rPr lang="en-GB" sz="1050" b="1">
                  <a:solidFill>
                    <a:srgbClr val="000000"/>
                  </a:solidFill>
                  <a:latin typeface="Calibri" panose="020F0502020204030204" pitchFamily="34" charset="0"/>
                  <a:cs typeface="Calibri" panose="020F0502020204030204" pitchFamily="34" charset="0"/>
                </a:rPr>
                <a:t>Regulation and Accountability: </a:t>
              </a:r>
              <a:r>
                <a:rPr lang="en-GB" sz="900">
                  <a:solidFill>
                    <a:srgbClr val="000000"/>
                  </a:solidFill>
                  <a:latin typeface="Calibri" panose="020F0502020204030204" pitchFamily="34" charset="0"/>
                  <a:cs typeface="Calibri" panose="020F0502020204030204" pitchFamily="34" charset="0"/>
                </a:rPr>
                <a:t>accountability mechanisms,  regulatory framework</a:t>
              </a:r>
              <a:endParaRPr lang="en-GB" sz="1013" b="1">
                <a:solidFill>
                  <a:srgbClr val="000000"/>
                </a:solidFill>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2A80D77E-5EA8-B73C-77FC-8E541974EB02}"/>
              </a:ext>
            </a:extLst>
          </p:cNvPr>
          <p:cNvGrpSpPr/>
          <p:nvPr/>
        </p:nvGrpSpPr>
        <p:grpSpPr>
          <a:xfrm>
            <a:off x="3967896" y="3176704"/>
            <a:ext cx="1914911" cy="635780"/>
            <a:chOff x="8187236" y="4178586"/>
            <a:chExt cx="2916588" cy="847707"/>
          </a:xfrm>
        </p:grpSpPr>
        <p:sp>
          <p:nvSpPr>
            <p:cNvPr id="23" name="Rounded Rectangle 20">
              <a:extLst>
                <a:ext uri="{FF2B5EF4-FFF2-40B4-BE49-F238E27FC236}">
                  <a16:creationId xmlns:a16="http://schemas.microsoft.com/office/drawing/2014/main" id="{6EE4AED1-DD79-7422-C9BE-42AC9AB37E24}"/>
                </a:ext>
              </a:extLst>
            </p:cNvPr>
            <p:cNvSpPr/>
            <p:nvPr/>
          </p:nvSpPr>
          <p:spPr>
            <a:xfrm>
              <a:off x="8187236" y="4178586"/>
              <a:ext cx="2880424" cy="844945"/>
            </a:xfrm>
            <a:prstGeom prst="roundRect">
              <a:avLst>
                <a:gd name="adj" fmla="val 20368"/>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24" name="Picture 23" descr="Related image">
              <a:extLst>
                <a:ext uri="{FF2B5EF4-FFF2-40B4-BE49-F238E27FC236}">
                  <a16:creationId xmlns:a16="http://schemas.microsoft.com/office/drawing/2014/main" id="{2441D2C8-315F-C0FE-EA13-BAAA10E78FCF}"/>
                </a:ext>
              </a:extLst>
            </p:cNvPr>
            <p:cNvPicPr>
              <a:picLocks noChangeAspect="1" noChangeArrowheads="1"/>
            </p:cNvPicPr>
            <p:nvPr/>
          </p:nvPicPr>
          <p:blipFill>
            <a:blip r:embed="rId8" cstate="screen">
              <a:biLevel thresh="75000"/>
              <a:extLst>
                <a:ext uri="{28A0092B-C50C-407E-A947-70E740481C1C}">
                  <a14:useLocalDpi xmlns:a14="http://schemas.microsoft.com/office/drawing/2010/main"/>
                </a:ext>
              </a:extLst>
            </a:blip>
            <a:srcRect/>
            <a:stretch>
              <a:fillRect/>
            </a:stretch>
          </p:blipFill>
          <p:spPr bwMode="auto">
            <a:xfrm>
              <a:off x="8439822" y="4368354"/>
              <a:ext cx="247716" cy="44439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114716B-37F8-E758-1F0C-181411E70BF7}"/>
                </a:ext>
              </a:extLst>
            </p:cNvPr>
            <p:cNvSpPr txBox="1"/>
            <p:nvPr/>
          </p:nvSpPr>
          <p:spPr>
            <a:xfrm>
              <a:off x="8822547" y="4184149"/>
              <a:ext cx="2281277" cy="842144"/>
            </a:xfrm>
            <a:prstGeom prst="rect">
              <a:avLst/>
            </a:prstGeom>
            <a:noFill/>
            <a:ln w="6350">
              <a:noFill/>
            </a:ln>
          </p:spPr>
          <p:txBody>
            <a:bodyPr wrap="square" lIns="27000" tIns="27000" rIns="27000" bIns="27000" rtlCol="0">
              <a:spAutoFit/>
            </a:bodyPr>
            <a:lstStyle/>
            <a:p>
              <a:r>
                <a:rPr lang="en-GB" sz="1050" b="1">
                  <a:solidFill>
                    <a:srgbClr val="000000"/>
                  </a:solidFill>
                  <a:latin typeface="Calibri" panose="020F0502020204030204" pitchFamily="34" charset="0"/>
                  <a:cs typeface="Calibri" panose="020F0502020204030204" pitchFamily="34" charset="0"/>
                </a:rPr>
                <a:t>Water Resource Mgmt: </a:t>
              </a:r>
              <a:r>
                <a:rPr lang="en-GB" sz="900">
                  <a:solidFill>
                    <a:srgbClr val="000000"/>
                  </a:solidFill>
                  <a:latin typeface="Calibri" panose="020F0502020204030204" pitchFamily="34" charset="0"/>
                  <a:cs typeface="Calibri" panose="020F0502020204030204" pitchFamily="34" charset="0"/>
                </a:rPr>
                <a:t>allocation and mgmt of resource abstraction, water quality, coordinated efforts</a:t>
              </a:r>
              <a:endParaRPr lang="en-GB" sz="1013" b="1">
                <a:solidFill>
                  <a:srgbClr val="000000"/>
                </a:solidFill>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DE826248-56C7-D5A4-633C-F36D42D921A8}"/>
              </a:ext>
            </a:extLst>
          </p:cNvPr>
          <p:cNvGrpSpPr/>
          <p:nvPr/>
        </p:nvGrpSpPr>
        <p:grpSpPr>
          <a:xfrm>
            <a:off x="3972535" y="1885104"/>
            <a:ext cx="1937590" cy="649202"/>
            <a:chOff x="8188102" y="2423146"/>
            <a:chExt cx="2940328" cy="865602"/>
          </a:xfrm>
        </p:grpSpPr>
        <p:sp>
          <p:nvSpPr>
            <p:cNvPr id="27" name="Rounded Rectangle 24">
              <a:extLst>
                <a:ext uri="{FF2B5EF4-FFF2-40B4-BE49-F238E27FC236}">
                  <a16:creationId xmlns:a16="http://schemas.microsoft.com/office/drawing/2014/main" id="{FF1F801B-E07B-EAF5-215E-D053F7B16F1E}"/>
                </a:ext>
              </a:extLst>
            </p:cNvPr>
            <p:cNvSpPr/>
            <p:nvPr/>
          </p:nvSpPr>
          <p:spPr>
            <a:xfrm>
              <a:off x="8188102" y="2423146"/>
              <a:ext cx="2889646" cy="844945"/>
            </a:xfrm>
            <a:prstGeom prst="roundRect">
              <a:avLst>
                <a:gd name="adj" fmla="val 17792"/>
              </a:avLst>
            </a:prstGeom>
            <a:solidFill>
              <a:schemeClr val="bg1"/>
            </a:solidFill>
            <a:ln w="63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6BF987B3-28C2-A71C-D4C1-2CF59179E9A0}"/>
                </a:ext>
              </a:extLst>
            </p:cNvPr>
            <p:cNvPicPr>
              <a:picLocks noChangeAspect="1" noChangeArrowheads="1"/>
            </p:cNvPicPr>
            <p:nvPr/>
          </p:nvPicPr>
          <p:blipFill rotWithShape="1">
            <a:blip r:embed="rId6" cstate="email">
              <a:biLevel thresh="50000"/>
              <a:extLst>
                <a:ext uri="{28A0092B-C50C-407E-A947-70E740481C1C}">
                  <a14:useLocalDpi xmlns:a14="http://schemas.microsoft.com/office/drawing/2010/main"/>
                </a:ext>
              </a:extLst>
            </a:blip>
            <a:srcRect t="67596" b="20086"/>
            <a:stretch/>
          </p:blipFill>
          <p:spPr bwMode="auto">
            <a:xfrm>
              <a:off x="8346426" y="2651372"/>
              <a:ext cx="379388" cy="494661"/>
            </a:xfrm>
            <a:prstGeom prst="rect">
              <a:avLst/>
            </a:prstGeom>
            <a:noFill/>
            <a:ln w="9525">
              <a:noFill/>
              <a:miter lim="800000"/>
              <a:headEnd/>
              <a:tailEnd/>
            </a:ln>
            <a:effectLst/>
          </p:spPr>
        </p:pic>
        <p:sp>
          <p:nvSpPr>
            <p:cNvPr id="29" name="TextBox 28">
              <a:extLst>
                <a:ext uri="{FF2B5EF4-FFF2-40B4-BE49-F238E27FC236}">
                  <a16:creationId xmlns:a16="http://schemas.microsoft.com/office/drawing/2014/main" id="{A045537D-3542-FBF6-1C27-1E8A70E85EE7}"/>
                </a:ext>
              </a:extLst>
            </p:cNvPr>
            <p:cNvSpPr txBox="1"/>
            <p:nvPr/>
          </p:nvSpPr>
          <p:spPr>
            <a:xfrm>
              <a:off x="8806140" y="2431215"/>
              <a:ext cx="2322290" cy="857533"/>
            </a:xfrm>
            <a:prstGeom prst="rect">
              <a:avLst/>
            </a:prstGeom>
            <a:noFill/>
          </p:spPr>
          <p:txBody>
            <a:bodyPr wrap="square" lIns="27000" tIns="27000" rIns="27000" bIns="27000" rtlCol="0">
              <a:spAutoFit/>
            </a:bodyPr>
            <a:lstStyle/>
            <a:p>
              <a:r>
                <a:rPr lang="en-GB" sz="1125" b="1">
                  <a:solidFill>
                    <a:srgbClr val="000000"/>
                  </a:solidFill>
                  <a:latin typeface="Calibri" panose="020F0502020204030204" pitchFamily="34" charset="0"/>
                  <a:cs typeface="Calibri" panose="020F0502020204030204" pitchFamily="34" charset="0"/>
                </a:rPr>
                <a:t>Finance: </a:t>
              </a:r>
              <a:r>
                <a:rPr lang="en-GB" sz="900">
                  <a:solidFill>
                    <a:srgbClr val="000000"/>
                  </a:solidFill>
                  <a:latin typeface="Calibri" panose="020F0502020204030204" pitchFamily="34" charset="0"/>
                  <a:cs typeface="Calibri" panose="020F0502020204030204" pitchFamily="34" charset="0"/>
                </a:rPr>
                <a:t>flows and responsibilities, clear frameworks including life-cycle costs &amp; source identification </a:t>
              </a:r>
              <a:endParaRPr lang="en-GB" sz="900" b="1">
                <a:solidFill>
                  <a:srgbClr val="000000"/>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2B00CFEA-0D66-7DAA-71F0-27C7A48D9E6B}"/>
              </a:ext>
            </a:extLst>
          </p:cNvPr>
          <p:cNvGrpSpPr/>
          <p:nvPr/>
        </p:nvGrpSpPr>
        <p:grpSpPr>
          <a:xfrm>
            <a:off x="2053178" y="3176824"/>
            <a:ext cx="2002915" cy="633709"/>
            <a:chOff x="5119493" y="4154711"/>
            <a:chExt cx="2670553" cy="844945"/>
          </a:xfrm>
        </p:grpSpPr>
        <p:sp>
          <p:nvSpPr>
            <p:cNvPr id="31" name="Rounded Rectangle 31">
              <a:extLst>
                <a:ext uri="{FF2B5EF4-FFF2-40B4-BE49-F238E27FC236}">
                  <a16:creationId xmlns:a16="http://schemas.microsoft.com/office/drawing/2014/main" id="{8A11CE6B-4BE3-5272-6C69-BA6EEDA0883E}"/>
                </a:ext>
              </a:extLst>
            </p:cNvPr>
            <p:cNvSpPr/>
            <p:nvPr/>
          </p:nvSpPr>
          <p:spPr>
            <a:xfrm>
              <a:off x="5119493" y="4154711"/>
              <a:ext cx="2538922" cy="844945"/>
            </a:xfrm>
            <a:prstGeom prst="roundRect">
              <a:avLst>
                <a:gd name="adj" fmla="val 20368"/>
              </a:avLst>
            </a:prstGeom>
            <a:solidFill>
              <a:schemeClr val="bg1"/>
            </a:solidFill>
            <a:ln w="63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7DFE5B8C-EAB4-7CDA-A4F2-FB95F00F7A0F}"/>
                </a:ext>
              </a:extLst>
            </p:cNvPr>
            <p:cNvPicPr>
              <a:picLocks noChangeAspect="1" noChangeArrowheads="1"/>
            </p:cNvPicPr>
            <p:nvPr/>
          </p:nvPicPr>
          <p:blipFill rotWithShape="1">
            <a:blip r:embed="rId6" cstate="email">
              <a:biLevel thresh="50000"/>
              <a:extLst>
                <a:ext uri="{28A0092B-C50C-407E-A947-70E740481C1C}">
                  <a14:useLocalDpi xmlns:a14="http://schemas.microsoft.com/office/drawing/2010/main"/>
                </a:ext>
              </a:extLst>
            </a:blip>
            <a:srcRect t="43498" b="43618"/>
            <a:stretch/>
          </p:blipFill>
          <p:spPr bwMode="auto">
            <a:xfrm flipH="1">
              <a:off x="5211515" y="4260764"/>
              <a:ext cx="393541" cy="625320"/>
            </a:xfrm>
            <a:prstGeom prst="rect">
              <a:avLst/>
            </a:prstGeom>
            <a:noFill/>
            <a:ln w="9525">
              <a:noFill/>
              <a:miter lim="800000"/>
              <a:headEnd/>
              <a:tailEnd/>
            </a:ln>
            <a:effectLst/>
          </p:spPr>
        </p:pic>
        <p:sp>
          <p:nvSpPr>
            <p:cNvPr id="33" name="TextBox 32">
              <a:extLst>
                <a:ext uri="{FF2B5EF4-FFF2-40B4-BE49-F238E27FC236}">
                  <a16:creationId xmlns:a16="http://schemas.microsoft.com/office/drawing/2014/main" id="{0042C110-778D-1045-2B66-88CF51C0EDDE}"/>
                </a:ext>
              </a:extLst>
            </p:cNvPr>
            <p:cNvSpPr txBox="1"/>
            <p:nvPr/>
          </p:nvSpPr>
          <p:spPr>
            <a:xfrm>
              <a:off x="5612878" y="4263522"/>
              <a:ext cx="2177168" cy="657478"/>
            </a:xfrm>
            <a:prstGeom prst="rect">
              <a:avLst/>
            </a:prstGeom>
            <a:noFill/>
          </p:spPr>
          <p:txBody>
            <a:bodyPr wrap="square" lIns="27000" tIns="27000" rIns="27000" bIns="27000" rtlCol="0">
              <a:spAutoFit/>
            </a:bodyPr>
            <a:lstStyle/>
            <a:p>
              <a:r>
                <a:rPr lang="en-GB" sz="1050" b="1">
                  <a:solidFill>
                    <a:srgbClr val="000000"/>
                  </a:solidFill>
                  <a:latin typeface="Calibri" panose="020F0502020204030204" pitchFamily="34" charset="0"/>
                  <a:cs typeface="Calibri" panose="020F0502020204030204" pitchFamily="34" charset="0"/>
                </a:rPr>
                <a:t>Monitoring: </a:t>
              </a:r>
              <a:r>
                <a:rPr lang="en-GB" sz="900">
                  <a:solidFill>
                    <a:srgbClr val="000000"/>
                  </a:solidFill>
                  <a:latin typeface="Calibri" panose="020F0502020204030204" pitchFamily="34" charset="0"/>
                  <a:cs typeface="Calibri" panose="020F0502020204030204" pitchFamily="34" charset="0"/>
                </a:rPr>
                <a:t>framework and routine implementation, service levels, use of data</a:t>
              </a:r>
              <a:endParaRPr lang="en-GB" sz="1013" b="1">
                <a:solidFill>
                  <a:srgbClr val="000000"/>
                </a:solidFill>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CE70262C-2BF9-ACB6-0117-CBA3AA7104EA}"/>
              </a:ext>
            </a:extLst>
          </p:cNvPr>
          <p:cNvGrpSpPr/>
          <p:nvPr/>
        </p:nvGrpSpPr>
        <p:grpSpPr>
          <a:xfrm>
            <a:off x="3978613" y="1240201"/>
            <a:ext cx="1904192" cy="633709"/>
            <a:chOff x="8187236" y="1508922"/>
            <a:chExt cx="2889645" cy="844945"/>
          </a:xfrm>
        </p:grpSpPr>
        <p:sp>
          <p:nvSpPr>
            <p:cNvPr id="35" name="Rounded Rectangle 22">
              <a:extLst>
                <a:ext uri="{FF2B5EF4-FFF2-40B4-BE49-F238E27FC236}">
                  <a16:creationId xmlns:a16="http://schemas.microsoft.com/office/drawing/2014/main" id="{CFD46EFC-12CF-79AB-E8A8-11339203C16C}"/>
                </a:ext>
              </a:extLst>
            </p:cNvPr>
            <p:cNvSpPr/>
            <p:nvPr/>
          </p:nvSpPr>
          <p:spPr>
            <a:xfrm>
              <a:off x="8187236" y="1508922"/>
              <a:ext cx="2889645" cy="844945"/>
            </a:xfrm>
            <a:prstGeom prst="roundRect">
              <a:avLst>
                <a:gd name="adj" fmla="val 16503"/>
              </a:avLst>
            </a:prstGeom>
            <a:solidFill>
              <a:schemeClr val="bg1"/>
            </a:solidFill>
            <a:ln w="63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8E45D4E6-6F89-BDD8-B3EE-053F4C31DED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325642" y="1744587"/>
              <a:ext cx="400901" cy="359641"/>
            </a:xfrm>
            <a:prstGeom prst="rect">
              <a:avLst/>
            </a:prstGeom>
          </p:spPr>
        </p:pic>
        <p:sp>
          <p:nvSpPr>
            <p:cNvPr id="37" name="TextBox 36">
              <a:extLst>
                <a:ext uri="{FF2B5EF4-FFF2-40B4-BE49-F238E27FC236}">
                  <a16:creationId xmlns:a16="http://schemas.microsoft.com/office/drawing/2014/main" id="{0C418FD3-04B1-C325-157C-890447CCA260}"/>
                </a:ext>
              </a:extLst>
            </p:cNvPr>
            <p:cNvSpPr txBox="1"/>
            <p:nvPr/>
          </p:nvSpPr>
          <p:spPr>
            <a:xfrm>
              <a:off x="8799139" y="1589222"/>
              <a:ext cx="2261220" cy="657478"/>
            </a:xfrm>
            <a:prstGeom prst="rect">
              <a:avLst/>
            </a:prstGeom>
            <a:noFill/>
          </p:spPr>
          <p:txBody>
            <a:bodyPr wrap="square" lIns="27000" tIns="27000" rIns="27000" bIns="27000" rtlCol="0">
              <a:spAutoFit/>
            </a:bodyPr>
            <a:lstStyle/>
            <a:p>
              <a:r>
                <a:rPr lang="en-GB" sz="1050" b="1">
                  <a:solidFill>
                    <a:srgbClr val="000000"/>
                  </a:solidFill>
                  <a:latin typeface="Calibri" panose="020F0502020204030204" pitchFamily="34" charset="0"/>
                  <a:cs typeface="Calibri" panose="020F0502020204030204" pitchFamily="34" charset="0"/>
                </a:rPr>
                <a:t>Planning: </a:t>
              </a:r>
              <a:r>
                <a:rPr lang="en-GB" sz="900">
                  <a:solidFill>
                    <a:srgbClr val="000000"/>
                  </a:solidFill>
                  <a:latin typeface="Calibri" panose="020F0502020204030204" pitchFamily="34" charset="0"/>
                  <a:cs typeface="Calibri" panose="020F0502020204030204" pitchFamily="34" charset="0"/>
                </a:rPr>
                <a:t>planning and budgeting, capacity and frameworks for planning</a:t>
              </a:r>
              <a:endParaRPr lang="en-GB" sz="1013" b="1">
                <a:solidFill>
                  <a:srgbClr val="000000"/>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DB89CD39-6AB5-AB96-ADA9-90B53E5F8570}"/>
              </a:ext>
            </a:extLst>
          </p:cNvPr>
          <p:cNvGrpSpPr/>
          <p:nvPr/>
        </p:nvGrpSpPr>
        <p:grpSpPr>
          <a:xfrm>
            <a:off x="2055841" y="1240200"/>
            <a:ext cx="1904191" cy="629013"/>
            <a:chOff x="5115283" y="1478366"/>
            <a:chExt cx="2538921" cy="858803"/>
          </a:xfrm>
        </p:grpSpPr>
        <p:sp>
          <p:nvSpPr>
            <p:cNvPr id="39" name="Rounded Rectangle 2">
              <a:extLst>
                <a:ext uri="{FF2B5EF4-FFF2-40B4-BE49-F238E27FC236}">
                  <a16:creationId xmlns:a16="http://schemas.microsoft.com/office/drawing/2014/main" id="{D1538D0C-275E-9759-B1C2-0532EB212917}"/>
                </a:ext>
              </a:extLst>
            </p:cNvPr>
            <p:cNvSpPr/>
            <p:nvPr/>
          </p:nvSpPr>
          <p:spPr>
            <a:xfrm>
              <a:off x="5115283" y="1483381"/>
              <a:ext cx="2538921" cy="844945"/>
            </a:xfrm>
            <a:prstGeom prst="roundRect">
              <a:avLst>
                <a:gd name="adj" fmla="val 20368"/>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rtlCol="0" anchor="ctr"/>
            <a:lstStyle/>
            <a:p>
              <a:pPr algn="ctr"/>
              <a:endParaRPr lang="en-GB" sz="1013">
                <a:solidFill>
                  <a:srgbClr val="FFFFFF"/>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ADE97EBF-5C1D-00AD-9885-8FEDA9D75EFA}"/>
                </a:ext>
              </a:extLst>
            </p:cNvPr>
            <p:cNvSpPr txBox="1"/>
            <p:nvPr/>
          </p:nvSpPr>
          <p:spPr>
            <a:xfrm>
              <a:off x="5661090" y="1478366"/>
              <a:ext cx="1979138" cy="858803"/>
            </a:xfrm>
            <a:prstGeom prst="rect">
              <a:avLst/>
            </a:prstGeom>
            <a:noFill/>
            <a:ln w="12700">
              <a:noFill/>
            </a:ln>
          </p:spPr>
          <p:txBody>
            <a:bodyPr wrap="square" lIns="27000" tIns="25715" rIns="27000" bIns="25715" rtlCol="0">
              <a:spAutoFit/>
            </a:bodyPr>
            <a:lstStyle/>
            <a:p>
              <a:r>
                <a:rPr lang="en-GB" sz="1050" b="1" dirty="0">
                  <a:solidFill>
                    <a:srgbClr val="000000"/>
                  </a:solidFill>
                  <a:latin typeface="Calibri" panose="020F0502020204030204" pitchFamily="34" charset="0"/>
                  <a:cs typeface="Calibri" panose="020F0502020204030204" pitchFamily="34" charset="0"/>
                </a:rPr>
                <a:t>Policy and Legislation: </a:t>
              </a:r>
              <a:r>
                <a:rPr lang="en-GB" sz="900" dirty="0">
                  <a:solidFill>
                    <a:srgbClr val="000000"/>
                  </a:solidFill>
                  <a:latin typeface="Calibri" panose="020F0502020204030204" pitchFamily="34" charset="0"/>
                  <a:cs typeface="Calibri" panose="020F0502020204030204" pitchFamily="34" charset="0"/>
                </a:rPr>
                <a:t>sector policy, legal framework, strategy, norms and standards, by-laws</a:t>
              </a:r>
              <a:endParaRPr lang="en-GB" sz="900" b="1" dirty="0">
                <a:solidFill>
                  <a:srgbClr val="000000"/>
                </a:solidFill>
                <a:latin typeface="Calibri" panose="020F0502020204030204" pitchFamily="34" charset="0"/>
                <a:cs typeface="Calibri" panose="020F0502020204030204" pitchFamily="34" charset="0"/>
              </a:endParaRPr>
            </a:p>
          </p:txBody>
        </p:sp>
      </p:grpSp>
      <p:sp>
        <p:nvSpPr>
          <p:cNvPr id="41" name="TextBox 40">
            <a:extLst>
              <a:ext uri="{FF2B5EF4-FFF2-40B4-BE49-F238E27FC236}">
                <a16:creationId xmlns:a16="http://schemas.microsoft.com/office/drawing/2014/main" id="{5F17CAAC-536B-0348-C80B-8D6068FBFA1F}"/>
              </a:ext>
            </a:extLst>
          </p:cNvPr>
          <p:cNvSpPr txBox="1"/>
          <p:nvPr/>
        </p:nvSpPr>
        <p:spPr>
          <a:xfrm>
            <a:off x="2072378" y="991809"/>
            <a:ext cx="3775307" cy="300082"/>
          </a:xfrm>
          <a:prstGeom prst="rect">
            <a:avLst/>
          </a:prstGeom>
          <a:noFill/>
        </p:spPr>
        <p:txBody>
          <a:bodyPr wrap="square" rtlCol="0">
            <a:spAutoFit/>
          </a:bodyPr>
          <a:lstStyle/>
          <a:p>
            <a:pPr algn="ctr"/>
            <a:r>
              <a:rPr lang="en-GB" sz="1350" b="1">
                <a:solidFill>
                  <a:srgbClr val="000000"/>
                </a:solidFill>
                <a:latin typeface="Calibri" panose="020F0502020204030204" pitchFamily="34" charset="0"/>
                <a:cs typeface="Calibri" panose="020F0502020204030204" pitchFamily="34" charset="0"/>
              </a:rPr>
              <a:t>WASH system</a:t>
            </a:r>
          </a:p>
        </p:txBody>
      </p:sp>
      <p:cxnSp>
        <p:nvCxnSpPr>
          <p:cNvPr id="42" name="Straight Connector 41">
            <a:extLst>
              <a:ext uri="{FF2B5EF4-FFF2-40B4-BE49-F238E27FC236}">
                <a16:creationId xmlns:a16="http://schemas.microsoft.com/office/drawing/2014/main" id="{E6C64761-300F-CAD4-7B0F-C1AD10ED6298}"/>
              </a:ext>
            </a:extLst>
          </p:cNvPr>
          <p:cNvCxnSpPr>
            <a:cxnSpLocks/>
          </p:cNvCxnSpPr>
          <p:nvPr/>
        </p:nvCxnSpPr>
        <p:spPr>
          <a:xfrm flipH="1">
            <a:off x="3949550" y="878433"/>
            <a:ext cx="2491517" cy="42199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7E37FE0-4A6E-A18D-261A-2300EF5D521D}"/>
              </a:ext>
            </a:extLst>
          </p:cNvPr>
          <p:cNvCxnSpPr>
            <a:cxnSpLocks/>
          </p:cNvCxnSpPr>
          <p:nvPr/>
        </p:nvCxnSpPr>
        <p:spPr>
          <a:xfrm>
            <a:off x="3875315" y="1869212"/>
            <a:ext cx="2522993" cy="267884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4" name="Picture 43">
            <a:extLst>
              <a:ext uri="{FF2B5EF4-FFF2-40B4-BE49-F238E27FC236}">
                <a16:creationId xmlns:a16="http://schemas.microsoft.com/office/drawing/2014/main" id="{645DA43E-78AF-A0A9-E239-D99F996082F7}"/>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foregroundMark x1="25000" y1="65000" x2="25000" y2="65000"/>
                        <a14:foregroundMark x1="15000" y1="55000" x2="15000" y2="55000"/>
                        <a14:foregroundMark x1="22500" y1="20000" x2="22500" y2="20000"/>
                        <a14:foregroundMark x1="67500" y1="10000" x2="67500" y2="10000"/>
                      </a14:backgroundRemoval>
                    </a14:imgEffect>
                  </a14:imgLayer>
                </a14:imgProps>
              </a:ext>
              <a:ext uri="{28A0092B-C50C-407E-A947-70E740481C1C}">
                <a14:useLocalDpi xmlns:a14="http://schemas.microsoft.com/office/drawing/2010/main" val="0"/>
              </a:ext>
            </a:extLst>
          </a:blip>
          <a:stretch>
            <a:fillRect/>
          </a:stretch>
        </p:blipFill>
        <p:spPr>
          <a:xfrm>
            <a:off x="2114978" y="1409098"/>
            <a:ext cx="286517" cy="286517"/>
          </a:xfrm>
          <a:prstGeom prst="rect">
            <a:avLst/>
          </a:prstGeom>
        </p:spPr>
      </p:pic>
      <p:graphicFrame>
        <p:nvGraphicFramePr>
          <p:cNvPr id="45" name="Table 44">
            <a:extLst>
              <a:ext uri="{FF2B5EF4-FFF2-40B4-BE49-F238E27FC236}">
                <a16:creationId xmlns:a16="http://schemas.microsoft.com/office/drawing/2014/main" id="{D9FA4719-04B3-2160-E951-96F1B224EF7B}"/>
              </a:ext>
            </a:extLst>
          </p:cNvPr>
          <p:cNvGraphicFramePr>
            <a:graphicFrameLocks noGrp="1"/>
          </p:cNvGraphicFramePr>
          <p:nvPr/>
        </p:nvGraphicFramePr>
        <p:xfrm>
          <a:off x="6441067" y="840277"/>
          <a:ext cx="4130309" cy="3770506"/>
        </p:xfrm>
        <a:graphic>
          <a:graphicData uri="http://schemas.openxmlformats.org/drawingml/2006/table">
            <a:tbl>
              <a:tblPr/>
              <a:tblGrid>
                <a:gridCol w="1976194">
                  <a:extLst>
                    <a:ext uri="{9D8B030D-6E8A-4147-A177-3AD203B41FA5}">
                      <a16:colId xmlns:a16="http://schemas.microsoft.com/office/drawing/2014/main" val="1484117948"/>
                    </a:ext>
                  </a:extLst>
                </a:gridCol>
                <a:gridCol w="610015">
                  <a:extLst>
                    <a:ext uri="{9D8B030D-6E8A-4147-A177-3AD203B41FA5}">
                      <a16:colId xmlns:a16="http://schemas.microsoft.com/office/drawing/2014/main" val="2745578567"/>
                    </a:ext>
                  </a:extLst>
                </a:gridCol>
                <a:gridCol w="1544100">
                  <a:extLst>
                    <a:ext uri="{9D8B030D-6E8A-4147-A177-3AD203B41FA5}">
                      <a16:colId xmlns:a16="http://schemas.microsoft.com/office/drawing/2014/main" val="1331864566"/>
                    </a:ext>
                  </a:extLst>
                </a:gridCol>
              </a:tblGrid>
              <a:tr h="254587">
                <a:tc gridSpan="3">
                  <a:txBody>
                    <a:bodyPr/>
                    <a:lstStyle/>
                    <a:p>
                      <a:pPr algn="l" fontAlgn="base"/>
                      <a:r>
                        <a:rPr lang="en-GB" sz="1200" b="1"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Country X, National level water sector assessment, 202X</a:t>
                      </a:r>
                    </a:p>
                  </a:txBody>
                  <a:tcPr marL="73508" marR="73508" marT="36754" marB="36754" anchor="ctr">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EDA9A0"/>
                    </a:solidFill>
                  </a:tcPr>
                </a:tc>
                <a:tc hMerge="1">
                  <a:txBody>
                    <a:bodyPr/>
                    <a:lstStyle/>
                    <a:p>
                      <a:endParaRPr lang="en-NL"/>
                    </a:p>
                  </a:txBody>
                  <a:tcPr/>
                </a:tc>
                <a:tc hMerge="1">
                  <a:txBody>
                    <a:bodyPr/>
                    <a:lstStyle/>
                    <a:p>
                      <a:endParaRPr lang="en-NL"/>
                    </a:p>
                  </a:txBody>
                  <a:tcPr/>
                </a:tc>
                <a:extLst>
                  <a:ext uri="{0D108BD9-81ED-4DB2-BD59-A6C34878D82A}">
                    <a16:rowId xmlns:a16="http://schemas.microsoft.com/office/drawing/2014/main" val="3119307978"/>
                  </a:ext>
                </a:extLst>
              </a:tr>
              <a:tr h="329870">
                <a:tc>
                  <a:txBody>
                    <a:bodyPr/>
                    <a:lstStyle/>
                    <a:p>
                      <a:pPr algn="ctr" fontAlgn="base"/>
                      <a:r>
                        <a:rPr lang="en-GB" sz="1200" b="0" i="0" u="none" strike="noStrike" dirty="0">
                          <a:solidFill>
                            <a:srgbClr val="000000"/>
                          </a:solidFill>
                          <a:effectLst/>
                          <a:latin typeface="Calibri" panose="020F0502020204030204" pitchFamily="34" charset="0"/>
                        </a:rPr>
                        <a:t>Benchmark (water, national)</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9E2DF"/>
                    </a:solidFill>
                  </a:tcPr>
                </a:tc>
                <a:tc>
                  <a:txBody>
                    <a:bodyPr/>
                    <a:lstStyle/>
                    <a:p>
                      <a:pPr algn="ctr" fontAlgn="base"/>
                      <a:r>
                        <a:rPr lang="en-GB" sz="1200" b="0" i="0" u="none" strike="noStrike" dirty="0">
                          <a:solidFill>
                            <a:srgbClr val="000000"/>
                          </a:solidFill>
                          <a:effectLst/>
                          <a:latin typeface="Calibri" panose="020F0502020204030204" pitchFamily="34" charset="0"/>
                        </a:rPr>
                        <a:t>Score</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9E2DF"/>
                    </a:solidFill>
                  </a:tcPr>
                </a:tc>
                <a:tc>
                  <a:txBody>
                    <a:bodyPr/>
                    <a:lstStyle/>
                    <a:p>
                      <a:pPr algn="ctr" fontAlgn="base"/>
                      <a:r>
                        <a:rPr lang="en-GB" sz="1200" b="0" i="0" u="none" strike="noStrike">
                          <a:solidFill>
                            <a:srgbClr val="000000"/>
                          </a:solidFill>
                          <a:effectLst/>
                          <a:latin typeface="Calibri" panose="020F0502020204030204" pitchFamily="34" charset="0"/>
                        </a:rPr>
                        <a:t>Reference</a:t>
                      </a:r>
                      <a:r>
                        <a:rPr lang="en-GB" sz="1200" b="0" i="0">
                          <a:solidFill>
                            <a:srgbClr val="000000"/>
                          </a:solidFill>
                          <a:effectLst/>
                          <a:latin typeface="Calibri" panose="020F0502020204030204" pitchFamily="34" charset="0"/>
                        </a:rPr>
                        <a:t>​</a:t>
                      </a:r>
                      <a:endParaRPr lang="en-GB" sz="1200" b="0" i="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9E2DF"/>
                    </a:solidFill>
                  </a:tcPr>
                </a:tc>
                <a:extLst>
                  <a:ext uri="{0D108BD9-81ED-4DB2-BD59-A6C34878D82A}">
                    <a16:rowId xmlns:a16="http://schemas.microsoft.com/office/drawing/2014/main" val="3985782040"/>
                  </a:ext>
                </a:extLst>
              </a:tr>
              <a:tr h="436183">
                <a:tc>
                  <a:txBody>
                    <a:bodyPr/>
                    <a:lstStyle/>
                    <a:p>
                      <a:pPr algn="l" fontAlgn="base"/>
                      <a:r>
                        <a:rPr lang="en-GB" sz="1200" b="0" i="0" u="none" strike="noStrike" dirty="0">
                          <a:solidFill>
                            <a:srgbClr val="000000"/>
                          </a:solidFill>
                          <a:effectLst/>
                          <a:latin typeface="Calibri" panose="020F0502020204030204" pitchFamily="34" charset="0"/>
                        </a:rPr>
                        <a:t>National Sector Policy and Strategy is in place.</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FFFFFF"/>
                    </a:solidFill>
                  </a:tcPr>
                </a:tc>
                <a:tc>
                  <a:txBody>
                    <a:bodyPr/>
                    <a:lstStyle/>
                    <a:p>
                      <a:pPr algn="ctr" fontAlgn="base"/>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00B050"/>
                    </a:solidFill>
                  </a:tcPr>
                </a:tc>
                <a:tc>
                  <a:txBody>
                    <a:bodyPr/>
                    <a:lstStyle/>
                    <a:p>
                      <a:pPr algn="l" fontAlgn="base"/>
                      <a:r>
                        <a:rPr lang="en-GB" sz="1200" b="0" i="0" u="none" strike="noStrike" dirty="0">
                          <a:solidFill>
                            <a:srgbClr val="000000"/>
                          </a:solidFill>
                          <a:effectLst/>
                          <a:latin typeface="Calibri" panose="020F0502020204030204" pitchFamily="34" charset="0"/>
                        </a:rPr>
                        <a:t>The National Water Policy (1999), NDP II</a:t>
                      </a:r>
                      <a:r>
                        <a:rPr lang="en-GB" sz="1200" b="0" i="0" dirty="0">
                          <a:solidFill>
                            <a:srgbClr val="000000"/>
                          </a:solidFill>
                          <a:effectLst/>
                          <a:latin typeface="Calibri" panose="020F0502020204030204" pitchFamily="34" charset="0"/>
                        </a:rPr>
                        <a:t>​I</a:t>
                      </a:r>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1C6575"/>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525351"/>
                  </a:ext>
                </a:extLst>
              </a:tr>
              <a:tr h="436183">
                <a:tc>
                  <a:txBody>
                    <a:bodyPr/>
                    <a:lstStyle/>
                    <a:p>
                      <a:pPr algn="l" fontAlgn="base"/>
                      <a:r>
                        <a:rPr lang="en-GB" sz="1200" b="0" i="0" u="none" strike="noStrike" dirty="0">
                          <a:solidFill>
                            <a:srgbClr val="000000"/>
                          </a:solidFill>
                          <a:effectLst/>
                          <a:latin typeface="Calibri" panose="020F0502020204030204" pitchFamily="34" charset="0"/>
                        </a:rPr>
                        <a:t>Legal framework for the sector is in place. </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FFFFFF"/>
                    </a:solidFill>
                  </a:tcPr>
                </a:tc>
                <a:tc>
                  <a:txBody>
                    <a:bodyPr/>
                    <a:lstStyle/>
                    <a:p>
                      <a:pPr algn="ctr" fontAlgn="base"/>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00B050"/>
                    </a:solidFill>
                  </a:tcPr>
                </a:tc>
                <a:tc>
                  <a:txBody>
                    <a:bodyPr/>
                    <a:lstStyle/>
                    <a:p>
                      <a:pPr algn="l" fontAlgn="base"/>
                      <a:r>
                        <a:rPr lang="en-GB" sz="1200" b="0" i="0" u="none" strike="noStrike" dirty="0">
                          <a:solidFill>
                            <a:srgbClr val="000000"/>
                          </a:solidFill>
                          <a:effectLst/>
                          <a:latin typeface="Calibri" panose="020F0502020204030204" pitchFamily="34" charset="0"/>
                        </a:rPr>
                        <a:t>Sector Performance Report 2017</a:t>
                      </a:r>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2810220"/>
                  </a:ext>
                </a:extLst>
              </a:tr>
              <a:tr h="617779">
                <a:tc>
                  <a:txBody>
                    <a:bodyPr/>
                    <a:lstStyle/>
                    <a:p>
                      <a:pPr algn="l" fontAlgn="base"/>
                      <a:r>
                        <a:rPr lang="en-GB" sz="1200" b="0" i="0" u="none" strike="noStrike" dirty="0">
                          <a:solidFill>
                            <a:srgbClr val="000000"/>
                          </a:solidFill>
                          <a:effectLst/>
                          <a:latin typeface="Calibri" panose="020F0502020204030204" pitchFamily="34" charset="0"/>
                        </a:rPr>
                        <a:t>Norms and standards for quality of works and service delivery are in place.</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FFFFFF"/>
                    </a:solidFill>
                  </a:tcPr>
                </a:tc>
                <a:tc>
                  <a:txBody>
                    <a:bodyPr/>
                    <a:lstStyle/>
                    <a:p>
                      <a:pPr algn="ctr" fontAlgn="base"/>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chemeClr val="accent3"/>
                    </a:solidFill>
                  </a:tcPr>
                </a:tc>
                <a:tc>
                  <a:txBody>
                    <a:bodyPr/>
                    <a:lstStyle/>
                    <a:p>
                      <a:pPr algn="l" fontAlgn="base"/>
                      <a:r>
                        <a:rPr lang="en-GB" sz="1200" b="0" i="0" u="none" strike="noStrike" dirty="0">
                          <a:solidFill>
                            <a:srgbClr val="000000"/>
                          </a:solidFill>
                          <a:effectLst/>
                          <a:latin typeface="Calibri" panose="020F0502020204030204" pitchFamily="34" charset="0"/>
                        </a:rPr>
                        <a:t>District Implementation Manual 2021, SPR 2020</a:t>
                      </a:r>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0531883"/>
                  </a:ext>
                </a:extLst>
              </a:tr>
              <a:tr h="617779">
                <a:tc>
                  <a:txBody>
                    <a:bodyPr/>
                    <a:lstStyle/>
                    <a:p>
                      <a:pPr algn="l" fontAlgn="base"/>
                      <a:r>
                        <a:rPr lang="en-GB" sz="1200" b="0" i="0" u="none" strike="noStrike" dirty="0">
                          <a:solidFill>
                            <a:srgbClr val="000000"/>
                          </a:solidFill>
                          <a:effectLst/>
                          <a:latin typeface="Calibri" panose="020F0502020204030204" pitchFamily="34" charset="0"/>
                        </a:rPr>
                        <a:t>National guidelines for development and </a:t>
                      </a:r>
                      <a:r>
                        <a:rPr lang="en-GB" sz="1200" b="0" i="0" u="none" strike="noStrike" dirty="0" err="1">
                          <a:solidFill>
                            <a:srgbClr val="000000"/>
                          </a:solidFill>
                          <a:effectLst/>
                          <a:latin typeface="Calibri" panose="020F0502020204030204" pitchFamily="34" charset="0"/>
                        </a:rPr>
                        <a:t>mgmt</a:t>
                      </a:r>
                      <a:r>
                        <a:rPr lang="en-GB" sz="1200" b="0" i="0" u="none" strike="noStrike" dirty="0">
                          <a:solidFill>
                            <a:srgbClr val="000000"/>
                          </a:solidFill>
                          <a:effectLst/>
                          <a:latin typeface="Calibri" panose="020F0502020204030204" pitchFamily="34" charset="0"/>
                        </a:rPr>
                        <a:t> of services are in place.</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FFFFFF"/>
                    </a:solidFill>
                  </a:tcPr>
                </a:tc>
                <a:tc>
                  <a:txBody>
                    <a:bodyPr/>
                    <a:lstStyle/>
                    <a:p>
                      <a:pPr algn="ctr" fontAlgn="base"/>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chemeClr val="accent3"/>
                    </a:solidFill>
                  </a:tcPr>
                </a:tc>
                <a:tc>
                  <a:txBody>
                    <a:bodyPr/>
                    <a:lstStyle/>
                    <a:p>
                      <a:pPr algn="l" fontAlgn="base"/>
                      <a:r>
                        <a:rPr lang="en-GB" sz="1200" b="0" i="0" u="none" strike="noStrike" dirty="0">
                          <a:solidFill>
                            <a:srgbClr val="000000"/>
                          </a:solidFill>
                          <a:effectLst/>
                          <a:latin typeface="Calibri" panose="020F0502020204030204" pitchFamily="34" charset="0"/>
                        </a:rPr>
                        <a:t>Sector Performance Report, 2020</a:t>
                      </a:r>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5261791"/>
                  </a:ext>
                </a:extLst>
              </a:tr>
              <a:tr h="799374">
                <a:tc>
                  <a:txBody>
                    <a:bodyPr/>
                    <a:lstStyle/>
                    <a:p>
                      <a:pPr algn="l" fontAlgn="base"/>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Policy includes specifications for inclusion of marginalised groups and requirements for pro-poor </a:t>
                      </a:r>
                    </a:p>
                  </a:txBody>
                  <a:tcPr marL="73508" marR="73508" marT="36754" marB="36754" anchor="ctr">
                    <a:lnL w="6929" cap="flat" cmpd="sng" algn="ctr">
                      <a:solidFill>
                        <a:srgbClr val="1C6575"/>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FFFFFF"/>
                    </a:solidFill>
                  </a:tcPr>
                </a:tc>
                <a:tc>
                  <a:txBody>
                    <a:bodyPr/>
                    <a:lstStyle/>
                    <a:p>
                      <a:pPr algn="ctr" fontAlgn="base"/>
                      <a:endParaRPr lang="en-GB" sz="1200" b="0" i="0" dirty="0">
                        <a:solidFill>
                          <a:srgbClr val="1C6575"/>
                        </a:solidFill>
                        <a:effectLst/>
                      </a:endParaRPr>
                    </a:p>
                  </a:txBody>
                  <a:tcPr marL="73508" marR="73508" marT="36754" marB="36754" anchor="ctr">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000000"/>
                      </a:solidFill>
                      <a:prstDash val="solid"/>
                      <a:round/>
                      <a:headEnd type="none" w="med" len="med"/>
                      <a:tailEnd type="none" w="med" len="med"/>
                    </a:lnB>
                    <a:solidFill>
                      <a:srgbClr val="92D050"/>
                    </a:solidFill>
                  </a:tcPr>
                </a:tc>
                <a:tc>
                  <a:txBody>
                    <a:bodyPr/>
                    <a:lstStyle/>
                    <a:p>
                      <a:pPr algn="l" fontAlgn="base"/>
                      <a:r>
                        <a:rPr lang="en-GB" sz="1200" b="0" i="0" u="none" strike="noStrike" kern="1200" dirty="0">
                          <a:solidFill>
                            <a:srgbClr val="000000"/>
                          </a:solidFill>
                          <a:effectLst/>
                          <a:latin typeface="Calibri" panose="020F0502020204030204" pitchFamily="34" charset="0"/>
                          <a:ea typeface="+mn-ea"/>
                          <a:cs typeface="+mn-cs"/>
                        </a:rPr>
                        <a:t>Article X and women protection strategy</a:t>
                      </a: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2744907"/>
                  </a:ext>
                </a:extLst>
              </a:tr>
              <a:tr h="254587">
                <a:tc>
                  <a:txBody>
                    <a:bodyPr/>
                    <a:lstStyle/>
                    <a:p>
                      <a:pPr algn="l" fontAlgn="base"/>
                      <a:r>
                        <a:rPr lang="en-GB" sz="1200" b="0" i="0" u="none" strike="noStrike" dirty="0">
                          <a:solidFill>
                            <a:srgbClr val="000000"/>
                          </a:solidFill>
                          <a:effectLst/>
                          <a:latin typeface="Calibri" panose="020F0502020204030204" pitchFamily="34" charset="0"/>
                        </a:rPr>
                        <a:t>Average Score</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nchor="ctr">
                    <a:lnL w="6929" cap="flat" cmpd="sng" algn="ctr">
                      <a:solidFill>
                        <a:srgbClr val="1C6575"/>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tc>
                  <a:txBody>
                    <a:bodyPr/>
                    <a:lstStyle/>
                    <a:p>
                      <a:pPr algn="ctr" fontAlgn="base"/>
                      <a:r>
                        <a:rPr lang="en-GB" sz="1200" b="0" i="0" dirty="0">
                          <a:solidFill>
                            <a:srgbClr val="1C6575"/>
                          </a:solidFill>
                          <a:effectLst/>
                        </a:rPr>
                        <a:t>3,8 / 5</a:t>
                      </a:r>
                    </a:p>
                  </a:txBody>
                  <a:tcPr marL="73508" marR="73508" marT="36754" marB="36754" anchor="ctr">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6929" cap="flat" cmpd="sng" algn="ctr">
                      <a:solidFill>
                        <a:srgbClr val="000000"/>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92D050"/>
                    </a:solidFill>
                  </a:tcPr>
                </a:tc>
                <a:tc>
                  <a:txBody>
                    <a:bodyPr/>
                    <a:lstStyle/>
                    <a:p>
                      <a:pPr algn="l" fontAlgn="base"/>
                      <a:r>
                        <a:rPr lang="en-GB" sz="1200" b="0" i="0" u="none" strike="noStrike" dirty="0">
                          <a:solidFill>
                            <a:srgbClr val="000000"/>
                          </a:solidFill>
                          <a:effectLst/>
                          <a:latin typeface="Calibri" panose="020F0502020204030204" pitchFamily="34" charset="0"/>
                        </a:rPr>
                        <a:t> </a:t>
                      </a:r>
                      <a:r>
                        <a:rPr lang="en-GB" sz="1200" b="0" i="0" dirty="0">
                          <a:solidFill>
                            <a:srgbClr val="000000"/>
                          </a:solidFill>
                          <a:effectLst/>
                          <a:latin typeface="Calibri" panose="020F0502020204030204" pitchFamily="34" charset="0"/>
                        </a:rPr>
                        <a:t>​</a:t>
                      </a:r>
                      <a:endParaRPr lang="en-GB" sz="1200" b="0" i="0" dirty="0">
                        <a:solidFill>
                          <a:srgbClr val="1C6575"/>
                        </a:solidFill>
                        <a:effectLst/>
                      </a:endParaRPr>
                    </a:p>
                  </a:txBody>
                  <a:tcPr marL="73508" marR="73508" marT="36754" marB="36754">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extLst>
                  <a:ext uri="{0D108BD9-81ED-4DB2-BD59-A6C34878D82A}">
                    <a16:rowId xmlns:a16="http://schemas.microsoft.com/office/drawing/2014/main" val="2646228436"/>
                  </a:ext>
                </a:extLst>
              </a:tr>
            </a:tbl>
          </a:graphicData>
        </a:graphic>
      </p:graphicFrame>
      <p:graphicFrame>
        <p:nvGraphicFramePr>
          <p:cNvPr id="46" name="Table 45">
            <a:extLst>
              <a:ext uri="{FF2B5EF4-FFF2-40B4-BE49-F238E27FC236}">
                <a16:creationId xmlns:a16="http://schemas.microsoft.com/office/drawing/2014/main" id="{2EC14BC3-AF4F-AB3E-B932-CD4845E07938}"/>
              </a:ext>
            </a:extLst>
          </p:cNvPr>
          <p:cNvGraphicFramePr>
            <a:graphicFrameLocks noGrp="1"/>
          </p:cNvGraphicFramePr>
          <p:nvPr/>
        </p:nvGraphicFramePr>
        <p:xfrm>
          <a:off x="2231822" y="4798536"/>
          <a:ext cx="5790113" cy="1631184"/>
        </p:xfrm>
        <a:graphic>
          <a:graphicData uri="http://schemas.openxmlformats.org/drawingml/2006/table">
            <a:tbl>
              <a:tblPr/>
              <a:tblGrid>
                <a:gridCol w="1021784">
                  <a:extLst>
                    <a:ext uri="{9D8B030D-6E8A-4147-A177-3AD203B41FA5}">
                      <a16:colId xmlns:a16="http://schemas.microsoft.com/office/drawing/2014/main" val="1899282624"/>
                    </a:ext>
                  </a:extLst>
                </a:gridCol>
                <a:gridCol w="4768329">
                  <a:extLst>
                    <a:ext uri="{9D8B030D-6E8A-4147-A177-3AD203B41FA5}">
                      <a16:colId xmlns:a16="http://schemas.microsoft.com/office/drawing/2014/main" val="1380406987"/>
                    </a:ext>
                  </a:extLst>
                </a:gridCol>
              </a:tblGrid>
              <a:tr h="244181">
                <a:tc gridSpan="2">
                  <a:txBody>
                    <a:bodyPr/>
                    <a:lstStyle/>
                    <a:p>
                      <a:pPr algn="l" fontAlgn="base"/>
                      <a:r>
                        <a:rPr lang="en-GB" sz="1200" b="1"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Scoring legend ​</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EDA9A0"/>
                    </a:solidFill>
                  </a:tcPr>
                </a:tc>
                <a:tc hMerge="1">
                  <a:txBody>
                    <a:bodyPr/>
                    <a:lstStyle/>
                    <a:p>
                      <a:endParaRPr lang="en-NL"/>
                    </a:p>
                  </a:txBody>
                  <a:tcPr/>
                </a:tc>
                <a:extLst>
                  <a:ext uri="{0D108BD9-81ED-4DB2-BD59-A6C34878D82A}">
                    <a16:rowId xmlns:a16="http://schemas.microsoft.com/office/drawing/2014/main" val="2969257417"/>
                  </a:ext>
                </a:extLst>
              </a:tr>
              <a:tr h="244181">
                <a:tc>
                  <a:txBody>
                    <a:bodyPr/>
                    <a:lstStyle/>
                    <a:p>
                      <a:pPr algn="l" fontAlgn="base"/>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00B050"/>
                    </a:solidFill>
                  </a:tcPr>
                </a:tc>
                <a:tc>
                  <a:txBody>
                    <a:bodyPr/>
                    <a:lstStyle/>
                    <a:p>
                      <a:pPr algn="l" fontAlgn="base"/>
                      <a:r>
                        <a:rPr lang="en-CA"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Fully present: In place and functioning.​</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extLst>
                  <a:ext uri="{0D108BD9-81ED-4DB2-BD59-A6C34878D82A}">
                    <a16:rowId xmlns:a16="http://schemas.microsoft.com/office/drawing/2014/main" val="1494073990"/>
                  </a:ext>
                </a:extLst>
              </a:tr>
              <a:tr h="244181">
                <a:tc>
                  <a:txBody>
                    <a:bodyPr/>
                    <a:lstStyle/>
                    <a:p>
                      <a:pPr algn="l" fontAlgn="base"/>
                      <a:endPar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92D050"/>
                    </a:solidFill>
                  </a:tcPr>
                </a:tc>
                <a:tc>
                  <a:txBody>
                    <a:bodyPr/>
                    <a:lstStyle/>
                    <a:p>
                      <a:pPr algn="l" fontAlgn="base"/>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Good: In place and usually functioning as intended​</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extLst>
                  <a:ext uri="{0D108BD9-81ED-4DB2-BD59-A6C34878D82A}">
                    <a16:rowId xmlns:a16="http://schemas.microsoft.com/office/drawing/2014/main" val="2112127494"/>
                  </a:ext>
                </a:extLst>
              </a:tr>
              <a:tr h="244181">
                <a:tc>
                  <a:txBody>
                    <a:bodyPr/>
                    <a:lstStyle/>
                    <a:p>
                      <a:pPr algn="l" fontAlgn="base"/>
                      <a:endPar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C000"/>
                    </a:solidFill>
                  </a:tcPr>
                </a:tc>
                <a:tc>
                  <a:txBody>
                    <a:bodyPr/>
                    <a:lstStyle/>
                    <a:p>
                      <a:pPr algn="l" fontAlgn="base"/>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Partially exists: Poorly developed/defined or not in place​</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extLst>
                  <a:ext uri="{0D108BD9-81ED-4DB2-BD59-A6C34878D82A}">
                    <a16:rowId xmlns:a16="http://schemas.microsoft.com/office/drawing/2014/main" val="1775182902"/>
                  </a:ext>
                </a:extLst>
              </a:tr>
              <a:tr h="244181">
                <a:tc>
                  <a:txBody>
                    <a:bodyPr/>
                    <a:lstStyle/>
                    <a:p>
                      <a:pPr algn="l" fontAlgn="base"/>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0000"/>
                    </a:solidFill>
                  </a:tcPr>
                </a:tc>
                <a:tc>
                  <a:txBody>
                    <a:bodyPr/>
                    <a:lstStyle/>
                    <a:p>
                      <a:pPr algn="l" fontAlgn="base"/>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Non-existent: Statement is false, undeveloped or undefined; ​</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extLst>
                  <a:ext uri="{0D108BD9-81ED-4DB2-BD59-A6C34878D82A}">
                    <a16:rowId xmlns:a16="http://schemas.microsoft.com/office/drawing/2014/main" val="3984313866"/>
                  </a:ext>
                </a:extLst>
              </a:tr>
              <a:tr h="244181">
                <a:tc>
                  <a:txBody>
                    <a:bodyPr/>
                    <a:lstStyle/>
                    <a:p>
                      <a:pPr algn="l" fontAlgn="auto"/>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tc>
                  <a:txBody>
                    <a:bodyPr/>
                    <a:lstStyle/>
                    <a:p>
                      <a:pPr algn="l" fontAlgn="base"/>
                      <a:r>
                        <a:rPr lang="en-GB" sz="1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Insufficient data or not applicable. ​</a:t>
                      </a:r>
                    </a:p>
                  </a:txBody>
                  <a:tcPr marL="88984" marR="88984" marT="44492" marB="44492">
                    <a:lnL w="6929" cap="flat" cmpd="sng" algn="ctr">
                      <a:solidFill>
                        <a:srgbClr val="1C6575"/>
                      </a:solidFill>
                      <a:prstDash val="solid"/>
                      <a:round/>
                      <a:headEnd type="none" w="med" len="med"/>
                      <a:tailEnd type="none" w="med" len="med"/>
                    </a:lnL>
                    <a:lnR w="6929" cap="flat" cmpd="sng" algn="ctr">
                      <a:solidFill>
                        <a:srgbClr val="1C6575"/>
                      </a:solidFill>
                      <a:prstDash val="solid"/>
                      <a:round/>
                      <a:headEnd type="none" w="med" len="med"/>
                      <a:tailEnd type="none" w="med" len="med"/>
                    </a:lnR>
                    <a:lnT w="6929" cap="flat" cmpd="sng" algn="ctr">
                      <a:solidFill>
                        <a:srgbClr val="1C6575"/>
                      </a:solidFill>
                      <a:prstDash val="solid"/>
                      <a:round/>
                      <a:headEnd type="none" w="med" len="med"/>
                      <a:tailEnd type="none" w="med" len="med"/>
                    </a:lnT>
                    <a:lnB w="6929" cap="flat" cmpd="sng" algn="ctr">
                      <a:solidFill>
                        <a:srgbClr val="1C6575"/>
                      </a:solidFill>
                      <a:prstDash val="solid"/>
                      <a:round/>
                      <a:headEnd type="none" w="med" len="med"/>
                      <a:tailEnd type="none" w="med" len="med"/>
                    </a:lnB>
                    <a:solidFill>
                      <a:srgbClr val="FFFFFF"/>
                    </a:solidFill>
                  </a:tcPr>
                </a:tc>
                <a:extLst>
                  <a:ext uri="{0D108BD9-81ED-4DB2-BD59-A6C34878D82A}">
                    <a16:rowId xmlns:a16="http://schemas.microsoft.com/office/drawing/2014/main" val="2669285550"/>
                  </a:ext>
                </a:extLst>
              </a:tr>
            </a:tbl>
          </a:graphicData>
        </a:graphic>
      </p:graphicFrame>
      <p:pic>
        <p:nvPicPr>
          <p:cNvPr id="101" name="Video 100">
            <a:hlinkClick r:id="" action="ppaction://media"/>
            <a:extLst>
              <a:ext uri="{FF2B5EF4-FFF2-40B4-BE49-F238E27FC236}">
                <a16:creationId xmlns:a16="http://schemas.microsoft.com/office/drawing/2014/main" id="{682FC1D7-C31D-805D-D7DE-37184D58EC4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2502410073"/>
      </p:ext>
    </p:extLst>
  </p:cSld>
  <p:clrMapOvr>
    <a:masterClrMapping/>
  </p:clrMapOvr>
  <mc:AlternateContent xmlns:mc="http://schemas.openxmlformats.org/markup-compatibility/2006" xmlns:p14="http://schemas.microsoft.com/office/powerpoint/2010/main">
    <mc:Choice Requires="p14">
      <p:transition spd="slow" p14:dur="2000" advTm="51999"/>
    </mc:Choice>
    <mc:Fallback xmlns="">
      <p:transition spd="slow" advTm="5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1"/>
                </p:tgtEl>
              </p:cMediaNode>
            </p:video>
            <p:seq concurrent="1" nextAc="seek">
              <p:cTn id="8" restart="whenNotActive" fill="hold" evtFilter="cancelBubble" nodeType="interactiveSeq">
                <p:stCondLst>
                  <p:cond evt="onClick" delay="0">
                    <p:tgtEl>
                      <p:spTgt spid="10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
                                        </p:tgtEl>
                                      </p:cBhvr>
                                    </p:cmd>
                                  </p:childTnLst>
                                </p:cTn>
                              </p:par>
                            </p:childTnLst>
                          </p:cTn>
                        </p:par>
                      </p:childTnLst>
                    </p:cTn>
                  </p:par>
                </p:childTnLst>
              </p:cTn>
              <p:nextCondLst>
                <p:cond evt="onClick" delay="0">
                  <p:tgtEl>
                    <p:spTgt spid="10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17884C-01A6-C98F-9846-3C6819A78F86}"/>
              </a:ext>
            </a:extLst>
          </p:cNvPr>
          <p:cNvPicPr>
            <a:picLocks noChangeAspect="1"/>
          </p:cNvPicPr>
          <p:nvPr/>
        </p:nvPicPr>
        <p:blipFill>
          <a:blip r:embed="rId5"/>
          <a:stretch>
            <a:fillRect/>
          </a:stretch>
        </p:blipFill>
        <p:spPr>
          <a:xfrm>
            <a:off x="1768512" y="1634488"/>
            <a:ext cx="8762601" cy="1448898"/>
          </a:xfrm>
          <a:prstGeom prst="rect">
            <a:avLst/>
          </a:prstGeom>
        </p:spPr>
      </p:pic>
      <p:sp>
        <p:nvSpPr>
          <p:cNvPr id="2" name="Title 1">
            <a:extLst>
              <a:ext uri="{FF2B5EF4-FFF2-40B4-BE49-F238E27FC236}">
                <a16:creationId xmlns:a16="http://schemas.microsoft.com/office/drawing/2014/main" id="{1792E074-3F07-7ABD-EB38-75AE4E1531EE}"/>
              </a:ext>
            </a:extLst>
          </p:cNvPr>
          <p:cNvSpPr>
            <a:spLocks noGrp="1"/>
          </p:cNvSpPr>
          <p:nvPr>
            <p:ph type="title"/>
          </p:nvPr>
        </p:nvSpPr>
        <p:spPr/>
        <p:txBody>
          <a:bodyPr/>
          <a:lstStyle/>
          <a:p>
            <a:r>
              <a:rPr lang="en-GB" sz="2000" b="1" dirty="0">
                <a:latin typeface="Gill Sans MT" panose="020B0502020104020203" pitchFamily="34" charset="77"/>
              </a:rPr>
              <a:t>Example indicators : WASH Systems Index</a:t>
            </a:r>
            <a:br>
              <a:rPr lang="en-NL" sz="2000" b="1" dirty="0">
                <a:latin typeface="Gill Sans MT" panose="020B0502020104020203" pitchFamily="34" charset="77"/>
              </a:rPr>
            </a:br>
            <a:endParaRPr lang="en-NL" sz="2000" b="1" dirty="0">
              <a:latin typeface="Gill Sans MT" panose="020B0502020104020203" pitchFamily="34" charset="77"/>
            </a:endParaRPr>
          </a:p>
        </p:txBody>
      </p:sp>
      <p:sp>
        <p:nvSpPr>
          <p:cNvPr id="14" name="TextBox 13">
            <a:extLst>
              <a:ext uri="{FF2B5EF4-FFF2-40B4-BE49-F238E27FC236}">
                <a16:creationId xmlns:a16="http://schemas.microsoft.com/office/drawing/2014/main" id="{96834BD2-5869-5140-B1FF-1B3AF2197EC4}"/>
              </a:ext>
            </a:extLst>
          </p:cNvPr>
          <p:cNvSpPr txBox="1"/>
          <p:nvPr/>
        </p:nvSpPr>
        <p:spPr>
          <a:xfrm>
            <a:off x="2156214" y="4804549"/>
            <a:ext cx="6007062" cy="959794"/>
          </a:xfrm>
          <a:prstGeom prst="rect">
            <a:avLst/>
          </a:prstGeom>
          <a:noFill/>
        </p:spPr>
        <p:txBody>
          <a:bodyPr wrap="square">
            <a:spAutoFit/>
          </a:bodyPr>
          <a:lstStyle/>
          <a:p>
            <a:r>
              <a:rPr lang="en-NL" dirty="0">
                <a:solidFill>
                  <a:srgbClr val="143172"/>
                </a:solidFill>
                <a:latin typeface="Gill Sans MT" panose="020B0502020104020203" pitchFamily="34" charset="77"/>
                <a:ea typeface="Calibri" panose="020F0502020204030204" pitchFamily="34" charset="0"/>
                <a:cs typeface="Calibri" panose="020F0502020204030204" pitchFamily="34" charset="0"/>
              </a:rPr>
              <a:t>KPI Capacity: The service authority, service providers, and regulator have capacity to plan and implement service system improvements based on data (indexed KPI)</a:t>
            </a:r>
          </a:p>
        </p:txBody>
      </p:sp>
      <p:sp>
        <p:nvSpPr>
          <p:cNvPr id="19" name="Rectangle 18">
            <a:extLst>
              <a:ext uri="{FF2B5EF4-FFF2-40B4-BE49-F238E27FC236}">
                <a16:creationId xmlns:a16="http://schemas.microsoft.com/office/drawing/2014/main" id="{45F3C35E-6C9B-7BDD-0293-5A0583848521}"/>
              </a:ext>
            </a:extLst>
          </p:cNvPr>
          <p:cNvSpPr/>
          <p:nvPr/>
        </p:nvSpPr>
        <p:spPr>
          <a:xfrm>
            <a:off x="4887390" y="2355228"/>
            <a:ext cx="298824" cy="19710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solidFill>
                <a:srgbClr val="FFFFFF"/>
              </a:solidFill>
              <a:latin typeface="Gill Sans MT" panose="020B0502020104020203" pitchFamily="34" charset="77"/>
            </a:endParaRPr>
          </a:p>
        </p:txBody>
      </p:sp>
      <p:sp>
        <p:nvSpPr>
          <p:cNvPr id="20" name="Rectangle 19">
            <a:extLst>
              <a:ext uri="{FF2B5EF4-FFF2-40B4-BE49-F238E27FC236}">
                <a16:creationId xmlns:a16="http://schemas.microsoft.com/office/drawing/2014/main" id="{5C942DBF-9164-EB9B-AB96-3E2DD6D0BB12}"/>
              </a:ext>
            </a:extLst>
          </p:cNvPr>
          <p:cNvSpPr/>
          <p:nvPr/>
        </p:nvSpPr>
        <p:spPr>
          <a:xfrm>
            <a:off x="7432334" y="2345450"/>
            <a:ext cx="298824" cy="19710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solidFill>
                <a:srgbClr val="FFFFFF"/>
              </a:solidFill>
              <a:latin typeface="Gill Sans MT" panose="020B0502020104020203" pitchFamily="34" charset="77"/>
            </a:endParaRPr>
          </a:p>
        </p:txBody>
      </p:sp>
      <p:sp>
        <p:nvSpPr>
          <p:cNvPr id="21" name="Rectangle 20">
            <a:extLst>
              <a:ext uri="{FF2B5EF4-FFF2-40B4-BE49-F238E27FC236}">
                <a16:creationId xmlns:a16="http://schemas.microsoft.com/office/drawing/2014/main" id="{2F7C54AF-2B65-4AC6-3955-31E74300306D}"/>
              </a:ext>
            </a:extLst>
          </p:cNvPr>
          <p:cNvSpPr/>
          <p:nvPr/>
        </p:nvSpPr>
        <p:spPr>
          <a:xfrm>
            <a:off x="9934460" y="2353486"/>
            <a:ext cx="298824" cy="19710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solidFill>
                <a:srgbClr val="FFFFFF"/>
              </a:solidFill>
              <a:latin typeface="Gill Sans MT" panose="020B0502020104020203" pitchFamily="34" charset="77"/>
            </a:endParaRPr>
          </a:p>
        </p:txBody>
      </p:sp>
      <p:sp>
        <p:nvSpPr>
          <p:cNvPr id="22" name="Rectangle 21">
            <a:extLst>
              <a:ext uri="{FF2B5EF4-FFF2-40B4-BE49-F238E27FC236}">
                <a16:creationId xmlns:a16="http://schemas.microsoft.com/office/drawing/2014/main" id="{E02B31E2-5134-EEB2-C031-6FD09F2448F4}"/>
              </a:ext>
            </a:extLst>
          </p:cNvPr>
          <p:cNvSpPr/>
          <p:nvPr/>
        </p:nvSpPr>
        <p:spPr>
          <a:xfrm>
            <a:off x="4038900" y="2345449"/>
            <a:ext cx="298824" cy="19710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solidFill>
                <a:srgbClr val="FFFFFF"/>
              </a:solidFill>
              <a:latin typeface="Gill Sans MT" panose="020B0502020104020203" pitchFamily="34" charset="77"/>
            </a:endParaRPr>
          </a:p>
        </p:txBody>
      </p:sp>
      <p:cxnSp>
        <p:nvCxnSpPr>
          <p:cNvPr id="24" name="Straight Connector 23">
            <a:extLst>
              <a:ext uri="{FF2B5EF4-FFF2-40B4-BE49-F238E27FC236}">
                <a16:creationId xmlns:a16="http://schemas.microsoft.com/office/drawing/2014/main" id="{41A1243B-ED70-7EE9-B7BC-A85971C01E49}"/>
              </a:ext>
            </a:extLst>
          </p:cNvPr>
          <p:cNvCxnSpPr>
            <a:cxnSpLocks/>
          </p:cNvCxnSpPr>
          <p:nvPr/>
        </p:nvCxnSpPr>
        <p:spPr>
          <a:xfrm flipH="1">
            <a:off x="2518180" y="2564237"/>
            <a:ext cx="1561664" cy="20814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9C7EA6F-4505-1E87-9FD0-BB3D309C92E8}"/>
              </a:ext>
            </a:extLst>
          </p:cNvPr>
          <p:cNvCxnSpPr>
            <a:cxnSpLocks/>
            <a:stCxn id="19" idx="1"/>
          </p:cNvCxnSpPr>
          <p:nvPr/>
        </p:nvCxnSpPr>
        <p:spPr>
          <a:xfrm flipH="1">
            <a:off x="2545476" y="2453779"/>
            <a:ext cx="2341914" cy="21782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CC40F80-0593-0F5B-3712-C714AB5542EC}"/>
              </a:ext>
            </a:extLst>
          </p:cNvPr>
          <p:cNvCxnSpPr>
            <a:cxnSpLocks/>
            <a:stCxn id="20" idx="1"/>
          </p:cNvCxnSpPr>
          <p:nvPr/>
        </p:nvCxnSpPr>
        <p:spPr>
          <a:xfrm flipH="1">
            <a:off x="2437026" y="2444001"/>
            <a:ext cx="4995308" cy="22016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47A1AE4-11D5-30F0-C7F1-9FD1A1321448}"/>
              </a:ext>
            </a:extLst>
          </p:cNvPr>
          <p:cNvCxnSpPr>
            <a:cxnSpLocks/>
          </p:cNvCxnSpPr>
          <p:nvPr/>
        </p:nvCxnSpPr>
        <p:spPr>
          <a:xfrm flipH="1">
            <a:off x="2506322" y="2542551"/>
            <a:ext cx="7510026" cy="21030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86070333-E7E2-F307-BE9F-C1801CB36D97}"/>
              </a:ext>
            </a:extLst>
          </p:cNvPr>
          <p:cNvSpPr/>
          <p:nvPr/>
        </p:nvSpPr>
        <p:spPr>
          <a:xfrm>
            <a:off x="2425349" y="4558999"/>
            <a:ext cx="130014" cy="13001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solidFill>
                <a:srgbClr val="FFFFFF"/>
              </a:solidFill>
              <a:latin typeface="Gill Sans MT" panose="020B0502020104020203" pitchFamily="34" charset="77"/>
            </a:endParaRPr>
          </a:p>
        </p:txBody>
      </p:sp>
      <p:pic>
        <p:nvPicPr>
          <p:cNvPr id="65" name="Video 64">
            <a:hlinkClick r:id="" action="ppaction://media"/>
            <a:extLst>
              <a:ext uri="{FF2B5EF4-FFF2-40B4-BE49-F238E27FC236}">
                <a16:creationId xmlns:a16="http://schemas.microsoft.com/office/drawing/2014/main" id="{D81FB5B6-84C0-0014-045D-FDDF2468484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12500" r="12500"/>
          <a:stretch>
            <a:fillRect/>
          </a:stretch>
        </p:blipFill>
        <p:spPr>
          <a:xfrm>
            <a:off x="8528304" y="4718304"/>
            <a:ext cx="2057400" cy="2057400"/>
          </a:xfrm>
          <a:prstGeom prst="ellipse">
            <a:avLst/>
          </a:prstGeom>
        </p:spPr>
      </p:pic>
    </p:spTree>
    <p:custDataLst>
      <p:tags r:id="rId1"/>
    </p:custDataLst>
    <p:extLst>
      <p:ext uri="{BB962C8B-B14F-4D97-AF65-F5344CB8AC3E}">
        <p14:creationId xmlns:p14="http://schemas.microsoft.com/office/powerpoint/2010/main" val="1573586848"/>
      </p:ext>
    </p:extLst>
  </p:cSld>
  <p:clrMapOvr>
    <a:masterClrMapping/>
  </p:clrMapOvr>
  <mc:AlternateContent xmlns:mc="http://schemas.openxmlformats.org/markup-compatibility/2006" xmlns:p14="http://schemas.microsoft.com/office/powerpoint/2010/main">
    <mc:Choice Requires="p14">
      <p:transition spd="slow" p14:dur="2000" advTm="41786"/>
    </mc:Choice>
    <mc:Fallback xmlns="">
      <p:transition spd="slow" advTm="4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65"/>
                </p:tgtEl>
              </p:cMediaNode>
            </p:video>
            <p:seq concurrent="1" nextAc="seek">
              <p:cTn id="30" restart="whenNotActive" fill="hold" evtFilter="cancelBubble" nodeType="interactiveSeq">
                <p:stCondLst>
                  <p:cond evt="onClick" delay="0">
                    <p:tgtEl>
                      <p:spTgt spid="6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65"/>
                                        </p:tgtEl>
                                      </p:cBhvr>
                                    </p:cmd>
                                  </p:childTnLst>
                                </p:cTn>
                              </p:par>
                            </p:childTnLst>
                          </p:cTn>
                        </p:par>
                      </p:childTnLst>
                    </p:cTn>
                  </p:par>
                </p:childTnLst>
              </p:cTn>
              <p:nextCondLst>
                <p:cond evt="onClick" delay="0">
                  <p:tgtEl>
                    <p:spTgt spid="65"/>
                  </p:tgtEl>
                </p:cond>
              </p:nextCondLst>
            </p:seq>
          </p:childTnLst>
        </p:cTn>
      </p:par>
    </p:tnLst>
    <p:bldLst>
      <p:bldP spid="14" grpId="0"/>
      <p:bldP spid="19" grpId="0" animBg="1"/>
      <p:bldP spid="20" grpId="0" animBg="1"/>
      <p:bldP spid="21" grpId="0" animBg="1"/>
      <p:bldP spid="2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2D1C7-3191-F7E9-A748-2AD9EA4C463F}"/>
              </a:ext>
            </a:extLst>
          </p:cNvPr>
          <p:cNvSpPr>
            <a:spLocks noGrp="1"/>
          </p:cNvSpPr>
          <p:nvPr>
            <p:ph type="title"/>
          </p:nvPr>
        </p:nvSpPr>
        <p:spPr/>
        <p:txBody>
          <a:bodyPr/>
          <a:lstStyle/>
          <a:p>
            <a:r>
              <a:rPr lang="en-GB" sz="2000" b="1" dirty="0">
                <a:latin typeface="Gill Sans MT" panose="020B0502020104020203" pitchFamily="34" charset="77"/>
              </a:rPr>
              <a:t>Monitoring gender, equity, social inclusion (GESI) and climate resilience </a:t>
            </a:r>
            <a:endParaRPr lang="en-NL" sz="2000" b="1" dirty="0">
              <a:latin typeface="Gill Sans MT" panose="020B0502020104020203" pitchFamily="34" charset="77"/>
            </a:endParaRPr>
          </a:p>
        </p:txBody>
      </p:sp>
      <p:sp>
        <p:nvSpPr>
          <p:cNvPr id="4" name="Content Placeholder 3">
            <a:extLst>
              <a:ext uri="{FF2B5EF4-FFF2-40B4-BE49-F238E27FC236}">
                <a16:creationId xmlns:a16="http://schemas.microsoft.com/office/drawing/2014/main" id="{5028536F-8B99-B478-BBE6-2A6E3EAAC291}"/>
              </a:ext>
            </a:extLst>
          </p:cNvPr>
          <p:cNvSpPr>
            <a:spLocks noGrp="1"/>
          </p:cNvSpPr>
          <p:nvPr>
            <p:ph idx="11"/>
          </p:nvPr>
        </p:nvSpPr>
        <p:spPr/>
        <p:txBody>
          <a:bodyPr>
            <a:normAutofit/>
          </a:bodyPr>
          <a:lstStyle/>
          <a:p>
            <a:pPr marL="342900" indent="-342900"/>
            <a:r>
              <a:rPr lang="en-GB" sz="1800" dirty="0">
                <a:solidFill>
                  <a:schemeClr val="tx2"/>
                </a:solidFill>
                <a:latin typeface="Gill Sans MT" panose="020B0502020104020203" pitchFamily="34" charset="77"/>
              </a:rPr>
              <a:t>The programme conforms to FCDO’s inclusive data charter, meaning that where appropriate, data is disaggregated by sex, age, disability status, and geography</a:t>
            </a:r>
          </a:p>
          <a:p>
            <a:pPr marL="342900" indent="-342900"/>
            <a:r>
              <a:rPr lang="en-GB" sz="1800" dirty="0">
                <a:solidFill>
                  <a:schemeClr val="tx2"/>
                </a:solidFill>
                <a:latin typeface="Gill Sans MT" panose="020B0502020104020203" pitchFamily="34" charset="77"/>
              </a:rPr>
              <a:t>GESI indicators and considerations will be integrated at each level of the results framework: Inputs , activities, outputs, intermediate outcomes, outcomes, impact</a:t>
            </a:r>
            <a:endParaRPr lang="en-NL" sz="1800" dirty="0">
              <a:solidFill>
                <a:schemeClr val="tx2"/>
              </a:solidFill>
              <a:latin typeface="Gill Sans MT" panose="020B0502020104020203" pitchFamily="34" charset="77"/>
            </a:endParaRPr>
          </a:p>
          <a:p>
            <a:pPr marL="342900" indent="-342900"/>
            <a:r>
              <a:rPr lang="en-GB" sz="1800" dirty="0">
                <a:solidFill>
                  <a:schemeClr val="tx2"/>
                </a:solidFill>
                <a:latin typeface="Gill Sans MT" panose="020B0502020104020203" pitchFamily="34" charset="77"/>
              </a:rPr>
              <a:t>The results framework will identify programme areas which increase climate resilience. For these areas, programme monitoring indicators will be designed to enable reporting on International Climate Finance indicators within the FCDO</a:t>
            </a:r>
          </a:p>
        </p:txBody>
      </p:sp>
      <p:pic>
        <p:nvPicPr>
          <p:cNvPr id="46" name="Video 45">
            <a:hlinkClick r:id="" action="ppaction://media"/>
            <a:extLst>
              <a:ext uri="{FF2B5EF4-FFF2-40B4-BE49-F238E27FC236}">
                <a16:creationId xmlns:a16="http://schemas.microsoft.com/office/drawing/2014/main" id="{8D973019-AB78-ED2A-FD56-872D823E6B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1924493892"/>
      </p:ext>
    </p:extLst>
  </p:cSld>
  <p:clrMapOvr>
    <a:masterClrMapping/>
  </p:clrMapOvr>
  <mc:AlternateContent xmlns:mc="http://schemas.openxmlformats.org/markup-compatibility/2006" xmlns:p14="http://schemas.microsoft.com/office/powerpoint/2010/main">
    <mc:Choice Requires="p14">
      <p:transition spd="slow" p14:dur="2000" advTm="50147"/>
    </mc:Choice>
    <mc:Fallback xmlns="">
      <p:transition spd="slow" advTm="5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6"/>
                </p:tgtEl>
              </p:cMediaNode>
            </p:video>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6"/>
                                        </p:tgtEl>
                                      </p:cBhvr>
                                    </p:cmd>
                                  </p:childTnLst>
                                </p:cTn>
                              </p:par>
                            </p:childTnLst>
                          </p:cTn>
                        </p:par>
                      </p:childTnLst>
                    </p:cTn>
                  </p:par>
                </p:childTnLst>
              </p:cTn>
              <p:nextCondLst>
                <p:cond evt="onClick" delay="0">
                  <p:tgtEl>
                    <p:spTgt spid="4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CE31-D974-E41E-3F7A-36381A48F8B3}"/>
              </a:ext>
            </a:extLst>
          </p:cNvPr>
          <p:cNvSpPr>
            <a:spLocks noGrp="1"/>
          </p:cNvSpPr>
          <p:nvPr>
            <p:ph type="title"/>
          </p:nvPr>
        </p:nvSpPr>
        <p:spPr>
          <a:xfrm>
            <a:off x="3013924" y="2120083"/>
            <a:ext cx="6164153" cy="2067604"/>
          </a:xfrm>
        </p:spPr>
        <p:txBody>
          <a:bodyPr/>
          <a:lstStyle/>
          <a:p>
            <a:pPr algn="ctr"/>
            <a:r>
              <a:rPr lang="en-GB" sz="2800" dirty="0">
                <a:latin typeface="Gill Sans MT" panose="020B0502020104020203" pitchFamily="34" charset="77"/>
              </a:rPr>
              <a:t>Thank you for listening and please enjoy the rest of the session</a:t>
            </a:r>
            <a:endParaRPr lang="en-NL" sz="2800" dirty="0">
              <a:latin typeface="Gill Sans MT" panose="020B0502020104020203" pitchFamily="34" charset="77"/>
            </a:endParaRPr>
          </a:p>
        </p:txBody>
      </p:sp>
      <p:pic>
        <p:nvPicPr>
          <p:cNvPr id="3" name="Picture 2" descr="A black background with blue text&#10;&#10;Description automatically generated">
            <a:extLst>
              <a:ext uri="{FF2B5EF4-FFF2-40B4-BE49-F238E27FC236}">
                <a16:creationId xmlns:a16="http://schemas.microsoft.com/office/drawing/2014/main" id="{B88A1426-1066-E619-6F59-015A1E22342E}"/>
              </a:ext>
            </a:extLst>
          </p:cNvPr>
          <p:cNvPicPr>
            <a:picLocks noChangeAspect="1"/>
          </p:cNvPicPr>
          <p:nvPr/>
        </p:nvPicPr>
        <p:blipFill>
          <a:blip r:embed="rId5"/>
          <a:stretch>
            <a:fillRect/>
          </a:stretch>
        </p:blipFill>
        <p:spPr>
          <a:xfrm>
            <a:off x="6894296" y="3575233"/>
            <a:ext cx="3551583" cy="877763"/>
          </a:xfrm>
          <a:prstGeom prst="rect">
            <a:avLst/>
          </a:prstGeom>
        </p:spPr>
      </p:pic>
      <p:sp>
        <p:nvSpPr>
          <p:cNvPr id="4" name="TextBox 3">
            <a:extLst>
              <a:ext uri="{FF2B5EF4-FFF2-40B4-BE49-F238E27FC236}">
                <a16:creationId xmlns:a16="http://schemas.microsoft.com/office/drawing/2014/main" id="{E664BB89-CAAC-54C0-9D50-59D2BA832F8C}"/>
              </a:ext>
            </a:extLst>
          </p:cNvPr>
          <p:cNvSpPr txBox="1"/>
          <p:nvPr/>
        </p:nvSpPr>
        <p:spPr>
          <a:xfrm>
            <a:off x="1964486" y="3644782"/>
            <a:ext cx="4572000" cy="738664"/>
          </a:xfrm>
          <a:prstGeom prst="rect">
            <a:avLst/>
          </a:prstGeom>
          <a:noFill/>
        </p:spPr>
        <p:txBody>
          <a:bodyPr wrap="square" lIns="0" tIns="0" rIns="0" bIns="0" rtlCol="0">
            <a:spAutoFit/>
          </a:bodyPr>
          <a:lstStyle/>
          <a:p>
            <a:r>
              <a:rPr lang="en-GB" sz="1600" i="1" kern="0" dirty="0">
                <a:solidFill>
                  <a:srgbClr val="000000"/>
                </a:solidFill>
                <a:latin typeface="Gill Sans MT" panose="020B0502020104020203" pitchFamily="34" charset="77"/>
              </a:rPr>
              <a:t>Please feel free to contact me: </a:t>
            </a:r>
          </a:p>
          <a:p>
            <a:r>
              <a:rPr lang="en-GB" sz="1600" i="1" kern="0" dirty="0">
                <a:solidFill>
                  <a:srgbClr val="000000"/>
                </a:solidFill>
                <a:latin typeface="Gill Sans MT" panose="020B0502020104020203" pitchFamily="34" charset="77"/>
              </a:rPr>
              <a:t>Angela Huston</a:t>
            </a:r>
          </a:p>
          <a:p>
            <a:r>
              <a:rPr lang="en-GB" sz="1600" i="1" kern="0" dirty="0">
                <a:solidFill>
                  <a:srgbClr val="000000"/>
                </a:solidFill>
                <a:latin typeface="Gill Sans MT" panose="020B0502020104020203" pitchFamily="34" charset="77"/>
              </a:rPr>
              <a:t>Huston@ircwash.org</a:t>
            </a:r>
            <a:endParaRPr lang="en-NL" sz="1600" i="1" kern="0" dirty="0">
              <a:solidFill>
                <a:srgbClr val="000000"/>
              </a:solidFill>
              <a:latin typeface="Gill Sans MT" panose="020B0502020104020203" pitchFamily="34" charset="77"/>
            </a:endParaRPr>
          </a:p>
        </p:txBody>
      </p:sp>
      <p:pic>
        <p:nvPicPr>
          <p:cNvPr id="32" name="Video 31">
            <a:hlinkClick r:id="" action="ppaction://media"/>
            <a:extLst>
              <a:ext uri="{FF2B5EF4-FFF2-40B4-BE49-F238E27FC236}">
                <a16:creationId xmlns:a16="http://schemas.microsoft.com/office/drawing/2014/main" id="{B2FDE4DB-C784-35B5-2571-862B16FD7A5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8528304" y="4718304"/>
            <a:ext cx="2057400" cy="2057400"/>
          </a:xfrm>
          <a:prstGeom prst="ellipse">
            <a:avLst/>
          </a:prstGeom>
        </p:spPr>
      </p:pic>
    </p:spTree>
    <p:extLst>
      <p:ext uri="{BB962C8B-B14F-4D97-AF65-F5344CB8AC3E}">
        <p14:creationId xmlns:p14="http://schemas.microsoft.com/office/powerpoint/2010/main" val="3909751517"/>
      </p:ext>
    </p:extLst>
  </p:cSld>
  <p:clrMapOvr>
    <a:masterClrMapping/>
  </p:clrMapOvr>
  <mc:AlternateContent xmlns:mc="http://schemas.openxmlformats.org/markup-compatibility/2006" xmlns:p14="http://schemas.microsoft.com/office/powerpoint/2010/main">
    <mc:Choice Requires="p14">
      <p:transition spd="slow" p14:dur="2000" advTm="19366"/>
    </mc:Choice>
    <mc:Fallback xmlns="">
      <p:transition spd="slow" advTm="1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E41F-1D0B-434F-B751-D26574299D43}"/>
              </a:ext>
            </a:extLst>
          </p:cNvPr>
          <p:cNvSpPr>
            <a:spLocks noGrp="1"/>
          </p:cNvSpPr>
          <p:nvPr>
            <p:ph type="ctrTitle"/>
          </p:nvPr>
        </p:nvSpPr>
        <p:spPr/>
        <p:txBody>
          <a:bodyPr>
            <a:noAutofit/>
          </a:bodyPr>
          <a:lstStyle/>
          <a:p>
            <a:br>
              <a:rPr lang="en-US" sz="2400" b="1" dirty="0"/>
            </a:br>
            <a:r>
              <a:rPr lang="en-US" sz="2400" b="1" dirty="0"/>
              <a:t>Research and learning agenda:  interim evidence and next steps</a:t>
            </a:r>
            <a:br>
              <a:rPr lang="en-US" sz="2400" b="1" dirty="0"/>
            </a:br>
            <a:endParaRPr lang="en-US" sz="2400" b="1" dirty="0"/>
          </a:p>
        </p:txBody>
      </p:sp>
      <p:sp>
        <p:nvSpPr>
          <p:cNvPr id="3" name="Subtitle 2">
            <a:extLst>
              <a:ext uri="{FF2B5EF4-FFF2-40B4-BE49-F238E27FC236}">
                <a16:creationId xmlns:a16="http://schemas.microsoft.com/office/drawing/2014/main" id="{8064827D-5858-5049-A558-2F0CCB34EC76}"/>
              </a:ext>
            </a:extLst>
          </p:cNvPr>
          <p:cNvSpPr>
            <a:spLocks noGrp="1"/>
          </p:cNvSpPr>
          <p:nvPr>
            <p:ph type="subTitle" idx="1"/>
          </p:nvPr>
        </p:nvSpPr>
        <p:spPr/>
        <p:txBody>
          <a:bodyPr>
            <a:normAutofit/>
          </a:bodyPr>
          <a:lstStyle/>
          <a:p>
            <a:r>
              <a:rPr lang="en-US" dirty="0"/>
              <a:t>Lauren D’Mello-Guyett, LSHTM</a:t>
            </a:r>
          </a:p>
        </p:txBody>
      </p:sp>
    </p:spTree>
    <p:extLst>
      <p:ext uri="{BB962C8B-B14F-4D97-AF65-F5344CB8AC3E}">
        <p14:creationId xmlns:p14="http://schemas.microsoft.com/office/powerpoint/2010/main" val="1692047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ADA69-19C8-CCD5-B8A8-70A024C894BD}"/>
              </a:ext>
            </a:extLst>
          </p:cNvPr>
          <p:cNvSpPr>
            <a:spLocks noGrp="1"/>
          </p:cNvSpPr>
          <p:nvPr>
            <p:ph type="title"/>
          </p:nvPr>
        </p:nvSpPr>
        <p:spPr/>
        <p:txBody>
          <a:bodyPr/>
          <a:lstStyle/>
          <a:p>
            <a:r>
              <a:rPr lang="en-US" dirty="0"/>
              <a:t>Objectives of the research and learning agenda</a:t>
            </a:r>
          </a:p>
        </p:txBody>
      </p:sp>
      <p:sp>
        <p:nvSpPr>
          <p:cNvPr id="5" name="Content Placeholder 4">
            <a:extLst>
              <a:ext uri="{FF2B5EF4-FFF2-40B4-BE49-F238E27FC236}">
                <a16:creationId xmlns:a16="http://schemas.microsoft.com/office/drawing/2014/main" id="{31C3A7B6-9EB3-1FB0-2165-9D2AFF43D5BA}"/>
              </a:ext>
            </a:extLst>
          </p:cNvPr>
          <p:cNvSpPr>
            <a:spLocks noGrp="1"/>
          </p:cNvSpPr>
          <p:nvPr>
            <p:ph idx="1"/>
          </p:nvPr>
        </p:nvSpPr>
        <p:spPr/>
        <p:txBody>
          <a:bodyPr>
            <a:normAutofit/>
          </a:bodyPr>
          <a:lstStyle/>
          <a:p>
            <a:pPr marL="514350" indent="-514350">
              <a:buAutoNum type="arabicPeriod"/>
            </a:pPr>
            <a:r>
              <a:rPr lang="en-GB" sz="2800" dirty="0"/>
              <a:t>Rationale for the WASH Systems for Health Research and Learning Agenda</a:t>
            </a:r>
          </a:p>
          <a:p>
            <a:pPr marL="514350" indent="-514350">
              <a:buAutoNum type="arabicPeriod"/>
            </a:pPr>
            <a:r>
              <a:rPr lang="en-GB" sz="2800" dirty="0"/>
              <a:t>Methods to identify research gaps related to WASH system strengthening </a:t>
            </a:r>
          </a:p>
          <a:p>
            <a:pPr marL="514350" indent="-514350">
              <a:buAutoNum type="arabicPeriod"/>
            </a:pPr>
            <a:r>
              <a:rPr lang="en-GB" sz="2800" dirty="0"/>
              <a:t>Interim results on research gaps and insights</a:t>
            </a:r>
          </a:p>
          <a:p>
            <a:pPr marL="514350" indent="-514350">
              <a:buAutoNum type="arabicPeriod"/>
            </a:pPr>
            <a:r>
              <a:rPr lang="en-GB" sz="2800" dirty="0"/>
              <a:t>Break-out groups to discuss research and learning</a:t>
            </a:r>
          </a:p>
          <a:p>
            <a:endParaRPr lang="en-US" sz="2800" dirty="0"/>
          </a:p>
        </p:txBody>
      </p:sp>
    </p:spTree>
    <p:extLst>
      <p:ext uri="{BB962C8B-B14F-4D97-AF65-F5344CB8AC3E}">
        <p14:creationId xmlns:p14="http://schemas.microsoft.com/office/powerpoint/2010/main" val="417867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6862-DA88-97F4-38B0-7A83CA99A57B}"/>
              </a:ext>
            </a:extLst>
          </p:cNvPr>
          <p:cNvSpPr>
            <a:spLocks noGrp="1"/>
          </p:cNvSpPr>
          <p:nvPr>
            <p:ph type="ctrTitle"/>
          </p:nvPr>
        </p:nvSpPr>
        <p:spPr/>
        <p:txBody>
          <a:bodyPr>
            <a:normAutofit fontScale="90000"/>
          </a:bodyPr>
          <a:lstStyle/>
          <a:p>
            <a:r>
              <a:rPr lang="en-US" dirty="0"/>
              <a:t>WASH Systems strengthening: definitions and frameworks</a:t>
            </a:r>
          </a:p>
        </p:txBody>
      </p:sp>
      <p:sp>
        <p:nvSpPr>
          <p:cNvPr id="3" name="Subtitle 2">
            <a:extLst>
              <a:ext uri="{FF2B5EF4-FFF2-40B4-BE49-F238E27FC236}">
                <a16:creationId xmlns:a16="http://schemas.microsoft.com/office/drawing/2014/main" id="{5BCDA1DF-6AFD-F062-D3E9-6AF33367FA5C}"/>
              </a:ext>
            </a:extLst>
          </p:cNvPr>
          <p:cNvSpPr>
            <a:spLocks noGrp="1"/>
          </p:cNvSpPr>
          <p:nvPr>
            <p:ph type="subTitle" idx="1"/>
          </p:nvPr>
        </p:nvSpPr>
        <p:spPr/>
        <p:txBody>
          <a:bodyPr/>
          <a:lstStyle/>
          <a:p>
            <a:r>
              <a:rPr lang="en-US" dirty="0"/>
              <a:t>Vida </a:t>
            </a:r>
            <a:r>
              <a:rPr lang="en-US" dirty="0" err="1"/>
              <a:t>Duti</a:t>
            </a:r>
            <a:r>
              <a:rPr lang="en-US" dirty="0"/>
              <a:t>, IRC </a:t>
            </a:r>
          </a:p>
        </p:txBody>
      </p:sp>
    </p:spTree>
    <p:extLst>
      <p:ext uri="{BB962C8B-B14F-4D97-AF65-F5344CB8AC3E}">
        <p14:creationId xmlns:p14="http://schemas.microsoft.com/office/powerpoint/2010/main" val="2126029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95E8-AE83-C7FC-FD27-2766E3C5BC9C}"/>
              </a:ext>
            </a:extLst>
          </p:cNvPr>
          <p:cNvSpPr>
            <a:spLocks noGrp="1"/>
          </p:cNvSpPr>
          <p:nvPr>
            <p:ph type="title"/>
          </p:nvPr>
        </p:nvSpPr>
        <p:spPr>
          <a:xfrm>
            <a:off x="1024128" y="585216"/>
            <a:ext cx="9720072" cy="1499616"/>
          </a:xfrm>
        </p:spPr>
        <p:txBody>
          <a:bodyPr>
            <a:normAutofit/>
          </a:bodyPr>
          <a:lstStyle/>
          <a:p>
            <a:r>
              <a:rPr lang="en-GB" dirty="0"/>
              <a:t>Rationale for the Research and learning agenda</a:t>
            </a:r>
            <a:endParaRPr lang="en-US" dirty="0"/>
          </a:p>
        </p:txBody>
      </p:sp>
      <p:graphicFrame>
        <p:nvGraphicFramePr>
          <p:cNvPr id="5" name="Content Placeholder 2">
            <a:extLst>
              <a:ext uri="{FF2B5EF4-FFF2-40B4-BE49-F238E27FC236}">
                <a16:creationId xmlns:a16="http://schemas.microsoft.com/office/drawing/2014/main" id="{E6FB3191-3B1E-D766-8BE1-DA92414383E0}"/>
              </a:ext>
            </a:extLst>
          </p:cNvPr>
          <p:cNvGraphicFramePr>
            <a:graphicFrameLocks noGrp="1"/>
          </p:cNvGraphicFramePr>
          <p:nvPr>
            <p:ph idx="1"/>
            <p:extLst>
              <p:ext uri="{D42A27DB-BD31-4B8C-83A1-F6EECF244321}">
                <p14:modId xmlns:p14="http://schemas.microsoft.com/office/powerpoint/2010/main" val="1102943381"/>
              </p:ext>
            </p:extLst>
          </p:nvPr>
        </p:nvGraphicFramePr>
        <p:xfrm>
          <a:off x="533400" y="1193800"/>
          <a:ext cx="11036300" cy="5114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193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E8786-F37A-9A55-B474-B89A393CFD4F}"/>
              </a:ext>
            </a:extLst>
          </p:cNvPr>
          <p:cNvSpPr>
            <a:spLocks noGrp="1"/>
          </p:cNvSpPr>
          <p:nvPr>
            <p:ph type="title"/>
          </p:nvPr>
        </p:nvSpPr>
        <p:spPr>
          <a:xfrm>
            <a:off x="310039" y="640080"/>
            <a:ext cx="3639661" cy="5613236"/>
          </a:xfrm>
        </p:spPr>
        <p:txBody>
          <a:bodyPr anchor="ctr">
            <a:normAutofit/>
          </a:bodyPr>
          <a:lstStyle/>
          <a:p>
            <a:r>
              <a:rPr lang="en-GB" sz="3600" dirty="0">
                <a:solidFill>
                  <a:srgbClr val="FFFFFF"/>
                </a:solidFill>
              </a:rPr>
              <a:t>Research within and supporting the WASH system </a:t>
            </a:r>
            <a:r>
              <a:rPr lang="en-GB" sz="3200" dirty="0">
                <a:solidFill>
                  <a:srgbClr val="FFFFFF"/>
                </a:solidFill>
              </a:rPr>
              <a:t>Strengthening</a:t>
            </a:r>
            <a:r>
              <a:rPr lang="en-GB" sz="3600" dirty="0">
                <a:solidFill>
                  <a:srgbClr val="FFFFFF"/>
                </a:solidFill>
              </a:rPr>
              <a:t> Building Blocks</a:t>
            </a:r>
            <a:endParaRPr lang="en-US" sz="3600" dirty="0">
              <a:solidFill>
                <a:srgbClr val="FFFFFF"/>
              </a:solidFill>
            </a:endParaRPr>
          </a:p>
        </p:txBody>
      </p:sp>
      <p:pic>
        <p:nvPicPr>
          <p:cNvPr id="7" name="Content Placeholder 4">
            <a:extLst>
              <a:ext uri="{FF2B5EF4-FFF2-40B4-BE49-F238E27FC236}">
                <a16:creationId xmlns:a16="http://schemas.microsoft.com/office/drawing/2014/main" id="{49E15565-D9D1-578E-DC8A-983EE55359DB}"/>
              </a:ext>
            </a:extLst>
          </p:cNvPr>
          <p:cNvPicPr>
            <a:picLocks noGrp="1" noChangeAspect="1"/>
          </p:cNvPicPr>
          <p:nvPr>
            <p:ph idx="1"/>
          </p:nvPr>
        </p:nvPicPr>
        <p:blipFill>
          <a:blip r:embed="rId2" r:link="rId3" cstate="print">
            <a:extLst>
              <a:ext uri="{28A0092B-C50C-407E-A947-70E740481C1C}">
                <a14:useLocalDpi xmlns:a14="http://schemas.microsoft.com/office/drawing/2010/main" val="0"/>
              </a:ext>
            </a:extLst>
          </a:blip>
          <a:stretch>
            <a:fillRect/>
          </a:stretch>
        </p:blipFill>
        <p:spPr bwMode="auto">
          <a:xfrm>
            <a:off x="4337645" y="1302779"/>
            <a:ext cx="7689255" cy="4287837"/>
          </a:xfrm>
          <a:prstGeom prst="rect">
            <a:avLst/>
          </a:prstGeom>
          <a:noFill/>
        </p:spPr>
      </p:pic>
    </p:spTree>
    <p:extLst>
      <p:ext uri="{BB962C8B-B14F-4D97-AF65-F5344CB8AC3E}">
        <p14:creationId xmlns:p14="http://schemas.microsoft.com/office/powerpoint/2010/main" val="1358907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42ADC-1A36-02CD-FDDA-776F7FF9D126}"/>
              </a:ext>
            </a:extLst>
          </p:cNvPr>
          <p:cNvSpPr>
            <a:spLocks noGrp="1"/>
          </p:cNvSpPr>
          <p:nvPr>
            <p:ph type="title"/>
          </p:nvPr>
        </p:nvSpPr>
        <p:spPr>
          <a:xfrm>
            <a:off x="964788" y="804333"/>
            <a:ext cx="3391900" cy="5249334"/>
          </a:xfrm>
        </p:spPr>
        <p:txBody>
          <a:bodyPr>
            <a:normAutofit/>
          </a:bodyPr>
          <a:lstStyle/>
          <a:p>
            <a:pPr algn="r"/>
            <a:r>
              <a:rPr lang="en-GB" sz="3400" dirty="0">
                <a:solidFill>
                  <a:srgbClr val="FFFFFF"/>
                </a:solidFill>
              </a:rPr>
              <a:t>Committed to partnerships</a:t>
            </a:r>
            <a:endParaRPr lang="en-US" sz="3400" dirty="0">
              <a:solidFill>
                <a:srgbClr val="FFFFFF"/>
              </a:solidFill>
            </a:endParaRPr>
          </a:p>
        </p:txBody>
      </p:sp>
      <p:sp>
        <p:nvSpPr>
          <p:cNvPr id="3" name="Content Placeholder 2">
            <a:extLst>
              <a:ext uri="{FF2B5EF4-FFF2-40B4-BE49-F238E27FC236}">
                <a16:creationId xmlns:a16="http://schemas.microsoft.com/office/drawing/2014/main" id="{9DFE1B96-CC8C-F04E-248F-53270D16D2A0}"/>
              </a:ext>
            </a:extLst>
          </p:cNvPr>
          <p:cNvSpPr>
            <a:spLocks noGrp="1"/>
          </p:cNvSpPr>
          <p:nvPr>
            <p:ph idx="1"/>
          </p:nvPr>
        </p:nvSpPr>
        <p:spPr>
          <a:xfrm>
            <a:off x="4951048" y="804333"/>
            <a:ext cx="6306003" cy="5249334"/>
          </a:xfrm>
        </p:spPr>
        <p:txBody>
          <a:bodyPr anchor="ctr">
            <a:normAutofit/>
          </a:bodyPr>
          <a:lstStyle/>
          <a:p>
            <a:r>
              <a:rPr lang="en-GB" dirty="0"/>
              <a:t>This agenda will be implemented in partnership with:</a:t>
            </a:r>
          </a:p>
          <a:p>
            <a:pPr marL="457200" indent="-457200">
              <a:buFont typeface="Arial" panose="020B0604020202020204" pitchFamily="34" charset="0"/>
              <a:buChar char="•"/>
            </a:pPr>
            <a:r>
              <a:rPr lang="en-GB" dirty="0"/>
              <a:t>National governments in programme countries</a:t>
            </a:r>
          </a:p>
          <a:p>
            <a:pPr marL="457200" indent="-457200">
              <a:buFont typeface="Arial" panose="020B0604020202020204" pitchFamily="34" charset="0"/>
              <a:buChar char="•"/>
            </a:pPr>
            <a:r>
              <a:rPr lang="en-GB" dirty="0"/>
              <a:t>WASH Systems for Health implementing organisations</a:t>
            </a:r>
          </a:p>
          <a:p>
            <a:pPr marL="457200" indent="-457200">
              <a:buFont typeface="Arial" panose="020B0604020202020204" pitchFamily="34" charset="0"/>
              <a:buChar char="•"/>
            </a:pPr>
            <a:r>
              <a:rPr lang="en-GB" dirty="0"/>
              <a:t>Global agencies and networks (e.g. UNICEF,  SWA, Agenda for Change)</a:t>
            </a:r>
          </a:p>
          <a:p>
            <a:pPr marL="457200" indent="-457200">
              <a:buFont typeface="Arial" panose="020B0604020202020204" pitchFamily="34" charset="0"/>
              <a:buChar char="•"/>
            </a:pPr>
            <a:r>
              <a:rPr lang="en-GB" dirty="0"/>
              <a:t>Other ODA donors (e.g. Government of Netherlands, USAID)</a:t>
            </a:r>
          </a:p>
          <a:p>
            <a:pPr marL="457200" indent="-457200">
              <a:buFont typeface="Arial" panose="020B0604020202020204" pitchFamily="34" charset="0"/>
              <a:buChar char="•"/>
            </a:pPr>
            <a:r>
              <a:rPr lang="en-GB" dirty="0"/>
              <a:t>The wider WASH system strengthening researcher and practitioner community</a:t>
            </a:r>
          </a:p>
          <a:p>
            <a:endParaRPr lang="en-US" dirty="0"/>
          </a:p>
        </p:txBody>
      </p:sp>
    </p:spTree>
    <p:extLst>
      <p:ext uri="{BB962C8B-B14F-4D97-AF65-F5344CB8AC3E}">
        <p14:creationId xmlns:p14="http://schemas.microsoft.com/office/powerpoint/2010/main" val="546864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6ABE-1606-6819-D0BA-5B061ACA06F2}"/>
              </a:ext>
            </a:extLst>
          </p:cNvPr>
          <p:cNvSpPr>
            <a:spLocks noGrp="1"/>
          </p:cNvSpPr>
          <p:nvPr>
            <p:ph type="ctrTitle"/>
          </p:nvPr>
        </p:nvSpPr>
        <p:spPr/>
        <p:txBody>
          <a:bodyPr/>
          <a:lstStyle/>
          <a:p>
            <a:r>
              <a:rPr lang="en-US" dirty="0"/>
              <a:t>Methods</a:t>
            </a:r>
          </a:p>
        </p:txBody>
      </p:sp>
    </p:spTree>
    <p:extLst>
      <p:ext uri="{BB962C8B-B14F-4D97-AF65-F5344CB8AC3E}">
        <p14:creationId xmlns:p14="http://schemas.microsoft.com/office/powerpoint/2010/main" val="4206047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5B3507-9FE9-D374-BC03-92D09A68CA75}"/>
              </a:ext>
            </a:extLst>
          </p:cNvPr>
          <p:cNvSpPr>
            <a:spLocks noGrp="1"/>
          </p:cNvSpPr>
          <p:nvPr>
            <p:ph type="title"/>
          </p:nvPr>
        </p:nvSpPr>
        <p:spPr/>
        <p:txBody>
          <a:bodyPr>
            <a:normAutofit/>
          </a:bodyPr>
          <a:lstStyle/>
          <a:p>
            <a:r>
              <a:rPr lang="en-GB" dirty="0"/>
              <a:t>Identifying global research gaps in </a:t>
            </a:r>
            <a:r>
              <a:rPr lang="en-GB" dirty="0" err="1"/>
              <a:t>wASH</a:t>
            </a:r>
            <a:r>
              <a:rPr lang="en-GB" dirty="0"/>
              <a:t> Systems Strengthening</a:t>
            </a:r>
            <a:endParaRPr lang="en-US" dirty="0"/>
          </a:p>
        </p:txBody>
      </p:sp>
      <p:sp>
        <p:nvSpPr>
          <p:cNvPr id="2" name="Text Placeholder 1">
            <a:extLst>
              <a:ext uri="{FF2B5EF4-FFF2-40B4-BE49-F238E27FC236}">
                <a16:creationId xmlns:a16="http://schemas.microsoft.com/office/drawing/2014/main" id="{395FA02E-8E63-36A1-6C08-9F86DAF69A5F}"/>
              </a:ext>
            </a:extLst>
          </p:cNvPr>
          <p:cNvSpPr>
            <a:spLocks noGrp="1"/>
          </p:cNvSpPr>
          <p:nvPr>
            <p:ph idx="1"/>
          </p:nvPr>
        </p:nvSpPr>
        <p:spPr>
          <a:xfrm>
            <a:off x="838200" y="1825625"/>
            <a:ext cx="6682098" cy="4553910"/>
          </a:xfrm>
        </p:spPr>
        <p:txBody>
          <a:bodyPr>
            <a:normAutofit/>
          </a:bodyPr>
          <a:lstStyle/>
          <a:p>
            <a:r>
              <a:rPr lang="en-GB" sz="2000" dirty="0">
                <a:latin typeface="+mn-lt"/>
                <a:ea typeface="Calibri" panose="020F0502020204030204" pitchFamily="34" charset="0"/>
                <a:cs typeface="Times New Roman" panose="02020603050405020304" pitchFamily="18" charset="0"/>
              </a:rPr>
              <a:t>To inform our research and learning agenda, we are conducting a global research gap identification and prioritisation exercise related to WASH system strengthening.</a:t>
            </a:r>
          </a:p>
          <a:p>
            <a:endParaRPr lang="en-GB" sz="2000" dirty="0">
              <a:latin typeface="+mn-lt"/>
              <a:ea typeface="Calibri" panose="020F0502020204030204" pitchFamily="34" charset="0"/>
              <a:cs typeface="Times New Roman" panose="02020603050405020304" pitchFamily="18" charset="0"/>
            </a:endParaRPr>
          </a:p>
          <a:p>
            <a:r>
              <a:rPr lang="en-GB" sz="2000" dirty="0">
                <a:latin typeface="+mn-lt"/>
                <a:ea typeface="Calibri" panose="020F0502020204030204" pitchFamily="34" charset="0"/>
                <a:cs typeface="Times New Roman" panose="02020603050405020304" pitchFamily="18" charset="0"/>
              </a:rPr>
              <a:t>It will bring together:</a:t>
            </a:r>
          </a:p>
          <a:p>
            <a:pPr marL="342900" indent="-342900">
              <a:buAutoNum type="arabicParenR"/>
            </a:pPr>
            <a:r>
              <a:rPr lang="en-GB" sz="2000" dirty="0">
                <a:latin typeface="+mn-lt"/>
                <a:ea typeface="Calibri" panose="020F0502020204030204" pitchFamily="34" charset="0"/>
                <a:cs typeface="Times New Roman" panose="02020603050405020304" pitchFamily="18" charset="0"/>
              </a:rPr>
              <a:t>Learnings from the IRC All Systems Connect Symposium 2023; </a:t>
            </a:r>
          </a:p>
          <a:p>
            <a:pPr marL="342900" indent="-342900">
              <a:buAutoNum type="arabicParenR"/>
            </a:pPr>
            <a:r>
              <a:rPr lang="en-GB" sz="2000" dirty="0">
                <a:latin typeface="+mn-lt"/>
                <a:ea typeface="Calibri" panose="020F0502020204030204" pitchFamily="34" charset="0"/>
                <a:cs typeface="Times New Roman" panose="02020603050405020304" pitchFamily="18" charset="0"/>
              </a:rPr>
              <a:t>Scoping literature review of academic and grey literature; </a:t>
            </a:r>
          </a:p>
          <a:p>
            <a:pPr marL="342900" indent="-342900">
              <a:buAutoNum type="arabicParenR"/>
            </a:pPr>
            <a:r>
              <a:rPr lang="en-GB" sz="2000" dirty="0">
                <a:latin typeface="+mn-lt"/>
                <a:ea typeface="Calibri" panose="020F0502020204030204" pitchFamily="34" charset="0"/>
                <a:cs typeface="Times New Roman" panose="02020603050405020304" pitchFamily="18" charset="0"/>
              </a:rPr>
              <a:t>Learnings from the UNC Water and Health Conference 2023; </a:t>
            </a:r>
          </a:p>
          <a:p>
            <a:pPr marL="342900" indent="-342900">
              <a:buAutoNum type="arabicParenR"/>
            </a:pPr>
            <a:r>
              <a:rPr lang="en-GB" sz="2000" dirty="0">
                <a:latin typeface="+mn-lt"/>
                <a:ea typeface="Calibri" panose="020F0502020204030204" pitchFamily="34" charset="0"/>
                <a:cs typeface="Times New Roman" panose="02020603050405020304" pitchFamily="18" charset="0"/>
              </a:rPr>
              <a:t>Structured gap prioritisation exercise with global-level experts, conducted via a Delphi Method approach. </a:t>
            </a:r>
            <a:endParaRPr lang="en-GB" sz="2000" dirty="0">
              <a:latin typeface="+mn-lt"/>
            </a:endParaRPr>
          </a:p>
        </p:txBody>
      </p:sp>
      <p:graphicFrame>
        <p:nvGraphicFramePr>
          <p:cNvPr id="12" name="Diagram 11">
            <a:extLst>
              <a:ext uri="{FF2B5EF4-FFF2-40B4-BE49-F238E27FC236}">
                <a16:creationId xmlns:a16="http://schemas.microsoft.com/office/drawing/2014/main" id="{812175AC-B430-285E-B39F-A67D2FC8E8C3}"/>
              </a:ext>
            </a:extLst>
          </p:cNvPr>
          <p:cNvGraphicFramePr/>
          <p:nvPr>
            <p:extLst>
              <p:ext uri="{D42A27DB-BD31-4B8C-83A1-F6EECF244321}">
                <p14:modId xmlns:p14="http://schemas.microsoft.com/office/powerpoint/2010/main" val="3883834865"/>
              </p:ext>
            </p:extLst>
          </p:nvPr>
        </p:nvGraphicFramePr>
        <p:xfrm>
          <a:off x="7924799" y="1825625"/>
          <a:ext cx="3949701" cy="419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5108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79A2A59-5611-28FB-55C3-E00570294CE4}"/>
              </a:ext>
            </a:extLst>
          </p:cNvPr>
          <p:cNvSpPr>
            <a:spLocks noGrp="1"/>
          </p:cNvSpPr>
          <p:nvPr>
            <p:ph type="title"/>
          </p:nvPr>
        </p:nvSpPr>
        <p:spPr>
          <a:xfrm>
            <a:off x="1024129" y="585216"/>
            <a:ext cx="3779085" cy="1499616"/>
          </a:xfrm>
        </p:spPr>
        <p:txBody>
          <a:bodyPr>
            <a:normAutofit fontScale="90000"/>
          </a:bodyPr>
          <a:lstStyle/>
          <a:p>
            <a:r>
              <a:rPr lang="en-GB" sz="3700" dirty="0">
                <a:solidFill>
                  <a:srgbClr val="FFFFFF"/>
                </a:solidFill>
              </a:rPr>
              <a:t>All systems connect symposium 2023</a:t>
            </a:r>
            <a:endParaRPr lang="en-US" sz="3700" dirty="0">
              <a:solidFill>
                <a:srgbClr val="FFFFFF"/>
              </a:solidFill>
            </a:endParaRPr>
          </a:p>
        </p:txBody>
      </p:sp>
      <p:cxnSp>
        <p:nvCxnSpPr>
          <p:cNvPr id="14" name="Straight Connector 13">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6DD015F3-8430-DAD1-3D04-C4DC784ACDA8}"/>
              </a:ext>
            </a:extLst>
          </p:cNvPr>
          <p:cNvSpPr>
            <a:spLocks noGrp="1"/>
          </p:cNvSpPr>
          <p:nvPr>
            <p:ph idx="1"/>
          </p:nvPr>
        </p:nvSpPr>
        <p:spPr>
          <a:xfrm>
            <a:off x="1024129" y="2286000"/>
            <a:ext cx="3791711" cy="3931920"/>
          </a:xfrm>
        </p:spPr>
        <p:txBody>
          <a:bodyPr>
            <a:normAutofit/>
          </a:bodyPr>
          <a:lstStyle/>
          <a:p>
            <a:pPr marL="457200" indent="-457200">
              <a:buClr>
                <a:schemeClr val="accent1">
                  <a:lumMod val="50000"/>
                </a:schemeClr>
              </a:buClr>
              <a:buFont typeface="Arial" panose="020B0604020202020204" pitchFamily="34" charset="0"/>
              <a:buChar char="•"/>
            </a:pPr>
            <a:r>
              <a:rPr lang="en-GB" sz="1900" dirty="0">
                <a:solidFill>
                  <a:srgbClr val="FFFFFF"/>
                </a:solidFill>
              </a:rPr>
              <a:t>Trained research team attended 77 sessions at the All Systems Connect symposium in May 2023</a:t>
            </a:r>
          </a:p>
          <a:p>
            <a:pPr marL="457200" indent="-457200">
              <a:buClr>
                <a:schemeClr val="accent1">
                  <a:lumMod val="50000"/>
                </a:schemeClr>
              </a:buClr>
              <a:buFont typeface="Arial" panose="020B0604020202020204" pitchFamily="34" charset="0"/>
              <a:buChar char="•"/>
            </a:pPr>
            <a:r>
              <a:rPr lang="en-GB" sz="1900" dirty="0">
                <a:solidFill>
                  <a:srgbClr val="FFFFFF"/>
                </a:solidFill>
              </a:rPr>
              <a:t>Documented WASH system strengthening research gaps and categorised them by system strengthening block and research type</a:t>
            </a:r>
          </a:p>
          <a:p>
            <a:pPr marL="457200" indent="-457200">
              <a:buClr>
                <a:schemeClr val="accent1">
                  <a:lumMod val="50000"/>
                </a:schemeClr>
              </a:buClr>
              <a:buFont typeface="Arial" panose="020B0604020202020204" pitchFamily="34" charset="0"/>
              <a:buChar char="•"/>
            </a:pPr>
            <a:r>
              <a:rPr lang="en-GB" sz="1900" dirty="0">
                <a:solidFill>
                  <a:srgbClr val="FFFFFF"/>
                </a:solidFill>
              </a:rPr>
              <a:t>This led to the identification of </a:t>
            </a:r>
            <a:r>
              <a:rPr lang="en-GB" sz="1900" b="1" dirty="0">
                <a:solidFill>
                  <a:srgbClr val="FFFFFF"/>
                </a:solidFill>
              </a:rPr>
              <a:t>183 research gaps </a:t>
            </a:r>
            <a:r>
              <a:rPr lang="en-GB" sz="1900" dirty="0">
                <a:solidFill>
                  <a:srgbClr val="FFFFFF"/>
                </a:solidFill>
              </a:rPr>
              <a:t>which was reduced to 153 after data cleaning.</a:t>
            </a:r>
          </a:p>
          <a:p>
            <a:pPr>
              <a:buClr>
                <a:schemeClr val="accent1">
                  <a:lumMod val="50000"/>
                </a:schemeClr>
              </a:buClr>
            </a:pPr>
            <a:endParaRPr lang="en-GB" sz="1900" dirty="0">
              <a:solidFill>
                <a:srgbClr val="FFFFFF"/>
              </a:solidFill>
            </a:endParaRPr>
          </a:p>
        </p:txBody>
      </p:sp>
      <p:pic>
        <p:nvPicPr>
          <p:cNvPr id="7" name="Picture 6">
            <a:extLst>
              <a:ext uri="{FF2B5EF4-FFF2-40B4-BE49-F238E27FC236}">
                <a16:creationId xmlns:a16="http://schemas.microsoft.com/office/drawing/2014/main" id="{9E1145FF-BB83-3ACD-B1AD-C5B0FECDB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96000" y="1614906"/>
            <a:ext cx="5455921" cy="3628188"/>
          </a:xfrm>
          <a:prstGeom prst="rect">
            <a:avLst/>
          </a:prstGeom>
          <a:noFill/>
        </p:spPr>
      </p:pic>
    </p:spTree>
    <p:extLst>
      <p:ext uri="{BB962C8B-B14F-4D97-AF65-F5344CB8AC3E}">
        <p14:creationId xmlns:p14="http://schemas.microsoft.com/office/powerpoint/2010/main" val="2880006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DE2D1-04C9-1835-E402-26D52AC44F1C}"/>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UNC Water and Health 2023</a:t>
            </a:r>
          </a:p>
        </p:txBody>
      </p:sp>
      <p:sp>
        <p:nvSpPr>
          <p:cNvPr id="3" name="Content Placeholder 2">
            <a:extLst>
              <a:ext uri="{FF2B5EF4-FFF2-40B4-BE49-F238E27FC236}">
                <a16:creationId xmlns:a16="http://schemas.microsoft.com/office/drawing/2014/main" id="{A88C210C-AA19-1780-B66D-176ADA10CA06}"/>
              </a:ext>
            </a:extLst>
          </p:cNvPr>
          <p:cNvSpPr>
            <a:spLocks noGrp="1"/>
          </p:cNvSpPr>
          <p:nvPr>
            <p:ph idx="1"/>
          </p:nvPr>
        </p:nvSpPr>
        <p:spPr>
          <a:xfrm>
            <a:off x="4951048" y="804333"/>
            <a:ext cx="6306003" cy="5249334"/>
          </a:xfrm>
        </p:spPr>
        <p:txBody>
          <a:bodyPr anchor="ctr">
            <a:normAutofit/>
          </a:bodyPr>
          <a:lstStyle/>
          <a:p>
            <a:pPr marL="457200" indent="-457200">
              <a:buClr>
                <a:schemeClr val="accent1">
                  <a:lumMod val="50000"/>
                </a:schemeClr>
              </a:buClr>
              <a:buFont typeface="Arial" panose="020B0604020202020204" pitchFamily="34" charset="0"/>
              <a:buChar char="•"/>
            </a:pPr>
            <a:r>
              <a:rPr lang="en-GB" sz="2400" dirty="0"/>
              <a:t>Today’s group work (at the end of this presentation) </a:t>
            </a:r>
          </a:p>
          <a:p>
            <a:pPr marL="457200" indent="-457200">
              <a:buClr>
                <a:schemeClr val="accent1">
                  <a:lumMod val="50000"/>
                </a:schemeClr>
              </a:buClr>
              <a:buFont typeface="Arial" panose="020B0604020202020204" pitchFamily="34" charset="0"/>
              <a:buChar char="•"/>
            </a:pPr>
            <a:r>
              <a:rPr lang="en-GB" sz="2400" dirty="0"/>
              <a:t>Ask you here today: </a:t>
            </a:r>
          </a:p>
          <a:p>
            <a:pPr marL="630936" lvl="1" indent="-457200">
              <a:buClr>
                <a:schemeClr val="accent1">
                  <a:lumMod val="50000"/>
                </a:schemeClr>
              </a:buClr>
              <a:buFont typeface="Arial" panose="020B0604020202020204" pitchFamily="34" charset="0"/>
              <a:buChar char="•"/>
            </a:pPr>
            <a:r>
              <a:rPr lang="en-GB" sz="2000" dirty="0"/>
              <a:t>What are the research and learning gaps in WASH Systems Strengthening? </a:t>
            </a:r>
          </a:p>
          <a:p>
            <a:pPr marL="630936" lvl="1" indent="-457200">
              <a:buClr>
                <a:schemeClr val="accent1">
                  <a:lumMod val="50000"/>
                </a:schemeClr>
              </a:buClr>
              <a:buFont typeface="Arial" panose="020B0604020202020204" pitchFamily="34" charset="0"/>
              <a:buChar char="•"/>
            </a:pPr>
            <a:r>
              <a:rPr lang="en-GB" sz="2000" dirty="0"/>
              <a:t>What platforms, tools, and methods have you used to engage stakeholders in learning? </a:t>
            </a:r>
          </a:p>
          <a:p>
            <a:pPr marL="0" indent="0">
              <a:buClr>
                <a:schemeClr val="accent1">
                  <a:lumMod val="50000"/>
                </a:schemeClr>
              </a:buClr>
              <a:buNone/>
            </a:pPr>
            <a:endParaRPr lang="en-GB" sz="2400" dirty="0"/>
          </a:p>
          <a:p>
            <a:endParaRPr lang="en-US" dirty="0"/>
          </a:p>
        </p:txBody>
      </p:sp>
    </p:spTree>
    <p:extLst>
      <p:ext uri="{BB962C8B-B14F-4D97-AF65-F5344CB8AC3E}">
        <p14:creationId xmlns:p14="http://schemas.microsoft.com/office/powerpoint/2010/main" val="1100897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6E71C-5E0F-FDE8-3DCF-7581EE8059DB}"/>
              </a:ext>
            </a:extLst>
          </p:cNvPr>
          <p:cNvSpPr>
            <a:spLocks noGrp="1"/>
          </p:cNvSpPr>
          <p:nvPr>
            <p:ph type="title"/>
          </p:nvPr>
        </p:nvSpPr>
        <p:spPr>
          <a:xfrm>
            <a:off x="88900" y="804333"/>
            <a:ext cx="4483100" cy="5249334"/>
          </a:xfrm>
        </p:spPr>
        <p:txBody>
          <a:bodyPr>
            <a:normAutofit/>
          </a:bodyPr>
          <a:lstStyle/>
          <a:p>
            <a:pPr algn="r"/>
            <a:r>
              <a:rPr lang="en-GB" dirty="0">
                <a:solidFill>
                  <a:schemeClr val="bg1"/>
                </a:solidFill>
              </a:rPr>
              <a:t>Scoping Review on WASH Systems Strengthening</a:t>
            </a:r>
            <a:br>
              <a:rPr lang="en-GB" dirty="0">
                <a:solidFill>
                  <a:schemeClr val="bg1"/>
                </a:solidFill>
              </a:rPr>
            </a:br>
            <a:endParaRPr lang="en-US" dirty="0">
              <a:solidFill>
                <a:schemeClr val="bg1"/>
              </a:solidFill>
            </a:endParaRPr>
          </a:p>
        </p:txBody>
      </p:sp>
      <p:graphicFrame>
        <p:nvGraphicFramePr>
          <p:cNvPr id="4" name="Content Placeholder 3">
            <a:extLst>
              <a:ext uri="{FF2B5EF4-FFF2-40B4-BE49-F238E27FC236}">
                <a16:creationId xmlns:a16="http://schemas.microsoft.com/office/drawing/2014/main" id="{D4D7F608-A13B-1B7D-ADF0-6B4148E34E62}"/>
              </a:ext>
            </a:extLst>
          </p:cNvPr>
          <p:cNvGraphicFramePr>
            <a:graphicFrameLocks noGrp="1"/>
          </p:cNvGraphicFramePr>
          <p:nvPr>
            <p:ph idx="1"/>
            <p:extLst>
              <p:ext uri="{D42A27DB-BD31-4B8C-83A1-F6EECF244321}">
                <p14:modId xmlns:p14="http://schemas.microsoft.com/office/powerpoint/2010/main" val="495404218"/>
              </p:ext>
            </p:extLst>
          </p:nvPr>
        </p:nvGraphicFramePr>
        <p:xfrm>
          <a:off x="5397500" y="558800"/>
          <a:ext cx="5956300" cy="5618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4654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85C3-0D28-BC41-692D-1938F5A119B2}"/>
              </a:ext>
            </a:extLst>
          </p:cNvPr>
          <p:cNvSpPr>
            <a:spLocks noGrp="1"/>
          </p:cNvSpPr>
          <p:nvPr>
            <p:ph type="title"/>
          </p:nvPr>
        </p:nvSpPr>
        <p:spPr/>
        <p:txBody>
          <a:bodyPr/>
          <a:lstStyle/>
          <a:p>
            <a:pPr lvl="0"/>
            <a:r>
              <a:rPr lang="en-GB" dirty="0">
                <a:solidFill>
                  <a:schemeClr val="tx1"/>
                </a:solidFill>
                <a:ea typeface="Calibri" panose="020F0502020204030204" pitchFamily="34" charset="0"/>
                <a:cs typeface="Times New Roman" panose="02020603050405020304" pitchFamily="18" charset="0"/>
              </a:rPr>
              <a:t>Expert panel to prioritise research gaps using the Delphi Method</a:t>
            </a:r>
            <a:endParaRPr lang="en-GB" dirty="0">
              <a:solidFill>
                <a:schemeClr val="tx1"/>
              </a:solidFill>
            </a:endParaRPr>
          </a:p>
        </p:txBody>
      </p:sp>
      <p:graphicFrame>
        <p:nvGraphicFramePr>
          <p:cNvPr id="6" name="Content Placeholder 5">
            <a:extLst>
              <a:ext uri="{FF2B5EF4-FFF2-40B4-BE49-F238E27FC236}">
                <a16:creationId xmlns:a16="http://schemas.microsoft.com/office/drawing/2014/main" id="{987D86AC-2C39-75DC-BE03-74071710E9EC}"/>
              </a:ext>
            </a:extLst>
          </p:cNvPr>
          <p:cNvGraphicFramePr>
            <a:graphicFrameLocks noGrp="1"/>
          </p:cNvGraphicFramePr>
          <p:nvPr>
            <p:ph idx="1"/>
            <p:extLst>
              <p:ext uri="{D42A27DB-BD31-4B8C-83A1-F6EECF244321}">
                <p14:modId xmlns:p14="http://schemas.microsoft.com/office/powerpoint/2010/main" val="21814120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7441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6ABE-1606-6819-D0BA-5B061ACA06F2}"/>
              </a:ext>
            </a:extLst>
          </p:cNvPr>
          <p:cNvSpPr>
            <a:spLocks noGrp="1"/>
          </p:cNvSpPr>
          <p:nvPr>
            <p:ph type="ctrTitle"/>
          </p:nvPr>
        </p:nvSpPr>
        <p:spPr/>
        <p:txBody>
          <a:bodyPr/>
          <a:lstStyle/>
          <a:p>
            <a:r>
              <a:rPr lang="en-US"/>
              <a:t>Interim results</a:t>
            </a:r>
            <a:endParaRPr lang="en-US" dirty="0"/>
          </a:p>
        </p:txBody>
      </p:sp>
    </p:spTree>
    <p:extLst>
      <p:ext uri="{BB962C8B-B14F-4D97-AF65-F5344CB8AC3E}">
        <p14:creationId xmlns:p14="http://schemas.microsoft.com/office/powerpoint/2010/main" val="2937174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B361-ADB9-90F3-6689-962084006D32}"/>
              </a:ext>
            </a:extLst>
          </p:cNvPr>
          <p:cNvSpPr>
            <a:spLocks noGrp="1"/>
          </p:cNvSpPr>
          <p:nvPr>
            <p:ph type="title"/>
          </p:nvPr>
        </p:nvSpPr>
        <p:spPr/>
        <p:txBody>
          <a:bodyPr>
            <a:normAutofit fontScale="90000"/>
          </a:bodyPr>
          <a:lstStyle/>
          <a:p>
            <a:r>
              <a:rPr lang="en-GB" dirty="0"/>
              <a:t>The WASH system is part of health systems, environmental systems, education, and others </a:t>
            </a:r>
            <a:endParaRPr lang="en-NL" dirty="0"/>
          </a:p>
        </p:txBody>
      </p:sp>
      <p:pic>
        <p:nvPicPr>
          <p:cNvPr id="5" name="Picture 4">
            <a:extLst>
              <a:ext uri="{FF2B5EF4-FFF2-40B4-BE49-F238E27FC236}">
                <a16:creationId xmlns:a16="http://schemas.microsoft.com/office/drawing/2014/main" id="{BADE8798-C109-7383-7FA9-35221C5CF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8058" y="2084832"/>
            <a:ext cx="7948756" cy="4337605"/>
          </a:xfrm>
          <a:prstGeom prst="rect">
            <a:avLst/>
          </a:prstGeom>
        </p:spPr>
      </p:pic>
    </p:spTree>
    <p:extLst>
      <p:ext uri="{BB962C8B-B14F-4D97-AF65-F5344CB8AC3E}">
        <p14:creationId xmlns:p14="http://schemas.microsoft.com/office/powerpoint/2010/main" val="3795078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3E665C-909A-A826-24E8-44281F3AA511}"/>
              </a:ext>
            </a:extLst>
          </p:cNvPr>
          <p:cNvSpPr>
            <a:spLocks noGrp="1"/>
          </p:cNvSpPr>
          <p:nvPr>
            <p:ph type="title"/>
          </p:nvPr>
        </p:nvSpPr>
        <p:spPr>
          <a:xfrm>
            <a:off x="643468" y="643467"/>
            <a:ext cx="3415612" cy="5571066"/>
          </a:xfrm>
        </p:spPr>
        <p:txBody>
          <a:bodyPr>
            <a:normAutofit/>
          </a:bodyPr>
          <a:lstStyle/>
          <a:p>
            <a:r>
              <a:rPr lang="en-GB" u="sng" dirty="0">
                <a:solidFill>
                  <a:srgbClr val="FFFFFF"/>
                </a:solidFill>
              </a:rPr>
              <a:t>Interim findings: </a:t>
            </a:r>
            <a:r>
              <a:rPr lang="en-GB" dirty="0">
                <a:solidFill>
                  <a:srgbClr val="FFFFFF"/>
                </a:solidFill>
              </a:rPr>
              <a:t>research gaps by WASH sub-sector</a:t>
            </a:r>
            <a:endParaRPr lang="en-US" dirty="0">
              <a:solidFill>
                <a:srgbClr val="FFFFFF"/>
              </a:solidFill>
            </a:endParaRPr>
          </a:p>
        </p:txBody>
      </p:sp>
      <p:graphicFrame>
        <p:nvGraphicFramePr>
          <p:cNvPr id="6" name="Content Placeholder 5">
            <a:extLst>
              <a:ext uri="{FF2B5EF4-FFF2-40B4-BE49-F238E27FC236}">
                <a16:creationId xmlns:a16="http://schemas.microsoft.com/office/drawing/2014/main" id="{590030F4-C4E7-79D2-7DA0-AD3ECF8BCF82}"/>
              </a:ext>
            </a:extLst>
          </p:cNvPr>
          <p:cNvGraphicFramePr>
            <a:graphicFrameLocks noGrp="1"/>
          </p:cNvGraphicFramePr>
          <p:nvPr>
            <p:ph idx="1"/>
            <p:extLst>
              <p:ext uri="{D42A27DB-BD31-4B8C-83A1-F6EECF244321}">
                <p14:modId xmlns:p14="http://schemas.microsoft.com/office/powerpoint/2010/main" val="1557775382"/>
              </p:ext>
            </p:extLst>
          </p:nvPr>
        </p:nvGraphicFramePr>
        <p:xfrm>
          <a:off x="5156200" y="469901"/>
          <a:ext cx="6819900" cy="57446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4796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C6581-544F-7DB9-101F-9783FF40EDBA}"/>
              </a:ext>
            </a:extLst>
          </p:cNvPr>
          <p:cNvSpPr>
            <a:spLocks noGrp="1"/>
          </p:cNvSpPr>
          <p:nvPr>
            <p:ph type="title"/>
          </p:nvPr>
        </p:nvSpPr>
        <p:spPr>
          <a:xfrm>
            <a:off x="643468" y="643467"/>
            <a:ext cx="3415612" cy="5571066"/>
          </a:xfrm>
        </p:spPr>
        <p:txBody>
          <a:bodyPr>
            <a:normAutofit/>
          </a:bodyPr>
          <a:lstStyle/>
          <a:p>
            <a:r>
              <a:rPr lang="en-GB" u="sng" dirty="0">
                <a:solidFill>
                  <a:srgbClr val="FFFFFF"/>
                </a:solidFill>
              </a:rPr>
              <a:t>Interim findings: </a:t>
            </a:r>
            <a:r>
              <a:rPr lang="en-GB" dirty="0">
                <a:solidFill>
                  <a:srgbClr val="FFFFFF"/>
                </a:solidFill>
              </a:rPr>
              <a:t>research gaps by building blocks</a:t>
            </a:r>
            <a:endParaRPr lang="en-US" dirty="0">
              <a:solidFill>
                <a:srgbClr val="FFFFFF"/>
              </a:solidFill>
            </a:endParaRPr>
          </a:p>
        </p:txBody>
      </p:sp>
      <p:graphicFrame>
        <p:nvGraphicFramePr>
          <p:cNvPr id="6" name="Content Placeholder 5">
            <a:extLst>
              <a:ext uri="{FF2B5EF4-FFF2-40B4-BE49-F238E27FC236}">
                <a16:creationId xmlns:a16="http://schemas.microsoft.com/office/drawing/2014/main" id="{9D16BA4A-99D9-8E61-F7BE-4C31702EED34}"/>
              </a:ext>
            </a:extLst>
          </p:cNvPr>
          <p:cNvGraphicFramePr>
            <a:graphicFrameLocks noGrp="1"/>
          </p:cNvGraphicFramePr>
          <p:nvPr>
            <p:ph idx="1"/>
            <p:extLst>
              <p:ext uri="{D42A27DB-BD31-4B8C-83A1-F6EECF244321}">
                <p14:modId xmlns:p14="http://schemas.microsoft.com/office/powerpoint/2010/main" val="901977023"/>
              </p:ext>
            </p:extLst>
          </p:nvPr>
        </p:nvGraphicFramePr>
        <p:xfrm>
          <a:off x="5092700" y="520700"/>
          <a:ext cx="6680199" cy="556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1577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92C6581-544F-7DB9-101F-9783FF40EDBA}"/>
              </a:ext>
            </a:extLst>
          </p:cNvPr>
          <p:cNvSpPr>
            <a:spLocks noGrp="1"/>
          </p:cNvSpPr>
          <p:nvPr>
            <p:ph type="title"/>
          </p:nvPr>
        </p:nvSpPr>
        <p:spPr>
          <a:xfrm>
            <a:off x="643468" y="643467"/>
            <a:ext cx="3415612" cy="5571066"/>
          </a:xfrm>
        </p:spPr>
        <p:txBody>
          <a:bodyPr>
            <a:normAutofit/>
          </a:bodyPr>
          <a:lstStyle/>
          <a:p>
            <a:r>
              <a:rPr lang="en-GB" sz="4400" u="sng" dirty="0">
                <a:solidFill>
                  <a:schemeClr val="bg1"/>
                </a:solidFill>
                <a:latin typeface="+mn-lt"/>
              </a:rPr>
              <a:t>Interim findings: </a:t>
            </a:r>
            <a:r>
              <a:rPr lang="en-GB" sz="4400" dirty="0">
                <a:solidFill>
                  <a:schemeClr val="bg1"/>
                </a:solidFill>
                <a:latin typeface="+mn-lt"/>
              </a:rPr>
              <a:t>research gaps by type of research</a:t>
            </a:r>
            <a:endParaRPr lang="en-US" sz="4400" dirty="0">
              <a:solidFill>
                <a:schemeClr val="bg1"/>
              </a:solidFill>
              <a:latin typeface="+mn-lt"/>
            </a:endParaRPr>
          </a:p>
        </p:txBody>
      </p:sp>
      <p:graphicFrame>
        <p:nvGraphicFramePr>
          <p:cNvPr id="7" name="Content Placeholder 6">
            <a:extLst>
              <a:ext uri="{FF2B5EF4-FFF2-40B4-BE49-F238E27FC236}">
                <a16:creationId xmlns:a16="http://schemas.microsoft.com/office/drawing/2014/main" id="{190EA502-8F48-66D0-6716-86B109F7476A}"/>
              </a:ext>
            </a:extLst>
          </p:cNvPr>
          <p:cNvGraphicFramePr>
            <a:graphicFrameLocks noGrp="1"/>
          </p:cNvGraphicFramePr>
          <p:nvPr>
            <p:ph idx="1"/>
            <p:extLst>
              <p:ext uri="{D42A27DB-BD31-4B8C-83A1-F6EECF244321}">
                <p14:modId xmlns:p14="http://schemas.microsoft.com/office/powerpoint/2010/main" val="3983060905"/>
              </p:ext>
            </p:extLst>
          </p:nvPr>
        </p:nvGraphicFramePr>
        <p:xfrm>
          <a:off x="5291667" y="643467"/>
          <a:ext cx="6379633" cy="4942840"/>
        </p:xfrm>
        <a:graphic>
          <a:graphicData uri="http://schemas.openxmlformats.org/drawingml/2006/table">
            <a:tbl>
              <a:tblPr firstRow="1" bandRow="1">
                <a:tableStyleId>{5C22544A-7EE6-4342-B048-85BDC9FD1C3A}</a:tableStyleId>
              </a:tblPr>
              <a:tblGrid>
                <a:gridCol w="4611024">
                  <a:extLst>
                    <a:ext uri="{9D8B030D-6E8A-4147-A177-3AD203B41FA5}">
                      <a16:colId xmlns:a16="http://schemas.microsoft.com/office/drawing/2014/main" val="494367606"/>
                    </a:ext>
                  </a:extLst>
                </a:gridCol>
                <a:gridCol w="1768609">
                  <a:extLst>
                    <a:ext uri="{9D8B030D-6E8A-4147-A177-3AD203B41FA5}">
                      <a16:colId xmlns:a16="http://schemas.microsoft.com/office/drawing/2014/main" val="1367056717"/>
                    </a:ext>
                  </a:extLst>
                </a:gridCol>
              </a:tblGrid>
              <a:tr h="370840">
                <a:tc>
                  <a:txBody>
                    <a:bodyPr/>
                    <a:lstStyle/>
                    <a:p>
                      <a:r>
                        <a:rPr lang="en-GB" dirty="0"/>
                        <a:t>Research gap type category</a:t>
                      </a:r>
                      <a:endParaRPr lang="en-GB" dirty="0">
                        <a:latin typeface="Gill Sans MT" panose="020B0502020104020203" pitchFamily="34" charset="77"/>
                      </a:endParaRPr>
                    </a:p>
                  </a:txBody>
                  <a:tcPr/>
                </a:tc>
                <a:tc>
                  <a:txBody>
                    <a:bodyPr/>
                    <a:lstStyle/>
                    <a:p>
                      <a:pPr algn="ctr"/>
                      <a:r>
                        <a:rPr lang="en-GB" dirty="0"/>
                        <a:t>% of responses</a:t>
                      </a:r>
                      <a:endParaRPr lang="en-GB" dirty="0">
                        <a:latin typeface="Gill Sans MT" panose="020B0502020104020203" pitchFamily="34" charset="77"/>
                      </a:endParaRPr>
                    </a:p>
                  </a:txBody>
                  <a:tcPr/>
                </a:tc>
                <a:extLst>
                  <a:ext uri="{0D108BD9-81ED-4DB2-BD59-A6C34878D82A}">
                    <a16:rowId xmlns:a16="http://schemas.microsoft.com/office/drawing/2014/main" val="3922818166"/>
                  </a:ext>
                </a:extLst>
              </a:tr>
              <a:tr h="370840">
                <a:tc>
                  <a:txBody>
                    <a:bodyPr/>
                    <a:lstStyle/>
                    <a:p>
                      <a:pPr lvl="0"/>
                      <a:r>
                        <a:rPr lang="en-GB" sz="1800" b="1" kern="1200" dirty="0">
                          <a:solidFill>
                            <a:schemeClr val="dk1"/>
                          </a:solidFill>
                          <a:effectLst/>
                        </a:rPr>
                        <a:t>Knowledge Gaps:</a:t>
                      </a:r>
                      <a:r>
                        <a:rPr lang="en-GB" sz="1800" kern="1200" dirty="0">
                          <a:solidFill>
                            <a:schemeClr val="dk1"/>
                          </a:solidFill>
                          <a:effectLst/>
                        </a:rPr>
                        <a:t> research to develop new types of, and approaches for, system strengthening approaches.</a:t>
                      </a:r>
                      <a:endParaRPr lang="en-GB" sz="1800" kern="1200" dirty="0">
                        <a:solidFill>
                          <a:schemeClr val="dk1"/>
                        </a:solidFill>
                        <a:effectLst/>
                        <a:latin typeface="Gill Sans MT" panose="020B0502020104020203" pitchFamily="34" charset="77"/>
                        <a:ea typeface="+mn-ea"/>
                        <a:cs typeface="+mn-cs"/>
                      </a:endParaRPr>
                    </a:p>
                  </a:txBody>
                  <a:tcPr/>
                </a:tc>
                <a:tc>
                  <a:txBody>
                    <a:bodyPr/>
                    <a:lstStyle/>
                    <a:p>
                      <a:pPr algn="ctr"/>
                      <a:r>
                        <a:rPr lang="en-GB" dirty="0"/>
                        <a:t>35</a:t>
                      </a:r>
                      <a:endParaRPr lang="en-GB" dirty="0">
                        <a:latin typeface="Gill Sans MT" panose="020B0502020104020203" pitchFamily="34" charset="77"/>
                      </a:endParaRPr>
                    </a:p>
                  </a:txBody>
                  <a:tcPr anchor="ctr"/>
                </a:tc>
                <a:extLst>
                  <a:ext uri="{0D108BD9-81ED-4DB2-BD59-A6C34878D82A}">
                    <a16:rowId xmlns:a16="http://schemas.microsoft.com/office/drawing/2014/main" val="3532821517"/>
                  </a:ext>
                </a:extLst>
              </a:tr>
              <a:tr h="370840">
                <a:tc>
                  <a:txBody>
                    <a:bodyPr/>
                    <a:lstStyle/>
                    <a:p>
                      <a:pPr lvl="0"/>
                      <a:r>
                        <a:rPr lang="en-GB" sz="1800" b="1" kern="1200" dirty="0">
                          <a:solidFill>
                            <a:schemeClr val="dk1"/>
                          </a:solidFill>
                          <a:effectLst/>
                        </a:rPr>
                        <a:t>Implementation Gaps: </a:t>
                      </a:r>
                      <a:r>
                        <a:rPr lang="en-GB" sz="1800" kern="1200" dirty="0">
                          <a:solidFill>
                            <a:schemeClr val="dk1"/>
                          </a:solidFill>
                          <a:effectLst/>
                        </a:rPr>
                        <a:t>research to understand how practitioners should better implement system strengthening approaches.</a:t>
                      </a:r>
                      <a:endParaRPr lang="en-GB" sz="1800" kern="1200" dirty="0">
                        <a:solidFill>
                          <a:schemeClr val="dk1"/>
                        </a:solidFill>
                        <a:effectLst/>
                        <a:latin typeface="Gill Sans MT" panose="020B0502020104020203" pitchFamily="34" charset="77"/>
                        <a:ea typeface="+mn-ea"/>
                        <a:cs typeface="+mn-cs"/>
                      </a:endParaRPr>
                    </a:p>
                  </a:txBody>
                  <a:tcPr/>
                </a:tc>
                <a:tc>
                  <a:txBody>
                    <a:bodyPr/>
                    <a:lstStyle/>
                    <a:p>
                      <a:pPr algn="ctr"/>
                      <a:r>
                        <a:rPr lang="en-GB" dirty="0"/>
                        <a:t>29</a:t>
                      </a:r>
                      <a:endParaRPr lang="en-GB" dirty="0">
                        <a:latin typeface="Gill Sans MT" panose="020B0502020104020203" pitchFamily="34" charset="77"/>
                      </a:endParaRPr>
                    </a:p>
                  </a:txBody>
                  <a:tcPr anchor="ctr"/>
                </a:tc>
                <a:extLst>
                  <a:ext uri="{0D108BD9-81ED-4DB2-BD59-A6C34878D82A}">
                    <a16:rowId xmlns:a16="http://schemas.microsoft.com/office/drawing/2014/main" val="1508238922"/>
                  </a:ext>
                </a:extLst>
              </a:tr>
              <a:tr h="370840">
                <a:tc>
                  <a:txBody>
                    <a:bodyPr/>
                    <a:lstStyle/>
                    <a:p>
                      <a:pPr lvl="0"/>
                      <a:r>
                        <a:rPr lang="en-GB" sz="1800" b="1" kern="1200" dirty="0">
                          <a:solidFill>
                            <a:schemeClr val="dk1"/>
                          </a:solidFill>
                          <a:effectLst/>
                        </a:rPr>
                        <a:t>Evidence Gaps</a:t>
                      </a:r>
                      <a:r>
                        <a:rPr lang="en-GB" sz="1800" kern="1200" dirty="0">
                          <a:solidFill>
                            <a:schemeClr val="dk1"/>
                          </a:solidFill>
                          <a:effectLst/>
                        </a:rPr>
                        <a:t>: research to assess whether a system strengthening approach or component of system strengthening is effective.</a:t>
                      </a:r>
                      <a:endParaRPr lang="en-GB" sz="1800" kern="1200" dirty="0">
                        <a:solidFill>
                          <a:schemeClr val="dk1"/>
                        </a:solidFill>
                        <a:effectLst/>
                        <a:latin typeface="Gill Sans MT" panose="020B0502020104020203" pitchFamily="34" charset="77"/>
                        <a:ea typeface="+mn-ea"/>
                        <a:cs typeface="+mn-cs"/>
                      </a:endParaRPr>
                    </a:p>
                  </a:txBody>
                  <a:tcPr/>
                </a:tc>
                <a:tc>
                  <a:txBody>
                    <a:bodyPr/>
                    <a:lstStyle/>
                    <a:p>
                      <a:pPr algn="ctr"/>
                      <a:r>
                        <a:rPr lang="en-GB" dirty="0"/>
                        <a:t>18</a:t>
                      </a:r>
                      <a:endParaRPr lang="en-GB" dirty="0">
                        <a:latin typeface="Gill Sans MT" panose="020B0502020104020203" pitchFamily="34" charset="77"/>
                      </a:endParaRPr>
                    </a:p>
                  </a:txBody>
                  <a:tcPr anchor="ctr"/>
                </a:tc>
                <a:extLst>
                  <a:ext uri="{0D108BD9-81ED-4DB2-BD59-A6C34878D82A}">
                    <a16:rowId xmlns:a16="http://schemas.microsoft.com/office/drawing/2014/main" val="38232392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effectLst/>
                        </a:rPr>
                        <a:t>Theoretical Gaps: </a:t>
                      </a:r>
                      <a:r>
                        <a:rPr lang="en-GB" sz="1800" kern="1200" dirty="0">
                          <a:solidFill>
                            <a:schemeClr val="dk1"/>
                          </a:solidFill>
                          <a:effectLst/>
                        </a:rPr>
                        <a:t>research into understanding why and how system strengthening works</a:t>
                      </a:r>
                      <a:r>
                        <a:rPr lang="en-GB" sz="1800" kern="1200" baseline="0" dirty="0">
                          <a:solidFill>
                            <a:schemeClr val="dk1"/>
                          </a:solidFill>
                          <a:effectLst/>
                        </a:rPr>
                        <a:t> or does not work.</a:t>
                      </a:r>
                      <a:endParaRPr lang="en-GB" sz="1800" kern="1200" dirty="0">
                        <a:solidFill>
                          <a:schemeClr val="dk1"/>
                        </a:solidFill>
                        <a:effectLst/>
                        <a:latin typeface="Gill Sans MT" panose="020B0502020104020203" pitchFamily="34" charset="77"/>
                        <a:ea typeface="+mn-ea"/>
                        <a:cs typeface="+mn-cs"/>
                      </a:endParaRPr>
                    </a:p>
                  </a:txBody>
                  <a:tcPr/>
                </a:tc>
                <a:tc>
                  <a:txBody>
                    <a:bodyPr/>
                    <a:lstStyle/>
                    <a:p>
                      <a:pPr algn="ctr"/>
                      <a:r>
                        <a:rPr lang="en-GB" dirty="0"/>
                        <a:t>9</a:t>
                      </a:r>
                      <a:endParaRPr lang="en-GB" dirty="0">
                        <a:latin typeface="Gill Sans MT" panose="020B0502020104020203" pitchFamily="34" charset="77"/>
                      </a:endParaRPr>
                    </a:p>
                  </a:txBody>
                  <a:tcPr anchor="ctr"/>
                </a:tc>
                <a:extLst>
                  <a:ext uri="{0D108BD9-81ED-4DB2-BD59-A6C34878D82A}">
                    <a16:rowId xmlns:a16="http://schemas.microsoft.com/office/drawing/2014/main" val="2717617991"/>
                  </a:ext>
                </a:extLst>
              </a:tr>
              <a:tr h="370840">
                <a:tc>
                  <a:txBody>
                    <a:bodyPr/>
                    <a:lstStyle/>
                    <a:p>
                      <a:pPr lvl="0"/>
                      <a:r>
                        <a:rPr lang="en-GB" sz="1800" b="1" kern="1200" dirty="0">
                          <a:solidFill>
                            <a:schemeClr val="dk1"/>
                          </a:solidFill>
                          <a:effectLst/>
                        </a:rPr>
                        <a:t>Methodology Gaps: </a:t>
                      </a:r>
                      <a:r>
                        <a:rPr lang="en-GB" sz="1800" kern="1200" dirty="0">
                          <a:solidFill>
                            <a:schemeClr val="dk1"/>
                          </a:solidFill>
                          <a:effectLst/>
                        </a:rPr>
                        <a:t>research into approaches for studying, monitoring and evaluating system strengthening. </a:t>
                      </a:r>
                      <a:endParaRPr lang="en-GB" sz="1800" kern="1200" dirty="0">
                        <a:solidFill>
                          <a:schemeClr val="dk1"/>
                        </a:solidFill>
                        <a:effectLst/>
                        <a:latin typeface="Gill Sans MT" panose="020B0502020104020203" pitchFamily="34" charset="77"/>
                        <a:ea typeface="+mn-ea"/>
                        <a:cs typeface="+mn-cs"/>
                      </a:endParaRPr>
                    </a:p>
                  </a:txBody>
                  <a:tcPr/>
                </a:tc>
                <a:tc>
                  <a:txBody>
                    <a:bodyPr/>
                    <a:lstStyle/>
                    <a:p>
                      <a:pPr algn="ctr"/>
                      <a:r>
                        <a:rPr lang="en-GB" dirty="0"/>
                        <a:t>9</a:t>
                      </a:r>
                      <a:endParaRPr lang="en-GB" dirty="0">
                        <a:latin typeface="Gill Sans MT" panose="020B0502020104020203" pitchFamily="34" charset="77"/>
                      </a:endParaRPr>
                    </a:p>
                  </a:txBody>
                  <a:tcPr anchor="ctr"/>
                </a:tc>
                <a:extLst>
                  <a:ext uri="{0D108BD9-81ED-4DB2-BD59-A6C34878D82A}">
                    <a16:rowId xmlns:a16="http://schemas.microsoft.com/office/drawing/2014/main" val="40491278"/>
                  </a:ext>
                </a:extLst>
              </a:tr>
            </a:tbl>
          </a:graphicData>
        </a:graphic>
      </p:graphicFrame>
    </p:spTree>
    <p:extLst>
      <p:ext uri="{BB962C8B-B14F-4D97-AF65-F5344CB8AC3E}">
        <p14:creationId xmlns:p14="http://schemas.microsoft.com/office/powerpoint/2010/main" val="1042138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23AC-9391-C7CF-6268-ECA5917DDAC8}"/>
              </a:ext>
            </a:extLst>
          </p:cNvPr>
          <p:cNvSpPr>
            <a:spLocks noGrp="1"/>
          </p:cNvSpPr>
          <p:nvPr>
            <p:ph type="title"/>
          </p:nvPr>
        </p:nvSpPr>
        <p:spPr/>
        <p:txBody>
          <a:bodyPr/>
          <a:lstStyle/>
          <a:p>
            <a:r>
              <a:rPr lang="en-US" dirty="0"/>
              <a:t>Example Research gaps</a:t>
            </a:r>
          </a:p>
        </p:txBody>
      </p:sp>
      <p:sp>
        <p:nvSpPr>
          <p:cNvPr id="3" name="Content Placeholder 2">
            <a:extLst>
              <a:ext uri="{FF2B5EF4-FFF2-40B4-BE49-F238E27FC236}">
                <a16:creationId xmlns:a16="http://schemas.microsoft.com/office/drawing/2014/main" id="{55745688-B883-9B9B-D804-DEBC946DDBCC}"/>
              </a:ext>
            </a:extLst>
          </p:cNvPr>
          <p:cNvSpPr>
            <a:spLocks noGrp="1"/>
          </p:cNvSpPr>
          <p:nvPr>
            <p:ph idx="1"/>
          </p:nvPr>
        </p:nvSpPr>
        <p:spPr/>
        <p:txBody>
          <a:bodyPr>
            <a:no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“How can we adapt systems to better understand and act on climate change related loss and damage (e.g., harm/destructions)?”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“How can we strengthen systems for water quality monitoring in LMICs?”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lang="en-GB" sz="2400" i="1" dirty="0">
              <a:solidFill>
                <a:prstClr val="black"/>
              </a:solidFill>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Times New Roman" panose="02020603050405020304" pitchFamily="18" charset="0"/>
                <a:cs typeface="+mn-cs"/>
              </a:rPr>
              <a:t>“How can we monitor and evaluate system strengthening WASH programmes meeting the requirements for short-term accountability and long-term, indirect impact?”</a:t>
            </a:r>
            <a:endPar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“What are the opportunities and risks with applying AI [or extending its use] to support monitoring and decision-making in the WASH sector?”</a:t>
            </a:r>
            <a:endPar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endParaRPr lang="en-US" sz="2400" dirty="0"/>
          </a:p>
          <a:p>
            <a:endParaRPr lang="en-US" sz="2400" dirty="0"/>
          </a:p>
        </p:txBody>
      </p:sp>
    </p:spTree>
    <p:extLst>
      <p:ext uri="{BB962C8B-B14F-4D97-AF65-F5344CB8AC3E}">
        <p14:creationId xmlns:p14="http://schemas.microsoft.com/office/powerpoint/2010/main" val="77406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4C6524-7A3A-A3A0-62B6-871276799599}"/>
              </a:ext>
            </a:extLst>
          </p:cNvPr>
          <p:cNvSpPr>
            <a:spLocks noGrp="1"/>
          </p:cNvSpPr>
          <p:nvPr>
            <p:ph type="title"/>
          </p:nvPr>
        </p:nvSpPr>
        <p:spPr/>
        <p:txBody>
          <a:bodyPr/>
          <a:lstStyle/>
          <a:p>
            <a:r>
              <a:rPr lang="en-GB" dirty="0"/>
              <a:t>Example gaps</a:t>
            </a:r>
            <a:endParaRPr lang="en-US" dirty="0"/>
          </a:p>
        </p:txBody>
      </p:sp>
      <p:sp>
        <p:nvSpPr>
          <p:cNvPr id="2" name="Text Placeholder 1"/>
          <p:cNvSpPr>
            <a:spLocks noGrp="1"/>
          </p:cNvSpPr>
          <p:nvPr>
            <p:ph idx="1"/>
          </p:nvPr>
        </p:nvSpPr>
        <p:spPr/>
        <p:txBody>
          <a:bodyPr>
            <a:normAutofit/>
          </a:bodyPr>
          <a:lstStyle/>
          <a:p>
            <a:pPr>
              <a:buFont typeface="Wingdings" pitchFamily="2" charset="2"/>
              <a:buChar char="§"/>
            </a:pPr>
            <a:r>
              <a:rPr lang="en-GB" sz="3200" i="1" dirty="0">
                <a:solidFill>
                  <a:srgbClr val="000000"/>
                </a:solidFill>
              </a:rPr>
              <a:t>“How can we adapt systems to better understand and act on climate change related loss and damage (e.g., harm/destructions)?”</a:t>
            </a:r>
            <a:endParaRPr lang="en-GB" sz="3200" i="1" dirty="0"/>
          </a:p>
          <a:p>
            <a:pPr>
              <a:buFont typeface="Wingdings" pitchFamily="2" charset="2"/>
              <a:buChar char="§"/>
            </a:pPr>
            <a:endParaRPr lang="en-GB" sz="3200" dirty="0"/>
          </a:p>
          <a:p>
            <a:pPr>
              <a:buFont typeface="Wingdings" pitchFamily="2" charset="2"/>
              <a:buChar char="§"/>
            </a:pPr>
            <a:r>
              <a:rPr lang="en-GB" sz="3200" i="1" dirty="0">
                <a:solidFill>
                  <a:srgbClr val="000000"/>
                </a:solidFill>
              </a:rPr>
              <a:t>“How can we balance risks from potential regulation of emissions so not to negatively influence the sanitation services for the poorest?”</a:t>
            </a:r>
            <a:r>
              <a:rPr lang="en-GB" sz="3200" i="1" dirty="0"/>
              <a:t> </a:t>
            </a:r>
          </a:p>
          <a:p>
            <a:pPr>
              <a:buFont typeface="Wingdings" pitchFamily="2" charset="2"/>
              <a:buChar char="§"/>
            </a:pPr>
            <a:endParaRPr lang="en-GB" sz="3200" dirty="0"/>
          </a:p>
        </p:txBody>
      </p:sp>
    </p:spTree>
    <p:extLst>
      <p:ext uri="{BB962C8B-B14F-4D97-AF65-F5344CB8AC3E}">
        <p14:creationId xmlns:p14="http://schemas.microsoft.com/office/powerpoint/2010/main" val="3575186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664115-80CF-2621-7DDB-6D8D60FAF65B}"/>
              </a:ext>
            </a:extLst>
          </p:cNvPr>
          <p:cNvSpPr>
            <a:spLocks noGrp="1"/>
          </p:cNvSpPr>
          <p:nvPr>
            <p:ph type="title"/>
          </p:nvPr>
        </p:nvSpPr>
        <p:spPr/>
        <p:txBody>
          <a:bodyPr/>
          <a:lstStyle/>
          <a:p>
            <a:r>
              <a:rPr lang="en-GB" dirty="0"/>
              <a:t>Example Implementation gaps</a:t>
            </a:r>
            <a:endParaRPr lang="en-US" dirty="0"/>
          </a:p>
        </p:txBody>
      </p:sp>
      <p:sp>
        <p:nvSpPr>
          <p:cNvPr id="2" name="Text Placeholder 1">
            <a:extLst>
              <a:ext uri="{FF2B5EF4-FFF2-40B4-BE49-F238E27FC236}">
                <a16:creationId xmlns:a16="http://schemas.microsoft.com/office/drawing/2014/main" id="{6BAE308E-F77B-1F9A-5869-7D61839988EC}"/>
              </a:ext>
            </a:extLst>
          </p:cNvPr>
          <p:cNvSpPr>
            <a:spLocks noGrp="1"/>
          </p:cNvSpPr>
          <p:nvPr>
            <p:ph idx="1"/>
          </p:nvPr>
        </p:nvSpPr>
        <p:spPr/>
        <p:txBody>
          <a:bodyPr>
            <a:normAutofit/>
          </a:bodyPr>
          <a:lstStyle/>
          <a:p>
            <a:pPr>
              <a:buFont typeface="Wingdings" pitchFamily="2" charset="2"/>
              <a:buChar char="§"/>
            </a:pPr>
            <a:r>
              <a:rPr lang="en-GB" sz="2800" i="1" dirty="0"/>
              <a:t>“How can we strengthen systems for water quality monitoring in LMICs?”</a:t>
            </a:r>
          </a:p>
          <a:p>
            <a:pPr>
              <a:buFont typeface="Wingdings" pitchFamily="2" charset="2"/>
              <a:buChar char="§"/>
            </a:pPr>
            <a:endParaRPr lang="en-GB" sz="2800" i="1" dirty="0"/>
          </a:p>
          <a:p>
            <a:pPr>
              <a:buFont typeface="Wingdings" pitchFamily="2" charset="2"/>
              <a:buChar char="§"/>
            </a:pPr>
            <a:r>
              <a:rPr lang="en-GB" sz="2800" i="1" dirty="0"/>
              <a:t>“How can a systems approach be used to integrate gender, equity, and social inclusion in sanitation programmes?”</a:t>
            </a:r>
          </a:p>
          <a:p>
            <a:pPr>
              <a:buFont typeface="Wingdings" pitchFamily="2" charset="2"/>
              <a:buChar char="§"/>
            </a:pPr>
            <a:endParaRPr lang="en-GB" sz="2800" i="1" dirty="0"/>
          </a:p>
          <a:p>
            <a:pPr>
              <a:buFont typeface="Wingdings" pitchFamily="2" charset="2"/>
              <a:buChar char="§"/>
            </a:pPr>
            <a:r>
              <a:rPr lang="en-GB" sz="2800" i="1" dirty="0"/>
              <a:t>“If a WASH system in a fragile state is weak, should it be bypassed? How can weak WASH systems be adapted to fit an appropriate framework? How can parallel systems be combined for a long-term solution?”</a:t>
            </a:r>
            <a:endParaRPr lang="en-GB" sz="2800" i="1" dirty="0">
              <a:solidFill>
                <a:srgbClr val="000000"/>
              </a:solidFill>
              <a:latin typeface="Arial" panose="020B0604020202020204" pitchFamily="34" charset="0"/>
            </a:endParaRPr>
          </a:p>
          <a:p>
            <a:pPr>
              <a:buFont typeface="Wingdings" pitchFamily="2" charset="2"/>
              <a:buChar char="§"/>
            </a:pPr>
            <a:endParaRPr lang="en-GB" sz="2800" i="1" dirty="0"/>
          </a:p>
          <a:p>
            <a:pPr>
              <a:buFont typeface="Wingdings" pitchFamily="2" charset="2"/>
              <a:buChar char="§"/>
            </a:pPr>
            <a:endParaRPr lang="en-GB" sz="2800" i="1" dirty="0"/>
          </a:p>
          <a:p>
            <a:pPr>
              <a:buFont typeface="Wingdings" pitchFamily="2" charset="2"/>
              <a:buChar char="§"/>
            </a:pPr>
            <a:endParaRPr lang="en-GB" sz="2800" i="1" dirty="0"/>
          </a:p>
          <a:p>
            <a:pPr>
              <a:buFont typeface="Wingdings" pitchFamily="2" charset="2"/>
              <a:buChar char="§"/>
            </a:pPr>
            <a:endParaRPr lang="en-GB" sz="2800" i="1" dirty="0"/>
          </a:p>
        </p:txBody>
      </p:sp>
    </p:spTree>
    <p:extLst>
      <p:ext uri="{BB962C8B-B14F-4D97-AF65-F5344CB8AC3E}">
        <p14:creationId xmlns:p14="http://schemas.microsoft.com/office/powerpoint/2010/main" val="166836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F2C7A6-4A56-6C79-F5E6-8C675AA54D0E}"/>
              </a:ext>
            </a:extLst>
          </p:cNvPr>
          <p:cNvSpPr>
            <a:spLocks noGrp="1"/>
          </p:cNvSpPr>
          <p:nvPr>
            <p:ph type="title"/>
          </p:nvPr>
        </p:nvSpPr>
        <p:spPr/>
        <p:txBody>
          <a:bodyPr/>
          <a:lstStyle/>
          <a:p>
            <a:r>
              <a:rPr lang="en-GB" dirty="0"/>
              <a:t>Example Evidence gaps</a:t>
            </a:r>
            <a:endParaRPr lang="en-US" dirty="0"/>
          </a:p>
        </p:txBody>
      </p:sp>
      <p:sp>
        <p:nvSpPr>
          <p:cNvPr id="2" name="Text Placeholder 1">
            <a:extLst>
              <a:ext uri="{FF2B5EF4-FFF2-40B4-BE49-F238E27FC236}">
                <a16:creationId xmlns:a16="http://schemas.microsoft.com/office/drawing/2014/main" id="{462F2795-2187-1EEB-BA70-A25D7FE27D2C}"/>
              </a:ext>
            </a:extLst>
          </p:cNvPr>
          <p:cNvSpPr>
            <a:spLocks noGrp="1"/>
          </p:cNvSpPr>
          <p:nvPr>
            <p:ph idx="1"/>
          </p:nvPr>
        </p:nvSpPr>
        <p:spPr/>
        <p:txBody>
          <a:bodyPr>
            <a:normAutofit/>
          </a:bodyPr>
          <a:lstStyle/>
          <a:p>
            <a:pPr>
              <a:buFont typeface="Wingdings" pitchFamily="2" charset="2"/>
              <a:buChar char="§"/>
            </a:pPr>
            <a:r>
              <a:rPr lang="en-GB" sz="2800" i="1" dirty="0"/>
              <a:t>“What are the predominant tools in use by different stakeholders in and outside the WASH sector to understand and strengthen systems?"</a:t>
            </a:r>
          </a:p>
          <a:p>
            <a:pPr>
              <a:buFont typeface="Wingdings" pitchFamily="2" charset="2"/>
              <a:buChar char="§"/>
            </a:pPr>
            <a:endParaRPr lang="en-GB" sz="2800" i="1" dirty="0"/>
          </a:p>
          <a:p>
            <a:pPr>
              <a:buFont typeface="Wingdings" pitchFamily="2" charset="2"/>
              <a:buChar char="§"/>
            </a:pPr>
            <a:r>
              <a:rPr lang="en-GB" sz="2800" i="1" dirty="0"/>
              <a:t>“What impacts the effectiveness of system strengthening tools in practice?”</a:t>
            </a:r>
          </a:p>
          <a:p>
            <a:pPr marL="0" indent="0">
              <a:buNone/>
            </a:pPr>
            <a:endParaRPr lang="en-GB" sz="2800" i="1" dirty="0"/>
          </a:p>
          <a:p>
            <a:pPr>
              <a:buFont typeface="Wingdings" pitchFamily="2" charset="2"/>
              <a:buChar char="§"/>
            </a:pPr>
            <a:r>
              <a:rPr lang="en-GB" sz="2800" i="1" dirty="0"/>
              <a:t>“What impact does the cohesion (or lack thereof) between different tools make to overall sector performance?”</a:t>
            </a:r>
          </a:p>
          <a:p>
            <a:pPr>
              <a:buFont typeface="Wingdings" pitchFamily="2" charset="2"/>
              <a:buChar char="§"/>
            </a:pPr>
            <a:endParaRPr lang="en-GB" sz="2800" i="1" dirty="0"/>
          </a:p>
        </p:txBody>
      </p:sp>
    </p:spTree>
    <p:extLst>
      <p:ext uri="{BB962C8B-B14F-4D97-AF65-F5344CB8AC3E}">
        <p14:creationId xmlns:p14="http://schemas.microsoft.com/office/powerpoint/2010/main" val="2457642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0C0579-6241-22E8-EAEA-A8B85C8A783D}"/>
              </a:ext>
            </a:extLst>
          </p:cNvPr>
          <p:cNvSpPr>
            <a:spLocks noGrp="1"/>
          </p:cNvSpPr>
          <p:nvPr>
            <p:ph type="title"/>
          </p:nvPr>
        </p:nvSpPr>
        <p:spPr/>
        <p:txBody>
          <a:bodyPr/>
          <a:lstStyle/>
          <a:p>
            <a:r>
              <a:rPr lang="en-GB" dirty="0"/>
              <a:t>Example Theoretical gaps</a:t>
            </a:r>
            <a:endParaRPr lang="en-US" dirty="0"/>
          </a:p>
        </p:txBody>
      </p:sp>
      <p:sp>
        <p:nvSpPr>
          <p:cNvPr id="2" name="Text Placeholder 1">
            <a:extLst>
              <a:ext uri="{FF2B5EF4-FFF2-40B4-BE49-F238E27FC236}">
                <a16:creationId xmlns:a16="http://schemas.microsoft.com/office/drawing/2014/main" id="{C05F8FD2-74DC-09DE-A081-5E7D763CE4BB}"/>
              </a:ext>
            </a:extLst>
          </p:cNvPr>
          <p:cNvSpPr>
            <a:spLocks noGrp="1"/>
          </p:cNvSpPr>
          <p:nvPr>
            <p:ph idx="1"/>
          </p:nvPr>
        </p:nvSpPr>
        <p:spPr/>
        <p:txBody>
          <a:bodyPr>
            <a:normAutofit/>
          </a:bodyPr>
          <a:lstStyle/>
          <a:p>
            <a:pPr>
              <a:buFont typeface="Wingdings" pitchFamily="2" charset="2"/>
              <a:buChar char="§"/>
            </a:pPr>
            <a:r>
              <a:rPr lang="en-GB" sz="2800" i="1" dirty="0">
                <a:solidFill>
                  <a:srgbClr val="000000"/>
                </a:solidFill>
              </a:rPr>
              <a:t>“What role does corruption play in influencing the approaches to and outcomes from WASH system strengthening work?”</a:t>
            </a:r>
            <a:r>
              <a:rPr lang="en-GB" sz="2800" i="1" dirty="0"/>
              <a:t> </a:t>
            </a:r>
          </a:p>
          <a:p>
            <a:pPr>
              <a:buFont typeface="Wingdings" pitchFamily="2" charset="2"/>
              <a:buChar char="§"/>
            </a:pPr>
            <a:endParaRPr lang="en-GB" sz="2800" i="1" dirty="0"/>
          </a:p>
          <a:p>
            <a:pPr>
              <a:buFont typeface="Wingdings" pitchFamily="2" charset="2"/>
              <a:buChar char="§"/>
            </a:pPr>
            <a:r>
              <a:rPr lang="en-GB" sz="2800" i="1" dirty="0"/>
              <a:t>“Is 'system thinking' an extension of power imbalances and colonial history? Are we creating another way for 'experts' to retain control and, of so, what do we need to change, and how?”</a:t>
            </a:r>
          </a:p>
          <a:p>
            <a:pPr>
              <a:buFont typeface="Wingdings" pitchFamily="2" charset="2"/>
              <a:buChar char="§"/>
            </a:pPr>
            <a:endParaRPr lang="en-GB" sz="2800" i="1" dirty="0"/>
          </a:p>
          <a:p>
            <a:pPr>
              <a:buFont typeface="Wingdings" pitchFamily="2" charset="2"/>
              <a:buChar char="§"/>
            </a:pPr>
            <a:endParaRPr lang="en-GB" sz="2800" i="1" dirty="0"/>
          </a:p>
        </p:txBody>
      </p:sp>
    </p:spTree>
    <p:extLst>
      <p:ext uri="{BB962C8B-B14F-4D97-AF65-F5344CB8AC3E}">
        <p14:creationId xmlns:p14="http://schemas.microsoft.com/office/powerpoint/2010/main" val="4081763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79A84-3301-2C36-4092-A11467045072}"/>
              </a:ext>
            </a:extLst>
          </p:cNvPr>
          <p:cNvSpPr>
            <a:spLocks noGrp="1"/>
          </p:cNvSpPr>
          <p:nvPr>
            <p:ph type="title"/>
          </p:nvPr>
        </p:nvSpPr>
        <p:spPr/>
        <p:txBody>
          <a:bodyPr/>
          <a:lstStyle/>
          <a:p>
            <a:r>
              <a:rPr lang="en-GB" dirty="0"/>
              <a:t>Example Methodology gaps</a:t>
            </a:r>
            <a:r>
              <a:rPr lang="en-GB" b="1" dirty="0"/>
              <a:t> </a:t>
            </a:r>
            <a:endParaRPr lang="en-US" dirty="0"/>
          </a:p>
        </p:txBody>
      </p:sp>
      <p:sp>
        <p:nvSpPr>
          <p:cNvPr id="2" name="Text Placeholder 1">
            <a:extLst>
              <a:ext uri="{FF2B5EF4-FFF2-40B4-BE49-F238E27FC236}">
                <a16:creationId xmlns:a16="http://schemas.microsoft.com/office/drawing/2014/main" id="{4DD45683-88BF-B408-5F76-92BF93F747AA}"/>
              </a:ext>
            </a:extLst>
          </p:cNvPr>
          <p:cNvSpPr>
            <a:spLocks noGrp="1"/>
          </p:cNvSpPr>
          <p:nvPr>
            <p:ph idx="1"/>
          </p:nvPr>
        </p:nvSpPr>
        <p:spPr/>
        <p:txBody>
          <a:bodyPr>
            <a:normAutofit/>
          </a:bodyPr>
          <a:lstStyle/>
          <a:p>
            <a:pPr>
              <a:buFont typeface="Wingdings" pitchFamily="2" charset="2"/>
              <a:buChar char="§"/>
            </a:pPr>
            <a:r>
              <a:rPr lang="en-GB" sz="3200" i="1" dirty="0">
                <a:solidFill>
                  <a:srgbClr val="000000"/>
                </a:solidFill>
                <a:ea typeface="Times New Roman" panose="02020603050405020304" pitchFamily="18" charset="0"/>
              </a:rPr>
              <a:t>“How can we monitor and evaluate system strengthening WASH programmes meeting the requirements for short-term accountability and long-term, indirect impact?”</a:t>
            </a:r>
            <a:endParaRPr lang="en-GB" sz="3200" i="1" dirty="0">
              <a:solidFill>
                <a:srgbClr val="000000"/>
              </a:solidFill>
            </a:endParaRPr>
          </a:p>
          <a:p>
            <a:pPr>
              <a:buFont typeface="Wingdings" pitchFamily="2" charset="2"/>
              <a:buChar char="§"/>
            </a:pPr>
            <a:endParaRPr lang="en-GB" sz="3200" i="1" dirty="0">
              <a:solidFill>
                <a:srgbClr val="000000"/>
              </a:solidFill>
            </a:endParaRPr>
          </a:p>
          <a:p>
            <a:pPr>
              <a:buFont typeface="Wingdings" pitchFamily="2" charset="2"/>
              <a:buChar char="§"/>
            </a:pPr>
            <a:r>
              <a:rPr lang="en-GB" sz="3200" i="1" dirty="0">
                <a:solidFill>
                  <a:srgbClr val="000000"/>
                </a:solidFill>
              </a:rPr>
              <a:t>“What are the opportunities and risks with applying AI [or extending its use] to support monitoring and decision-making in the WASH sector?”</a:t>
            </a:r>
            <a:endParaRPr lang="en-GB" sz="3200" i="1" dirty="0"/>
          </a:p>
        </p:txBody>
      </p:sp>
    </p:spTree>
    <p:extLst>
      <p:ext uri="{BB962C8B-B14F-4D97-AF65-F5344CB8AC3E}">
        <p14:creationId xmlns:p14="http://schemas.microsoft.com/office/powerpoint/2010/main" val="1425987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2D744B-F292-9731-9A8F-D8C1DC3BE58B}"/>
              </a:ext>
            </a:extLst>
          </p:cNvPr>
          <p:cNvSpPr>
            <a:spLocks noGrp="1"/>
          </p:cNvSpPr>
          <p:nvPr>
            <p:ph type="title"/>
          </p:nvPr>
        </p:nvSpPr>
        <p:spPr/>
        <p:txBody>
          <a:bodyPr/>
          <a:lstStyle/>
          <a:p>
            <a:r>
              <a:rPr lang="en-GB" dirty="0"/>
              <a:t>Reflections and next steps</a:t>
            </a:r>
            <a:endParaRPr lang="en-US" dirty="0"/>
          </a:p>
        </p:txBody>
      </p:sp>
      <p:sp>
        <p:nvSpPr>
          <p:cNvPr id="2" name="Text Placeholder 1"/>
          <p:cNvSpPr>
            <a:spLocks noGrp="1"/>
          </p:cNvSpPr>
          <p:nvPr>
            <p:ph idx="1"/>
          </p:nvPr>
        </p:nvSpPr>
        <p:spPr/>
        <p:txBody>
          <a:bodyPr>
            <a:normAutofit/>
          </a:bodyPr>
          <a:lstStyle/>
          <a:p>
            <a:pPr marL="457200" indent="-457200">
              <a:buFont typeface="Arial" panose="020B0604020202020204" pitchFamily="34" charset="0"/>
              <a:buChar char="•"/>
            </a:pPr>
            <a:r>
              <a:rPr lang="en-GB" sz="2400" dirty="0"/>
              <a:t>Combination of long-standing research gaps/tensions and new emerging issues</a:t>
            </a:r>
          </a:p>
          <a:p>
            <a:pPr marL="457200" indent="-457200">
              <a:buFont typeface="Arial" panose="020B0604020202020204" pitchFamily="34" charset="0"/>
              <a:buChar char="•"/>
            </a:pPr>
            <a:r>
              <a:rPr lang="en-GB" sz="2400" dirty="0"/>
              <a:t>Context matters for system strengthening research and generalised questions are hard to construct and answer</a:t>
            </a:r>
          </a:p>
          <a:p>
            <a:pPr marL="457200" indent="-457200">
              <a:buFont typeface="Arial" panose="020B0604020202020204" pitchFamily="34" charset="0"/>
              <a:buChar char="•"/>
            </a:pPr>
            <a:r>
              <a:rPr lang="en-GB" sz="2400" dirty="0"/>
              <a:t>We are still in the research gap harvesting stage – interested to hear your ideas</a:t>
            </a:r>
          </a:p>
          <a:p>
            <a:pPr marL="457200" indent="-457200">
              <a:buFont typeface="Arial" panose="020B0604020202020204" pitchFamily="34" charset="0"/>
              <a:buChar char="•"/>
            </a:pPr>
            <a:r>
              <a:rPr lang="en-GB" sz="2400" dirty="0"/>
              <a:t>Further cleaning and, crucially, prioritisation will help us refine critical questions going forward </a:t>
            </a:r>
          </a:p>
        </p:txBody>
      </p:sp>
    </p:spTree>
    <p:extLst>
      <p:ext uri="{BB962C8B-B14F-4D97-AF65-F5344CB8AC3E}">
        <p14:creationId xmlns:p14="http://schemas.microsoft.com/office/powerpoint/2010/main" val="2056333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B361-ADB9-90F3-6689-962084006D32}"/>
              </a:ext>
            </a:extLst>
          </p:cNvPr>
          <p:cNvSpPr>
            <a:spLocks noGrp="1"/>
          </p:cNvSpPr>
          <p:nvPr>
            <p:ph type="title"/>
          </p:nvPr>
        </p:nvSpPr>
        <p:spPr/>
        <p:txBody>
          <a:bodyPr/>
          <a:lstStyle/>
          <a:p>
            <a:r>
              <a:rPr lang="en-GB" dirty="0"/>
              <a:t>There are many ways of viewing WASH systems for health</a:t>
            </a:r>
            <a:endParaRPr lang="en-NL" dirty="0"/>
          </a:p>
        </p:txBody>
      </p:sp>
      <p:pic>
        <p:nvPicPr>
          <p:cNvPr id="18" name="Picture 4" descr="A close up of text on a white background&#10;&#10;Description generated with high confidence">
            <a:extLst>
              <a:ext uri="{FF2B5EF4-FFF2-40B4-BE49-F238E27FC236}">
                <a16:creationId xmlns:a16="http://schemas.microsoft.com/office/drawing/2014/main" id="{BE9CAFB2-B390-525E-1013-B11972AFAE3B}"/>
              </a:ext>
            </a:extLst>
          </p:cNvPr>
          <p:cNvPicPr>
            <a:picLocks noChangeAspect="1"/>
          </p:cNvPicPr>
          <p:nvPr/>
        </p:nvPicPr>
        <p:blipFill rotWithShape="1">
          <a:blip r:embed="rId3"/>
          <a:srcRect b="10972"/>
          <a:stretch/>
        </p:blipFill>
        <p:spPr>
          <a:xfrm>
            <a:off x="2335983" y="1941490"/>
            <a:ext cx="7520033" cy="4449412"/>
          </a:xfrm>
          <a:prstGeom prst="rect">
            <a:avLst/>
          </a:prstGeom>
        </p:spPr>
      </p:pic>
    </p:spTree>
    <p:extLst>
      <p:ext uri="{BB962C8B-B14F-4D97-AF65-F5344CB8AC3E}">
        <p14:creationId xmlns:p14="http://schemas.microsoft.com/office/powerpoint/2010/main" val="3864684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E5A7-B4AE-1EA9-FA92-9F4D9E0F7BFB}"/>
              </a:ext>
            </a:extLst>
          </p:cNvPr>
          <p:cNvSpPr>
            <a:spLocks noGrp="1"/>
          </p:cNvSpPr>
          <p:nvPr>
            <p:ph type="ctrTitle"/>
          </p:nvPr>
        </p:nvSpPr>
        <p:spPr/>
        <p:txBody>
          <a:bodyPr/>
          <a:lstStyle/>
          <a:p>
            <a:r>
              <a:rPr lang="en-US" dirty="0"/>
              <a:t>Questions? </a:t>
            </a:r>
          </a:p>
        </p:txBody>
      </p:sp>
    </p:spTree>
    <p:extLst>
      <p:ext uri="{BB962C8B-B14F-4D97-AF65-F5344CB8AC3E}">
        <p14:creationId xmlns:p14="http://schemas.microsoft.com/office/powerpoint/2010/main" val="1513590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F181-7CAD-541F-E825-C202C140C365}"/>
              </a:ext>
            </a:extLst>
          </p:cNvPr>
          <p:cNvSpPr>
            <a:spLocks noGrp="1"/>
          </p:cNvSpPr>
          <p:nvPr>
            <p:ph type="title"/>
          </p:nvPr>
        </p:nvSpPr>
        <p:spPr/>
        <p:txBody>
          <a:bodyPr/>
          <a:lstStyle/>
          <a:p>
            <a:r>
              <a:rPr lang="en-US" dirty="0"/>
              <a:t>Break-Out Groups</a:t>
            </a:r>
          </a:p>
        </p:txBody>
      </p:sp>
      <p:sp>
        <p:nvSpPr>
          <p:cNvPr id="3" name="Content Placeholder 2">
            <a:extLst>
              <a:ext uri="{FF2B5EF4-FFF2-40B4-BE49-F238E27FC236}">
                <a16:creationId xmlns:a16="http://schemas.microsoft.com/office/drawing/2014/main" id="{7D83504C-89B0-E89D-7ED9-1AA3C88DC252}"/>
              </a:ext>
            </a:extLst>
          </p:cNvPr>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US" sz="2800" b="1" dirty="0"/>
              <a:t>Tasks: </a:t>
            </a:r>
          </a:p>
          <a:p>
            <a:r>
              <a:rPr lang="en-US" sz="2800" dirty="0"/>
              <a:t>1. What </a:t>
            </a:r>
            <a:r>
              <a:rPr lang="en-US" sz="2800" b="1" u="sng" dirty="0">
                <a:solidFill>
                  <a:srgbClr val="0F87B1"/>
                </a:solidFill>
              </a:rPr>
              <a:t>research questions </a:t>
            </a:r>
            <a:r>
              <a:rPr lang="en-US" sz="2800" dirty="0"/>
              <a:t>do you have within each building block? At a global, national and local level? </a:t>
            </a:r>
          </a:p>
          <a:p>
            <a:endParaRPr lang="en-US" sz="2800" dirty="0"/>
          </a:p>
          <a:p>
            <a:r>
              <a:rPr lang="en-US" sz="2800" dirty="0"/>
              <a:t>2. How do you capture </a:t>
            </a:r>
            <a:r>
              <a:rPr lang="en-US" sz="2800" b="1" u="sng" dirty="0">
                <a:solidFill>
                  <a:srgbClr val="0F87B1"/>
                </a:solidFill>
              </a:rPr>
              <a:t>successful systems change</a:t>
            </a:r>
            <a:r>
              <a:rPr lang="en-US" sz="2800" dirty="0"/>
              <a:t> within each building block? At a global, national and local level? </a:t>
            </a:r>
          </a:p>
          <a:p>
            <a:pPr marL="0" indent="0">
              <a:buNone/>
            </a:pPr>
            <a:endParaRPr lang="en-US" sz="2800" dirty="0"/>
          </a:p>
        </p:txBody>
      </p:sp>
      <p:sp>
        <p:nvSpPr>
          <p:cNvPr id="4" name="Content Placeholder 3">
            <a:extLst>
              <a:ext uri="{FF2B5EF4-FFF2-40B4-BE49-F238E27FC236}">
                <a16:creationId xmlns:a16="http://schemas.microsoft.com/office/drawing/2014/main" id="{E62EDE79-4C77-9DB4-AC6C-F74AF9A9693A}"/>
              </a:ext>
            </a:extLst>
          </p:cNvPr>
          <p:cNvSpPr>
            <a:spLocks noGrp="1"/>
          </p:cNvSpPr>
          <p:nvPr>
            <p:ph sz="half" idx="2"/>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buFont typeface="Wingdings" pitchFamily="2" charset="2"/>
              <a:buChar char="§"/>
            </a:pPr>
            <a:r>
              <a:rPr lang="en-US" sz="2400" b="1" dirty="0"/>
              <a:t>Group 1: Vida</a:t>
            </a:r>
          </a:p>
          <a:p>
            <a:pPr lvl="1">
              <a:buFont typeface="Wingdings" pitchFamily="2" charset="2"/>
              <a:buChar char="§"/>
            </a:pPr>
            <a:r>
              <a:rPr lang="en-US" sz="2000" dirty="0"/>
              <a:t>Institutional Arrangements and Coordination </a:t>
            </a:r>
          </a:p>
          <a:p>
            <a:pPr lvl="1">
              <a:buFont typeface="Wingdings" pitchFamily="2" charset="2"/>
              <a:buChar char="§"/>
            </a:pPr>
            <a:r>
              <a:rPr lang="en-US" sz="2000" dirty="0"/>
              <a:t>Finance </a:t>
            </a:r>
          </a:p>
          <a:p>
            <a:pPr lvl="1">
              <a:buFont typeface="Wingdings" pitchFamily="2" charset="2"/>
              <a:buChar char="§"/>
            </a:pPr>
            <a:r>
              <a:rPr lang="en-US" sz="2000" dirty="0"/>
              <a:t>Regulations and Accountability </a:t>
            </a:r>
          </a:p>
          <a:p>
            <a:pPr lvl="1">
              <a:buFont typeface="Wingdings" pitchFamily="2" charset="2"/>
              <a:buChar char="§"/>
            </a:pPr>
            <a:endParaRPr lang="en-US" sz="2000" b="1" dirty="0"/>
          </a:p>
          <a:p>
            <a:pPr>
              <a:buFont typeface="Wingdings" pitchFamily="2" charset="2"/>
              <a:buChar char="§"/>
            </a:pPr>
            <a:r>
              <a:rPr lang="en-US" sz="2400" b="1" dirty="0"/>
              <a:t>Group 2: Lisa</a:t>
            </a:r>
          </a:p>
          <a:p>
            <a:pPr lvl="1">
              <a:buFont typeface="Wingdings" pitchFamily="2" charset="2"/>
              <a:buChar char="§"/>
            </a:pPr>
            <a:r>
              <a:rPr lang="en-GB" sz="2000" kern="0" dirty="0">
                <a:effectLst/>
                <a:ea typeface="Times New Roman" panose="02020603050405020304" pitchFamily="18" charset="0"/>
              </a:rPr>
              <a:t>Service Delivery and Infrastructure </a:t>
            </a:r>
            <a:r>
              <a:rPr lang="en-US" sz="2000" dirty="0"/>
              <a:t> </a:t>
            </a:r>
          </a:p>
          <a:p>
            <a:pPr lvl="1">
              <a:buFont typeface="Wingdings" pitchFamily="2" charset="2"/>
              <a:buChar char="§"/>
            </a:pPr>
            <a:r>
              <a:rPr lang="en-GB" sz="2000" kern="0" dirty="0">
                <a:effectLst/>
                <a:ea typeface="Times New Roman" panose="02020603050405020304" pitchFamily="18" charset="0"/>
              </a:rPr>
              <a:t>Water Resources Management </a:t>
            </a:r>
            <a:r>
              <a:rPr lang="en-US" sz="2000" dirty="0"/>
              <a:t> </a:t>
            </a:r>
          </a:p>
          <a:p>
            <a:pPr marL="128016" lvl="1" indent="0">
              <a:buNone/>
            </a:pPr>
            <a:endParaRPr lang="en-US" sz="2000" b="1" dirty="0"/>
          </a:p>
          <a:p>
            <a:pPr>
              <a:buFont typeface="Wingdings" pitchFamily="2" charset="2"/>
              <a:buChar char="§"/>
            </a:pPr>
            <a:r>
              <a:rPr lang="en-US" sz="2400" b="1" dirty="0"/>
              <a:t>Group 3: Lauren</a:t>
            </a:r>
          </a:p>
          <a:p>
            <a:pPr lvl="1">
              <a:buFont typeface="Wingdings" pitchFamily="2" charset="2"/>
              <a:buChar char="§"/>
            </a:pPr>
            <a:r>
              <a:rPr lang="en-GB" sz="2000" kern="0" dirty="0">
                <a:effectLst/>
                <a:ea typeface="Times New Roman" panose="02020603050405020304" pitchFamily="18" charset="0"/>
              </a:rPr>
              <a:t>Monitoring</a:t>
            </a:r>
            <a:endParaRPr lang="en-US" sz="2000" dirty="0"/>
          </a:p>
          <a:p>
            <a:pPr lvl="1">
              <a:buFont typeface="Wingdings" pitchFamily="2" charset="2"/>
              <a:buChar char="§"/>
            </a:pPr>
            <a:r>
              <a:rPr lang="en-GB" sz="2000" kern="0" dirty="0">
                <a:effectLst/>
                <a:ea typeface="Times New Roman" panose="02020603050405020304" pitchFamily="18" charset="0"/>
              </a:rPr>
              <a:t>Planning</a:t>
            </a:r>
          </a:p>
          <a:p>
            <a:pPr marL="128016" lvl="1" indent="0">
              <a:buNone/>
            </a:pPr>
            <a:endParaRPr lang="en-US" sz="2000" b="1" dirty="0"/>
          </a:p>
        </p:txBody>
      </p:sp>
    </p:spTree>
    <p:extLst>
      <p:ext uri="{BB962C8B-B14F-4D97-AF65-F5344CB8AC3E}">
        <p14:creationId xmlns:p14="http://schemas.microsoft.com/office/powerpoint/2010/main" val="1798632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23AC-9391-C7CF-6268-ECA5917DDAC8}"/>
              </a:ext>
            </a:extLst>
          </p:cNvPr>
          <p:cNvSpPr>
            <a:spLocks noGrp="1"/>
          </p:cNvSpPr>
          <p:nvPr>
            <p:ph type="title"/>
          </p:nvPr>
        </p:nvSpPr>
        <p:spPr/>
        <p:txBody>
          <a:bodyPr/>
          <a:lstStyle/>
          <a:p>
            <a:r>
              <a:rPr lang="en-US" dirty="0"/>
              <a:t>Example Research gaps</a:t>
            </a:r>
          </a:p>
        </p:txBody>
      </p:sp>
      <p:sp>
        <p:nvSpPr>
          <p:cNvPr id="3" name="Content Placeholder 2">
            <a:extLst>
              <a:ext uri="{FF2B5EF4-FFF2-40B4-BE49-F238E27FC236}">
                <a16:creationId xmlns:a16="http://schemas.microsoft.com/office/drawing/2014/main" id="{55745688-B883-9B9B-D804-DEBC946DDBCC}"/>
              </a:ext>
            </a:extLst>
          </p:cNvPr>
          <p:cNvSpPr>
            <a:spLocks noGrp="1"/>
          </p:cNvSpPr>
          <p:nvPr>
            <p:ph idx="1"/>
          </p:nvPr>
        </p:nvSpPr>
        <p:spPr/>
        <p:txBody>
          <a:bodyPr>
            <a:no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“How can we adapt systems to better understand and act on climate change related loss and damage (e.g., harm/destructions)?”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“How can we strengthen systems for water quality monitoring in LMICs?”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lang="en-GB" sz="2400" i="1" dirty="0">
              <a:solidFill>
                <a:prstClr val="black"/>
              </a:solidFill>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Times New Roman" panose="02020603050405020304" pitchFamily="18" charset="0"/>
                <a:cs typeface="+mn-cs"/>
              </a:rPr>
              <a:t>“How can we monitor and evaluate system strengthening WASH programmes meeting the requirements for short-term accountability and long-term, indirect impact?”</a:t>
            </a:r>
            <a:endPar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r>
              <a:rPr kumimoji="0" lang="en-GB" sz="2400" b="0" i="1" u="none" strike="noStrike" kern="1200" cap="none" spc="0" normalizeH="0" baseline="0" noProof="0" dirty="0">
                <a:ln>
                  <a:noFill/>
                </a:ln>
                <a:solidFill>
                  <a:srgbClr val="000000"/>
                </a:solidFill>
                <a:effectLst/>
                <a:uLnTx/>
                <a:uFillTx/>
                <a:latin typeface="Gill Sans MT" panose="020B0502020104020203" pitchFamily="34" charset="77"/>
                <a:ea typeface="+mn-ea"/>
                <a:cs typeface="+mn-cs"/>
              </a:rPr>
              <a:t>“What are the opportunities and risks with applying AI [or extending its use] to support monitoring and decision-making in the WASH sector?”</a:t>
            </a:r>
            <a:endPar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Wingdings" pitchFamily="2" charset="2"/>
              <a:buChar char="§"/>
              <a:tabLst/>
              <a:defRPr/>
            </a:pPr>
            <a:endParaRPr kumimoji="0" lang="en-GB" sz="2400" b="0"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endParaRPr lang="en-US" sz="2400" dirty="0"/>
          </a:p>
          <a:p>
            <a:endParaRPr lang="en-US" sz="2400" dirty="0"/>
          </a:p>
        </p:txBody>
      </p:sp>
    </p:spTree>
    <p:extLst>
      <p:ext uri="{BB962C8B-B14F-4D97-AF65-F5344CB8AC3E}">
        <p14:creationId xmlns:p14="http://schemas.microsoft.com/office/powerpoint/2010/main" val="3611508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7C03CC-E02C-DB23-2DA9-F9C689FF1615}"/>
              </a:ext>
            </a:extLst>
          </p:cNvPr>
          <p:cNvSpPr>
            <a:spLocks noGrp="1"/>
          </p:cNvSpPr>
          <p:nvPr>
            <p:ph type="title"/>
          </p:nvPr>
        </p:nvSpPr>
        <p:spPr/>
        <p:txBody>
          <a:bodyPr>
            <a:normAutofit/>
          </a:bodyPr>
          <a:lstStyle/>
          <a:p>
            <a:r>
              <a:rPr lang="en-GB" dirty="0"/>
              <a:t>Example of specific gaps from one building block - finance</a:t>
            </a:r>
            <a:endParaRPr lang="en-US" dirty="0"/>
          </a:p>
        </p:txBody>
      </p:sp>
      <p:sp>
        <p:nvSpPr>
          <p:cNvPr id="2" name="Text Placeholder 1"/>
          <p:cNvSpPr>
            <a:spLocks noGrp="1"/>
          </p:cNvSpPr>
          <p:nvPr>
            <p:ph idx="1"/>
          </p:nvPr>
        </p:nvSpPr>
        <p:spPr/>
        <p:txBody>
          <a:bodyPr>
            <a:normAutofit/>
          </a:bodyPr>
          <a:lstStyle/>
          <a:p>
            <a:pPr>
              <a:buFont typeface="Wingdings" pitchFamily="2" charset="2"/>
              <a:buChar char="§"/>
            </a:pPr>
            <a:r>
              <a:rPr lang="en-GB" sz="2800" i="1" dirty="0"/>
              <a:t>“How is debt impacting utilities balance sheets, in what ways does it influence utility behaviour, and what strategies can be used to support utilities to manage debt?”</a:t>
            </a:r>
          </a:p>
          <a:p>
            <a:pPr>
              <a:buFont typeface="Wingdings" pitchFamily="2" charset="2"/>
              <a:buChar char="§"/>
            </a:pPr>
            <a:endParaRPr lang="en-GB" sz="2800" i="1" dirty="0"/>
          </a:p>
          <a:p>
            <a:pPr>
              <a:buFont typeface="Wingdings" pitchFamily="2" charset="2"/>
              <a:buChar char="§"/>
            </a:pPr>
            <a:r>
              <a:rPr lang="en-GB" sz="2800" i="1" dirty="0"/>
              <a:t>“What capacity needs reside in banks and other financial institutions with regard to water financing needs?”</a:t>
            </a:r>
          </a:p>
          <a:p>
            <a:pPr>
              <a:buFont typeface="Wingdings" pitchFamily="2" charset="2"/>
              <a:buChar char="§"/>
            </a:pPr>
            <a:endParaRPr lang="en-GB" sz="2800" i="1" dirty="0"/>
          </a:p>
          <a:p>
            <a:pPr>
              <a:buFont typeface="Wingdings" pitchFamily="2" charset="2"/>
              <a:buChar char="§"/>
            </a:pPr>
            <a:endParaRPr lang="en-GB" sz="2800" i="1" dirty="0"/>
          </a:p>
        </p:txBody>
      </p:sp>
    </p:spTree>
    <p:extLst>
      <p:ext uri="{BB962C8B-B14F-4D97-AF65-F5344CB8AC3E}">
        <p14:creationId xmlns:p14="http://schemas.microsoft.com/office/powerpoint/2010/main" val="1741774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8F421-D197-18CB-5E88-D3048839E435}"/>
              </a:ext>
            </a:extLst>
          </p:cNvPr>
          <p:cNvSpPr>
            <a:spLocks noGrp="1"/>
          </p:cNvSpPr>
          <p:nvPr>
            <p:ph type="title"/>
          </p:nvPr>
        </p:nvSpPr>
        <p:spPr/>
        <p:txBody>
          <a:bodyPr/>
          <a:lstStyle/>
          <a:p>
            <a:r>
              <a:rPr lang="en-US" dirty="0"/>
              <a:t>Audience discussion</a:t>
            </a:r>
          </a:p>
        </p:txBody>
      </p:sp>
      <p:sp>
        <p:nvSpPr>
          <p:cNvPr id="3" name="Content Placeholder 2">
            <a:extLst>
              <a:ext uri="{FF2B5EF4-FFF2-40B4-BE49-F238E27FC236}">
                <a16:creationId xmlns:a16="http://schemas.microsoft.com/office/drawing/2014/main" id="{F2F96534-0906-CF9D-792A-6BD9C10E70AE}"/>
              </a:ext>
            </a:extLst>
          </p:cNvPr>
          <p:cNvSpPr>
            <a:spLocks noGrp="1"/>
          </p:cNvSpPr>
          <p:nvPr>
            <p:ph idx="1"/>
          </p:nvPr>
        </p:nvSpPr>
        <p:spPr/>
        <p:txBody>
          <a:bodyPr>
            <a:normAutofit/>
          </a:bodyPr>
          <a:lstStyle/>
          <a:p>
            <a:r>
              <a:rPr lang="en-US" sz="3600" b="1" dirty="0"/>
              <a:t>Open question to the audience: </a:t>
            </a:r>
          </a:p>
          <a:p>
            <a:r>
              <a:rPr lang="en-US" sz="3600" dirty="0"/>
              <a:t>What learning platforms and delivery mechanisms would be useful to see when sharing research and learning on WASH systems strengthening? </a:t>
            </a:r>
          </a:p>
          <a:p>
            <a:endParaRPr lang="en-US" sz="3600" dirty="0"/>
          </a:p>
          <a:p>
            <a:endParaRPr lang="en-US" sz="3600" dirty="0"/>
          </a:p>
        </p:txBody>
      </p:sp>
    </p:spTree>
    <p:extLst>
      <p:ext uri="{BB962C8B-B14F-4D97-AF65-F5344CB8AC3E}">
        <p14:creationId xmlns:p14="http://schemas.microsoft.com/office/powerpoint/2010/main" val="3463394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1C34-B6B0-8F47-8E24-CD935D803863}"/>
              </a:ext>
            </a:extLst>
          </p:cNvPr>
          <p:cNvSpPr>
            <a:spLocks noGrp="1"/>
          </p:cNvSpPr>
          <p:nvPr>
            <p:ph type="ctrTitle"/>
          </p:nvPr>
        </p:nvSpPr>
        <p:spPr>
          <a:xfrm>
            <a:off x="457200" y="4960137"/>
            <a:ext cx="11461898" cy="1463040"/>
          </a:xfrm>
        </p:spPr>
        <p:txBody>
          <a:bodyPr/>
          <a:lstStyle/>
          <a:p>
            <a:r>
              <a:rPr lang="en-US" dirty="0"/>
              <a:t>Thank you</a:t>
            </a:r>
          </a:p>
        </p:txBody>
      </p:sp>
      <p:sp>
        <p:nvSpPr>
          <p:cNvPr id="3" name="Subtitle 2">
            <a:extLst>
              <a:ext uri="{FF2B5EF4-FFF2-40B4-BE49-F238E27FC236}">
                <a16:creationId xmlns:a16="http://schemas.microsoft.com/office/drawing/2014/main" id="{CA3B8249-72E6-D845-ACD9-BE458551D48C}"/>
              </a:ext>
            </a:extLst>
          </p:cNvPr>
          <p:cNvSpPr>
            <a:spLocks noGrp="1"/>
          </p:cNvSpPr>
          <p:nvPr>
            <p:ph type="subTitle" idx="1"/>
          </p:nvPr>
        </p:nvSpPr>
        <p:spPr>
          <a:xfrm>
            <a:off x="457200" y="4960137"/>
            <a:ext cx="6507126" cy="1463040"/>
          </a:xfrm>
        </p:spPr>
        <p:txBody>
          <a:bodyPr>
            <a:normAutofit fontScale="92500" lnSpcReduction="10000"/>
          </a:bodyPr>
          <a:lstStyle/>
          <a:p>
            <a:r>
              <a:rPr lang="en-US" dirty="0"/>
              <a:t>If you have any questions, please email: </a:t>
            </a:r>
          </a:p>
          <a:p>
            <a:r>
              <a:rPr lang="en-US" dirty="0"/>
              <a:t>Lisa Rudge, FCDO: </a:t>
            </a:r>
            <a:r>
              <a:rPr lang="en-US" dirty="0">
                <a:solidFill>
                  <a:schemeClr val="accent2">
                    <a:lumMod val="75000"/>
                  </a:schemeClr>
                </a:solidFill>
                <a:hlinkClick r:id="rId2"/>
              </a:rPr>
              <a:t>lisa.rudge@fcdo.gov.uk</a:t>
            </a:r>
            <a:endParaRPr lang="en-US" dirty="0"/>
          </a:p>
          <a:p>
            <a:r>
              <a:rPr lang="en-US" dirty="0"/>
              <a:t>Lauren D’Mello-Guyett, LSHTM: </a:t>
            </a:r>
            <a:r>
              <a:rPr lang="en-US" dirty="0">
                <a:solidFill>
                  <a:schemeClr val="accent2">
                    <a:lumMod val="75000"/>
                  </a:schemeClr>
                </a:solidFill>
                <a:hlinkClick r:id="rId3"/>
              </a:rPr>
              <a:t>lauren.dmello-guyett@lshtm.ac.uk</a:t>
            </a:r>
            <a:endParaRPr lang="en-US" dirty="0">
              <a:solidFill>
                <a:schemeClr val="accent2">
                  <a:lumMod val="75000"/>
                </a:schemeClr>
              </a:solidFill>
            </a:endParaRPr>
          </a:p>
          <a:p>
            <a:r>
              <a:rPr lang="en-US" dirty="0"/>
              <a:t>Paul Hutchings, University of Leeds: </a:t>
            </a:r>
            <a:r>
              <a:rPr lang="en-GB" dirty="0">
                <a:hlinkClick r:id="rId4"/>
              </a:rPr>
              <a:t>p.hutchings@leeds.ac.uk</a:t>
            </a:r>
            <a:endParaRPr lang="en-GB" dirty="0"/>
          </a:p>
          <a:p>
            <a:r>
              <a:rPr lang="en-US" dirty="0"/>
              <a:t>Angela Huston, IRC: </a:t>
            </a:r>
            <a:r>
              <a:rPr lang="en-GB" dirty="0">
                <a:hlinkClick r:id="rId5"/>
              </a:rPr>
              <a:t>huston@ircwash.org</a:t>
            </a:r>
            <a:endParaRPr lang="en-US" dirty="0"/>
          </a:p>
          <a:p>
            <a:endParaRPr lang="en-US" dirty="0">
              <a:solidFill>
                <a:schemeClr val="accent2">
                  <a:lumMod val="75000"/>
                </a:schemeClr>
              </a:solidFill>
            </a:endParaRPr>
          </a:p>
        </p:txBody>
      </p:sp>
    </p:spTree>
    <p:extLst>
      <p:ext uri="{BB962C8B-B14F-4D97-AF65-F5344CB8AC3E}">
        <p14:creationId xmlns:p14="http://schemas.microsoft.com/office/powerpoint/2010/main" val="294495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B361-ADB9-90F3-6689-962084006D32}"/>
              </a:ext>
            </a:extLst>
          </p:cNvPr>
          <p:cNvSpPr>
            <a:spLocks noGrp="1"/>
          </p:cNvSpPr>
          <p:nvPr>
            <p:ph type="title"/>
          </p:nvPr>
        </p:nvSpPr>
        <p:spPr/>
        <p:txBody>
          <a:bodyPr/>
          <a:lstStyle/>
          <a:p>
            <a:r>
              <a:rPr lang="en-GB" dirty="0"/>
              <a:t>Most frameworks for WASH systems consider:</a:t>
            </a:r>
            <a:endParaRPr lang="en-NL" dirty="0"/>
          </a:p>
        </p:txBody>
      </p:sp>
      <p:sp>
        <p:nvSpPr>
          <p:cNvPr id="5" name="Content Placeholder 4">
            <a:extLst>
              <a:ext uri="{FF2B5EF4-FFF2-40B4-BE49-F238E27FC236}">
                <a16:creationId xmlns:a16="http://schemas.microsoft.com/office/drawing/2014/main" id="{66B03C11-06A3-8AB4-40D6-E039D6F8EEF4}"/>
              </a:ext>
            </a:extLst>
          </p:cNvPr>
          <p:cNvSpPr>
            <a:spLocks noGrp="1"/>
          </p:cNvSpPr>
          <p:nvPr>
            <p:ph idx="1"/>
          </p:nvPr>
        </p:nvSpPr>
        <p:spPr>
          <a:xfrm>
            <a:off x="838200" y="1825625"/>
            <a:ext cx="7146701" cy="4351338"/>
          </a:xfrm>
        </p:spPr>
        <p:txBody>
          <a:bodyPr/>
          <a:lstStyle/>
          <a:p>
            <a:pPr>
              <a:buFont typeface="Wingdings" pitchFamily="2" charset="2"/>
              <a:buChar char="§"/>
            </a:pPr>
            <a:r>
              <a:rPr lang="en-GB" sz="2400" kern="0" dirty="0"/>
              <a:t>actors (people and institutions)</a:t>
            </a:r>
          </a:p>
          <a:p>
            <a:pPr>
              <a:buFont typeface="Wingdings" pitchFamily="2" charset="2"/>
              <a:buChar char="§"/>
            </a:pPr>
            <a:endParaRPr lang="en-GB" sz="2400" kern="0" dirty="0"/>
          </a:p>
          <a:p>
            <a:pPr>
              <a:buFont typeface="Wingdings" pitchFamily="2" charset="2"/>
              <a:buChar char="§"/>
            </a:pPr>
            <a:r>
              <a:rPr lang="en-GB" sz="2400" kern="0" dirty="0"/>
              <a:t>factors or components, sub-systems</a:t>
            </a:r>
          </a:p>
          <a:p>
            <a:pPr>
              <a:buFont typeface="Wingdings" pitchFamily="2" charset="2"/>
              <a:buChar char="§"/>
            </a:pPr>
            <a:endParaRPr lang="en-GB" sz="2400" kern="0" dirty="0"/>
          </a:p>
          <a:p>
            <a:pPr>
              <a:buFont typeface="Wingdings" pitchFamily="2" charset="2"/>
              <a:buChar char="§"/>
            </a:pPr>
            <a:r>
              <a:rPr lang="en-GB" sz="2400" kern="0" dirty="0"/>
              <a:t>interactions and dynamics</a:t>
            </a:r>
          </a:p>
          <a:p>
            <a:pPr>
              <a:buFont typeface="Wingdings" pitchFamily="2" charset="2"/>
              <a:buChar char="§"/>
            </a:pPr>
            <a:endParaRPr lang="en-GB" sz="2400" kern="0" dirty="0"/>
          </a:p>
          <a:p>
            <a:pPr>
              <a:buFont typeface="Wingdings" pitchFamily="2" charset="2"/>
              <a:buChar char="§"/>
            </a:pPr>
            <a:r>
              <a:rPr lang="en-GB" sz="2400" kern="0" dirty="0"/>
              <a:t>multiple levels of engagement and/or flexible boundaries e.g.  district, national, international</a:t>
            </a:r>
          </a:p>
          <a:p>
            <a:pPr>
              <a:buFont typeface="Wingdings" pitchFamily="2" charset="2"/>
              <a:buChar char="§"/>
            </a:pPr>
            <a:endParaRPr lang="en-US" dirty="0"/>
          </a:p>
        </p:txBody>
      </p:sp>
      <p:pic>
        <p:nvPicPr>
          <p:cNvPr id="3" name="Picture 2">
            <a:extLst>
              <a:ext uri="{FF2B5EF4-FFF2-40B4-BE49-F238E27FC236}">
                <a16:creationId xmlns:a16="http://schemas.microsoft.com/office/drawing/2014/main" id="{0999B657-5E04-2BB8-DC00-5E81059FF861}"/>
              </a:ext>
            </a:extLst>
          </p:cNvPr>
          <p:cNvPicPr>
            <a:picLocks noChangeAspect="1"/>
          </p:cNvPicPr>
          <p:nvPr/>
        </p:nvPicPr>
        <p:blipFill>
          <a:blip r:embed="rId3"/>
          <a:stretch>
            <a:fillRect/>
          </a:stretch>
        </p:blipFill>
        <p:spPr>
          <a:xfrm>
            <a:off x="7405352" y="1082641"/>
            <a:ext cx="4395590" cy="5155677"/>
          </a:xfrm>
          <a:prstGeom prst="rect">
            <a:avLst/>
          </a:prstGeom>
          <a:ln>
            <a:solidFill>
              <a:schemeClr val="tx1"/>
            </a:solidFill>
          </a:ln>
        </p:spPr>
      </p:pic>
    </p:spTree>
    <p:extLst>
      <p:ext uri="{BB962C8B-B14F-4D97-AF65-F5344CB8AC3E}">
        <p14:creationId xmlns:p14="http://schemas.microsoft.com/office/powerpoint/2010/main" val="223052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2456BC75-B847-E8A8-87B0-7F5FAD95A545}"/>
              </a:ext>
            </a:extLst>
          </p:cNvPr>
          <p:cNvSpPr/>
          <p:nvPr/>
        </p:nvSpPr>
        <p:spPr>
          <a:xfrm>
            <a:off x="1672047" y="2250582"/>
            <a:ext cx="8891451" cy="3639498"/>
          </a:xfrm>
          <a:prstGeom prst="roundRect">
            <a:avLst>
              <a:gd name="adj" fmla="val 8771"/>
            </a:avLst>
          </a:prstGeom>
          <a:solidFill>
            <a:schemeClr val="bg1">
              <a:lumMod val="95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NL" sz="1200" kern="0" dirty="0" err="1">
              <a:solidFill>
                <a:schemeClr val="tx1"/>
              </a:solidFill>
            </a:endParaRPr>
          </a:p>
        </p:txBody>
      </p:sp>
      <p:sp>
        <p:nvSpPr>
          <p:cNvPr id="2" name="Title 1">
            <a:extLst>
              <a:ext uri="{FF2B5EF4-FFF2-40B4-BE49-F238E27FC236}">
                <a16:creationId xmlns:a16="http://schemas.microsoft.com/office/drawing/2014/main" id="{D20477C1-F468-75E5-F71F-B1BCB423FFA6}"/>
              </a:ext>
            </a:extLst>
          </p:cNvPr>
          <p:cNvSpPr>
            <a:spLocks noGrp="1"/>
          </p:cNvSpPr>
          <p:nvPr>
            <p:ph type="title"/>
          </p:nvPr>
        </p:nvSpPr>
        <p:spPr/>
        <p:txBody>
          <a:bodyPr/>
          <a:lstStyle/>
          <a:p>
            <a:r>
              <a:rPr lang="en-GB" dirty="0"/>
              <a:t>We understand systems in order to drive change </a:t>
            </a:r>
            <a:endParaRPr lang="en-NL" dirty="0"/>
          </a:p>
        </p:txBody>
      </p:sp>
      <p:cxnSp>
        <p:nvCxnSpPr>
          <p:cNvPr id="4" name="Straight Arrow Connector 3">
            <a:extLst>
              <a:ext uri="{FF2B5EF4-FFF2-40B4-BE49-F238E27FC236}">
                <a16:creationId xmlns:a16="http://schemas.microsoft.com/office/drawing/2014/main" id="{5EF6B806-2F45-51D0-3E45-2A2AE5E95212}"/>
              </a:ext>
            </a:extLst>
          </p:cNvPr>
          <p:cNvCxnSpPr>
            <a:cxnSpLocks/>
            <a:stCxn id="7" idx="3"/>
            <a:endCxn id="8" idx="1"/>
          </p:cNvCxnSpPr>
          <p:nvPr/>
        </p:nvCxnSpPr>
        <p:spPr>
          <a:xfrm>
            <a:off x="3858722" y="3947222"/>
            <a:ext cx="28948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F152227-15EE-93B0-F9DD-9F16088143FC}"/>
              </a:ext>
            </a:extLst>
          </p:cNvPr>
          <p:cNvCxnSpPr>
            <a:cxnSpLocks/>
            <a:stCxn id="8" idx="3"/>
            <a:endCxn id="9" idx="1"/>
          </p:cNvCxnSpPr>
          <p:nvPr/>
        </p:nvCxnSpPr>
        <p:spPr>
          <a:xfrm flipV="1">
            <a:off x="6047501" y="3947222"/>
            <a:ext cx="28948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7BFE903C-E599-2E80-4A15-AB42EE2C7E98}"/>
              </a:ext>
            </a:extLst>
          </p:cNvPr>
          <p:cNvCxnSpPr>
            <a:cxnSpLocks/>
            <a:stCxn id="9" idx="3"/>
          </p:cNvCxnSpPr>
          <p:nvPr/>
        </p:nvCxnSpPr>
        <p:spPr>
          <a:xfrm>
            <a:off x="8236281" y="3947222"/>
            <a:ext cx="289487" cy="52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Rectangle: Rounded Corners 6">
            <a:extLst>
              <a:ext uri="{FF2B5EF4-FFF2-40B4-BE49-F238E27FC236}">
                <a16:creationId xmlns:a16="http://schemas.microsoft.com/office/drawing/2014/main" id="{7A09381D-00DC-C60D-FFF1-DEB2ADF62EE6}"/>
              </a:ext>
            </a:extLst>
          </p:cNvPr>
          <p:cNvSpPr/>
          <p:nvPr/>
        </p:nvSpPr>
        <p:spPr>
          <a:xfrm>
            <a:off x="1959430" y="3488461"/>
            <a:ext cx="1899293" cy="917521"/>
          </a:xfrm>
          <a:prstGeom prst="round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GB" sz="1400" dirty="0"/>
              <a:t>SYSTEMS STRENGTHENING</a:t>
            </a:r>
            <a:endParaRPr lang="en-US" sz="1400" dirty="0">
              <a:cs typeface="Arial"/>
            </a:endParaRPr>
          </a:p>
        </p:txBody>
      </p:sp>
      <p:sp>
        <p:nvSpPr>
          <p:cNvPr id="8" name="Rectangle: Rounded Corners 7">
            <a:extLst>
              <a:ext uri="{FF2B5EF4-FFF2-40B4-BE49-F238E27FC236}">
                <a16:creationId xmlns:a16="http://schemas.microsoft.com/office/drawing/2014/main" id="{8675DB96-15DA-BB79-EABB-1D923E7408A4}"/>
              </a:ext>
            </a:extLst>
          </p:cNvPr>
          <p:cNvSpPr/>
          <p:nvPr/>
        </p:nvSpPr>
        <p:spPr>
          <a:xfrm>
            <a:off x="4148209" y="3488461"/>
            <a:ext cx="1899293" cy="917522"/>
          </a:xfrm>
          <a:prstGeom prst="round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sz="1400" dirty="0"/>
              <a:t>STRONG WASH</a:t>
            </a:r>
            <a:br>
              <a:rPr lang="en-GB" sz="1400" dirty="0"/>
            </a:br>
            <a:r>
              <a:rPr lang="en-GB" sz="1400" dirty="0"/>
              <a:t>SYSTEM</a:t>
            </a:r>
            <a:endParaRPr lang="en-US" sz="1400" dirty="0">
              <a:cs typeface="Arial"/>
            </a:endParaRPr>
          </a:p>
        </p:txBody>
      </p:sp>
      <p:sp>
        <p:nvSpPr>
          <p:cNvPr id="9" name="Rectangle: Rounded Corners 8">
            <a:extLst>
              <a:ext uri="{FF2B5EF4-FFF2-40B4-BE49-F238E27FC236}">
                <a16:creationId xmlns:a16="http://schemas.microsoft.com/office/drawing/2014/main" id="{5C7E3CD9-3B7A-77F8-4149-976BA71CB9AF}"/>
              </a:ext>
            </a:extLst>
          </p:cNvPr>
          <p:cNvSpPr/>
          <p:nvPr/>
        </p:nvSpPr>
        <p:spPr>
          <a:xfrm>
            <a:off x="6336988" y="3488461"/>
            <a:ext cx="1899293" cy="91752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sz="1400" dirty="0"/>
              <a:t>WASH SERVICES</a:t>
            </a:r>
            <a:endParaRPr lang="en-US" sz="1400" dirty="0">
              <a:cs typeface="Arial"/>
            </a:endParaRPr>
          </a:p>
        </p:txBody>
      </p:sp>
      <p:sp>
        <p:nvSpPr>
          <p:cNvPr id="10" name="Rectangle: Rounded Corners 9">
            <a:extLst>
              <a:ext uri="{FF2B5EF4-FFF2-40B4-BE49-F238E27FC236}">
                <a16:creationId xmlns:a16="http://schemas.microsoft.com/office/drawing/2014/main" id="{08A9F3F1-E77D-AE2C-50BA-ABC76997168C}"/>
              </a:ext>
            </a:extLst>
          </p:cNvPr>
          <p:cNvSpPr/>
          <p:nvPr/>
        </p:nvSpPr>
        <p:spPr>
          <a:xfrm>
            <a:off x="8525768" y="3488462"/>
            <a:ext cx="1899293" cy="892883"/>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sz="1400" dirty="0"/>
              <a:t>HEALTH, LIVES, EQUITY</a:t>
            </a:r>
            <a:endParaRPr lang="en-US" sz="1400" dirty="0">
              <a:cs typeface="Arial"/>
            </a:endParaRPr>
          </a:p>
        </p:txBody>
      </p:sp>
      <p:sp>
        <p:nvSpPr>
          <p:cNvPr id="28" name="TextBox 27">
            <a:extLst>
              <a:ext uri="{FF2B5EF4-FFF2-40B4-BE49-F238E27FC236}">
                <a16:creationId xmlns:a16="http://schemas.microsoft.com/office/drawing/2014/main" id="{8717DEAD-6AB1-4B8E-87D7-066F753D11AE}"/>
              </a:ext>
            </a:extLst>
          </p:cNvPr>
          <p:cNvSpPr txBox="1"/>
          <p:nvPr/>
        </p:nvSpPr>
        <p:spPr>
          <a:xfrm>
            <a:off x="2296110" y="2648327"/>
            <a:ext cx="1301384" cy="246221"/>
          </a:xfrm>
          <a:prstGeom prst="rect">
            <a:avLst/>
          </a:prstGeom>
          <a:noFill/>
        </p:spPr>
        <p:txBody>
          <a:bodyPr wrap="square" lIns="0" tIns="0" rIns="0" bIns="0" rtlCol="0">
            <a:spAutoFit/>
          </a:bodyPr>
          <a:lstStyle/>
          <a:p>
            <a:pPr algn="ctr"/>
            <a:r>
              <a:rPr lang="en-GB" sz="1600" b="1" kern="0" dirty="0"/>
              <a:t>What we do</a:t>
            </a:r>
            <a:endParaRPr lang="en-NL" sz="1600" b="1" kern="0" dirty="0"/>
          </a:p>
        </p:txBody>
      </p:sp>
      <p:sp>
        <p:nvSpPr>
          <p:cNvPr id="30" name="TextBox 29">
            <a:extLst>
              <a:ext uri="{FF2B5EF4-FFF2-40B4-BE49-F238E27FC236}">
                <a16:creationId xmlns:a16="http://schemas.microsoft.com/office/drawing/2014/main" id="{EC819C0F-8796-1270-99E7-B936BED33F3E}"/>
              </a:ext>
            </a:extLst>
          </p:cNvPr>
          <p:cNvSpPr txBox="1"/>
          <p:nvPr/>
        </p:nvSpPr>
        <p:spPr>
          <a:xfrm>
            <a:off x="4158071" y="2651023"/>
            <a:ext cx="2011004" cy="246221"/>
          </a:xfrm>
          <a:prstGeom prst="rect">
            <a:avLst/>
          </a:prstGeom>
          <a:noFill/>
        </p:spPr>
        <p:txBody>
          <a:bodyPr wrap="square" lIns="0" tIns="0" rIns="0" bIns="0" rtlCol="0">
            <a:spAutoFit/>
          </a:bodyPr>
          <a:lstStyle/>
          <a:p>
            <a:pPr algn="ctr"/>
            <a:r>
              <a:rPr lang="en-GB" sz="1600" b="1" kern="0" dirty="0"/>
              <a:t>Intermediate outcome</a:t>
            </a:r>
            <a:endParaRPr lang="en-NL" sz="1600" b="1" kern="0" dirty="0"/>
          </a:p>
        </p:txBody>
      </p:sp>
      <p:sp>
        <p:nvSpPr>
          <p:cNvPr id="31" name="TextBox 30">
            <a:extLst>
              <a:ext uri="{FF2B5EF4-FFF2-40B4-BE49-F238E27FC236}">
                <a16:creationId xmlns:a16="http://schemas.microsoft.com/office/drawing/2014/main" id="{939F15AC-9EC5-9EFC-D52F-4AC58CACD958}"/>
              </a:ext>
            </a:extLst>
          </p:cNvPr>
          <p:cNvSpPr txBox="1"/>
          <p:nvPr/>
        </p:nvSpPr>
        <p:spPr>
          <a:xfrm>
            <a:off x="6336987" y="2651023"/>
            <a:ext cx="2011004" cy="246221"/>
          </a:xfrm>
          <a:prstGeom prst="rect">
            <a:avLst/>
          </a:prstGeom>
          <a:noFill/>
        </p:spPr>
        <p:txBody>
          <a:bodyPr wrap="square" lIns="0" tIns="0" rIns="0" bIns="0" rtlCol="0">
            <a:spAutoFit/>
          </a:bodyPr>
          <a:lstStyle/>
          <a:p>
            <a:pPr algn="ctr"/>
            <a:r>
              <a:rPr lang="en-GB" sz="1600" b="1" kern="0" dirty="0"/>
              <a:t>Outcome</a:t>
            </a:r>
            <a:endParaRPr lang="en-NL" sz="1600" b="1" kern="0" dirty="0"/>
          </a:p>
        </p:txBody>
      </p:sp>
      <p:sp>
        <p:nvSpPr>
          <p:cNvPr id="32" name="TextBox 31">
            <a:extLst>
              <a:ext uri="{FF2B5EF4-FFF2-40B4-BE49-F238E27FC236}">
                <a16:creationId xmlns:a16="http://schemas.microsoft.com/office/drawing/2014/main" id="{2375F996-C0AF-2C4F-E94F-A8FB5AAC2871}"/>
              </a:ext>
            </a:extLst>
          </p:cNvPr>
          <p:cNvSpPr txBox="1"/>
          <p:nvPr/>
        </p:nvSpPr>
        <p:spPr>
          <a:xfrm>
            <a:off x="8381023" y="2651023"/>
            <a:ext cx="2011004" cy="246221"/>
          </a:xfrm>
          <a:prstGeom prst="rect">
            <a:avLst/>
          </a:prstGeom>
          <a:noFill/>
        </p:spPr>
        <p:txBody>
          <a:bodyPr wrap="square" lIns="0" tIns="0" rIns="0" bIns="0" rtlCol="0">
            <a:spAutoFit/>
          </a:bodyPr>
          <a:lstStyle/>
          <a:p>
            <a:pPr algn="ctr"/>
            <a:r>
              <a:rPr lang="en-GB" sz="1600" b="1" kern="0" dirty="0"/>
              <a:t>Why</a:t>
            </a:r>
            <a:endParaRPr lang="en-NL" sz="1600" b="1" kern="0" dirty="0"/>
          </a:p>
        </p:txBody>
      </p:sp>
      <p:sp>
        <p:nvSpPr>
          <p:cNvPr id="41" name="TextBox 40">
            <a:extLst>
              <a:ext uri="{FF2B5EF4-FFF2-40B4-BE49-F238E27FC236}">
                <a16:creationId xmlns:a16="http://schemas.microsoft.com/office/drawing/2014/main" id="{A191D3B9-B2CC-C461-468E-D0049002E460}"/>
              </a:ext>
            </a:extLst>
          </p:cNvPr>
          <p:cNvSpPr txBox="1"/>
          <p:nvPr/>
        </p:nvSpPr>
        <p:spPr>
          <a:xfrm>
            <a:off x="7199932" y="5619224"/>
            <a:ext cx="3225128" cy="246221"/>
          </a:xfrm>
          <a:prstGeom prst="rect">
            <a:avLst/>
          </a:prstGeom>
          <a:noFill/>
        </p:spPr>
        <p:txBody>
          <a:bodyPr wrap="square" lIns="0" tIns="0" rIns="0" bIns="0" rtlCol="0">
            <a:spAutoFit/>
          </a:bodyPr>
          <a:lstStyle/>
          <a:p>
            <a:pPr algn="ctr"/>
            <a:r>
              <a:rPr lang="en-GB" sz="1600" b="1" kern="0" dirty="0"/>
              <a:t>Political economy and context</a:t>
            </a:r>
            <a:endParaRPr lang="en-NL" sz="1600" b="1" kern="0" dirty="0"/>
          </a:p>
        </p:txBody>
      </p:sp>
    </p:spTree>
    <p:extLst>
      <p:ext uri="{BB962C8B-B14F-4D97-AF65-F5344CB8AC3E}">
        <p14:creationId xmlns:p14="http://schemas.microsoft.com/office/powerpoint/2010/main" val="1764900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2604-05A3-4068-9F3D-9A5C99916F7C}"/>
              </a:ext>
            </a:extLst>
          </p:cNvPr>
          <p:cNvSpPr>
            <a:spLocks noGrp="1"/>
          </p:cNvSpPr>
          <p:nvPr>
            <p:ph type="title"/>
          </p:nvPr>
        </p:nvSpPr>
        <p:spPr/>
        <p:txBody>
          <a:bodyPr/>
          <a:lstStyle/>
          <a:p>
            <a:r>
              <a:rPr lang="en-GB" dirty="0"/>
              <a:t>Preconditions for successful WASH systems strengthening </a:t>
            </a:r>
            <a:endParaRPr lang="en-NL" dirty="0"/>
          </a:p>
        </p:txBody>
      </p:sp>
      <p:sp>
        <p:nvSpPr>
          <p:cNvPr id="4" name="Content Placeholder 3">
            <a:extLst>
              <a:ext uri="{FF2B5EF4-FFF2-40B4-BE49-F238E27FC236}">
                <a16:creationId xmlns:a16="http://schemas.microsoft.com/office/drawing/2014/main" id="{AE4A6A7D-36BA-4CEC-D480-5B0EE393D75A}"/>
              </a:ext>
            </a:extLst>
          </p:cNvPr>
          <p:cNvSpPr>
            <a:spLocks noGrp="1"/>
          </p:cNvSpPr>
          <p:nvPr>
            <p:ph idx="1"/>
          </p:nvPr>
        </p:nvSpPr>
        <p:spPr/>
        <p:txBody>
          <a:bodyPr/>
          <a:lstStyle/>
          <a:p>
            <a:pPr>
              <a:buFont typeface="Wingdings" pitchFamily="2" charset="2"/>
              <a:buChar char="§"/>
            </a:pPr>
            <a:r>
              <a:rPr lang="en-GB" sz="2400" dirty="0"/>
              <a:t>Government leadership</a:t>
            </a:r>
          </a:p>
          <a:p>
            <a:pPr>
              <a:buFont typeface="Wingdings" pitchFamily="2" charset="2"/>
              <a:buChar char="§"/>
            </a:pPr>
            <a:endParaRPr lang="en-GB" sz="2400" dirty="0"/>
          </a:p>
          <a:p>
            <a:pPr>
              <a:buFont typeface="Wingdings" pitchFamily="2" charset="2"/>
              <a:buChar char="§"/>
            </a:pPr>
            <a:r>
              <a:rPr lang="en-GB" sz="2400" dirty="0"/>
              <a:t>Shared vision and monitoring of progress </a:t>
            </a:r>
          </a:p>
          <a:p>
            <a:pPr>
              <a:buFont typeface="Wingdings" pitchFamily="2" charset="2"/>
              <a:buChar char="§"/>
            </a:pPr>
            <a:endParaRPr lang="en-GB" sz="2400" dirty="0"/>
          </a:p>
          <a:p>
            <a:pPr>
              <a:buFont typeface="Wingdings" pitchFamily="2" charset="2"/>
              <a:buChar char="§"/>
            </a:pPr>
            <a:r>
              <a:rPr lang="en-GB" sz="2400" dirty="0"/>
              <a:t>Culture of shared results– contribution through partnerships and complementarity of interventions</a:t>
            </a:r>
            <a:endParaRPr lang="en-GB" sz="1400" dirty="0"/>
          </a:p>
          <a:p>
            <a:pPr>
              <a:buFont typeface="Wingdings" pitchFamily="2" charset="2"/>
              <a:buChar char="§"/>
            </a:pPr>
            <a:endParaRPr lang="en-GB" sz="1400" dirty="0"/>
          </a:p>
          <a:p>
            <a:pPr>
              <a:buFont typeface="Wingdings" pitchFamily="2" charset="2"/>
              <a:buChar char="§"/>
            </a:pPr>
            <a:r>
              <a:rPr lang="en-GB" sz="2400" dirty="0"/>
              <a:t>An integrated approach that identifies and leverages connections between sectors </a:t>
            </a:r>
          </a:p>
          <a:p>
            <a:pPr>
              <a:buFont typeface="Wingdings" pitchFamily="2" charset="2"/>
              <a:buChar char="§"/>
            </a:pPr>
            <a:endParaRPr lang="en-US" dirty="0"/>
          </a:p>
        </p:txBody>
      </p:sp>
    </p:spTree>
    <p:extLst>
      <p:ext uri="{BB962C8B-B14F-4D97-AF65-F5344CB8AC3E}">
        <p14:creationId xmlns:p14="http://schemas.microsoft.com/office/powerpoint/2010/main" val="1352407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E5072B-CF49-4D4A-941E-9C792A88235B}"/>
              </a:ext>
            </a:extLst>
          </p:cNvPr>
          <p:cNvGraphicFramePr>
            <a:graphicFrameLocks noChangeAspect="1"/>
          </p:cNvGraphicFramePr>
          <p:nvPr>
            <p:custDataLst>
              <p:tags r:id="rId1"/>
            </p:custDataLst>
          </p:nvPr>
        </p:nvGraphicFramePr>
        <p:xfrm>
          <a:off x="12969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FCE5072B-CF49-4D4A-941E-9C792A88235B}"/>
                          </a:ext>
                        </a:extLst>
                      </p:cNvPr>
                      <p:cNvPicPr/>
                      <p:nvPr/>
                    </p:nvPicPr>
                    <p:blipFill>
                      <a:blip r:embed="rId5"/>
                      <a:stretch>
                        <a:fillRect/>
                      </a:stretch>
                    </p:blipFill>
                    <p:spPr>
                      <a:xfrm>
                        <a:off x="1296988" y="1588"/>
                        <a:ext cx="1588" cy="1588"/>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9CA73854-5015-41DF-ACF3-6EEF26C79971}"/>
              </a:ext>
            </a:extLst>
          </p:cNvPr>
          <p:cNvSpPr>
            <a:spLocks noGrp="1"/>
          </p:cNvSpPr>
          <p:nvPr>
            <p:ph type="body" sz="quarter" idx="13"/>
          </p:nvPr>
        </p:nvSpPr>
        <p:spPr/>
        <p:txBody>
          <a:bodyPr/>
          <a:lstStyle/>
          <a:p>
            <a:r>
              <a:rPr lang="en-US" i="1" dirty="0"/>
              <a:t>UNC Water and Health, Chapel Hill, October 2023</a:t>
            </a:r>
          </a:p>
        </p:txBody>
      </p:sp>
      <p:sp>
        <p:nvSpPr>
          <p:cNvPr id="13" name="Text Placeholder 12">
            <a:extLst>
              <a:ext uri="{FF2B5EF4-FFF2-40B4-BE49-F238E27FC236}">
                <a16:creationId xmlns:a16="http://schemas.microsoft.com/office/drawing/2014/main" id="{17EC71B3-C3F6-4D5E-BCC7-1157A4B3BBFA}"/>
              </a:ext>
            </a:extLst>
          </p:cNvPr>
          <p:cNvSpPr>
            <a:spLocks noGrp="1"/>
          </p:cNvSpPr>
          <p:nvPr>
            <p:ph type="body" sz="quarter" idx="10"/>
          </p:nvPr>
        </p:nvSpPr>
        <p:spPr>
          <a:xfrm>
            <a:off x="580572" y="2359418"/>
            <a:ext cx="11030857" cy="1462516"/>
          </a:xfrm>
        </p:spPr>
        <p:txBody>
          <a:bodyPr/>
          <a:lstStyle/>
          <a:p>
            <a:r>
              <a:rPr lang="en-US" sz="3600" b="1" dirty="0">
                <a:latin typeface="Gill Sans MT" panose="020B0502020104020203" pitchFamily="34" charset="77"/>
              </a:rPr>
              <a:t>WASH Systems for Health- </a:t>
            </a:r>
            <a:r>
              <a:rPr lang="en-US" sz="3600" b="1" dirty="0" err="1">
                <a:latin typeface="Gill Sans MT" panose="020B0502020104020203" pitchFamily="34" charset="77"/>
              </a:rPr>
              <a:t>Programme</a:t>
            </a:r>
            <a:r>
              <a:rPr lang="en-US" sz="3600" b="1" dirty="0">
                <a:latin typeface="Gill Sans MT" panose="020B0502020104020203" pitchFamily="34" charset="77"/>
              </a:rPr>
              <a:t> Overview</a:t>
            </a:r>
          </a:p>
          <a:p>
            <a:r>
              <a:rPr lang="en-US" sz="3600" b="1" dirty="0">
                <a:latin typeface="Gill Sans MT" panose="020B0502020104020203" pitchFamily="34" charset="77"/>
              </a:rPr>
              <a:t>- Lisa Rudge, FCDO</a:t>
            </a:r>
          </a:p>
          <a:p>
            <a:r>
              <a:rPr lang="en-US" sz="3600" b="1" dirty="0">
                <a:latin typeface="Gill Sans MT" panose="020B0502020104020203" pitchFamily="34" charset="77"/>
              </a:rPr>
              <a:t> </a:t>
            </a:r>
          </a:p>
        </p:txBody>
      </p:sp>
    </p:spTree>
    <p:extLst>
      <p:ext uri="{BB962C8B-B14F-4D97-AF65-F5344CB8AC3E}">
        <p14:creationId xmlns:p14="http://schemas.microsoft.com/office/powerpoint/2010/main" val="1640524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IMING" val="|56.5"/>
</p:tagLst>
</file>

<file path=ppt/tags/tag44.xml><?xml version="1.0" encoding="utf-8"?>
<p:tagLst xmlns:a="http://schemas.openxmlformats.org/drawingml/2006/main" xmlns:r="http://schemas.openxmlformats.org/officeDocument/2006/relationships" xmlns:p="http://schemas.openxmlformats.org/presentationml/2006/main">
  <p:tag name="TIMING" val="|35.5|14.3"/>
</p:tagLst>
</file>

<file path=ppt/tags/tag45.xml><?xml version="1.0" encoding="utf-8"?>
<p:tagLst xmlns:a="http://schemas.openxmlformats.org/drawingml/2006/main" xmlns:r="http://schemas.openxmlformats.org/officeDocument/2006/relationships" xmlns:p="http://schemas.openxmlformats.org/presentationml/2006/main">
  <p:tag name="TIMING" val="|20.5"/>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FCDO standard 4:3">
  <a:themeElements>
    <a:clrScheme name="Vanilla">
      <a:dk1>
        <a:srgbClr val="000000"/>
      </a:dk1>
      <a:lt1>
        <a:srgbClr val="FFFFFF"/>
      </a:lt1>
      <a:dk2>
        <a:srgbClr val="143172"/>
      </a:dk2>
      <a:lt2>
        <a:srgbClr val="FFFFFF"/>
      </a:lt2>
      <a:accent1>
        <a:srgbClr val="143172"/>
      </a:accent1>
      <a:accent2>
        <a:srgbClr val="407EC9"/>
      </a:accent2>
      <a:accent3>
        <a:srgbClr val="5CB8B2"/>
      </a:accent3>
      <a:accent4>
        <a:srgbClr val="C8C9C7"/>
      </a:accent4>
      <a:accent5>
        <a:srgbClr val="833177"/>
      </a:accent5>
      <a:accent6>
        <a:srgbClr val="C8102E"/>
      </a:accent6>
      <a:hlink>
        <a:srgbClr val="515151"/>
      </a:hlink>
      <a:folHlink>
        <a:srgbClr val="CBCBCB"/>
      </a:folHlink>
    </a:clrScheme>
    <a:fontScheme name="OW_FCDO">
      <a:majorFont>
        <a:latin typeface="Arial"/>
        <a:ea typeface=""/>
        <a:cs typeface=""/>
      </a:majorFont>
      <a:minorFont>
        <a:latin typeface="Arial"/>
        <a:ea typeface=""/>
        <a:cs typeface=""/>
      </a:minorFont>
    </a:fontScheme>
    <a:fmtScheme name="Vanilla">
      <a:fillStyleLst>
        <a:solidFill>
          <a:schemeClr val="phClr"/>
        </a:solidFill>
        <a:solidFill>
          <a:schemeClr val="phClr">
            <a:tint val="0"/>
          </a:schemeClr>
        </a:solidFill>
        <a:solidFill>
          <a:schemeClr val="phClr"/>
        </a:solidFill>
      </a:fillStyleLst>
      <a:lnStyleLst>
        <a:ln w="9525" cap="flat" cmpd="sng" algn="ctr">
          <a:solidFill>
            <a:schemeClr val="phClr">
              <a:satMod val="105000"/>
            </a:scheme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effectStyle>
        <a:effectStyle>
          <a:effectLst/>
        </a:effectStyle>
        <a:effectStyle>
          <a:effectLst>
            <a:reflection blurRad="12700" stA="26000" endPos="28000" dist="38100" dir="5400000" sy="-100000" rotWithShape="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miter lim="800000"/>
        </a:ln>
      </a:spPr>
      <a:bodyPr lIns="73152" tIns="73152" rIns="73152" bIns="73152" rtlCol="0" anchor="ctr"/>
      <a:lstStyle>
        <a:defPPr algn="ctr">
          <a:defRPr sz="1200" kern="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200" kern="0" dirty="0" smtClean="0"/>
        </a:defPPr>
      </a:lstStyle>
    </a:txDef>
  </a:objectDefaults>
  <a:extraClrSchemeLst/>
  <a:custClrLst>
    <a:custClr name="Flag blue">
      <a:srgbClr val="143172"/>
    </a:custClr>
    <a:custClr name="Red flag">
      <a:srgbClr val="C8102E"/>
    </a:custClr>
    <a:custClr name="Light blue">
      <a:srgbClr val="407EC9"/>
    </a:custClr>
    <a:custClr name="Purple">
      <a:srgbClr val="833177"/>
    </a:custClr>
    <a:custClr name="Teal">
      <a:srgbClr val="5CB8B2"/>
    </a:custClr>
    <a:custClr name="Gold">
      <a:srgbClr val="EAAA00"/>
    </a:custClr>
    <a:custClr name="Silver">
      <a:srgbClr val="C8C9C7"/>
    </a:custClr>
    <a:custClr name="Emerald">
      <a:srgbClr val="00B140"/>
    </a:custClr>
    <a:custClr name="Black">
      <a:srgbClr val="000000"/>
    </a:custClr>
    <a:custClr name="45%">
      <a:srgbClr val="A4A4A4"/>
    </a:custClr>
    <a:custClr name="Flag blue 75%">
      <a:srgbClr val="415891"/>
    </a:custClr>
    <a:custClr name="Red flag 75%">
      <a:srgbClr val="D84D61"/>
    </a:custClr>
    <a:custClr name="Light blue 75%">
      <a:srgbClr val="71A0D8"/>
    </a:custClr>
    <a:custClr name="Purple 75%">
      <a:srgbClr val="A26599"/>
    </a:custClr>
    <a:custClr name="Teal 75%">
      <a:srgbClr val="85CAC5"/>
    </a:custClr>
    <a:custClr name="Gold 75%">
      <a:srgbClr val="EFBF40"/>
    </a:custClr>
    <a:custClr name="Silver 75%">
      <a:srgbClr val="D6D7D5"/>
    </a:custClr>
    <a:custClr name="Emerald 75%">
      <a:srgbClr val="40C56F"/>
    </a:custClr>
    <a:custClr name="85%">
      <a:srgbClr val="262626"/>
    </a:custClr>
    <a:custClr name="35%">
      <a:srgbClr val="BFBFBF"/>
    </a:custClr>
    <a:custClr name="Flag blue 50%">
      <a:srgbClr val="808FB3"/>
    </a:custClr>
    <a:custClr name="Red flag 50%">
      <a:srgbClr val="E38696"/>
    </a:custClr>
    <a:custClr name="Light blue 50%">
      <a:srgbClr val="9EBEE4"/>
    </a:custClr>
    <a:custClr name="Purple 50%">
      <a:srgbClr val="C198BB"/>
    </a:custClr>
    <a:custClr name="Teal 50%">
      <a:srgbClr val="ADDBD9"/>
    </a:custClr>
    <a:custClr name="Gold 50%">
      <a:srgbClr val="F5D580"/>
    </a:custClr>
    <a:custClr name="Silver 50%">
      <a:srgbClr val="E3E4E3"/>
    </a:custClr>
    <a:custClr name="Emerald 50%">
      <a:srgbClr val="80D8A1"/>
    </a:custClr>
    <a:custClr name="75%">
      <a:srgbClr val="404040"/>
    </a:custClr>
    <a:custClr name="25%">
      <a:srgbClr val="D9D9D9"/>
    </a:custClr>
    <a:custClr name="Flag blue 25%">
      <a:srgbClr val="BFC7D9"/>
    </a:custClr>
    <a:custClr name="Red flag 25%">
      <a:srgbClr val="F3C4CE"/>
    </a:custClr>
    <a:custClr name="Light blue 25%">
      <a:srgbClr val="CEDFF3"/>
    </a:custClr>
    <a:custClr name="Purple 25%">
      <a:srgbClr val="E0CBDD"/>
    </a:custClr>
    <a:custClr name="Teal 25%">
      <a:srgbClr val="D6EDEC"/>
    </a:custClr>
    <a:custClr name="Gold 25%">
      <a:srgbClr val="FAEABF"/>
    </a:custClr>
    <a:custClr name="Silver 25%">
      <a:srgbClr val="F1F1F1"/>
    </a:custClr>
    <a:custClr name="Emerald 25%">
      <a:srgbClr val="BFEBCF"/>
    </a:custClr>
    <a:custClr name="65%">
      <a:srgbClr val="595959"/>
    </a:custClr>
    <a:custClr name="15%">
      <a:srgbClr val="F2F2F2"/>
    </a:custClr>
    <a:custClr name="Flag blue 15%">
      <a:srgbClr val="D9DEE8"/>
    </a:custClr>
    <a:custClr name="Red flag 15%">
      <a:srgbClr val="F7DCE1"/>
    </a:custClr>
    <a:custClr name="Light blue 15%">
      <a:srgbClr val="E4ECF4"/>
    </a:custClr>
    <a:custClr name="Purple 15%">
      <a:srgbClr val="ECE0EB"/>
    </a:custClr>
    <a:custClr name="Teal 15%">
      <a:srgbClr val="E7F4F3"/>
    </a:custClr>
    <a:custClr name="Gold 15%">
      <a:srgbClr val="FCF2D9"/>
    </a:custClr>
    <a:custClr name="Silver 15%">
      <a:srgbClr val="F7F7F7"/>
    </a:custClr>
    <a:custClr name="Emerald 15%">
      <a:srgbClr val="D9F3E0"/>
    </a:custClr>
    <a:custClr name="55%">
      <a:srgbClr val="7F7F7F"/>
    </a:custClr>
    <a:custClr name="White">
      <a:srgbClr val="FFFFFF"/>
    </a:custClr>
  </a:custClrLst>
  <a:extLst>
    <a:ext uri="{05A4C25C-085E-4340-85A3-A5531E510DB2}">
      <thm15:themeFamily xmlns:thm15="http://schemas.microsoft.com/office/thememl/2012/main" name="FCDO Standard template" id="{39B45DD9-B8B3-4A4F-B940-CFFE9D0984AD}" vid="{F0B7AE15-1094-44C8-884C-829D958362B1}"/>
    </a:ext>
  </a:extLst>
</a:theme>
</file>

<file path=ppt/theme/theme3.xml><?xml version="1.0" encoding="utf-8"?>
<a:theme xmlns:a="http://schemas.openxmlformats.org/drawingml/2006/main" name="PowerPoint presentation 2016">
  <a:themeElements>
    <a:clrScheme name="IRC">
      <a:dk1>
        <a:sysClr val="windowText" lastClr="000000"/>
      </a:dk1>
      <a:lt1>
        <a:sysClr val="window" lastClr="FFFFFF"/>
      </a:lt1>
      <a:dk2>
        <a:srgbClr val="000000"/>
      </a:dk2>
      <a:lt2>
        <a:srgbClr val="FFFFFF"/>
      </a:lt2>
      <a:accent1>
        <a:srgbClr val="007E97"/>
      </a:accent1>
      <a:accent2>
        <a:srgbClr val="E62733"/>
      </a:accent2>
      <a:accent3>
        <a:srgbClr val="FAB400"/>
      </a:accent3>
      <a:accent4>
        <a:srgbClr val="F0E51B"/>
      </a:accent4>
      <a:accent5>
        <a:srgbClr val="CAE1E8"/>
      </a:accent5>
      <a:accent6>
        <a:srgbClr val="FCDED5"/>
      </a:accent6>
      <a:hlink>
        <a:srgbClr val="007E97"/>
      </a:hlink>
      <a:folHlink>
        <a:srgbClr val="E62733"/>
      </a:folHlink>
    </a:clrScheme>
    <a:fontScheme name="IRC VAG">
      <a:majorFont>
        <a:latin typeface="VAG Rounded Std Thin"/>
        <a:ea typeface=""/>
        <a:cs typeface=""/>
      </a:majorFont>
      <a:minorFont>
        <a:latin typeface="VAG Rounded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on standard 2023_updated.pptx" id="{D414601B-0050-4B65-BECB-72A5EA35D08D}" vid="{4E32D431-22F8-4601-9C2E-C24C4FF50B73}"/>
    </a:ext>
  </a:extLst>
</a:theme>
</file>

<file path=ppt/theme/theme4.xml><?xml version="1.0" encoding="utf-8"?>
<a:theme xmlns:a="http://schemas.openxmlformats.org/drawingml/2006/main" name="1_FCDO standard 4:3">
  <a:themeElements>
    <a:clrScheme name="Vanilla">
      <a:dk1>
        <a:srgbClr val="000000"/>
      </a:dk1>
      <a:lt1>
        <a:srgbClr val="FFFFFF"/>
      </a:lt1>
      <a:dk2>
        <a:srgbClr val="143172"/>
      </a:dk2>
      <a:lt2>
        <a:srgbClr val="FFFFFF"/>
      </a:lt2>
      <a:accent1>
        <a:srgbClr val="143172"/>
      </a:accent1>
      <a:accent2>
        <a:srgbClr val="407EC9"/>
      </a:accent2>
      <a:accent3>
        <a:srgbClr val="5CB8B2"/>
      </a:accent3>
      <a:accent4>
        <a:srgbClr val="C8C9C7"/>
      </a:accent4>
      <a:accent5>
        <a:srgbClr val="833177"/>
      </a:accent5>
      <a:accent6>
        <a:srgbClr val="C8102E"/>
      </a:accent6>
      <a:hlink>
        <a:srgbClr val="515151"/>
      </a:hlink>
      <a:folHlink>
        <a:srgbClr val="CBCBCB"/>
      </a:folHlink>
    </a:clrScheme>
    <a:fontScheme name="OW_FCDO">
      <a:majorFont>
        <a:latin typeface="Arial"/>
        <a:ea typeface=""/>
        <a:cs typeface=""/>
      </a:majorFont>
      <a:minorFont>
        <a:latin typeface="Arial"/>
        <a:ea typeface=""/>
        <a:cs typeface=""/>
      </a:minorFont>
    </a:fontScheme>
    <a:fmtScheme name="Vanilla">
      <a:fillStyleLst>
        <a:solidFill>
          <a:schemeClr val="phClr"/>
        </a:solidFill>
        <a:solidFill>
          <a:schemeClr val="phClr">
            <a:tint val="0"/>
          </a:schemeClr>
        </a:solidFill>
        <a:solidFill>
          <a:schemeClr val="phClr"/>
        </a:solidFill>
      </a:fillStyleLst>
      <a:lnStyleLst>
        <a:ln w="9525" cap="flat" cmpd="sng" algn="ctr">
          <a:solidFill>
            <a:schemeClr val="phClr">
              <a:satMod val="105000"/>
            </a:scheme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effectStyle>
        <a:effectStyle>
          <a:effectLst/>
        </a:effectStyle>
        <a:effectStyle>
          <a:effectLst>
            <a:reflection blurRad="12700" stA="26000" endPos="28000" dist="38100" dir="5400000" sy="-100000" rotWithShape="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miter lim="800000"/>
        </a:ln>
      </a:spPr>
      <a:bodyPr lIns="73152" tIns="73152" rIns="73152" bIns="73152" rtlCol="0" anchor="ctr"/>
      <a:lstStyle>
        <a:defPPr algn="ctr">
          <a:defRPr sz="1200" kern="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200" kern="0" dirty="0" smtClean="0"/>
        </a:defPPr>
      </a:lstStyle>
    </a:txDef>
  </a:objectDefaults>
  <a:extraClrSchemeLst/>
  <a:custClrLst>
    <a:custClr name="Flag blue">
      <a:srgbClr val="143172"/>
    </a:custClr>
    <a:custClr name="Red flag">
      <a:srgbClr val="C8102E"/>
    </a:custClr>
    <a:custClr name="Light blue">
      <a:srgbClr val="407EC9"/>
    </a:custClr>
    <a:custClr name="Purple">
      <a:srgbClr val="833177"/>
    </a:custClr>
    <a:custClr name="Teal">
      <a:srgbClr val="5CB8B2"/>
    </a:custClr>
    <a:custClr name="Gold">
      <a:srgbClr val="EAAA00"/>
    </a:custClr>
    <a:custClr name="Silver">
      <a:srgbClr val="C8C9C7"/>
    </a:custClr>
    <a:custClr name="Emerald">
      <a:srgbClr val="00B140"/>
    </a:custClr>
    <a:custClr name="Black">
      <a:srgbClr val="000000"/>
    </a:custClr>
    <a:custClr name="45%">
      <a:srgbClr val="A4A4A4"/>
    </a:custClr>
    <a:custClr name="Flag blue 75%">
      <a:srgbClr val="415891"/>
    </a:custClr>
    <a:custClr name="Red flag 75%">
      <a:srgbClr val="D84D61"/>
    </a:custClr>
    <a:custClr name="Light blue 75%">
      <a:srgbClr val="71A0D8"/>
    </a:custClr>
    <a:custClr name="Purple 75%">
      <a:srgbClr val="A26599"/>
    </a:custClr>
    <a:custClr name="Teal 75%">
      <a:srgbClr val="85CAC5"/>
    </a:custClr>
    <a:custClr name="Gold 75%">
      <a:srgbClr val="EFBF40"/>
    </a:custClr>
    <a:custClr name="Silver 75%">
      <a:srgbClr val="D6D7D5"/>
    </a:custClr>
    <a:custClr name="Emerald 75%">
      <a:srgbClr val="40C56F"/>
    </a:custClr>
    <a:custClr name="85%">
      <a:srgbClr val="262626"/>
    </a:custClr>
    <a:custClr name="35%">
      <a:srgbClr val="BFBFBF"/>
    </a:custClr>
    <a:custClr name="Flag blue 50%">
      <a:srgbClr val="808FB3"/>
    </a:custClr>
    <a:custClr name="Red flag 50%">
      <a:srgbClr val="E38696"/>
    </a:custClr>
    <a:custClr name="Light blue 50%">
      <a:srgbClr val="9EBEE4"/>
    </a:custClr>
    <a:custClr name="Purple 50%">
      <a:srgbClr val="C198BB"/>
    </a:custClr>
    <a:custClr name="Teal 50%">
      <a:srgbClr val="ADDBD9"/>
    </a:custClr>
    <a:custClr name="Gold 50%">
      <a:srgbClr val="F5D580"/>
    </a:custClr>
    <a:custClr name="Silver 50%">
      <a:srgbClr val="E3E4E3"/>
    </a:custClr>
    <a:custClr name="Emerald 50%">
      <a:srgbClr val="80D8A1"/>
    </a:custClr>
    <a:custClr name="75%">
      <a:srgbClr val="404040"/>
    </a:custClr>
    <a:custClr name="25%">
      <a:srgbClr val="D9D9D9"/>
    </a:custClr>
    <a:custClr name="Flag blue 25%">
      <a:srgbClr val="BFC7D9"/>
    </a:custClr>
    <a:custClr name="Red flag 25%">
      <a:srgbClr val="F3C4CE"/>
    </a:custClr>
    <a:custClr name="Light blue 25%">
      <a:srgbClr val="CEDFF3"/>
    </a:custClr>
    <a:custClr name="Purple 25%">
      <a:srgbClr val="E0CBDD"/>
    </a:custClr>
    <a:custClr name="Teal 25%">
      <a:srgbClr val="D6EDEC"/>
    </a:custClr>
    <a:custClr name="Gold 25%">
      <a:srgbClr val="FAEABF"/>
    </a:custClr>
    <a:custClr name="Silver 25%">
      <a:srgbClr val="F1F1F1"/>
    </a:custClr>
    <a:custClr name="Emerald 25%">
      <a:srgbClr val="BFEBCF"/>
    </a:custClr>
    <a:custClr name="65%">
      <a:srgbClr val="595959"/>
    </a:custClr>
    <a:custClr name="15%">
      <a:srgbClr val="F2F2F2"/>
    </a:custClr>
    <a:custClr name="Flag blue 15%">
      <a:srgbClr val="D9DEE8"/>
    </a:custClr>
    <a:custClr name="Red flag 15%">
      <a:srgbClr val="F7DCE1"/>
    </a:custClr>
    <a:custClr name="Light blue 15%">
      <a:srgbClr val="E4ECF4"/>
    </a:custClr>
    <a:custClr name="Purple 15%">
      <a:srgbClr val="ECE0EB"/>
    </a:custClr>
    <a:custClr name="Teal 15%">
      <a:srgbClr val="E7F4F3"/>
    </a:custClr>
    <a:custClr name="Gold 15%">
      <a:srgbClr val="FCF2D9"/>
    </a:custClr>
    <a:custClr name="Silver 15%">
      <a:srgbClr val="F7F7F7"/>
    </a:custClr>
    <a:custClr name="Emerald 15%">
      <a:srgbClr val="D9F3E0"/>
    </a:custClr>
    <a:custClr name="55%">
      <a:srgbClr val="7F7F7F"/>
    </a:custClr>
    <a:custClr name="White">
      <a:srgbClr val="FFFFFF"/>
    </a:custClr>
  </a:custClrLst>
  <a:extLst>
    <a:ext uri="{05A4C25C-085E-4340-85A3-A5531E510DB2}">
      <thm15:themeFamily xmlns:thm15="http://schemas.microsoft.com/office/thememl/2012/main" name="FCDO Standard template" id="{39B45DD9-B8B3-4A4F-B940-CFFE9D0984AD}" vid="{F0B7AE15-1094-44C8-884C-829D958362B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1eb973-49ac-41f5-a28a-5d192156a5ab" xsi:nil="true"/>
    <lcf76f155ced4ddcb4097134ff3c332f xmlns="38ad65b4-25e3-45ad-b343-d7e7dd7f7d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2F5DD12865FB45BF1BE383B4922FFE" ma:contentTypeVersion="13" ma:contentTypeDescription="Create a new document." ma:contentTypeScope="" ma:versionID="23b4e8ef85414af65860ec1e0cfa6f0f">
  <xsd:schema xmlns:xsd="http://www.w3.org/2001/XMLSchema" xmlns:xs="http://www.w3.org/2001/XMLSchema" xmlns:p="http://schemas.microsoft.com/office/2006/metadata/properties" xmlns:ns2="38ad65b4-25e3-45ad-b343-d7e7dd7f7d37" xmlns:ns3="e41eb973-49ac-41f5-a28a-5d192156a5ab" targetNamespace="http://schemas.microsoft.com/office/2006/metadata/properties" ma:root="true" ma:fieldsID="0ca497e83ba5a9bbf65ec030c3360e17" ns2:_="" ns3:_="">
    <xsd:import namespace="38ad65b4-25e3-45ad-b343-d7e7dd7f7d37"/>
    <xsd:import namespace="e41eb973-49ac-41f5-a28a-5d192156a5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d65b4-25e3-45ad-b343-d7e7dd7f7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e83bbb5-db0d-49e0-93d3-6afa06249b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1eb973-49ac-41f5-a28a-5d192156a5a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e7b604d-d6cf-41c7-ab5b-5caadcd6a861}" ma:internalName="TaxCatchAll" ma:showField="CatchAllData" ma:web="e41eb973-49ac-41f5-a28a-5d192156a5a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C30662-C616-41D4-99DF-F909A32AF5C3}">
  <ds:schemaRefs>
    <ds:schemaRef ds:uri="http://schemas.microsoft.com/office/2006/metadata/properties"/>
    <ds:schemaRef ds:uri="http://schemas.microsoft.com/office/infopath/2007/PartnerControls"/>
    <ds:schemaRef ds:uri="e41eb973-49ac-41f5-a28a-5d192156a5ab"/>
    <ds:schemaRef ds:uri="38ad65b4-25e3-45ad-b343-d7e7dd7f7d37"/>
  </ds:schemaRefs>
</ds:datastoreItem>
</file>

<file path=customXml/itemProps2.xml><?xml version="1.0" encoding="utf-8"?>
<ds:datastoreItem xmlns:ds="http://schemas.openxmlformats.org/officeDocument/2006/customXml" ds:itemID="{81B7C0B7-B380-4A5E-A665-F3E32EF5AA50}">
  <ds:schemaRefs>
    <ds:schemaRef ds:uri="http://schemas.microsoft.com/sharepoint/v3/contenttype/forms"/>
  </ds:schemaRefs>
</ds:datastoreItem>
</file>

<file path=customXml/itemProps3.xml><?xml version="1.0" encoding="utf-8"?>
<ds:datastoreItem xmlns:ds="http://schemas.openxmlformats.org/officeDocument/2006/customXml" ds:itemID="{3E177927-D2F7-4964-B569-3AE0CDA9E7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ad65b4-25e3-45ad-b343-d7e7dd7f7d37"/>
    <ds:schemaRef ds:uri="e41eb973-49ac-41f5-a28a-5d192156a5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9126</TotalTime>
  <Words>3847</Words>
  <Application>Microsoft Office PowerPoint</Application>
  <PresentationFormat>Widescreen</PresentationFormat>
  <Paragraphs>580</Paragraphs>
  <Slides>55</Slides>
  <Notes>20</Notes>
  <HiddenSlides>7</HiddenSlides>
  <MMClips>13</MMClip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Integral</vt:lpstr>
      <vt:lpstr>FCDO standard 4:3</vt:lpstr>
      <vt:lpstr>PowerPoint presentation 2016</vt:lpstr>
      <vt:lpstr>1_FCDO standard 4:3</vt:lpstr>
      <vt:lpstr>WASH Systems for health:  establishing approaches to strengthen WASH systems in six countries in Africa and Asia</vt:lpstr>
      <vt:lpstr>Agenda</vt:lpstr>
      <vt:lpstr>WASH Systems strengthening: definitions and frameworks</vt:lpstr>
      <vt:lpstr>The WASH system is part of health systems, environmental systems, education, and others </vt:lpstr>
      <vt:lpstr>There are many ways of viewing WASH systems for health</vt:lpstr>
      <vt:lpstr>Most frameworks for WASH systems consider:</vt:lpstr>
      <vt:lpstr>We understand systems in order to drive change </vt:lpstr>
      <vt:lpstr>Preconditions for successful WASH systems strengthening </vt:lpstr>
      <vt:lpstr>PowerPoint Presentation</vt:lpstr>
      <vt:lpstr>Water, Sanitation and Hygiene in the FCDO</vt:lpstr>
      <vt:lpstr>WASH Systems for Health - £18.5m - March 2023 - March 2028</vt:lpstr>
      <vt:lpstr>WASH Systems Assessments</vt:lpstr>
      <vt:lpstr>Examples of WASH systems interventions</vt:lpstr>
      <vt:lpstr>Summary Theory of Change</vt:lpstr>
      <vt:lpstr>PowerPoint Presentation</vt:lpstr>
      <vt:lpstr>Presentation index</vt:lpstr>
      <vt:lpstr>Overall approach for the WASH Systems for Health Programme</vt:lpstr>
      <vt:lpstr>Summary Theory of Change</vt:lpstr>
      <vt:lpstr>Summary Theory of Change</vt:lpstr>
      <vt:lpstr>The results framework… </vt:lpstr>
      <vt:lpstr>Spheres of control / influence / interest </vt:lpstr>
      <vt:lpstr>Indicator types and data sources </vt:lpstr>
      <vt:lpstr>Example indicators </vt:lpstr>
      <vt:lpstr>Example indicators : Intermediate Outcome with WASH systems index</vt:lpstr>
      <vt:lpstr>Example indicators : WASH Systems Index </vt:lpstr>
      <vt:lpstr>Monitoring gender, equity, social inclusion (GESI) and climate resilience </vt:lpstr>
      <vt:lpstr>Thank you for listening and please enjoy the rest of the session</vt:lpstr>
      <vt:lpstr> Research and learning agenda:  interim evidence and next steps </vt:lpstr>
      <vt:lpstr>Objectives of the research and learning agenda</vt:lpstr>
      <vt:lpstr>Rationale for the Research and learning agenda</vt:lpstr>
      <vt:lpstr>Research within and supporting the WASH system Strengthening Building Blocks</vt:lpstr>
      <vt:lpstr>Committed to partnerships</vt:lpstr>
      <vt:lpstr>Methods</vt:lpstr>
      <vt:lpstr>Identifying global research gaps in wASH Systems Strengthening</vt:lpstr>
      <vt:lpstr>All systems connect symposium 2023</vt:lpstr>
      <vt:lpstr>UNC Water and Health 2023</vt:lpstr>
      <vt:lpstr>Scoping Review on WASH Systems Strengthening </vt:lpstr>
      <vt:lpstr>Expert panel to prioritise research gaps using the Delphi Method</vt:lpstr>
      <vt:lpstr>Interim results</vt:lpstr>
      <vt:lpstr>Interim findings: research gaps by WASH sub-sector</vt:lpstr>
      <vt:lpstr>Interim findings: research gaps by building blocks</vt:lpstr>
      <vt:lpstr>Interim findings: research gaps by type of research</vt:lpstr>
      <vt:lpstr>Example Research gaps</vt:lpstr>
      <vt:lpstr>Example gaps</vt:lpstr>
      <vt:lpstr>Example Implementation gaps</vt:lpstr>
      <vt:lpstr>Example Evidence gaps</vt:lpstr>
      <vt:lpstr>Example Theoretical gaps</vt:lpstr>
      <vt:lpstr>Example Methodology gaps </vt:lpstr>
      <vt:lpstr>Reflections and next steps</vt:lpstr>
      <vt:lpstr>Questions? </vt:lpstr>
      <vt:lpstr>Break-Out Groups</vt:lpstr>
      <vt:lpstr>Example Research gaps</vt:lpstr>
      <vt:lpstr>Example of specific gaps from one building block - finance</vt:lpstr>
      <vt:lpstr>Audience 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Cox Mehling</dc:creator>
  <cp:lastModifiedBy>Lauren D'Mello-Guyett</cp:lastModifiedBy>
  <cp:revision>261</cp:revision>
  <dcterms:created xsi:type="dcterms:W3CDTF">2017-10-11T15:16:55Z</dcterms:created>
  <dcterms:modified xsi:type="dcterms:W3CDTF">2024-08-16T15:08:02Z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0x01010083E7BD407070B249B4A92A4B13EA91AA</vt:lpwstr>
  </property>
</Properties>
</file>