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0"/>
  </p:notesMasterIdLst>
  <p:handoutMasterIdLst>
    <p:handoutMasterId r:id="rId21"/>
  </p:handoutMasterIdLst>
  <p:sldIdLst>
    <p:sldId id="289" r:id="rId2"/>
    <p:sldId id="276" r:id="rId3"/>
    <p:sldId id="277" r:id="rId4"/>
    <p:sldId id="278" r:id="rId5"/>
    <p:sldId id="279" r:id="rId6"/>
    <p:sldId id="280" r:id="rId7"/>
    <p:sldId id="281" r:id="rId8"/>
    <p:sldId id="282" r:id="rId9"/>
    <p:sldId id="283" r:id="rId10"/>
    <p:sldId id="284" r:id="rId11"/>
    <p:sldId id="286" r:id="rId12"/>
    <p:sldId id="290" r:id="rId13"/>
    <p:sldId id="291" r:id="rId14"/>
    <p:sldId id="292" r:id="rId15"/>
    <p:sldId id="293" r:id="rId16"/>
    <p:sldId id="294" r:id="rId17"/>
    <p:sldId id="287" r:id="rId18"/>
    <p:sldId id="29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11">
          <p15:clr>
            <a:srgbClr val="A4A3A4"/>
          </p15:clr>
        </p15:guide>
        <p15:guide id="2" pos="5394">
          <p15:clr>
            <a:srgbClr val="A4A3A4"/>
          </p15:clr>
        </p15:guide>
        <p15:guide id="3" pos="36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ste Nansi (IRC)" initials="Nansi"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840" autoAdjust="0"/>
  </p:normalViewPr>
  <p:slideViewPr>
    <p:cSldViewPr snapToGrid="0">
      <p:cViewPr varScale="1">
        <p:scale>
          <a:sx n="57" d="100"/>
          <a:sy n="57" d="100"/>
        </p:scale>
        <p:origin x="1746" y="90"/>
      </p:cViewPr>
      <p:guideLst>
        <p:guide orient="horz" pos="1411"/>
        <p:guide pos="5394"/>
        <p:guide pos="367"/>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4EBCDA-6C99-204A-BA01-663DD5657089}" type="datetimeFigureOut">
              <a:rPr lang="en-US" smtClean="0"/>
              <a:t>2/4/2015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3002E6-5E89-1E46-B583-AF7ED5D2C72D}" type="slidenum">
              <a:rPr lang="en-US" smtClean="0"/>
              <a:t>‹N°›</a:t>
            </a:fld>
            <a:endParaRPr lang="en-US"/>
          </a:p>
        </p:txBody>
      </p:sp>
    </p:spTree>
    <p:extLst>
      <p:ext uri="{BB962C8B-B14F-4D97-AF65-F5344CB8AC3E}">
        <p14:creationId xmlns:p14="http://schemas.microsoft.com/office/powerpoint/2010/main" val="19020394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575AFE-CCCD-1948-9E20-8CC173DD54A4}" type="datetimeFigureOut">
              <a:rPr lang="en-US" smtClean="0"/>
              <a:t>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60ACEB-7616-4B49-812C-F477B28FE2DD}" type="slidenum">
              <a:rPr lang="en-US" smtClean="0"/>
              <a:t>‹N°›</a:t>
            </a:fld>
            <a:endParaRPr lang="en-US"/>
          </a:p>
        </p:txBody>
      </p:sp>
    </p:spTree>
    <p:extLst>
      <p:ext uri="{BB962C8B-B14F-4D97-AF65-F5344CB8AC3E}">
        <p14:creationId xmlns:p14="http://schemas.microsoft.com/office/powerpoint/2010/main" val="46213471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060ACEB-7616-4B49-812C-F477B28FE2DD}" type="slidenum">
              <a:rPr lang="en-US" smtClean="0"/>
              <a:t>17</a:t>
            </a:fld>
            <a:endParaRPr lang="en-US"/>
          </a:p>
        </p:txBody>
      </p:sp>
    </p:spTree>
    <p:extLst>
      <p:ext uri="{BB962C8B-B14F-4D97-AF65-F5344CB8AC3E}">
        <p14:creationId xmlns:p14="http://schemas.microsoft.com/office/powerpoint/2010/main" val="25929378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mailto:info@ircwash.org" TargetMode="External"/><Relationship Id="rId2" Type="http://schemas.openxmlformats.org/officeDocument/2006/relationships/hyperlink" Target="http://www.ircwash.org"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descr="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91604" y="573088"/>
            <a:ext cx="1231901" cy="828522"/>
          </a:xfrm>
          <a:prstGeom prst="rect">
            <a:avLst/>
          </a:prstGeom>
        </p:spPr>
      </p:pic>
      <p:sp>
        <p:nvSpPr>
          <p:cNvPr id="8" name="Rectangle 7"/>
          <p:cNvSpPr>
            <a:spLocks noChangeArrowheads="1"/>
          </p:cNvSpPr>
          <p:nvPr/>
        </p:nvSpPr>
        <p:spPr bwMode="auto">
          <a:xfrm>
            <a:off x="7706780" y="0"/>
            <a:ext cx="333375" cy="6858000"/>
          </a:xfrm>
          <a:prstGeom prst="rect">
            <a:avLst/>
          </a:prstGeom>
          <a:solidFill>
            <a:schemeClr val="accent5"/>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9" name="Freeform 8"/>
          <p:cNvSpPr>
            <a:spLocks/>
          </p:cNvSpPr>
          <p:nvPr/>
        </p:nvSpPr>
        <p:spPr bwMode="auto">
          <a:xfrm>
            <a:off x="6101818" y="0"/>
            <a:ext cx="1546225" cy="6858000"/>
          </a:xfrm>
          <a:custGeom>
            <a:avLst/>
            <a:gdLst>
              <a:gd name="T0" fmla="*/ 764 w 974"/>
              <a:gd name="T1" fmla="*/ 0 h 4320"/>
              <a:gd name="T2" fmla="*/ 0 w 974"/>
              <a:gd name="T3" fmla="*/ 4320 h 4320"/>
              <a:gd name="T4" fmla="*/ 210 w 974"/>
              <a:gd name="T5" fmla="*/ 4320 h 4320"/>
              <a:gd name="T6" fmla="*/ 974 w 974"/>
              <a:gd name="T7" fmla="*/ 0 h 4320"/>
              <a:gd name="T8" fmla="*/ 764 w 974"/>
              <a:gd name="T9" fmla="*/ 0 h 4320"/>
            </a:gdLst>
            <a:ahLst/>
            <a:cxnLst>
              <a:cxn ang="0">
                <a:pos x="T0" y="T1"/>
              </a:cxn>
              <a:cxn ang="0">
                <a:pos x="T2" y="T3"/>
              </a:cxn>
              <a:cxn ang="0">
                <a:pos x="T4" y="T5"/>
              </a:cxn>
              <a:cxn ang="0">
                <a:pos x="T6" y="T7"/>
              </a:cxn>
              <a:cxn ang="0">
                <a:pos x="T8" y="T9"/>
              </a:cxn>
            </a:cxnLst>
            <a:rect l="0" t="0" r="r" b="b"/>
            <a:pathLst>
              <a:path w="974" h="4320">
                <a:moveTo>
                  <a:pt x="764" y="0"/>
                </a:moveTo>
                <a:lnTo>
                  <a:pt x="0" y="4320"/>
                </a:lnTo>
                <a:lnTo>
                  <a:pt x="210" y="4320"/>
                </a:lnTo>
                <a:lnTo>
                  <a:pt x="974" y="0"/>
                </a:lnTo>
                <a:lnTo>
                  <a:pt x="764" y="0"/>
                </a:lnTo>
                <a:close/>
              </a:path>
            </a:pathLst>
          </a:cu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10" name="Freeform 9"/>
          <p:cNvSpPr>
            <a:spLocks/>
          </p:cNvSpPr>
          <p:nvPr/>
        </p:nvSpPr>
        <p:spPr bwMode="auto">
          <a:xfrm>
            <a:off x="4458755" y="0"/>
            <a:ext cx="1538288" cy="6858000"/>
          </a:xfrm>
          <a:custGeom>
            <a:avLst/>
            <a:gdLst>
              <a:gd name="T0" fmla="*/ 764 w 969"/>
              <a:gd name="T1" fmla="*/ 0 h 4320"/>
              <a:gd name="T2" fmla="*/ 0 w 969"/>
              <a:gd name="T3" fmla="*/ 4320 h 4320"/>
              <a:gd name="T4" fmla="*/ 211 w 969"/>
              <a:gd name="T5" fmla="*/ 4320 h 4320"/>
              <a:gd name="T6" fmla="*/ 969 w 969"/>
              <a:gd name="T7" fmla="*/ 0 h 4320"/>
              <a:gd name="T8" fmla="*/ 764 w 969"/>
              <a:gd name="T9" fmla="*/ 0 h 4320"/>
            </a:gdLst>
            <a:ahLst/>
            <a:cxnLst>
              <a:cxn ang="0">
                <a:pos x="T0" y="T1"/>
              </a:cxn>
              <a:cxn ang="0">
                <a:pos x="T2" y="T3"/>
              </a:cxn>
              <a:cxn ang="0">
                <a:pos x="T4" y="T5"/>
              </a:cxn>
              <a:cxn ang="0">
                <a:pos x="T6" y="T7"/>
              </a:cxn>
              <a:cxn ang="0">
                <a:pos x="T8" y="T9"/>
              </a:cxn>
            </a:cxnLst>
            <a:rect l="0" t="0" r="r" b="b"/>
            <a:pathLst>
              <a:path w="969" h="4320">
                <a:moveTo>
                  <a:pt x="764" y="0"/>
                </a:moveTo>
                <a:lnTo>
                  <a:pt x="0" y="4320"/>
                </a:lnTo>
                <a:lnTo>
                  <a:pt x="211" y="4320"/>
                </a:lnTo>
                <a:lnTo>
                  <a:pt x="969" y="0"/>
                </a:lnTo>
                <a:lnTo>
                  <a:pt x="764" y="0"/>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11" name="Freeform 10"/>
          <p:cNvSpPr>
            <a:spLocks/>
          </p:cNvSpPr>
          <p:nvPr/>
        </p:nvSpPr>
        <p:spPr bwMode="auto">
          <a:xfrm>
            <a:off x="8841843" y="5081588"/>
            <a:ext cx="315913" cy="1776413"/>
          </a:xfrm>
          <a:custGeom>
            <a:avLst/>
            <a:gdLst>
              <a:gd name="T0" fmla="*/ 0 w 199"/>
              <a:gd name="T1" fmla="*/ 1119 h 1119"/>
              <a:gd name="T2" fmla="*/ 199 w 199"/>
              <a:gd name="T3" fmla="*/ 1119 h 1119"/>
              <a:gd name="T4" fmla="*/ 199 w 199"/>
              <a:gd name="T5" fmla="*/ 0 h 1119"/>
              <a:gd name="T6" fmla="*/ 0 w 199"/>
              <a:gd name="T7" fmla="*/ 1119 h 1119"/>
            </a:gdLst>
            <a:ahLst/>
            <a:cxnLst>
              <a:cxn ang="0">
                <a:pos x="T0" y="T1"/>
              </a:cxn>
              <a:cxn ang="0">
                <a:pos x="T2" y="T3"/>
              </a:cxn>
              <a:cxn ang="0">
                <a:pos x="T4" y="T5"/>
              </a:cxn>
              <a:cxn ang="0">
                <a:pos x="T6" y="T7"/>
              </a:cxn>
            </a:cxnLst>
            <a:rect l="0" t="0" r="r" b="b"/>
            <a:pathLst>
              <a:path w="199" h="1119">
                <a:moveTo>
                  <a:pt x="0" y="1119"/>
                </a:moveTo>
                <a:lnTo>
                  <a:pt x="199" y="1119"/>
                </a:lnTo>
                <a:lnTo>
                  <a:pt x="199" y="0"/>
                </a:lnTo>
                <a:lnTo>
                  <a:pt x="0" y="1119"/>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12" name="Freeform 11"/>
          <p:cNvSpPr>
            <a:spLocks/>
          </p:cNvSpPr>
          <p:nvPr/>
        </p:nvSpPr>
        <p:spPr bwMode="auto">
          <a:xfrm>
            <a:off x="8298918" y="1976438"/>
            <a:ext cx="858838" cy="4881562"/>
          </a:xfrm>
          <a:custGeom>
            <a:avLst/>
            <a:gdLst>
              <a:gd name="T0" fmla="*/ 0 w 541"/>
              <a:gd name="T1" fmla="*/ 3075 h 3075"/>
              <a:gd name="T2" fmla="*/ 204 w 541"/>
              <a:gd name="T3" fmla="*/ 3075 h 3075"/>
              <a:gd name="T4" fmla="*/ 541 w 541"/>
              <a:gd name="T5" fmla="*/ 1186 h 3075"/>
              <a:gd name="T6" fmla="*/ 541 w 541"/>
              <a:gd name="T7" fmla="*/ 0 h 3075"/>
              <a:gd name="T8" fmla="*/ 0 w 541"/>
              <a:gd name="T9" fmla="*/ 3075 h 3075"/>
            </a:gdLst>
            <a:ahLst/>
            <a:cxnLst>
              <a:cxn ang="0">
                <a:pos x="T0" y="T1"/>
              </a:cxn>
              <a:cxn ang="0">
                <a:pos x="T2" y="T3"/>
              </a:cxn>
              <a:cxn ang="0">
                <a:pos x="T4" y="T5"/>
              </a:cxn>
              <a:cxn ang="0">
                <a:pos x="T6" y="T7"/>
              </a:cxn>
              <a:cxn ang="0">
                <a:pos x="T8" y="T9"/>
              </a:cxn>
            </a:cxnLst>
            <a:rect l="0" t="0" r="r" b="b"/>
            <a:pathLst>
              <a:path w="541" h="3075">
                <a:moveTo>
                  <a:pt x="0" y="3075"/>
                </a:moveTo>
                <a:lnTo>
                  <a:pt x="204" y="3075"/>
                </a:lnTo>
                <a:lnTo>
                  <a:pt x="541" y="1186"/>
                </a:lnTo>
                <a:lnTo>
                  <a:pt x="541" y="0"/>
                </a:lnTo>
                <a:lnTo>
                  <a:pt x="0" y="3075"/>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3" name="Subtitle 2"/>
          <p:cNvSpPr>
            <a:spLocks noGrp="1"/>
          </p:cNvSpPr>
          <p:nvPr>
            <p:ph type="subTitle" idx="1" hasCustomPrompt="1"/>
          </p:nvPr>
        </p:nvSpPr>
        <p:spPr>
          <a:xfrm>
            <a:off x="591604" y="5035909"/>
            <a:ext cx="3492700" cy="473224"/>
          </a:xfrm>
        </p:spPr>
        <p:txBody>
          <a:bodyPr lIns="0" tIns="0" rIns="0" bIns="0" anchor="ctr">
            <a:noAutofit/>
          </a:bodyPr>
          <a:lstStyle>
            <a:lvl1pPr marL="0" indent="0" algn="l">
              <a:buNone/>
              <a:defRPr sz="1800" b="0" i="0">
                <a:solidFill>
                  <a:srgbClr val="007E97"/>
                </a:solidFill>
                <a:latin typeface="+mn-lt"/>
                <a:cs typeface="VAG Rounded Std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date</a:t>
            </a:r>
            <a:endParaRPr lang="en-US" dirty="0"/>
          </a:p>
        </p:txBody>
      </p:sp>
      <p:sp>
        <p:nvSpPr>
          <p:cNvPr id="20" name="Text Placeholder 19"/>
          <p:cNvSpPr>
            <a:spLocks noGrp="1"/>
          </p:cNvSpPr>
          <p:nvPr>
            <p:ph type="body" sz="quarter" idx="13" hasCustomPrompt="1"/>
          </p:nvPr>
        </p:nvSpPr>
        <p:spPr>
          <a:xfrm>
            <a:off x="592137" y="1976438"/>
            <a:ext cx="3492167" cy="2893245"/>
          </a:xfrm>
        </p:spPr>
        <p:txBody>
          <a:bodyPr lIns="0" tIns="0" rIns="0" bIns="0" anchor="b">
            <a:normAutofit/>
          </a:bodyPr>
          <a:lstStyle>
            <a:lvl1pPr marL="0" indent="0">
              <a:spcBef>
                <a:spcPts val="0"/>
              </a:spcBef>
              <a:spcAft>
                <a:spcPts val="1800"/>
              </a:spcAft>
              <a:buNone/>
              <a:defRPr sz="2400" b="0" i="0">
                <a:solidFill>
                  <a:schemeClr val="accent1"/>
                </a:solidFill>
                <a:latin typeface="+mn-lt"/>
                <a:cs typeface="VAG Rounded Std Light"/>
              </a:defRPr>
            </a:lvl1pPr>
            <a:lvl2pPr marL="0" indent="0">
              <a:spcBef>
                <a:spcPts val="0"/>
              </a:spcBef>
              <a:spcAft>
                <a:spcPts val="0"/>
              </a:spcAft>
              <a:buNone/>
              <a:defRPr sz="1800" b="0" i="0">
                <a:solidFill>
                  <a:schemeClr val="accent1"/>
                </a:solidFill>
                <a:latin typeface="+mn-lt"/>
                <a:cs typeface="VAG Rounded Std Light"/>
              </a:defRPr>
            </a:lvl2pPr>
            <a:lvl3pPr marL="0" indent="0">
              <a:spcBef>
                <a:spcPts val="0"/>
              </a:spcBef>
              <a:spcAft>
                <a:spcPts val="0"/>
              </a:spcAft>
              <a:buNone/>
              <a:defRPr sz="1800" b="0" i="0">
                <a:solidFill>
                  <a:schemeClr val="accent1"/>
                </a:solidFill>
                <a:latin typeface="+mn-lt"/>
                <a:cs typeface="VAG Rounded Std Light"/>
              </a:defRPr>
            </a:lvl3pPr>
            <a:lvl4pPr marL="0" indent="0">
              <a:spcBef>
                <a:spcPts val="0"/>
              </a:spcBef>
              <a:spcAft>
                <a:spcPts val="0"/>
              </a:spcAft>
              <a:buNone/>
              <a:defRPr sz="1800" b="0" i="0">
                <a:solidFill>
                  <a:schemeClr val="accent1"/>
                </a:solidFill>
                <a:latin typeface="+mn-lt"/>
                <a:cs typeface="VAG Rounded Std Light"/>
              </a:defRPr>
            </a:lvl4pPr>
            <a:lvl5pPr marL="0" indent="0">
              <a:spcBef>
                <a:spcPts val="0"/>
              </a:spcBef>
              <a:spcAft>
                <a:spcPts val="0"/>
              </a:spcAft>
              <a:buNone/>
              <a:defRPr sz="1800" b="0" i="0">
                <a:solidFill>
                  <a:schemeClr val="accent1"/>
                </a:solidFill>
                <a:latin typeface="+mn-lt"/>
                <a:cs typeface="VAG Rounded Std Light"/>
              </a:defRPr>
            </a:lvl5pPr>
          </a:lstStyle>
          <a:p>
            <a:pPr lvl="0"/>
            <a:r>
              <a:rPr lang="en-GB" dirty="0" smtClean="0"/>
              <a:t>Click to add title</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14" name="TextBox 13"/>
          <p:cNvSpPr txBox="1"/>
          <p:nvPr userDrawn="1"/>
        </p:nvSpPr>
        <p:spPr>
          <a:xfrm>
            <a:off x="591605" y="6018278"/>
            <a:ext cx="1762542" cy="276999"/>
          </a:xfrm>
          <a:prstGeom prst="rect">
            <a:avLst/>
          </a:prstGeom>
          <a:noFill/>
        </p:spPr>
        <p:txBody>
          <a:bodyPr wrap="square" lIns="0" tIns="0" rIns="0" bIns="0" rtlCol="0">
            <a:spAutoFit/>
          </a:bodyPr>
          <a:lstStyle/>
          <a:p>
            <a:r>
              <a:rPr lang="en-GB" sz="900" b="0" i="0" dirty="0" smtClean="0">
                <a:solidFill>
                  <a:srgbClr val="E00034"/>
                </a:solidFill>
                <a:latin typeface="+mj-lt"/>
                <a:cs typeface="VAG Rounded Std Bold"/>
              </a:rPr>
              <a:t>Supporting water sanitation</a:t>
            </a:r>
            <a:br>
              <a:rPr lang="en-GB" sz="900" b="0" i="0" dirty="0" smtClean="0">
                <a:solidFill>
                  <a:srgbClr val="E00034"/>
                </a:solidFill>
                <a:latin typeface="+mj-lt"/>
                <a:cs typeface="VAG Rounded Std Bold"/>
              </a:rPr>
            </a:br>
            <a:r>
              <a:rPr lang="en-GB" sz="900" b="0" i="0" dirty="0" smtClean="0">
                <a:solidFill>
                  <a:srgbClr val="E00034"/>
                </a:solidFill>
                <a:latin typeface="+mj-lt"/>
                <a:cs typeface="VAG Rounded Std Bold"/>
              </a:rPr>
              <a:t>and hygiene</a:t>
            </a:r>
            <a:r>
              <a:rPr lang="en-GB" sz="900" b="0" i="0" baseline="0" dirty="0" smtClean="0">
                <a:solidFill>
                  <a:srgbClr val="E00034"/>
                </a:solidFill>
                <a:latin typeface="+mj-lt"/>
                <a:cs typeface="VAG Rounded Std Bold"/>
              </a:rPr>
              <a:t> services for life</a:t>
            </a:r>
            <a:endParaRPr lang="en-GB" sz="900" b="0" i="0" dirty="0" smtClean="0">
              <a:solidFill>
                <a:srgbClr val="007C92"/>
              </a:solidFill>
              <a:latin typeface="+mj-lt"/>
              <a:cs typeface="VAG Rounded Std Bold"/>
            </a:endParaRPr>
          </a:p>
        </p:txBody>
      </p:sp>
    </p:spTree>
    <p:extLst>
      <p:ext uri="{BB962C8B-B14F-4D97-AF65-F5344CB8AC3E}">
        <p14:creationId xmlns:p14="http://schemas.microsoft.com/office/powerpoint/2010/main" val="62010876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Index">
    <p:spTree>
      <p:nvGrpSpPr>
        <p:cNvPr id="1" name=""/>
        <p:cNvGrpSpPr/>
        <p:nvPr/>
      </p:nvGrpSpPr>
      <p:grpSpPr>
        <a:xfrm>
          <a:off x="0" y="0"/>
          <a:ext cx="0" cy="0"/>
          <a:chOff x="0" y="0"/>
          <a:chExt cx="0" cy="0"/>
        </a:xfrm>
      </p:grpSpPr>
      <p:sp>
        <p:nvSpPr>
          <p:cNvPr id="2" name="Title 1"/>
          <p:cNvSpPr>
            <a:spLocks noGrp="1"/>
          </p:cNvSpPr>
          <p:nvPr>
            <p:ph type="title"/>
          </p:nvPr>
        </p:nvSpPr>
        <p:spPr>
          <a:xfrm>
            <a:off x="582612" y="1038945"/>
            <a:ext cx="5431453" cy="631057"/>
          </a:xfrm>
        </p:spPr>
        <p:txBody>
          <a:bodyPr/>
          <a:lstStyle>
            <a:lvl1pPr>
              <a:defRPr b="0" i="0">
                <a:latin typeface="+mj-lt"/>
                <a:cs typeface="VAG Rounded Std Bold"/>
              </a:defRPr>
            </a:lvl1pPr>
          </a:lstStyle>
          <a:p>
            <a:r>
              <a:rPr lang="en-US" smtClean="0"/>
              <a:t>Click to edit Master title style</a:t>
            </a:r>
            <a:endParaRPr lang="en-US" dirty="0"/>
          </a:p>
        </p:txBody>
      </p:sp>
      <p:sp>
        <p:nvSpPr>
          <p:cNvPr id="3" name="Content Placeholder 2"/>
          <p:cNvSpPr>
            <a:spLocks noGrp="1"/>
          </p:cNvSpPr>
          <p:nvPr>
            <p:ph idx="1"/>
          </p:nvPr>
        </p:nvSpPr>
        <p:spPr>
          <a:xfrm>
            <a:off x="582612" y="1933677"/>
            <a:ext cx="5431453" cy="4192486"/>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atin typeface="+mn-lt"/>
              </a:defRPr>
            </a:lvl1pPr>
          </a:lstStyle>
          <a:p>
            <a:fld id="{EC86B620-2170-8C47-992D-32C13F41C08C}" type="datetime1">
              <a:rPr lang="en-GB" smtClean="0"/>
              <a:pPr/>
              <a:t>04/02/2015</a:t>
            </a:fld>
            <a:endParaRPr lang="en-US"/>
          </a:p>
        </p:txBody>
      </p:sp>
      <p:sp>
        <p:nvSpPr>
          <p:cNvPr id="5" name="Footer Placeholder 4"/>
          <p:cNvSpPr>
            <a:spLocks noGrp="1"/>
          </p:cNvSpPr>
          <p:nvPr>
            <p:ph type="ftr" sz="quarter" idx="11"/>
          </p:nvPr>
        </p:nvSpPr>
        <p:spPr/>
        <p:txBody>
          <a:bodyPr/>
          <a:lstStyle>
            <a:lvl1pPr>
              <a:defRPr cap="all"/>
            </a:lvl1pPr>
          </a:lstStyle>
          <a:p>
            <a:r>
              <a:rPr lang="en-US" smtClean="0"/>
              <a:t>example presentation title</a:t>
            </a:r>
            <a:endParaRPr lang="en-US" dirty="0"/>
          </a:p>
        </p:txBody>
      </p:sp>
      <p:sp>
        <p:nvSpPr>
          <p:cNvPr id="6" name="Slide Number Placeholder 5"/>
          <p:cNvSpPr>
            <a:spLocks noGrp="1"/>
          </p:cNvSpPr>
          <p:nvPr>
            <p:ph type="sldNum" sz="quarter" idx="12"/>
          </p:nvPr>
        </p:nvSpPr>
        <p:spPr/>
        <p:txBody>
          <a:bodyPr/>
          <a:lstStyle>
            <a:lvl1pPr>
              <a:defRPr>
                <a:latin typeface="+mn-lt"/>
              </a:defRPr>
            </a:lvl1pPr>
          </a:lstStyle>
          <a:p>
            <a:fld id="{1187FAD6-354D-DC41-A326-566F46014689}" type="slidenum">
              <a:rPr lang="en-US" smtClean="0"/>
              <a:pPr/>
              <a:t>‹N°›</a:t>
            </a:fld>
            <a:endParaRPr lang="en-US"/>
          </a:p>
        </p:txBody>
      </p:sp>
      <p:grpSp>
        <p:nvGrpSpPr>
          <p:cNvPr id="8" name="Group 7"/>
          <p:cNvGrpSpPr>
            <a:grpSpLocks noChangeAspect="1"/>
          </p:cNvGrpSpPr>
          <p:nvPr userDrawn="1"/>
        </p:nvGrpSpPr>
        <p:grpSpPr bwMode="auto">
          <a:xfrm>
            <a:off x="6448425" y="0"/>
            <a:ext cx="2695575" cy="6858000"/>
            <a:chOff x="2031" y="0"/>
            <a:chExt cx="1698" cy="4320"/>
          </a:xfrm>
        </p:grpSpPr>
        <p:sp>
          <p:nvSpPr>
            <p:cNvPr id="9" name="AutoShape 3"/>
            <p:cNvSpPr>
              <a:spLocks noChangeAspect="1" noChangeArrowheads="1" noTextEdit="1"/>
            </p:cNvSpPr>
            <p:nvPr/>
          </p:nvSpPr>
          <p:spPr bwMode="auto">
            <a:xfrm>
              <a:off x="2031" y="0"/>
              <a:ext cx="1698"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Rectangle 5"/>
            <p:cNvSpPr>
              <a:spLocks noChangeArrowheads="1"/>
            </p:cNvSpPr>
            <p:nvPr/>
          </p:nvSpPr>
          <p:spPr bwMode="auto">
            <a:xfrm>
              <a:off x="2031" y="0"/>
              <a:ext cx="205"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Rectangle 6"/>
            <p:cNvSpPr>
              <a:spLocks noChangeArrowheads="1"/>
            </p:cNvSpPr>
            <p:nvPr/>
          </p:nvSpPr>
          <p:spPr bwMode="auto">
            <a:xfrm>
              <a:off x="2374" y="0"/>
              <a:ext cx="205" cy="4320"/>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Rectangle 7"/>
            <p:cNvSpPr>
              <a:spLocks noChangeArrowheads="1"/>
            </p:cNvSpPr>
            <p:nvPr/>
          </p:nvSpPr>
          <p:spPr bwMode="auto">
            <a:xfrm>
              <a:off x="2711" y="0"/>
              <a:ext cx="211" cy="4320"/>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Rectangle 8"/>
            <p:cNvSpPr>
              <a:spLocks noChangeArrowheads="1"/>
            </p:cNvSpPr>
            <p:nvPr/>
          </p:nvSpPr>
          <p:spPr bwMode="auto">
            <a:xfrm>
              <a:off x="3055" y="0"/>
              <a:ext cx="204" cy="4320"/>
            </a:xfrm>
            <a:prstGeom prst="rect">
              <a:avLst/>
            </a:prstGeom>
            <a:solidFill>
              <a:schemeClr val="accent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9"/>
            <p:cNvSpPr>
              <a:spLocks/>
            </p:cNvSpPr>
            <p:nvPr/>
          </p:nvSpPr>
          <p:spPr bwMode="auto">
            <a:xfrm>
              <a:off x="2507" y="0"/>
              <a:ext cx="975" cy="4320"/>
            </a:xfrm>
            <a:custGeom>
              <a:avLst/>
              <a:gdLst>
                <a:gd name="T0" fmla="*/ 0 w 975"/>
                <a:gd name="T1" fmla="*/ 0 h 4320"/>
                <a:gd name="T2" fmla="*/ 764 w 975"/>
                <a:gd name="T3" fmla="*/ 4320 h 4320"/>
                <a:gd name="T4" fmla="*/ 975 w 975"/>
                <a:gd name="T5" fmla="*/ 4320 h 4320"/>
                <a:gd name="T6" fmla="*/ 210 w 975"/>
                <a:gd name="T7" fmla="*/ 0 h 4320"/>
                <a:gd name="T8" fmla="*/ 0 w 975"/>
                <a:gd name="T9" fmla="*/ 0 h 4320"/>
              </a:gdLst>
              <a:ahLst/>
              <a:cxnLst>
                <a:cxn ang="0">
                  <a:pos x="T0" y="T1"/>
                </a:cxn>
                <a:cxn ang="0">
                  <a:pos x="T2" y="T3"/>
                </a:cxn>
                <a:cxn ang="0">
                  <a:pos x="T4" y="T5"/>
                </a:cxn>
                <a:cxn ang="0">
                  <a:pos x="T6" y="T7"/>
                </a:cxn>
                <a:cxn ang="0">
                  <a:pos x="T8" y="T9"/>
                </a:cxn>
              </a:cxnLst>
              <a:rect l="0" t="0" r="r" b="b"/>
              <a:pathLst>
                <a:path w="975" h="4320">
                  <a:moveTo>
                    <a:pt x="0" y="0"/>
                  </a:moveTo>
                  <a:lnTo>
                    <a:pt x="764" y="4320"/>
                  </a:lnTo>
                  <a:lnTo>
                    <a:pt x="975" y="4320"/>
                  </a:lnTo>
                  <a:lnTo>
                    <a:pt x="210"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10"/>
            <p:cNvSpPr>
              <a:spLocks/>
            </p:cNvSpPr>
            <p:nvPr/>
          </p:nvSpPr>
          <p:spPr bwMode="auto">
            <a:xfrm>
              <a:off x="2856" y="0"/>
              <a:ext cx="873" cy="4320"/>
            </a:xfrm>
            <a:custGeom>
              <a:avLst/>
              <a:gdLst>
                <a:gd name="T0" fmla="*/ 0 w 873"/>
                <a:gd name="T1" fmla="*/ 0 h 4320"/>
                <a:gd name="T2" fmla="*/ 765 w 873"/>
                <a:gd name="T3" fmla="*/ 4320 h 4320"/>
                <a:gd name="T4" fmla="*/ 873 w 873"/>
                <a:gd name="T5" fmla="*/ 4320 h 4320"/>
                <a:gd name="T6" fmla="*/ 873 w 873"/>
                <a:gd name="T7" fmla="*/ 3761 h 4320"/>
                <a:gd name="T8" fmla="*/ 211 w 873"/>
                <a:gd name="T9" fmla="*/ 0 h 4320"/>
                <a:gd name="T10" fmla="*/ 0 w 873"/>
                <a:gd name="T11" fmla="*/ 0 h 4320"/>
              </a:gdLst>
              <a:ahLst/>
              <a:cxnLst>
                <a:cxn ang="0">
                  <a:pos x="T0" y="T1"/>
                </a:cxn>
                <a:cxn ang="0">
                  <a:pos x="T2" y="T3"/>
                </a:cxn>
                <a:cxn ang="0">
                  <a:pos x="T4" y="T5"/>
                </a:cxn>
                <a:cxn ang="0">
                  <a:pos x="T6" y="T7"/>
                </a:cxn>
                <a:cxn ang="0">
                  <a:pos x="T8" y="T9"/>
                </a:cxn>
                <a:cxn ang="0">
                  <a:pos x="T10" y="T11"/>
                </a:cxn>
              </a:cxnLst>
              <a:rect l="0" t="0" r="r" b="b"/>
              <a:pathLst>
                <a:path w="873" h="4320">
                  <a:moveTo>
                    <a:pt x="0" y="0"/>
                  </a:moveTo>
                  <a:lnTo>
                    <a:pt x="765" y="4320"/>
                  </a:lnTo>
                  <a:lnTo>
                    <a:pt x="873" y="4320"/>
                  </a:lnTo>
                  <a:lnTo>
                    <a:pt x="873" y="3761"/>
                  </a:lnTo>
                  <a:lnTo>
                    <a:pt x="211" y="0"/>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943039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Content">
    <p:spTree>
      <p:nvGrpSpPr>
        <p:cNvPr id="1" name=""/>
        <p:cNvGrpSpPr/>
        <p:nvPr/>
      </p:nvGrpSpPr>
      <p:grpSpPr>
        <a:xfrm>
          <a:off x="0" y="0"/>
          <a:ext cx="0" cy="0"/>
          <a:chOff x="0" y="0"/>
          <a:chExt cx="0" cy="0"/>
        </a:xfrm>
      </p:grpSpPr>
      <p:grpSp>
        <p:nvGrpSpPr>
          <p:cNvPr id="7" name="Group 4"/>
          <p:cNvGrpSpPr>
            <a:grpSpLocks noChangeAspect="1"/>
          </p:cNvGrpSpPr>
          <p:nvPr userDrawn="1"/>
        </p:nvGrpSpPr>
        <p:grpSpPr bwMode="auto">
          <a:xfrm>
            <a:off x="1588" y="0"/>
            <a:ext cx="9140825" cy="6858000"/>
            <a:chOff x="1" y="0"/>
            <a:chExt cx="5758" cy="4320"/>
          </a:xfrm>
          <a:solidFill>
            <a:schemeClr val="accent4"/>
          </a:solidFill>
        </p:grpSpPr>
        <p:sp>
          <p:nvSpPr>
            <p:cNvPr id="8" name="Freeform 5"/>
            <p:cNvSpPr>
              <a:spLocks/>
            </p:cNvSpPr>
            <p:nvPr/>
          </p:nvSpPr>
          <p:spPr bwMode="auto">
            <a:xfrm>
              <a:off x="1" y="0"/>
              <a:ext cx="2183" cy="582"/>
            </a:xfrm>
            <a:custGeom>
              <a:avLst/>
              <a:gdLst>
                <a:gd name="T0" fmla="*/ 1308 w 2183"/>
                <a:gd name="T1" fmla="*/ 0 h 582"/>
                <a:gd name="T2" fmla="*/ 0 w 2183"/>
                <a:gd name="T3" fmla="*/ 348 h 582"/>
                <a:gd name="T4" fmla="*/ 0 w 2183"/>
                <a:gd name="T5" fmla="*/ 582 h 582"/>
                <a:gd name="T6" fmla="*/ 2183 w 2183"/>
                <a:gd name="T7" fmla="*/ 0 h 582"/>
                <a:gd name="T8" fmla="*/ 1308 w 2183"/>
                <a:gd name="T9" fmla="*/ 0 h 582"/>
              </a:gdLst>
              <a:ahLst/>
              <a:cxnLst>
                <a:cxn ang="0">
                  <a:pos x="T0" y="T1"/>
                </a:cxn>
                <a:cxn ang="0">
                  <a:pos x="T2" y="T3"/>
                </a:cxn>
                <a:cxn ang="0">
                  <a:pos x="T4" y="T5"/>
                </a:cxn>
                <a:cxn ang="0">
                  <a:pos x="T6" y="T7"/>
                </a:cxn>
                <a:cxn ang="0">
                  <a:pos x="T8" y="T9"/>
                </a:cxn>
              </a:cxnLst>
              <a:rect l="0" t="0" r="r" b="b"/>
              <a:pathLst>
                <a:path w="2183" h="582">
                  <a:moveTo>
                    <a:pt x="1308" y="0"/>
                  </a:moveTo>
                  <a:lnTo>
                    <a:pt x="0" y="348"/>
                  </a:lnTo>
                  <a:lnTo>
                    <a:pt x="0" y="582"/>
                  </a:lnTo>
                  <a:lnTo>
                    <a:pt x="2183" y="0"/>
                  </a:lnTo>
                  <a:lnTo>
                    <a:pt x="130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Freeform 6"/>
            <p:cNvSpPr>
              <a:spLocks/>
            </p:cNvSpPr>
            <p:nvPr/>
          </p:nvSpPr>
          <p:spPr bwMode="auto">
            <a:xfrm>
              <a:off x="3852" y="3810"/>
              <a:ext cx="1907" cy="510"/>
            </a:xfrm>
            <a:custGeom>
              <a:avLst/>
              <a:gdLst>
                <a:gd name="T0" fmla="*/ 0 w 1907"/>
                <a:gd name="T1" fmla="*/ 510 h 510"/>
                <a:gd name="T2" fmla="*/ 875 w 1907"/>
                <a:gd name="T3" fmla="*/ 510 h 510"/>
                <a:gd name="T4" fmla="*/ 1907 w 1907"/>
                <a:gd name="T5" fmla="*/ 234 h 510"/>
                <a:gd name="T6" fmla="*/ 1907 w 1907"/>
                <a:gd name="T7" fmla="*/ 0 h 510"/>
                <a:gd name="T8" fmla="*/ 0 w 1907"/>
                <a:gd name="T9" fmla="*/ 510 h 510"/>
              </a:gdLst>
              <a:ahLst/>
              <a:cxnLst>
                <a:cxn ang="0">
                  <a:pos x="T0" y="T1"/>
                </a:cxn>
                <a:cxn ang="0">
                  <a:pos x="T2" y="T3"/>
                </a:cxn>
                <a:cxn ang="0">
                  <a:pos x="T4" y="T5"/>
                </a:cxn>
                <a:cxn ang="0">
                  <a:pos x="T6" y="T7"/>
                </a:cxn>
                <a:cxn ang="0">
                  <a:pos x="T8" y="T9"/>
                </a:cxn>
              </a:cxnLst>
              <a:rect l="0" t="0" r="r" b="b"/>
              <a:pathLst>
                <a:path w="1907" h="510">
                  <a:moveTo>
                    <a:pt x="0" y="510"/>
                  </a:moveTo>
                  <a:lnTo>
                    <a:pt x="875" y="510"/>
                  </a:lnTo>
                  <a:lnTo>
                    <a:pt x="1907" y="234"/>
                  </a:lnTo>
                  <a:lnTo>
                    <a:pt x="1907" y="0"/>
                  </a:lnTo>
                  <a:lnTo>
                    <a:pt x="0" y="5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 name="Title 1"/>
          <p:cNvSpPr>
            <a:spLocks noGrp="1"/>
          </p:cNvSpPr>
          <p:nvPr>
            <p:ph type="title"/>
          </p:nvPr>
        </p:nvSpPr>
        <p:spPr>
          <a:xfrm>
            <a:off x="582611" y="1036800"/>
            <a:ext cx="7981200" cy="936000"/>
          </a:xfrm>
        </p:spPr>
        <p:txBody>
          <a:bodyPr/>
          <a:lstStyle>
            <a:lvl1pPr>
              <a:defRPr b="0" i="0">
                <a:latin typeface="+mn-lt"/>
                <a:cs typeface="VAG Rounded Std Light"/>
              </a:defRPr>
            </a:lvl1pPr>
          </a:lstStyle>
          <a:p>
            <a:r>
              <a:rPr lang="en-US" smtClean="0"/>
              <a:t>Click to edit Master title style</a:t>
            </a:r>
            <a:endParaRPr lang="en-US" dirty="0"/>
          </a:p>
        </p:txBody>
      </p:sp>
      <p:sp>
        <p:nvSpPr>
          <p:cNvPr id="3" name="Content Placeholder 2"/>
          <p:cNvSpPr>
            <a:spLocks noGrp="1"/>
          </p:cNvSpPr>
          <p:nvPr>
            <p:ph idx="1"/>
          </p:nvPr>
        </p:nvSpPr>
        <p:spPr>
          <a:xfrm>
            <a:off x="582612" y="2178000"/>
            <a:ext cx="7980363" cy="3945600"/>
          </a:xfrm>
        </p:spPr>
        <p:txBody>
          <a:bodyPr/>
          <a:lstStyle>
            <a:lvl1pPr>
              <a:defRPr>
                <a:latin typeface="+mn-lt"/>
              </a:defRPr>
            </a:lvl1pPr>
            <a:lvl2pPr marL="269875" indent="-269875">
              <a:buFont typeface="Century Gothic" panose="020B0502020202020204" pitchFamily="34" charset="0"/>
              <a:buChar char="−"/>
              <a:defRPr>
                <a:latin typeface="+mn-lt"/>
              </a:defRPr>
            </a:lvl2pPr>
            <a:lvl3pPr marL="541338" indent="-271463">
              <a:buFont typeface="Century Gothic" panose="020B0502020202020204" pitchFamily="34" charset="0"/>
              <a:buChar char="−"/>
              <a:defRPr>
                <a:latin typeface="+mn-lt"/>
              </a:defRPr>
            </a:lvl3pPr>
            <a:lvl4pPr marL="803275" indent="-261938">
              <a:buFont typeface="Century Gothic" panose="020B0502020202020204" pitchFamily="34" charset="0"/>
              <a:buChar cha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lvl1pPr>
              <a:defRPr cap="all"/>
            </a:lvl1pPr>
          </a:lstStyle>
          <a:p>
            <a:r>
              <a:rPr lang="en-US" smtClean="0"/>
              <a:t>example presentation title</a:t>
            </a:r>
            <a:endParaRPr lang="en-US" dirty="0"/>
          </a:p>
        </p:txBody>
      </p:sp>
      <p:sp>
        <p:nvSpPr>
          <p:cNvPr id="12" name="Text Placeholder 10"/>
          <p:cNvSpPr>
            <a:spLocks noGrp="1"/>
          </p:cNvSpPr>
          <p:nvPr>
            <p:ph type="body" sz="quarter" idx="13" hasCustomPrompt="1"/>
          </p:nvPr>
        </p:nvSpPr>
        <p:spPr>
          <a:xfrm>
            <a:off x="3579813" y="6290798"/>
            <a:ext cx="4983162" cy="223838"/>
          </a:xfrm>
        </p:spPr>
        <p:txBody>
          <a:bodyPr anchor="t" anchorCtr="0">
            <a:noAutofit/>
          </a:bodyPr>
          <a:lstStyle>
            <a:lvl1pPr marL="0" indent="0" algn="r">
              <a:buNone/>
              <a:defRPr sz="1000">
                <a:latin typeface="+mn-lt"/>
              </a:defRPr>
            </a:lvl1pPr>
            <a:lvl2pPr>
              <a:defRPr sz="1200"/>
            </a:lvl2pPr>
            <a:lvl3pPr>
              <a:defRPr sz="1200"/>
            </a:lvl3pPr>
            <a:lvl4pPr>
              <a:defRPr sz="1200"/>
            </a:lvl4pPr>
            <a:lvl5pPr>
              <a:defRPr sz="1200"/>
            </a:lvl5pPr>
          </a:lstStyle>
          <a:p>
            <a:pPr lvl="0"/>
            <a:r>
              <a:rPr lang="en-GB" dirty="0" smtClean="0"/>
              <a:t>Click to add source</a:t>
            </a:r>
          </a:p>
        </p:txBody>
      </p:sp>
      <p:sp>
        <p:nvSpPr>
          <p:cNvPr id="13" name="Date Placeholder 3"/>
          <p:cNvSpPr>
            <a:spLocks noGrp="1"/>
          </p:cNvSpPr>
          <p:nvPr>
            <p:ph type="dt" sz="half" idx="10"/>
          </p:nvPr>
        </p:nvSpPr>
        <p:spPr>
          <a:xfrm>
            <a:off x="1051200" y="6290798"/>
            <a:ext cx="2008188" cy="223069"/>
          </a:xfrm>
        </p:spPr>
        <p:txBody>
          <a:bodyPr anchor="t" anchorCtr="0"/>
          <a:lstStyle>
            <a:lvl1pPr>
              <a:defRPr sz="1000">
                <a:latin typeface="+mn-lt"/>
              </a:defRPr>
            </a:lvl1pPr>
          </a:lstStyle>
          <a:p>
            <a:fld id="{909C3586-06FE-784D-AEBD-A14DEA542F40}" type="datetime1">
              <a:rPr lang="en-GB" smtClean="0"/>
              <a:pPr/>
              <a:t>04/02/2015</a:t>
            </a:fld>
            <a:endParaRPr lang="en-US" dirty="0"/>
          </a:p>
        </p:txBody>
      </p:sp>
      <p:sp>
        <p:nvSpPr>
          <p:cNvPr id="14" name="Slide Number Placeholder 5"/>
          <p:cNvSpPr>
            <a:spLocks noGrp="1"/>
          </p:cNvSpPr>
          <p:nvPr>
            <p:ph type="sldNum" sz="quarter" idx="12"/>
          </p:nvPr>
        </p:nvSpPr>
        <p:spPr>
          <a:xfrm>
            <a:off x="582614" y="6290798"/>
            <a:ext cx="403200" cy="223069"/>
          </a:xfrm>
        </p:spPr>
        <p:txBody>
          <a:bodyPr anchor="t" anchorCtr="0"/>
          <a:lstStyle>
            <a:lvl1pPr>
              <a:defRPr sz="1000">
                <a:latin typeface="+mn-lt"/>
              </a:defRPr>
            </a:lvl1pPr>
          </a:lstStyle>
          <a:p>
            <a:fld id="{1187FAD6-354D-DC41-A326-566F46014689}" type="slidenum">
              <a:rPr lang="en-US" smtClean="0"/>
              <a:pPr/>
              <a:t>‹N°›</a:t>
            </a:fld>
            <a:endParaRPr lang="en-US"/>
          </a:p>
        </p:txBody>
      </p:sp>
    </p:spTree>
    <p:extLst>
      <p:ext uri="{BB962C8B-B14F-4D97-AF65-F5344CB8AC3E}">
        <p14:creationId xmlns:p14="http://schemas.microsoft.com/office/powerpoint/2010/main" val="54521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 Body Content">
    <p:spTree>
      <p:nvGrpSpPr>
        <p:cNvPr id="1" name=""/>
        <p:cNvGrpSpPr/>
        <p:nvPr/>
      </p:nvGrpSpPr>
      <p:grpSpPr>
        <a:xfrm>
          <a:off x="0" y="0"/>
          <a:ext cx="0" cy="0"/>
          <a:chOff x="0" y="0"/>
          <a:chExt cx="0" cy="0"/>
        </a:xfrm>
      </p:grpSpPr>
      <p:grpSp>
        <p:nvGrpSpPr>
          <p:cNvPr id="7" name="Group 4"/>
          <p:cNvGrpSpPr>
            <a:grpSpLocks noChangeAspect="1"/>
          </p:cNvGrpSpPr>
          <p:nvPr userDrawn="1"/>
        </p:nvGrpSpPr>
        <p:grpSpPr bwMode="auto">
          <a:xfrm>
            <a:off x="1588" y="0"/>
            <a:ext cx="9140825" cy="6858000"/>
            <a:chOff x="1" y="0"/>
            <a:chExt cx="5758" cy="4320"/>
          </a:xfrm>
          <a:solidFill>
            <a:schemeClr val="accent4"/>
          </a:solidFill>
        </p:grpSpPr>
        <p:sp>
          <p:nvSpPr>
            <p:cNvPr id="8" name="Freeform 5"/>
            <p:cNvSpPr>
              <a:spLocks/>
            </p:cNvSpPr>
            <p:nvPr/>
          </p:nvSpPr>
          <p:spPr bwMode="auto">
            <a:xfrm>
              <a:off x="1" y="0"/>
              <a:ext cx="2183" cy="582"/>
            </a:xfrm>
            <a:custGeom>
              <a:avLst/>
              <a:gdLst>
                <a:gd name="T0" fmla="*/ 1308 w 2183"/>
                <a:gd name="T1" fmla="*/ 0 h 582"/>
                <a:gd name="T2" fmla="*/ 0 w 2183"/>
                <a:gd name="T3" fmla="*/ 348 h 582"/>
                <a:gd name="T4" fmla="*/ 0 w 2183"/>
                <a:gd name="T5" fmla="*/ 582 h 582"/>
                <a:gd name="T6" fmla="*/ 2183 w 2183"/>
                <a:gd name="T7" fmla="*/ 0 h 582"/>
                <a:gd name="T8" fmla="*/ 1308 w 2183"/>
                <a:gd name="T9" fmla="*/ 0 h 582"/>
              </a:gdLst>
              <a:ahLst/>
              <a:cxnLst>
                <a:cxn ang="0">
                  <a:pos x="T0" y="T1"/>
                </a:cxn>
                <a:cxn ang="0">
                  <a:pos x="T2" y="T3"/>
                </a:cxn>
                <a:cxn ang="0">
                  <a:pos x="T4" y="T5"/>
                </a:cxn>
                <a:cxn ang="0">
                  <a:pos x="T6" y="T7"/>
                </a:cxn>
                <a:cxn ang="0">
                  <a:pos x="T8" y="T9"/>
                </a:cxn>
              </a:cxnLst>
              <a:rect l="0" t="0" r="r" b="b"/>
              <a:pathLst>
                <a:path w="2183" h="582">
                  <a:moveTo>
                    <a:pt x="1308" y="0"/>
                  </a:moveTo>
                  <a:lnTo>
                    <a:pt x="0" y="348"/>
                  </a:lnTo>
                  <a:lnTo>
                    <a:pt x="0" y="582"/>
                  </a:lnTo>
                  <a:lnTo>
                    <a:pt x="2183" y="0"/>
                  </a:lnTo>
                  <a:lnTo>
                    <a:pt x="130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Freeform 6"/>
            <p:cNvSpPr>
              <a:spLocks/>
            </p:cNvSpPr>
            <p:nvPr/>
          </p:nvSpPr>
          <p:spPr bwMode="auto">
            <a:xfrm>
              <a:off x="3852" y="3810"/>
              <a:ext cx="1907" cy="510"/>
            </a:xfrm>
            <a:custGeom>
              <a:avLst/>
              <a:gdLst>
                <a:gd name="T0" fmla="*/ 0 w 1907"/>
                <a:gd name="T1" fmla="*/ 510 h 510"/>
                <a:gd name="T2" fmla="*/ 875 w 1907"/>
                <a:gd name="T3" fmla="*/ 510 h 510"/>
                <a:gd name="T4" fmla="*/ 1907 w 1907"/>
                <a:gd name="T5" fmla="*/ 234 h 510"/>
                <a:gd name="T6" fmla="*/ 1907 w 1907"/>
                <a:gd name="T7" fmla="*/ 0 h 510"/>
                <a:gd name="T8" fmla="*/ 0 w 1907"/>
                <a:gd name="T9" fmla="*/ 510 h 510"/>
              </a:gdLst>
              <a:ahLst/>
              <a:cxnLst>
                <a:cxn ang="0">
                  <a:pos x="T0" y="T1"/>
                </a:cxn>
                <a:cxn ang="0">
                  <a:pos x="T2" y="T3"/>
                </a:cxn>
                <a:cxn ang="0">
                  <a:pos x="T4" y="T5"/>
                </a:cxn>
                <a:cxn ang="0">
                  <a:pos x="T6" y="T7"/>
                </a:cxn>
                <a:cxn ang="0">
                  <a:pos x="T8" y="T9"/>
                </a:cxn>
              </a:cxnLst>
              <a:rect l="0" t="0" r="r" b="b"/>
              <a:pathLst>
                <a:path w="1907" h="510">
                  <a:moveTo>
                    <a:pt x="0" y="510"/>
                  </a:moveTo>
                  <a:lnTo>
                    <a:pt x="875" y="510"/>
                  </a:lnTo>
                  <a:lnTo>
                    <a:pt x="1907" y="234"/>
                  </a:lnTo>
                  <a:lnTo>
                    <a:pt x="1907" y="0"/>
                  </a:lnTo>
                  <a:lnTo>
                    <a:pt x="0" y="5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 name="Title 1"/>
          <p:cNvSpPr>
            <a:spLocks noGrp="1"/>
          </p:cNvSpPr>
          <p:nvPr>
            <p:ph type="title"/>
          </p:nvPr>
        </p:nvSpPr>
        <p:spPr>
          <a:xfrm>
            <a:off x="582611" y="1036800"/>
            <a:ext cx="7981200" cy="936000"/>
          </a:xfrm>
        </p:spPr>
        <p:txBody>
          <a:bodyPr/>
          <a:lstStyle>
            <a:lvl1pPr>
              <a:defRPr b="0" i="0">
                <a:latin typeface="+mn-lt"/>
                <a:cs typeface="VAG Rounded Std Light"/>
              </a:defRPr>
            </a:lvl1pPr>
          </a:lstStyle>
          <a:p>
            <a:r>
              <a:rPr lang="en-US" smtClean="0"/>
              <a:t>Click to edit Master title style</a:t>
            </a:r>
            <a:endParaRPr lang="en-US" dirty="0"/>
          </a:p>
        </p:txBody>
      </p:sp>
      <p:sp>
        <p:nvSpPr>
          <p:cNvPr id="3" name="Content Placeholder 2"/>
          <p:cNvSpPr>
            <a:spLocks noGrp="1"/>
          </p:cNvSpPr>
          <p:nvPr>
            <p:ph idx="1"/>
          </p:nvPr>
        </p:nvSpPr>
        <p:spPr>
          <a:xfrm>
            <a:off x="582613" y="2178000"/>
            <a:ext cx="3733894" cy="3945600"/>
          </a:xfrm>
        </p:spPr>
        <p:txBody>
          <a:bodyPr/>
          <a:lstStyle>
            <a:lvl1pPr>
              <a:defRPr>
                <a:latin typeface="+mn-lt"/>
              </a:defRPr>
            </a:lvl1pPr>
            <a:lvl2pPr marL="269875" indent="-269875">
              <a:buFont typeface="Century Gothic" panose="020B0502020202020204" pitchFamily="34" charset="0"/>
              <a:buChar char="−"/>
              <a:defRPr>
                <a:latin typeface="+mn-lt"/>
              </a:defRPr>
            </a:lvl2pPr>
            <a:lvl3pPr marL="541338" indent="-271463">
              <a:buFont typeface="Century Gothic" panose="020B0502020202020204" pitchFamily="34" charset="0"/>
              <a:buChar char="−"/>
              <a:defRPr>
                <a:latin typeface="+mn-lt"/>
              </a:defRPr>
            </a:lvl3pPr>
            <a:lvl4pPr marL="803275" indent="-261938">
              <a:buFont typeface="Century Gothic" panose="020B0502020202020204" pitchFamily="34" charset="0"/>
              <a:buChar cha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lvl1pPr>
              <a:defRPr cap="all"/>
            </a:lvl1pPr>
          </a:lstStyle>
          <a:p>
            <a:r>
              <a:rPr lang="en-US" smtClean="0"/>
              <a:t>example presentation title</a:t>
            </a:r>
            <a:endParaRPr lang="en-US" dirty="0"/>
          </a:p>
        </p:txBody>
      </p:sp>
      <p:sp>
        <p:nvSpPr>
          <p:cNvPr id="12" name="Text Placeholder 10"/>
          <p:cNvSpPr>
            <a:spLocks noGrp="1"/>
          </p:cNvSpPr>
          <p:nvPr>
            <p:ph type="body" sz="quarter" idx="13" hasCustomPrompt="1"/>
          </p:nvPr>
        </p:nvSpPr>
        <p:spPr>
          <a:xfrm>
            <a:off x="3579813" y="6290798"/>
            <a:ext cx="4983162" cy="223838"/>
          </a:xfrm>
        </p:spPr>
        <p:txBody>
          <a:bodyPr anchor="t" anchorCtr="0">
            <a:noAutofit/>
          </a:bodyPr>
          <a:lstStyle>
            <a:lvl1pPr marL="0" indent="0" algn="r">
              <a:buNone/>
              <a:defRPr sz="1000">
                <a:latin typeface="+mn-lt"/>
              </a:defRPr>
            </a:lvl1pPr>
            <a:lvl2pPr>
              <a:defRPr sz="1200"/>
            </a:lvl2pPr>
            <a:lvl3pPr>
              <a:defRPr sz="1200"/>
            </a:lvl3pPr>
            <a:lvl4pPr>
              <a:defRPr sz="1200"/>
            </a:lvl4pPr>
            <a:lvl5pPr>
              <a:defRPr sz="1200"/>
            </a:lvl5pPr>
          </a:lstStyle>
          <a:p>
            <a:pPr lvl="0"/>
            <a:r>
              <a:rPr lang="en-GB" dirty="0" smtClean="0"/>
              <a:t>Click to add source</a:t>
            </a:r>
          </a:p>
        </p:txBody>
      </p:sp>
      <p:sp>
        <p:nvSpPr>
          <p:cNvPr id="13" name="Date Placeholder 3"/>
          <p:cNvSpPr>
            <a:spLocks noGrp="1"/>
          </p:cNvSpPr>
          <p:nvPr>
            <p:ph type="dt" sz="half" idx="10"/>
          </p:nvPr>
        </p:nvSpPr>
        <p:spPr>
          <a:xfrm>
            <a:off x="1051200" y="6290798"/>
            <a:ext cx="2008188" cy="223069"/>
          </a:xfrm>
        </p:spPr>
        <p:txBody>
          <a:bodyPr anchor="t" anchorCtr="0"/>
          <a:lstStyle>
            <a:lvl1pPr>
              <a:defRPr sz="1000">
                <a:latin typeface="+mn-lt"/>
              </a:defRPr>
            </a:lvl1pPr>
          </a:lstStyle>
          <a:p>
            <a:fld id="{909C3586-06FE-784D-AEBD-A14DEA542F40}" type="datetime1">
              <a:rPr lang="en-GB" smtClean="0"/>
              <a:pPr/>
              <a:t>04/02/2015</a:t>
            </a:fld>
            <a:endParaRPr lang="en-US" dirty="0"/>
          </a:p>
        </p:txBody>
      </p:sp>
      <p:sp>
        <p:nvSpPr>
          <p:cNvPr id="14" name="Slide Number Placeholder 5"/>
          <p:cNvSpPr>
            <a:spLocks noGrp="1"/>
          </p:cNvSpPr>
          <p:nvPr>
            <p:ph type="sldNum" sz="quarter" idx="12"/>
          </p:nvPr>
        </p:nvSpPr>
        <p:spPr>
          <a:xfrm>
            <a:off x="582614" y="6290798"/>
            <a:ext cx="403200" cy="223069"/>
          </a:xfrm>
        </p:spPr>
        <p:txBody>
          <a:bodyPr anchor="t" anchorCtr="0"/>
          <a:lstStyle>
            <a:lvl1pPr>
              <a:defRPr sz="1000">
                <a:latin typeface="+mn-lt"/>
              </a:defRPr>
            </a:lvl1pPr>
          </a:lstStyle>
          <a:p>
            <a:fld id="{1187FAD6-354D-DC41-A326-566F46014689}" type="slidenum">
              <a:rPr lang="en-US" smtClean="0"/>
              <a:pPr/>
              <a:t>‹N°›</a:t>
            </a:fld>
            <a:endParaRPr lang="en-US"/>
          </a:p>
        </p:txBody>
      </p:sp>
      <p:sp>
        <p:nvSpPr>
          <p:cNvPr id="11" name="Content Placeholder 2"/>
          <p:cNvSpPr>
            <a:spLocks noGrp="1"/>
          </p:cNvSpPr>
          <p:nvPr>
            <p:ph idx="14"/>
          </p:nvPr>
        </p:nvSpPr>
        <p:spPr>
          <a:xfrm>
            <a:off x="4829917" y="2178000"/>
            <a:ext cx="3733894" cy="3945600"/>
          </a:xfrm>
        </p:spPr>
        <p:txBody>
          <a:bodyPr/>
          <a:lstStyle>
            <a:lvl1pPr>
              <a:defRPr>
                <a:latin typeface="+mn-lt"/>
              </a:defRPr>
            </a:lvl1pPr>
            <a:lvl2pPr marL="269875" indent="-269875">
              <a:buFont typeface="Century Gothic" panose="020B0502020202020204" pitchFamily="34" charset="0"/>
              <a:buChar char="−"/>
              <a:defRPr>
                <a:latin typeface="+mn-lt"/>
              </a:defRPr>
            </a:lvl2pPr>
            <a:lvl3pPr marL="541338" indent="-271463">
              <a:buFont typeface="Century Gothic" panose="020B0502020202020204" pitchFamily="34" charset="0"/>
              <a:buChar char="−"/>
              <a:defRPr>
                <a:latin typeface="+mn-lt"/>
              </a:defRPr>
            </a:lvl3pPr>
            <a:lvl4pPr marL="803275" indent="-261938">
              <a:buFont typeface="Century Gothic" panose="020B0502020202020204" pitchFamily="34" charset="0"/>
              <a:buChar cha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99296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2 image">
    <p:spTree>
      <p:nvGrpSpPr>
        <p:cNvPr id="1" name=""/>
        <p:cNvGrpSpPr/>
        <p:nvPr/>
      </p:nvGrpSpPr>
      <p:grpSpPr>
        <a:xfrm>
          <a:off x="0" y="0"/>
          <a:ext cx="0" cy="0"/>
          <a:chOff x="0" y="0"/>
          <a:chExt cx="0" cy="0"/>
        </a:xfrm>
      </p:grpSpPr>
      <p:sp>
        <p:nvSpPr>
          <p:cNvPr id="13" name="Picture Placeholder 12"/>
          <p:cNvSpPr>
            <a:spLocks noGrp="1"/>
          </p:cNvSpPr>
          <p:nvPr>
            <p:ph type="pic" sz="quarter" idx="14"/>
          </p:nvPr>
        </p:nvSpPr>
        <p:spPr>
          <a:xfrm>
            <a:off x="5689600" y="3633788"/>
            <a:ext cx="3454400" cy="2489200"/>
          </a:xfrm>
        </p:spPr>
        <p:txBody>
          <a:bodyPr>
            <a:normAutofit/>
          </a:bodyPr>
          <a:lstStyle>
            <a:lvl1pPr algn="ctr">
              <a:defRPr sz="1000"/>
            </a:lvl1pPr>
          </a:lstStyle>
          <a:p>
            <a:r>
              <a:rPr lang="en-US" smtClean="0"/>
              <a:t>Click icon to add picture</a:t>
            </a:r>
            <a:endParaRPr lang="en-US" dirty="0"/>
          </a:p>
        </p:txBody>
      </p:sp>
      <p:sp>
        <p:nvSpPr>
          <p:cNvPr id="8" name="Freeform 5"/>
          <p:cNvSpPr>
            <a:spLocks/>
          </p:cNvSpPr>
          <p:nvPr/>
        </p:nvSpPr>
        <p:spPr bwMode="auto">
          <a:xfrm>
            <a:off x="1588" y="0"/>
            <a:ext cx="3465513" cy="923925"/>
          </a:xfrm>
          <a:custGeom>
            <a:avLst/>
            <a:gdLst>
              <a:gd name="T0" fmla="*/ 1308 w 2183"/>
              <a:gd name="T1" fmla="*/ 0 h 582"/>
              <a:gd name="T2" fmla="*/ 0 w 2183"/>
              <a:gd name="T3" fmla="*/ 348 h 582"/>
              <a:gd name="T4" fmla="*/ 0 w 2183"/>
              <a:gd name="T5" fmla="*/ 582 h 582"/>
              <a:gd name="T6" fmla="*/ 2183 w 2183"/>
              <a:gd name="T7" fmla="*/ 0 h 582"/>
              <a:gd name="T8" fmla="*/ 1308 w 2183"/>
              <a:gd name="T9" fmla="*/ 0 h 582"/>
            </a:gdLst>
            <a:ahLst/>
            <a:cxnLst>
              <a:cxn ang="0">
                <a:pos x="T0" y="T1"/>
              </a:cxn>
              <a:cxn ang="0">
                <a:pos x="T2" y="T3"/>
              </a:cxn>
              <a:cxn ang="0">
                <a:pos x="T4" y="T5"/>
              </a:cxn>
              <a:cxn ang="0">
                <a:pos x="T6" y="T7"/>
              </a:cxn>
              <a:cxn ang="0">
                <a:pos x="T8" y="T9"/>
              </a:cxn>
            </a:cxnLst>
            <a:rect l="0" t="0" r="r" b="b"/>
            <a:pathLst>
              <a:path w="2183" h="582">
                <a:moveTo>
                  <a:pt x="1308" y="0"/>
                </a:moveTo>
                <a:lnTo>
                  <a:pt x="0" y="348"/>
                </a:lnTo>
                <a:lnTo>
                  <a:pt x="0" y="582"/>
                </a:lnTo>
                <a:lnTo>
                  <a:pt x="2183" y="0"/>
                </a:lnTo>
                <a:lnTo>
                  <a:pt x="1308"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title"/>
          </p:nvPr>
        </p:nvSpPr>
        <p:spPr>
          <a:xfrm>
            <a:off x="582611" y="1036800"/>
            <a:ext cx="7981200" cy="936000"/>
          </a:xfrm>
        </p:spPr>
        <p:txBody>
          <a:bodyPr/>
          <a:lstStyle>
            <a:lvl1pPr>
              <a:defRPr b="0" i="0">
                <a:latin typeface="+mn-lt"/>
                <a:cs typeface="VAG Rounded Std Light"/>
              </a:defRPr>
            </a:lvl1pPr>
          </a:lstStyle>
          <a:p>
            <a:r>
              <a:rPr lang="en-US" smtClean="0"/>
              <a:t>Click to edit Master title style</a:t>
            </a:r>
            <a:endParaRPr lang="en-US" dirty="0"/>
          </a:p>
        </p:txBody>
      </p:sp>
      <p:sp>
        <p:nvSpPr>
          <p:cNvPr id="3" name="Content Placeholder 2"/>
          <p:cNvSpPr>
            <a:spLocks noGrp="1"/>
          </p:cNvSpPr>
          <p:nvPr>
            <p:ph idx="1"/>
          </p:nvPr>
        </p:nvSpPr>
        <p:spPr>
          <a:xfrm>
            <a:off x="582613" y="2178000"/>
            <a:ext cx="4446588" cy="3945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lvl1pPr>
              <a:defRPr cap="all"/>
            </a:lvl1pPr>
          </a:lstStyle>
          <a:p>
            <a:r>
              <a:rPr lang="en-US" smtClean="0"/>
              <a:t>example presentation title</a:t>
            </a:r>
            <a:endParaRPr lang="en-US" dirty="0"/>
          </a:p>
        </p:txBody>
      </p:sp>
      <p:sp>
        <p:nvSpPr>
          <p:cNvPr id="11" name="Text Placeholder 10"/>
          <p:cNvSpPr>
            <a:spLocks noGrp="1"/>
          </p:cNvSpPr>
          <p:nvPr>
            <p:ph type="body" sz="quarter" idx="13" hasCustomPrompt="1"/>
          </p:nvPr>
        </p:nvSpPr>
        <p:spPr>
          <a:xfrm>
            <a:off x="3579813" y="6290798"/>
            <a:ext cx="4983162" cy="223838"/>
          </a:xfrm>
        </p:spPr>
        <p:txBody>
          <a:bodyPr anchor="t" anchorCtr="0">
            <a:noAutofit/>
          </a:bodyPr>
          <a:lstStyle>
            <a:lvl1pPr marL="0" indent="0" algn="r">
              <a:buNone/>
              <a:defRPr sz="1000"/>
            </a:lvl1pPr>
            <a:lvl2pPr>
              <a:defRPr sz="1200"/>
            </a:lvl2pPr>
            <a:lvl3pPr>
              <a:defRPr sz="1200"/>
            </a:lvl3pPr>
            <a:lvl4pPr>
              <a:defRPr sz="1200"/>
            </a:lvl4pPr>
            <a:lvl5pPr>
              <a:defRPr sz="1200"/>
            </a:lvl5pPr>
          </a:lstStyle>
          <a:p>
            <a:pPr lvl="0"/>
            <a:r>
              <a:rPr lang="en-GB" dirty="0" smtClean="0"/>
              <a:t>Click to add source</a:t>
            </a:r>
          </a:p>
        </p:txBody>
      </p:sp>
      <p:sp>
        <p:nvSpPr>
          <p:cNvPr id="14" name="Picture Placeholder 12"/>
          <p:cNvSpPr>
            <a:spLocks noGrp="1"/>
          </p:cNvSpPr>
          <p:nvPr>
            <p:ph type="pic" sz="quarter" idx="15"/>
          </p:nvPr>
        </p:nvSpPr>
        <p:spPr>
          <a:xfrm>
            <a:off x="5689600" y="2176815"/>
            <a:ext cx="3454400" cy="1456973"/>
          </a:xfrm>
        </p:spPr>
        <p:txBody>
          <a:bodyPr>
            <a:normAutofit/>
          </a:bodyPr>
          <a:lstStyle>
            <a:lvl1pPr algn="ctr">
              <a:defRPr sz="1000"/>
            </a:lvl1pPr>
          </a:lstStyle>
          <a:p>
            <a:r>
              <a:rPr lang="en-US" smtClean="0"/>
              <a:t>Click icon to add picture</a:t>
            </a:r>
            <a:endParaRPr lang="en-US" dirty="0"/>
          </a:p>
        </p:txBody>
      </p:sp>
      <p:sp>
        <p:nvSpPr>
          <p:cNvPr id="15" name="Date Placeholder 3"/>
          <p:cNvSpPr>
            <a:spLocks noGrp="1"/>
          </p:cNvSpPr>
          <p:nvPr>
            <p:ph type="dt" sz="half" idx="10"/>
          </p:nvPr>
        </p:nvSpPr>
        <p:spPr>
          <a:xfrm>
            <a:off x="1051200" y="6290798"/>
            <a:ext cx="2008188" cy="223069"/>
          </a:xfrm>
        </p:spPr>
        <p:txBody>
          <a:bodyPr anchor="t" anchorCtr="0"/>
          <a:lstStyle>
            <a:lvl1pPr>
              <a:defRPr sz="1000"/>
            </a:lvl1pPr>
          </a:lstStyle>
          <a:p>
            <a:fld id="{909C3586-06FE-784D-AEBD-A14DEA542F40}" type="datetime1">
              <a:rPr lang="en-GB" smtClean="0"/>
              <a:pPr/>
              <a:t>04/02/2015</a:t>
            </a:fld>
            <a:endParaRPr lang="en-US" dirty="0"/>
          </a:p>
        </p:txBody>
      </p:sp>
      <p:sp>
        <p:nvSpPr>
          <p:cNvPr id="16" name="Slide Number Placeholder 5"/>
          <p:cNvSpPr>
            <a:spLocks noGrp="1"/>
          </p:cNvSpPr>
          <p:nvPr>
            <p:ph type="sldNum" sz="quarter" idx="12"/>
          </p:nvPr>
        </p:nvSpPr>
        <p:spPr>
          <a:xfrm>
            <a:off x="582614" y="6290798"/>
            <a:ext cx="403200" cy="223069"/>
          </a:xfrm>
        </p:spPr>
        <p:txBody>
          <a:bodyPr anchor="t" anchorCtr="0"/>
          <a:lstStyle>
            <a:lvl1pPr>
              <a:defRPr sz="1000"/>
            </a:lvl1pPr>
          </a:lstStyle>
          <a:p>
            <a:fld id="{1187FAD6-354D-DC41-A326-566F46014689}" type="slidenum">
              <a:rPr lang="en-US" smtClean="0"/>
              <a:pPr/>
              <a:t>‹N°›</a:t>
            </a:fld>
            <a:endParaRPr lang="en-US"/>
          </a:p>
        </p:txBody>
      </p:sp>
    </p:spTree>
    <p:extLst>
      <p:ext uri="{BB962C8B-B14F-4D97-AF65-F5344CB8AC3E}">
        <p14:creationId xmlns:p14="http://schemas.microsoft.com/office/powerpoint/2010/main" val="462248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 image">
    <p:spTree>
      <p:nvGrpSpPr>
        <p:cNvPr id="1" name=""/>
        <p:cNvGrpSpPr/>
        <p:nvPr/>
      </p:nvGrpSpPr>
      <p:grpSpPr>
        <a:xfrm>
          <a:off x="0" y="0"/>
          <a:ext cx="0" cy="0"/>
          <a:chOff x="0" y="0"/>
          <a:chExt cx="0" cy="0"/>
        </a:xfrm>
      </p:grpSpPr>
      <p:sp>
        <p:nvSpPr>
          <p:cNvPr id="8" name="Freeform 5"/>
          <p:cNvSpPr>
            <a:spLocks/>
          </p:cNvSpPr>
          <p:nvPr/>
        </p:nvSpPr>
        <p:spPr bwMode="auto">
          <a:xfrm>
            <a:off x="1588" y="0"/>
            <a:ext cx="3465513" cy="923925"/>
          </a:xfrm>
          <a:custGeom>
            <a:avLst/>
            <a:gdLst>
              <a:gd name="T0" fmla="*/ 1308 w 2183"/>
              <a:gd name="T1" fmla="*/ 0 h 582"/>
              <a:gd name="T2" fmla="*/ 0 w 2183"/>
              <a:gd name="T3" fmla="*/ 348 h 582"/>
              <a:gd name="T4" fmla="*/ 0 w 2183"/>
              <a:gd name="T5" fmla="*/ 582 h 582"/>
              <a:gd name="T6" fmla="*/ 2183 w 2183"/>
              <a:gd name="T7" fmla="*/ 0 h 582"/>
              <a:gd name="T8" fmla="*/ 1308 w 2183"/>
              <a:gd name="T9" fmla="*/ 0 h 582"/>
            </a:gdLst>
            <a:ahLst/>
            <a:cxnLst>
              <a:cxn ang="0">
                <a:pos x="T0" y="T1"/>
              </a:cxn>
              <a:cxn ang="0">
                <a:pos x="T2" y="T3"/>
              </a:cxn>
              <a:cxn ang="0">
                <a:pos x="T4" y="T5"/>
              </a:cxn>
              <a:cxn ang="0">
                <a:pos x="T6" y="T7"/>
              </a:cxn>
              <a:cxn ang="0">
                <a:pos x="T8" y="T9"/>
              </a:cxn>
            </a:cxnLst>
            <a:rect l="0" t="0" r="r" b="b"/>
            <a:pathLst>
              <a:path w="2183" h="582">
                <a:moveTo>
                  <a:pt x="1308" y="0"/>
                </a:moveTo>
                <a:lnTo>
                  <a:pt x="0" y="348"/>
                </a:lnTo>
                <a:lnTo>
                  <a:pt x="0" y="582"/>
                </a:lnTo>
                <a:lnTo>
                  <a:pt x="2183" y="0"/>
                </a:lnTo>
                <a:lnTo>
                  <a:pt x="1308"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title"/>
          </p:nvPr>
        </p:nvSpPr>
        <p:spPr>
          <a:xfrm>
            <a:off x="582611" y="1036800"/>
            <a:ext cx="7981200" cy="936000"/>
          </a:xfrm>
        </p:spPr>
        <p:txBody>
          <a:bodyPr/>
          <a:lstStyle>
            <a:lvl1pPr>
              <a:defRPr b="0" i="0">
                <a:latin typeface="+mn-lt"/>
                <a:cs typeface="VAG Rounded Std Light"/>
              </a:defRPr>
            </a:lvl1pPr>
          </a:lstStyle>
          <a:p>
            <a:r>
              <a:rPr lang="en-US" smtClean="0"/>
              <a:t>Click to edit Master title style</a:t>
            </a:r>
            <a:endParaRPr lang="en-US" dirty="0"/>
          </a:p>
        </p:txBody>
      </p:sp>
      <p:sp>
        <p:nvSpPr>
          <p:cNvPr id="5" name="Footer Placeholder 4"/>
          <p:cNvSpPr>
            <a:spLocks noGrp="1"/>
          </p:cNvSpPr>
          <p:nvPr>
            <p:ph type="ftr" sz="quarter" idx="11"/>
          </p:nvPr>
        </p:nvSpPr>
        <p:spPr/>
        <p:txBody>
          <a:bodyPr/>
          <a:lstStyle>
            <a:lvl1pPr>
              <a:defRPr cap="all"/>
            </a:lvl1pPr>
          </a:lstStyle>
          <a:p>
            <a:r>
              <a:rPr lang="en-US" smtClean="0"/>
              <a:t>example presentation title</a:t>
            </a:r>
            <a:endParaRPr lang="en-US" dirty="0"/>
          </a:p>
        </p:txBody>
      </p:sp>
      <p:sp>
        <p:nvSpPr>
          <p:cNvPr id="13" name="Picture Placeholder 12"/>
          <p:cNvSpPr>
            <a:spLocks noGrp="1"/>
          </p:cNvSpPr>
          <p:nvPr>
            <p:ph type="pic" sz="quarter" idx="12"/>
          </p:nvPr>
        </p:nvSpPr>
        <p:spPr>
          <a:xfrm>
            <a:off x="582613" y="2438400"/>
            <a:ext cx="1865312" cy="4419600"/>
          </a:xfrm>
        </p:spPr>
        <p:txBody>
          <a:bodyPr>
            <a:normAutofit/>
          </a:bodyPr>
          <a:lstStyle>
            <a:lvl1pPr algn="ctr">
              <a:defRPr sz="1400"/>
            </a:lvl1pPr>
          </a:lstStyle>
          <a:p>
            <a:r>
              <a:rPr lang="en-US" smtClean="0"/>
              <a:t>Click icon to add picture</a:t>
            </a:r>
            <a:endParaRPr lang="en-US" dirty="0"/>
          </a:p>
        </p:txBody>
      </p:sp>
      <p:sp>
        <p:nvSpPr>
          <p:cNvPr id="14" name="Picture Placeholder 12"/>
          <p:cNvSpPr>
            <a:spLocks noGrp="1"/>
          </p:cNvSpPr>
          <p:nvPr>
            <p:ph type="pic" sz="quarter" idx="13"/>
          </p:nvPr>
        </p:nvSpPr>
        <p:spPr>
          <a:xfrm>
            <a:off x="2629535" y="3230880"/>
            <a:ext cx="2881947" cy="3627120"/>
          </a:xfrm>
        </p:spPr>
        <p:txBody>
          <a:bodyPr>
            <a:normAutofit/>
          </a:bodyPr>
          <a:lstStyle>
            <a:lvl1pPr algn="ctr">
              <a:defRPr sz="1400"/>
            </a:lvl1pPr>
          </a:lstStyle>
          <a:p>
            <a:r>
              <a:rPr lang="en-US" smtClean="0"/>
              <a:t>Click icon to add picture</a:t>
            </a:r>
            <a:endParaRPr lang="en-US"/>
          </a:p>
        </p:txBody>
      </p:sp>
      <p:sp>
        <p:nvSpPr>
          <p:cNvPr id="15" name="Picture Placeholder 12"/>
          <p:cNvSpPr>
            <a:spLocks noGrp="1"/>
          </p:cNvSpPr>
          <p:nvPr>
            <p:ph type="pic" sz="quarter" idx="14"/>
          </p:nvPr>
        </p:nvSpPr>
        <p:spPr>
          <a:xfrm>
            <a:off x="5693093" y="2046684"/>
            <a:ext cx="2870718" cy="4811316"/>
          </a:xfrm>
        </p:spPr>
        <p:txBody>
          <a:bodyPr>
            <a:normAutofit/>
          </a:bodyPr>
          <a:lstStyle>
            <a:lvl1pPr algn="ctr">
              <a:defRPr sz="1400"/>
            </a:lvl1pPr>
          </a:lstStyle>
          <a:p>
            <a:r>
              <a:rPr lang="en-US" smtClean="0"/>
              <a:t>Click icon to add picture</a:t>
            </a:r>
            <a:endParaRPr lang="en-US" dirty="0"/>
          </a:p>
        </p:txBody>
      </p:sp>
    </p:spTree>
    <p:extLst>
      <p:ext uri="{BB962C8B-B14F-4D97-AF65-F5344CB8AC3E}">
        <p14:creationId xmlns:p14="http://schemas.microsoft.com/office/powerpoint/2010/main" val="25772212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8" name="Rectangle 7"/>
          <p:cNvSpPr>
            <a:spLocks noChangeArrowheads="1"/>
          </p:cNvSpPr>
          <p:nvPr/>
        </p:nvSpPr>
        <p:spPr bwMode="auto">
          <a:xfrm>
            <a:off x="7706780" y="0"/>
            <a:ext cx="333375" cy="6858000"/>
          </a:xfrm>
          <a:prstGeom prst="rect">
            <a:avLst/>
          </a:prstGeom>
          <a:solidFill>
            <a:schemeClr val="accent5"/>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9" name="Freeform 8"/>
          <p:cNvSpPr>
            <a:spLocks/>
          </p:cNvSpPr>
          <p:nvPr/>
        </p:nvSpPr>
        <p:spPr bwMode="auto">
          <a:xfrm>
            <a:off x="6101818" y="0"/>
            <a:ext cx="1546225" cy="6858000"/>
          </a:xfrm>
          <a:custGeom>
            <a:avLst/>
            <a:gdLst>
              <a:gd name="T0" fmla="*/ 764 w 974"/>
              <a:gd name="T1" fmla="*/ 0 h 4320"/>
              <a:gd name="T2" fmla="*/ 0 w 974"/>
              <a:gd name="T3" fmla="*/ 4320 h 4320"/>
              <a:gd name="T4" fmla="*/ 210 w 974"/>
              <a:gd name="T5" fmla="*/ 4320 h 4320"/>
              <a:gd name="T6" fmla="*/ 974 w 974"/>
              <a:gd name="T7" fmla="*/ 0 h 4320"/>
              <a:gd name="T8" fmla="*/ 764 w 974"/>
              <a:gd name="T9" fmla="*/ 0 h 4320"/>
            </a:gdLst>
            <a:ahLst/>
            <a:cxnLst>
              <a:cxn ang="0">
                <a:pos x="T0" y="T1"/>
              </a:cxn>
              <a:cxn ang="0">
                <a:pos x="T2" y="T3"/>
              </a:cxn>
              <a:cxn ang="0">
                <a:pos x="T4" y="T5"/>
              </a:cxn>
              <a:cxn ang="0">
                <a:pos x="T6" y="T7"/>
              </a:cxn>
              <a:cxn ang="0">
                <a:pos x="T8" y="T9"/>
              </a:cxn>
            </a:cxnLst>
            <a:rect l="0" t="0" r="r" b="b"/>
            <a:pathLst>
              <a:path w="974" h="4320">
                <a:moveTo>
                  <a:pt x="764" y="0"/>
                </a:moveTo>
                <a:lnTo>
                  <a:pt x="0" y="4320"/>
                </a:lnTo>
                <a:lnTo>
                  <a:pt x="210" y="4320"/>
                </a:lnTo>
                <a:lnTo>
                  <a:pt x="974" y="0"/>
                </a:lnTo>
                <a:lnTo>
                  <a:pt x="764" y="0"/>
                </a:lnTo>
                <a:close/>
              </a:path>
            </a:pathLst>
          </a:cu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11" name="Freeform 10"/>
          <p:cNvSpPr>
            <a:spLocks/>
          </p:cNvSpPr>
          <p:nvPr/>
        </p:nvSpPr>
        <p:spPr bwMode="auto">
          <a:xfrm>
            <a:off x="8841843" y="5081588"/>
            <a:ext cx="315913" cy="1776413"/>
          </a:xfrm>
          <a:custGeom>
            <a:avLst/>
            <a:gdLst>
              <a:gd name="T0" fmla="*/ 0 w 199"/>
              <a:gd name="T1" fmla="*/ 1119 h 1119"/>
              <a:gd name="T2" fmla="*/ 199 w 199"/>
              <a:gd name="T3" fmla="*/ 1119 h 1119"/>
              <a:gd name="T4" fmla="*/ 199 w 199"/>
              <a:gd name="T5" fmla="*/ 0 h 1119"/>
              <a:gd name="T6" fmla="*/ 0 w 199"/>
              <a:gd name="T7" fmla="*/ 1119 h 1119"/>
            </a:gdLst>
            <a:ahLst/>
            <a:cxnLst>
              <a:cxn ang="0">
                <a:pos x="T0" y="T1"/>
              </a:cxn>
              <a:cxn ang="0">
                <a:pos x="T2" y="T3"/>
              </a:cxn>
              <a:cxn ang="0">
                <a:pos x="T4" y="T5"/>
              </a:cxn>
              <a:cxn ang="0">
                <a:pos x="T6" y="T7"/>
              </a:cxn>
            </a:cxnLst>
            <a:rect l="0" t="0" r="r" b="b"/>
            <a:pathLst>
              <a:path w="199" h="1119">
                <a:moveTo>
                  <a:pt x="0" y="1119"/>
                </a:moveTo>
                <a:lnTo>
                  <a:pt x="199" y="1119"/>
                </a:lnTo>
                <a:lnTo>
                  <a:pt x="199" y="0"/>
                </a:lnTo>
                <a:lnTo>
                  <a:pt x="0" y="1119"/>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12" name="Freeform 11"/>
          <p:cNvSpPr>
            <a:spLocks/>
          </p:cNvSpPr>
          <p:nvPr/>
        </p:nvSpPr>
        <p:spPr bwMode="auto">
          <a:xfrm>
            <a:off x="8298918" y="1976438"/>
            <a:ext cx="858838" cy="4881562"/>
          </a:xfrm>
          <a:custGeom>
            <a:avLst/>
            <a:gdLst>
              <a:gd name="T0" fmla="*/ 0 w 541"/>
              <a:gd name="T1" fmla="*/ 3075 h 3075"/>
              <a:gd name="T2" fmla="*/ 204 w 541"/>
              <a:gd name="T3" fmla="*/ 3075 h 3075"/>
              <a:gd name="T4" fmla="*/ 541 w 541"/>
              <a:gd name="T5" fmla="*/ 1186 h 3075"/>
              <a:gd name="T6" fmla="*/ 541 w 541"/>
              <a:gd name="T7" fmla="*/ 0 h 3075"/>
              <a:gd name="T8" fmla="*/ 0 w 541"/>
              <a:gd name="T9" fmla="*/ 3075 h 3075"/>
            </a:gdLst>
            <a:ahLst/>
            <a:cxnLst>
              <a:cxn ang="0">
                <a:pos x="T0" y="T1"/>
              </a:cxn>
              <a:cxn ang="0">
                <a:pos x="T2" y="T3"/>
              </a:cxn>
              <a:cxn ang="0">
                <a:pos x="T4" y="T5"/>
              </a:cxn>
              <a:cxn ang="0">
                <a:pos x="T6" y="T7"/>
              </a:cxn>
              <a:cxn ang="0">
                <a:pos x="T8" y="T9"/>
              </a:cxn>
            </a:cxnLst>
            <a:rect l="0" t="0" r="r" b="b"/>
            <a:pathLst>
              <a:path w="541" h="3075">
                <a:moveTo>
                  <a:pt x="0" y="3075"/>
                </a:moveTo>
                <a:lnTo>
                  <a:pt x="204" y="3075"/>
                </a:lnTo>
                <a:lnTo>
                  <a:pt x="541" y="1186"/>
                </a:lnTo>
                <a:lnTo>
                  <a:pt x="541" y="0"/>
                </a:lnTo>
                <a:lnTo>
                  <a:pt x="0" y="3075"/>
                </a:ln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GB"/>
          </a:p>
        </p:txBody>
      </p:sp>
      <p:sp>
        <p:nvSpPr>
          <p:cNvPr id="14" name="TextBox 13"/>
          <p:cNvSpPr txBox="1"/>
          <p:nvPr userDrawn="1"/>
        </p:nvSpPr>
        <p:spPr>
          <a:xfrm>
            <a:off x="591605" y="6018278"/>
            <a:ext cx="1762542" cy="276999"/>
          </a:xfrm>
          <a:prstGeom prst="rect">
            <a:avLst/>
          </a:prstGeom>
          <a:noFill/>
        </p:spPr>
        <p:txBody>
          <a:bodyPr wrap="square" lIns="0" tIns="0" rIns="0" bIns="0" rtlCol="0">
            <a:spAutoFit/>
          </a:bodyPr>
          <a:lstStyle/>
          <a:p>
            <a:r>
              <a:rPr lang="en-GB" sz="900" b="0" i="0" dirty="0" smtClean="0">
                <a:solidFill>
                  <a:srgbClr val="E00034"/>
                </a:solidFill>
                <a:latin typeface="+mj-lt"/>
                <a:cs typeface="VAG Rounded Std Bold"/>
              </a:rPr>
              <a:t>Supporting water sanitation</a:t>
            </a:r>
            <a:br>
              <a:rPr lang="en-GB" sz="900" b="0" i="0" dirty="0" smtClean="0">
                <a:solidFill>
                  <a:srgbClr val="E00034"/>
                </a:solidFill>
                <a:latin typeface="+mj-lt"/>
                <a:cs typeface="VAG Rounded Std Bold"/>
              </a:rPr>
            </a:br>
            <a:r>
              <a:rPr lang="en-GB" sz="900" b="0" i="0" dirty="0" smtClean="0">
                <a:solidFill>
                  <a:srgbClr val="E00034"/>
                </a:solidFill>
                <a:latin typeface="+mj-lt"/>
                <a:cs typeface="VAG Rounded Std Bold"/>
              </a:rPr>
              <a:t>and hygiene</a:t>
            </a:r>
            <a:r>
              <a:rPr lang="en-GB" sz="900" b="0" i="0" baseline="0" dirty="0" smtClean="0">
                <a:solidFill>
                  <a:srgbClr val="E00034"/>
                </a:solidFill>
                <a:latin typeface="+mj-lt"/>
                <a:cs typeface="VAG Rounded Std Bold"/>
              </a:rPr>
              <a:t> services for life</a:t>
            </a:r>
            <a:endParaRPr lang="en-GB" sz="900" b="0" i="0" dirty="0" smtClean="0">
              <a:solidFill>
                <a:srgbClr val="007C92"/>
              </a:solidFill>
              <a:latin typeface="+mj-lt"/>
              <a:cs typeface="VAG Rounded Std Bold"/>
            </a:endParaRPr>
          </a:p>
        </p:txBody>
      </p:sp>
      <p:sp>
        <p:nvSpPr>
          <p:cNvPr id="4" name="Rectangle 3">
            <a:hlinkClick r:id="rId2"/>
          </p:cNvPr>
          <p:cNvSpPr/>
          <p:nvPr userDrawn="1"/>
        </p:nvSpPr>
        <p:spPr>
          <a:xfrm>
            <a:off x="591605" y="3741013"/>
            <a:ext cx="963657" cy="144611"/>
          </a:xfrm>
          <a:prstGeom prst="rect">
            <a:avLst/>
          </a:prstGeom>
          <a:solidFill>
            <a:schemeClr val="bg1">
              <a:alpha val="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a:hlinkClick r:id="rId3"/>
          </p:cNvPr>
          <p:cNvSpPr/>
          <p:nvPr userDrawn="1"/>
        </p:nvSpPr>
        <p:spPr>
          <a:xfrm>
            <a:off x="591605" y="3596402"/>
            <a:ext cx="963657" cy="144611"/>
          </a:xfrm>
          <a:prstGeom prst="rect">
            <a:avLst/>
          </a:prstGeom>
          <a:solidFill>
            <a:schemeClr val="bg1">
              <a:alpha val="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59165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6" name="Group 4"/>
          <p:cNvGrpSpPr>
            <a:grpSpLocks noChangeAspect="1"/>
          </p:cNvGrpSpPr>
          <p:nvPr userDrawn="1"/>
        </p:nvGrpSpPr>
        <p:grpSpPr bwMode="auto">
          <a:xfrm>
            <a:off x="1588" y="0"/>
            <a:ext cx="9140825" cy="6858000"/>
            <a:chOff x="1" y="0"/>
            <a:chExt cx="5758" cy="4320"/>
          </a:xfrm>
          <a:solidFill>
            <a:schemeClr val="accent4"/>
          </a:solidFill>
        </p:grpSpPr>
        <p:sp>
          <p:nvSpPr>
            <p:cNvPr id="7" name="Freeform 5"/>
            <p:cNvSpPr>
              <a:spLocks/>
            </p:cNvSpPr>
            <p:nvPr/>
          </p:nvSpPr>
          <p:spPr bwMode="auto">
            <a:xfrm>
              <a:off x="1" y="0"/>
              <a:ext cx="2183" cy="582"/>
            </a:xfrm>
            <a:custGeom>
              <a:avLst/>
              <a:gdLst>
                <a:gd name="T0" fmla="*/ 1308 w 2183"/>
                <a:gd name="T1" fmla="*/ 0 h 582"/>
                <a:gd name="T2" fmla="*/ 0 w 2183"/>
                <a:gd name="T3" fmla="*/ 348 h 582"/>
                <a:gd name="T4" fmla="*/ 0 w 2183"/>
                <a:gd name="T5" fmla="*/ 582 h 582"/>
                <a:gd name="T6" fmla="*/ 2183 w 2183"/>
                <a:gd name="T7" fmla="*/ 0 h 582"/>
                <a:gd name="T8" fmla="*/ 1308 w 2183"/>
                <a:gd name="T9" fmla="*/ 0 h 582"/>
              </a:gdLst>
              <a:ahLst/>
              <a:cxnLst>
                <a:cxn ang="0">
                  <a:pos x="T0" y="T1"/>
                </a:cxn>
                <a:cxn ang="0">
                  <a:pos x="T2" y="T3"/>
                </a:cxn>
                <a:cxn ang="0">
                  <a:pos x="T4" y="T5"/>
                </a:cxn>
                <a:cxn ang="0">
                  <a:pos x="T6" y="T7"/>
                </a:cxn>
                <a:cxn ang="0">
                  <a:pos x="T8" y="T9"/>
                </a:cxn>
              </a:cxnLst>
              <a:rect l="0" t="0" r="r" b="b"/>
              <a:pathLst>
                <a:path w="2183" h="582">
                  <a:moveTo>
                    <a:pt x="1308" y="0"/>
                  </a:moveTo>
                  <a:lnTo>
                    <a:pt x="0" y="348"/>
                  </a:lnTo>
                  <a:lnTo>
                    <a:pt x="0" y="582"/>
                  </a:lnTo>
                  <a:lnTo>
                    <a:pt x="2183" y="0"/>
                  </a:lnTo>
                  <a:lnTo>
                    <a:pt x="130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p:nvSpPr>
          <p:spPr bwMode="auto">
            <a:xfrm>
              <a:off x="3852" y="3810"/>
              <a:ext cx="1907" cy="510"/>
            </a:xfrm>
            <a:custGeom>
              <a:avLst/>
              <a:gdLst>
                <a:gd name="T0" fmla="*/ 0 w 1907"/>
                <a:gd name="T1" fmla="*/ 510 h 510"/>
                <a:gd name="T2" fmla="*/ 875 w 1907"/>
                <a:gd name="T3" fmla="*/ 510 h 510"/>
                <a:gd name="T4" fmla="*/ 1907 w 1907"/>
                <a:gd name="T5" fmla="*/ 234 h 510"/>
                <a:gd name="T6" fmla="*/ 1907 w 1907"/>
                <a:gd name="T7" fmla="*/ 0 h 510"/>
                <a:gd name="T8" fmla="*/ 0 w 1907"/>
                <a:gd name="T9" fmla="*/ 510 h 510"/>
              </a:gdLst>
              <a:ahLst/>
              <a:cxnLst>
                <a:cxn ang="0">
                  <a:pos x="T0" y="T1"/>
                </a:cxn>
                <a:cxn ang="0">
                  <a:pos x="T2" y="T3"/>
                </a:cxn>
                <a:cxn ang="0">
                  <a:pos x="T4" y="T5"/>
                </a:cxn>
                <a:cxn ang="0">
                  <a:pos x="T6" y="T7"/>
                </a:cxn>
                <a:cxn ang="0">
                  <a:pos x="T8" y="T9"/>
                </a:cxn>
              </a:cxnLst>
              <a:rect l="0" t="0" r="r" b="b"/>
              <a:pathLst>
                <a:path w="1907" h="510">
                  <a:moveTo>
                    <a:pt x="0" y="510"/>
                  </a:moveTo>
                  <a:lnTo>
                    <a:pt x="875" y="510"/>
                  </a:lnTo>
                  <a:lnTo>
                    <a:pt x="1907" y="234"/>
                  </a:lnTo>
                  <a:lnTo>
                    <a:pt x="1907" y="0"/>
                  </a:lnTo>
                  <a:lnTo>
                    <a:pt x="0" y="5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2" name="Title 1"/>
          <p:cNvSpPr>
            <a:spLocks noGrp="1"/>
          </p:cNvSpPr>
          <p:nvPr>
            <p:ph type="title"/>
          </p:nvPr>
        </p:nvSpPr>
        <p:spPr/>
        <p:txBody>
          <a:bodyPr/>
          <a:lstStyle>
            <a:lvl1pPr>
              <a:defRPr>
                <a:latin typeface="+mn-lt"/>
              </a:defRPr>
            </a:lvl1p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smtClean="0"/>
              <a:t>example presentation title</a:t>
            </a:r>
            <a:endParaRPr lang="en-US"/>
          </a:p>
        </p:txBody>
      </p:sp>
      <p:sp>
        <p:nvSpPr>
          <p:cNvPr id="9" name="Text Placeholder 10"/>
          <p:cNvSpPr>
            <a:spLocks noGrp="1"/>
          </p:cNvSpPr>
          <p:nvPr>
            <p:ph type="body" sz="quarter" idx="13" hasCustomPrompt="1"/>
          </p:nvPr>
        </p:nvSpPr>
        <p:spPr>
          <a:xfrm>
            <a:off x="3579813" y="6290798"/>
            <a:ext cx="4983162" cy="223838"/>
          </a:xfrm>
        </p:spPr>
        <p:txBody>
          <a:bodyPr anchor="t" anchorCtr="0">
            <a:noAutofit/>
          </a:bodyPr>
          <a:lstStyle>
            <a:lvl1pPr marL="0" indent="0" algn="r">
              <a:buNone/>
              <a:defRPr sz="1000">
                <a:latin typeface="+mn-lt"/>
              </a:defRPr>
            </a:lvl1pPr>
            <a:lvl2pPr>
              <a:defRPr sz="1200"/>
            </a:lvl2pPr>
            <a:lvl3pPr>
              <a:defRPr sz="1200"/>
            </a:lvl3pPr>
            <a:lvl4pPr>
              <a:defRPr sz="1200"/>
            </a:lvl4pPr>
            <a:lvl5pPr>
              <a:defRPr sz="1200"/>
            </a:lvl5pPr>
          </a:lstStyle>
          <a:p>
            <a:pPr lvl="0"/>
            <a:r>
              <a:rPr lang="en-GB" dirty="0" smtClean="0"/>
              <a:t>Click to add source</a:t>
            </a:r>
          </a:p>
        </p:txBody>
      </p:sp>
      <p:sp>
        <p:nvSpPr>
          <p:cNvPr id="10" name="Date Placeholder 3"/>
          <p:cNvSpPr>
            <a:spLocks noGrp="1"/>
          </p:cNvSpPr>
          <p:nvPr>
            <p:ph type="dt" sz="half" idx="10"/>
          </p:nvPr>
        </p:nvSpPr>
        <p:spPr>
          <a:xfrm>
            <a:off x="1051200" y="6290798"/>
            <a:ext cx="2008188" cy="223069"/>
          </a:xfrm>
        </p:spPr>
        <p:txBody>
          <a:bodyPr anchor="t" anchorCtr="0"/>
          <a:lstStyle>
            <a:lvl1pPr>
              <a:defRPr sz="1000">
                <a:latin typeface="+mn-lt"/>
              </a:defRPr>
            </a:lvl1pPr>
          </a:lstStyle>
          <a:p>
            <a:fld id="{909C3586-06FE-784D-AEBD-A14DEA542F40}" type="datetime1">
              <a:rPr lang="en-GB" smtClean="0"/>
              <a:pPr/>
              <a:t>04/02/2015</a:t>
            </a:fld>
            <a:endParaRPr lang="en-US" dirty="0"/>
          </a:p>
        </p:txBody>
      </p:sp>
      <p:sp>
        <p:nvSpPr>
          <p:cNvPr id="11" name="Slide Number Placeholder 5"/>
          <p:cNvSpPr>
            <a:spLocks noGrp="1"/>
          </p:cNvSpPr>
          <p:nvPr>
            <p:ph type="sldNum" sz="quarter" idx="12"/>
          </p:nvPr>
        </p:nvSpPr>
        <p:spPr>
          <a:xfrm>
            <a:off x="582614" y="6290798"/>
            <a:ext cx="403200" cy="223069"/>
          </a:xfrm>
        </p:spPr>
        <p:txBody>
          <a:bodyPr anchor="t" anchorCtr="0"/>
          <a:lstStyle>
            <a:lvl1pPr>
              <a:defRPr sz="1000">
                <a:latin typeface="+mn-lt"/>
              </a:defRPr>
            </a:lvl1pPr>
          </a:lstStyle>
          <a:p>
            <a:fld id="{1187FAD6-354D-DC41-A326-566F46014689}" type="slidenum">
              <a:rPr lang="en-US" smtClean="0"/>
              <a:pPr/>
              <a:t>‹N°›</a:t>
            </a:fld>
            <a:endParaRPr lang="en-US"/>
          </a:p>
        </p:txBody>
      </p:sp>
    </p:spTree>
    <p:extLst>
      <p:ext uri="{BB962C8B-B14F-4D97-AF65-F5344CB8AC3E}">
        <p14:creationId xmlns:p14="http://schemas.microsoft.com/office/powerpoint/2010/main" val="98227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5" name="Group 4"/>
          <p:cNvGrpSpPr>
            <a:grpSpLocks noChangeAspect="1"/>
          </p:cNvGrpSpPr>
          <p:nvPr userDrawn="1"/>
        </p:nvGrpSpPr>
        <p:grpSpPr bwMode="auto">
          <a:xfrm>
            <a:off x="1588" y="0"/>
            <a:ext cx="9140825" cy="6858000"/>
            <a:chOff x="1" y="0"/>
            <a:chExt cx="5758" cy="4320"/>
          </a:xfrm>
          <a:solidFill>
            <a:schemeClr val="accent4"/>
          </a:solidFill>
        </p:grpSpPr>
        <p:sp>
          <p:nvSpPr>
            <p:cNvPr id="6" name="Freeform 5"/>
            <p:cNvSpPr>
              <a:spLocks/>
            </p:cNvSpPr>
            <p:nvPr/>
          </p:nvSpPr>
          <p:spPr bwMode="auto">
            <a:xfrm>
              <a:off x="1" y="0"/>
              <a:ext cx="2183" cy="582"/>
            </a:xfrm>
            <a:custGeom>
              <a:avLst/>
              <a:gdLst>
                <a:gd name="T0" fmla="*/ 1308 w 2183"/>
                <a:gd name="T1" fmla="*/ 0 h 582"/>
                <a:gd name="T2" fmla="*/ 0 w 2183"/>
                <a:gd name="T3" fmla="*/ 348 h 582"/>
                <a:gd name="T4" fmla="*/ 0 w 2183"/>
                <a:gd name="T5" fmla="*/ 582 h 582"/>
                <a:gd name="T6" fmla="*/ 2183 w 2183"/>
                <a:gd name="T7" fmla="*/ 0 h 582"/>
                <a:gd name="T8" fmla="*/ 1308 w 2183"/>
                <a:gd name="T9" fmla="*/ 0 h 582"/>
              </a:gdLst>
              <a:ahLst/>
              <a:cxnLst>
                <a:cxn ang="0">
                  <a:pos x="T0" y="T1"/>
                </a:cxn>
                <a:cxn ang="0">
                  <a:pos x="T2" y="T3"/>
                </a:cxn>
                <a:cxn ang="0">
                  <a:pos x="T4" y="T5"/>
                </a:cxn>
                <a:cxn ang="0">
                  <a:pos x="T6" y="T7"/>
                </a:cxn>
                <a:cxn ang="0">
                  <a:pos x="T8" y="T9"/>
                </a:cxn>
              </a:cxnLst>
              <a:rect l="0" t="0" r="r" b="b"/>
              <a:pathLst>
                <a:path w="2183" h="582">
                  <a:moveTo>
                    <a:pt x="1308" y="0"/>
                  </a:moveTo>
                  <a:lnTo>
                    <a:pt x="0" y="348"/>
                  </a:lnTo>
                  <a:lnTo>
                    <a:pt x="0" y="582"/>
                  </a:lnTo>
                  <a:lnTo>
                    <a:pt x="2183" y="0"/>
                  </a:lnTo>
                  <a:lnTo>
                    <a:pt x="130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 name="Freeform 6"/>
            <p:cNvSpPr>
              <a:spLocks/>
            </p:cNvSpPr>
            <p:nvPr/>
          </p:nvSpPr>
          <p:spPr bwMode="auto">
            <a:xfrm>
              <a:off x="3852" y="3810"/>
              <a:ext cx="1907" cy="510"/>
            </a:xfrm>
            <a:custGeom>
              <a:avLst/>
              <a:gdLst>
                <a:gd name="T0" fmla="*/ 0 w 1907"/>
                <a:gd name="T1" fmla="*/ 510 h 510"/>
                <a:gd name="T2" fmla="*/ 875 w 1907"/>
                <a:gd name="T3" fmla="*/ 510 h 510"/>
                <a:gd name="T4" fmla="*/ 1907 w 1907"/>
                <a:gd name="T5" fmla="*/ 234 h 510"/>
                <a:gd name="T6" fmla="*/ 1907 w 1907"/>
                <a:gd name="T7" fmla="*/ 0 h 510"/>
                <a:gd name="T8" fmla="*/ 0 w 1907"/>
                <a:gd name="T9" fmla="*/ 510 h 510"/>
              </a:gdLst>
              <a:ahLst/>
              <a:cxnLst>
                <a:cxn ang="0">
                  <a:pos x="T0" y="T1"/>
                </a:cxn>
                <a:cxn ang="0">
                  <a:pos x="T2" y="T3"/>
                </a:cxn>
                <a:cxn ang="0">
                  <a:pos x="T4" y="T5"/>
                </a:cxn>
                <a:cxn ang="0">
                  <a:pos x="T6" y="T7"/>
                </a:cxn>
                <a:cxn ang="0">
                  <a:pos x="T8" y="T9"/>
                </a:cxn>
              </a:cxnLst>
              <a:rect l="0" t="0" r="r" b="b"/>
              <a:pathLst>
                <a:path w="1907" h="510">
                  <a:moveTo>
                    <a:pt x="0" y="510"/>
                  </a:moveTo>
                  <a:lnTo>
                    <a:pt x="875" y="510"/>
                  </a:lnTo>
                  <a:lnTo>
                    <a:pt x="1907" y="234"/>
                  </a:lnTo>
                  <a:lnTo>
                    <a:pt x="1907" y="0"/>
                  </a:lnTo>
                  <a:lnTo>
                    <a:pt x="0" y="5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3" name="Footer Placeholder 2"/>
          <p:cNvSpPr>
            <a:spLocks noGrp="1"/>
          </p:cNvSpPr>
          <p:nvPr>
            <p:ph type="ftr" sz="quarter" idx="11"/>
          </p:nvPr>
        </p:nvSpPr>
        <p:spPr/>
        <p:txBody>
          <a:bodyPr/>
          <a:lstStyle/>
          <a:p>
            <a:r>
              <a:rPr lang="en-US" smtClean="0"/>
              <a:t>example presentation title</a:t>
            </a:r>
            <a:endParaRPr lang="en-US"/>
          </a:p>
        </p:txBody>
      </p:sp>
      <p:sp>
        <p:nvSpPr>
          <p:cNvPr id="8" name="Text Placeholder 10"/>
          <p:cNvSpPr>
            <a:spLocks noGrp="1"/>
          </p:cNvSpPr>
          <p:nvPr>
            <p:ph type="body" sz="quarter" idx="13" hasCustomPrompt="1"/>
          </p:nvPr>
        </p:nvSpPr>
        <p:spPr>
          <a:xfrm>
            <a:off x="3579813" y="6290798"/>
            <a:ext cx="4983162" cy="223838"/>
          </a:xfrm>
        </p:spPr>
        <p:txBody>
          <a:bodyPr anchor="t" anchorCtr="0">
            <a:noAutofit/>
          </a:bodyPr>
          <a:lstStyle>
            <a:lvl1pPr marL="0" indent="0" algn="r">
              <a:buNone/>
              <a:defRPr sz="1000">
                <a:latin typeface="+mn-lt"/>
              </a:defRPr>
            </a:lvl1pPr>
            <a:lvl2pPr>
              <a:defRPr sz="1200"/>
            </a:lvl2pPr>
            <a:lvl3pPr>
              <a:defRPr sz="1200"/>
            </a:lvl3pPr>
            <a:lvl4pPr>
              <a:defRPr sz="1200"/>
            </a:lvl4pPr>
            <a:lvl5pPr>
              <a:defRPr sz="1200"/>
            </a:lvl5pPr>
          </a:lstStyle>
          <a:p>
            <a:pPr lvl="0"/>
            <a:r>
              <a:rPr lang="en-GB" dirty="0" smtClean="0"/>
              <a:t>Click to add source</a:t>
            </a:r>
          </a:p>
        </p:txBody>
      </p:sp>
      <p:sp>
        <p:nvSpPr>
          <p:cNvPr id="9" name="Date Placeholder 3"/>
          <p:cNvSpPr>
            <a:spLocks noGrp="1"/>
          </p:cNvSpPr>
          <p:nvPr>
            <p:ph type="dt" sz="half" idx="10"/>
          </p:nvPr>
        </p:nvSpPr>
        <p:spPr>
          <a:xfrm>
            <a:off x="1051200" y="6290798"/>
            <a:ext cx="2008188" cy="223069"/>
          </a:xfrm>
        </p:spPr>
        <p:txBody>
          <a:bodyPr anchor="t" anchorCtr="0"/>
          <a:lstStyle>
            <a:lvl1pPr>
              <a:defRPr sz="1000">
                <a:latin typeface="+mn-lt"/>
              </a:defRPr>
            </a:lvl1pPr>
          </a:lstStyle>
          <a:p>
            <a:fld id="{909C3586-06FE-784D-AEBD-A14DEA542F40}" type="datetime1">
              <a:rPr lang="en-GB" smtClean="0"/>
              <a:pPr/>
              <a:t>04/02/2015</a:t>
            </a:fld>
            <a:endParaRPr lang="en-US" dirty="0"/>
          </a:p>
        </p:txBody>
      </p:sp>
      <p:sp>
        <p:nvSpPr>
          <p:cNvPr id="10" name="Slide Number Placeholder 5"/>
          <p:cNvSpPr>
            <a:spLocks noGrp="1"/>
          </p:cNvSpPr>
          <p:nvPr>
            <p:ph type="sldNum" sz="quarter" idx="12"/>
          </p:nvPr>
        </p:nvSpPr>
        <p:spPr>
          <a:xfrm>
            <a:off x="582614" y="6290798"/>
            <a:ext cx="403200" cy="223069"/>
          </a:xfrm>
        </p:spPr>
        <p:txBody>
          <a:bodyPr anchor="t" anchorCtr="0"/>
          <a:lstStyle>
            <a:lvl1pPr>
              <a:defRPr sz="1000">
                <a:latin typeface="+mn-lt"/>
              </a:defRPr>
            </a:lvl1pPr>
          </a:lstStyle>
          <a:p>
            <a:fld id="{1187FAD6-354D-DC41-A326-566F46014689}" type="slidenum">
              <a:rPr lang="en-US" smtClean="0"/>
              <a:pPr/>
              <a:t>‹N°›</a:t>
            </a:fld>
            <a:endParaRPr lang="en-US"/>
          </a:p>
        </p:txBody>
      </p:sp>
    </p:spTree>
    <p:extLst>
      <p:ext uri="{BB962C8B-B14F-4D97-AF65-F5344CB8AC3E}">
        <p14:creationId xmlns:p14="http://schemas.microsoft.com/office/powerpoint/2010/main" val="2311243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2611" y="1036320"/>
            <a:ext cx="7981200" cy="936000"/>
          </a:xfrm>
          <a:prstGeom prst="rect">
            <a:avLst/>
          </a:prstGeom>
        </p:spPr>
        <p:txBody>
          <a:bodyPr vert="horz" lIns="0" tIns="0" rIns="0" bIns="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2612" y="2178000"/>
            <a:ext cx="7980363" cy="3945600"/>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51857" y="6289200"/>
            <a:ext cx="2008188" cy="223069"/>
          </a:xfrm>
          <a:prstGeom prst="rect">
            <a:avLst/>
          </a:prstGeom>
        </p:spPr>
        <p:txBody>
          <a:bodyPr vert="horz" lIns="0" tIns="0" rIns="0" bIns="0" rtlCol="0" anchor="t" anchorCtr="0"/>
          <a:lstStyle>
            <a:lvl1pPr algn="l">
              <a:defRPr sz="1000" b="0" i="0">
                <a:solidFill>
                  <a:srgbClr val="007E97"/>
                </a:solidFill>
                <a:latin typeface="+mn-lt"/>
                <a:cs typeface="VAG Rounded Std Light"/>
              </a:defRPr>
            </a:lvl1pPr>
          </a:lstStyle>
          <a:p>
            <a:fld id="{3248869C-CAB7-6444-AD72-B55A1C6A3BDF}" type="datetime1">
              <a:rPr lang="en-GB" smtClean="0"/>
              <a:pPr/>
              <a:t>04/02/2015</a:t>
            </a:fld>
            <a:endParaRPr lang="en-US"/>
          </a:p>
        </p:txBody>
      </p:sp>
      <p:sp>
        <p:nvSpPr>
          <p:cNvPr id="6" name="Slide Number Placeholder 5"/>
          <p:cNvSpPr>
            <a:spLocks noGrp="1"/>
          </p:cNvSpPr>
          <p:nvPr>
            <p:ph type="sldNum" sz="quarter" idx="4"/>
          </p:nvPr>
        </p:nvSpPr>
        <p:spPr>
          <a:xfrm>
            <a:off x="582614" y="6289200"/>
            <a:ext cx="401821" cy="223069"/>
          </a:xfrm>
          <a:prstGeom prst="rect">
            <a:avLst/>
          </a:prstGeom>
        </p:spPr>
        <p:txBody>
          <a:bodyPr vert="horz" lIns="0" tIns="0" rIns="0" bIns="0" rtlCol="0" anchor="t" anchorCtr="0"/>
          <a:lstStyle>
            <a:lvl1pPr algn="l">
              <a:defRPr sz="1000" b="0" i="0">
                <a:solidFill>
                  <a:srgbClr val="007E97"/>
                </a:solidFill>
                <a:latin typeface="+mn-lt"/>
                <a:cs typeface="VAG Rounded Std Light"/>
              </a:defRPr>
            </a:lvl1pPr>
          </a:lstStyle>
          <a:p>
            <a:fld id="{1187FAD6-354D-DC41-A326-566F46014689}" type="slidenum">
              <a:rPr lang="en-US" smtClean="0"/>
              <a:pPr/>
              <a:t>‹N°›</a:t>
            </a:fld>
            <a:endParaRPr lang="en-US"/>
          </a:p>
        </p:txBody>
      </p:sp>
      <p:sp>
        <p:nvSpPr>
          <p:cNvPr id="5" name="Footer Placeholder 4"/>
          <p:cNvSpPr>
            <a:spLocks noGrp="1"/>
          </p:cNvSpPr>
          <p:nvPr>
            <p:ph type="ftr" sz="quarter" idx="3"/>
          </p:nvPr>
        </p:nvSpPr>
        <p:spPr>
          <a:xfrm>
            <a:off x="582612" y="396551"/>
            <a:ext cx="4177839" cy="261610"/>
          </a:xfrm>
          <a:prstGeom prst="rect">
            <a:avLst/>
          </a:prstGeom>
          <a:noFill/>
        </p:spPr>
        <p:txBody>
          <a:bodyPr vert="horz" lIns="0" tIns="0" rIns="0" bIns="0" rtlCol="0" anchor="ctr"/>
          <a:lstStyle>
            <a:lvl1pPr algn="l">
              <a:defRPr sz="1100" b="0" i="0" cap="all">
                <a:solidFill>
                  <a:srgbClr val="007E97"/>
                </a:solidFill>
                <a:latin typeface="+mj-lt"/>
                <a:cs typeface="VAG Rounded Std Bold"/>
              </a:defRPr>
            </a:lvl1pPr>
          </a:lstStyle>
          <a:p>
            <a:r>
              <a:rPr lang="en-US" smtClean="0"/>
              <a:t>example presentation title</a:t>
            </a:r>
            <a:endParaRPr lang="en-US" dirty="0"/>
          </a:p>
        </p:txBody>
      </p:sp>
    </p:spTree>
    <p:extLst>
      <p:ext uri="{BB962C8B-B14F-4D97-AF65-F5344CB8AC3E}">
        <p14:creationId xmlns:p14="http://schemas.microsoft.com/office/powerpoint/2010/main" val="1372418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66" r:id="rId4"/>
    <p:sldLayoutId id="2147483663" r:id="rId5"/>
    <p:sldLayoutId id="2147483662" r:id="rId6"/>
    <p:sldLayoutId id="2147483664" r:id="rId7"/>
    <p:sldLayoutId id="2147483654" r:id="rId8"/>
    <p:sldLayoutId id="2147483655" r:id="rId9"/>
  </p:sldLayoutIdLst>
  <p:hf sldNum="0" hdr="0" dt="0"/>
  <p:txStyles>
    <p:titleStyle>
      <a:lvl1pPr algn="l" defTabSz="457200" rtl="0" eaLnBrk="1" latinLnBrk="0" hangingPunct="1">
        <a:spcBef>
          <a:spcPct val="0"/>
        </a:spcBef>
        <a:buNone/>
        <a:defRPr sz="3000" b="0" i="0" kern="1200">
          <a:solidFill>
            <a:srgbClr val="007E97"/>
          </a:solidFill>
          <a:latin typeface="+mn-lt"/>
          <a:ea typeface="+mj-ea"/>
          <a:cs typeface="VAG Rounded Std Light"/>
        </a:defRPr>
      </a:lvl1pPr>
    </p:titleStyle>
    <p:bodyStyle>
      <a:lvl1pPr marL="0" indent="0" algn="l" defTabSz="457200" rtl="0" eaLnBrk="1" latinLnBrk="0" hangingPunct="1">
        <a:spcBef>
          <a:spcPts val="0"/>
        </a:spcBef>
        <a:spcAft>
          <a:spcPts val="900"/>
        </a:spcAft>
        <a:buFont typeface="Lucida Grande"/>
        <a:buNone/>
        <a:defRPr sz="2000" b="0" i="0" kern="1200">
          <a:solidFill>
            <a:srgbClr val="007E97"/>
          </a:solidFill>
          <a:latin typeface="+mn-lt"/>
          <a:ea typeface="+mn-ea"/>
          <a:cs typeface="VAG Rounded Std Light"/>
        </a:defRPr>
      </a:lvl1pPr>
      <a:lvl2pPr marL="269875" indent="-269875" algn="l" defTabSz="457200" rtl="0" eaLnBrk="1" latinLnBrk="0" hangingPunct="1">
        <a:spcBef>
          <a:spcPts val="0"/>
        </a:spcBef>
        <a:spcAft>
          <a:spcPts val="900"/>
        </a:spcAft>
        <a:buFont typeface="Century Gothic" panose="020B0502020202020204" pitchFamily="34" charset="0"/>
        <a:buChar char="−"/>
        <a:defRPr sz="2000" b="0" i="0" kern="1200">
          <a:solidFill>
            <a:srgbClr val="007E97"/>
          </a:solidFill>
          <a:latin typeface="+mn-lt"/>
          <a:ea typeface="+mn-ea"/>
          <a:cs typeface="VAG Rounded Std Light"/>
        </a:defRPr>
      </a:lvl2pPr>
      <a:lvl3pPr marL="541338" indent="-271463" algn="l" defTabSz="457200" rtl="0" eaLnBrk="1" latinLnBrk="0" hangingPunct="1">
        <a:spcBef>
          <a:spcPts val="0"/>
        </a:spcBef>
        <a:spcAft>
          <a:spcPts val="900"/>
        </a:spcAft>
        <a:buFont typeface="Century Gothic" panose="020B0502020202020204" pitchFamily="34" charset="0"/>
        <a:buChar char="−"/>
        <a:defRPr sz="2000" b="0" i="0" kern="1200">
          <a:solidFill>
            <a:srgbClr val="007E97"/>
          </a:solidFill>
          <a:latin typeface="+mn-lt"/>
          <a:ea typeface="+mn-ea"/>
          <a:cs typeface="VAG Rounded Std Light"/>
        </a:defRPr>
      </a:lvl3pPr>
      <a:lvl4pPr marL="803275" indent="-261938" algn="l" defTabSz="457200" rtl="0" eaLnBrk="1" latinLnBrk="0" hangingPunct="1">
        <a:spcBef>
          <a:spcPts val="0"/>
        </a:spcBef>
        <a:spcAft>
          <a:spcPts val="900"/>
        </a:spcAft>
        <a:buFont typeface="Century Gothic" panose="020B0502020202020204" pitchFamily="34" charset="0"/>
        <a:buChar char="−"/>
        <a:defRPr sz="2000" b="0" i="0" kern="1200">
          <a:solidFill>
            <a:srgbClr val="007E97"/>
          </a:solidFill>
          <a:latin typeface="+mn-lt"/>
          <a:ea typeface="+mn-ea"/>
          <a:cs typeface="VAG Rounded Std Light"/>
        </a:defRPr>
      </a:lvl4pPr>
      <a:lvl5pPr marL="1073150" indent="-269875" algn="l" defTabSz="457200" rtl="0" eaLnBrk="1" latinLnBrk="0" hangingPunct="1">
        <a:spcBef>
          <a:spcPts val="0"/>
        </a:spcBef>
        <a:spcAft>
          <a:spcPts val="900"/>
        </a:spcAft>
        <a:buFont typeface="Arial"/>
        <a:buChar char="»"/>
        <a:defRPr sz="2000" b="0" i="0" kern="1200">
          <a:solidFill>
            <a:srgbClr val="007E97"/>
          </a:solidFill>
          <a:latin typeface="+mn-lt"/>
          <a:ea typeface="+mn-ea"/>
          <a:cs typeface="VAG Rounded Std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6511" y="3873729"/>
            <a:ext cx="5648900" cy="2061557"/>
          </a:xfrm>
        </p:spPr>
        <p:txBody>
          <a:bodyPr>
            <a:normAutofit fontScale="90000"/>
          </a:bodyPr>
          <a:lstStyle/>
          <a:p>
            <a:r>
              <a:rPr lang="fr-FR" sz="3600" b="1" dirty="0" smtClean="0">
                <a:effectLst>
                  <a:outerShdw blurRad="38100" dist="38100" dir="2700000" algn="tl">
                    <a:srgbClr val="000000">
                      <a:alpha val="43137"/>
                    </a:srgbClr>
                  </a:outerShdw>
                </a:effectLst>
              </a:rPr>
              <a:t>Enjeux </a:t>
            </a:r>
            <a:r>
              <a:rPr lang="fr-FR" sz="3600" b="1" dirty="0">
                <a:effectLst>
                  <a:outerShdw blurRad="38100" dist="38100" dir="2700000" algn="tl">
                    <a:srgbClr val="000000">
                      <a:alpha val="43137"/>
                    </a:srgbClr>
                  </a:outerShdw>
                </a:effectLst>
              </a:rPr>
              <a:t>de la mise en œuvre du droit à </a:t>
            </a:r>
            <a:r>
              <a:rPr lang="fr-FR" sz="3600" b="1" dirty="0" smtClean="0">
                <a:effectLst>
                  <a:outerShdw blurRad="38100" dist="38100" dir="2700000" algn="tl">
                    <a:srgbClr val="000000">
                      <a:alpha val="43137"/>
                    </a:srgbClr>
                  </a:outerShdw>
                </a:effectLst>
              </a:rPr>
              <a:t>l’E &amp; A </a:t>
            </a:r>
            <a:r>
              <a:rPr lang="fr-FR" sz="3600" b="1" dirty="0">
                <a:effectLst>
                  <a:outerShdw blurRad="38100" dist="38100" dir="2700000" algn="tl">
                    <a:srgbClr val="000000">
                      <a:alpha val="43137"/>
                    </a:srgbClr>
                  </a:outerShdw>
                </a:effectLst>
              </a:rPr>
              <a:t>et propositions pour l’adoption de l</a:t>
            </a:r>
            <a:r>
              <a:rPr lang="fr-FR" sz="3600" b="1" dirty="0" smtClean="0">
                <a:effectLst>
                  <a:outerShdw blurRad="38100" dist="38100" dir="2700000" algn="tl">
                    <a:srgbClr val="000000">
                      <a:alpha val="43137"/>
                    </a:srgbClr>
                  </a:outerShdw>
                </a:effectLst>
              </a:rPr>
              <a:t>’ AFDH </a:t>
            </a:r>
            <a:r>
              <a:rPr lang="fr-FR" sz="3600" b="1" dirty="0">
                <a:effectLst>
                  <a:outerShdw blurRad="38100" dist="38100" dir="2700000" algn="tl">
                    <a:srgbClr val="000000">
                      <a:alpha val="43137"/>
                    </a:srgbClr>
                  </a:outerShdw>
                </a:effectLst>
              </a:rPr>
              <a:t>dans le secteur</a:t>
            </a:r>
            <a:r>
              <a:rPr lang="fr-FR" dirty="0"/>
              <a:t/>
            </a:r>
            <a:br>
              <a:rPr lang="fr-FR" dirty="0"/>
            </a:br>
            <a:r>
              <a:rPr lang="fr-FR" dirty="0"/>
              <a:t/>
            </a:r>
            <a:br>
              <a:rPr lang="fr-FR" dirty="0"/>
            </a:br>
            <a:r>
              <a:rPr lang="fr-FR" dirty="0"/>
              <a:t/>
            </a:r>
            <a:br>
              <a:rPr lang="fr-FR" dirty="0"/>
            </a:br>
            <a:r>
              <a:rPr lang="fr-FR" b="1" dirty="0" smtClean="0">
                <a:effectLst>
                  <a:outerShdw blurRad="38100" dist="38100" dir="2700000" algn="tl">
                    <a:srgbClr val="000000">
                      <a:alpha val="43137"/>
                    </a:srgbClr>
                  </a:outerShdw>
                </a:effectLst>
              </a:rPr>
              <a:t/>
            </a:r>
            <a:br>
              <a:rPr lang="fr-FR" b="1" dirty="0" smtClean="0">
                <a:effectLst>
                  <a:outerShdw blurRad="38100" dist="38100" dir="2700000" algn="tl">
                    <a:srgbClr val="000000">
                      <a:alpha val="43137"/>
                    </a:srgbClr>
                  </a:outerShdw>
                </a:effectLst>
              </a:rPr>
            </a:br>
            <a:endParaRPr lang="fr-FR" b="1" dirty="0">
              <a:effectLst>
                <a:outerShdw blurRad="38100" dist="38100" dir="2700000" algn="tl">
                  <a:srgbClr val="000000">
                    <a:alpha val="43137"/>
                  </a:srgbClr>
                </a:outerShdw>
              </a:effectLst>
            </a:endParaRPr>
          </a:p>
        </p:txBody>
      </p:sp>
      <p:pic>
        <p:nvPicPr>
          <p:cNvPr id="7" name="Imag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92447" y="6052594"/>
            <a:ext cx="1071880" cy="693420"/>
          </a:xfrm>
          <a:prstGeom prst="rect">
            <a:avLst/>
          </a:prstGeom>
          <a:noFill/>
          <a:ln>
            <a:noFill/>
          </a:ln>
        </p:spPr>
      </p:pic>
      <p:pic>
        <p:nvPicPr>
          <p:cNvPr id="8" name="Image 7" descr="C:\Users\HP\Pictures\drapeau bf.jpg"/>
          <p:cNvPicPr/>
          <p:nvPr/>
        </p:nvPicPr>
        <p:blipFill>
          <a:blip r:embed="rId3">
            <a:extLst>
              <a:ext uri="{28A0092B-C50C-407E-A947-70E740481C1C}">
                <a14:useLocalDpi xmlns:a14="http://schemas.microsoft.com/office/drawing/2010/main" val="0"/>
              </a:ext>
            </a:extLst>
          </a:blip>
          <a:srcRect/>
          <a:stretch>
            <a:fillRect/>
          </a:stretch>
        </p:blipFill>
        <p:spPr bwMode="auto">
          <a:xfrm>
            <a:off x="2344994" y="6091964"/>
            <a:ext cx="914400" cy="614680"/>
          </a:xfrm>
          <a:prstGeom prst="rect">
            <a:avLst/>
          </a:prstGeom>
          <a:noFill/>
          <a:ln>
            <a:noFill/>
          </a:ln>
        </p:spPr>
      </p:pic>
      <p:sp>
        <p:nvSpPr>
          <p:cNvPr id="9" name="Text Placeholder 4"/>
          <p:cNvSpPr>
            <a:spLocks noGrp="1"/>
          </p:cNvSpPr>
          <p:nvPr>
            <p:ph idx="1"/>
          </p:nvPr>
        </p:nvSpPr>
        <p:spPr>
          <a:xfrm>
            <a:off x="236511" y="254371"/>
            <a:ext cx="6017332" cy="3462679"/>
          </a:xfrm>
        </p:spPr>
        <p:txBody>
          <a:bodyPr>
            <a:normAutofit fontScale="70000" lnSpcReduction="20000"/>
          </a:bodyPr>
          <a:lstStyle/>
          <a:p>
            <a:r>
              <a:rPr lang="fr-FR" sz="4100" b="1" dirty="0" smtClean="0">
                <a:effectLst>
                  <a:outerShdw blurRad="38100" dist="38100" dir="2700000" algn="tl">
                    <a:srgbClr val="000000">
                      <a:alpha val="43137"/>
                    </a:srgbClr>
                  </a:outerShdw>
                </a:effectLst>
              </a:rPr>
              <a:t>Forum </a:t>
            </a:r>
            <a:r>
              <a:rPr lang="fr-FR" sz="4100" b="1" dirty="0">
                <a:effectLst>
                  <a:outerShdw blurRad="38100" dist="38100" dir="2700000" algn="tl">
                    <a:srgbClr val="000000">
                      <a:alpha val="43137"/>
                    </a:srgbClr>
                  </a:outerShdw>
                </a:effectLst>
              </a:rPr>
              <a:t>National de l’Eau et de l’Assainissement au Burkina Faso </a:t>
            </a:r>
            <a:endParaRPr lang="fr-FR" sz="4100" b="1" dirty="0" smtClean="0">
              <a:effectLst>
                <a:outerShdw blurRad="38100" dist="38100" dir="2700000" algn="tl">
                  <a:srgbClr val="000000">
                    <a:alpha val="43137"/>
                  </a:srgbClr>
                </a:outerShdw>
              </a:effectLst>
            </a:endParaRPr>
          </a:p>
          <a:p>
            <a:endParaRPr lang="fr-FR" sz="3800" b="1" i="1" u="sng" dirty="0" smtClean="0">
              <a:effectLst>
                <a:outerShdw blurRad="38100" dist="38100" dir="2700000" algn="tl">
                  <a:srgbClr val="000000">
                    <a:alpha val="43137"/>
                  </a:srgbClr>
                </a:outerShdw>
              </a:effectLst>
            </a:endParaRPr>
          </a:p>
          <a:p>
            <a:r>
              <a:rPr lang="fr-FR" sz="3800" b="1" i="1" u="sng" dirty="0" smtClean="0">
                <a:effectLst>
                  <a:outerShdw blurRad="38100" dist="38100" dir="2700000" algn="tl">
                    <a:srgbClr val="000000">
                      <a:alpha val="43137"/>
                    </a:srgbClr>
                  </a:outerShdw>
                </a:effectLst>
              </a:rPr>
              <a:t>Thème</a:t>
            </a:r>
            <a:r>
              <a:rPr lang="fr-FR" sz="3800" b="1" u="sng" dirty="0" smtClean="0">
                <a:effectLst>
                  <a:outerShdw blurRad="38100" dist="38100" dir="2700000" algn="tl">
                    <a:srgbClr val="000000">
                      <a:alpha val="43137"/>
                    </a:srgbClr>
                  </a:outerShdw>
                </a:effectLst>
              </a:rPr>
              <a:t> </a:t>
            </a:r>
            <a:r>
              <a:rPr lang="fr-FR" sz="3800" b="1" dirty="0">
                <a:effectLst>
                  <a:outerShdw blurRad="38100" dist="38100" dir="2700000" algn="tl">
                    <a:srgbClr val="000000">
                      <a:alpha val="43137"/>
                    </a:srgbClr>
                  </a:outerShdw>
                </a:effectLst>
              </a:rPr>
              <a:t>: </a:t>
            </a:r>
            <a:r>
              <a:rPr lang="fr-FR" sz="3800" b="1" i="1" dirty="0"/>
              <a:t>La vision et la politique après les OMD </a:t>
            </a:r>
            <a:r>
              <a:rPr lang="fr-FR" sz="3800" b="1" i="1" dirty="0" smtClean="0"/>
              <a:t>. Le </a:t>
            </a:r>
            <a:r>
              <a:rPr lang="fr-FR" sz="3800" b="1" i="1" dirty="0"/>
              <a:t>droit à l’eau et à l’assainissement pour tous, progrès et </a:t>
            </a:r>
            <a:r>
              <a:rPr lang="fr-FR" sz="3800" b="1" i="1" dirty="0" smtClean="0"/>
              <a:t>défis, </a:t>
            </a:r>
            <a:r>
              <a:rPr lang="fr-FR" sz="3800" b="1" dirty="0" smtClean="0">
                <a:effectLst>
                  <a:outerShdw blurRad="38100" dist="38100" dir="2700000" algn="tl">
                    <a:srgbClr val="000000">
                      <a:alpha val="43137"/>
                    </a:srgbClr>
                  </a:outerShdw>
                </a:effectLst>
              </a:rPr>
              <a:t>12 - </a:t>
            </a:r>
            <a:r>
              <a:rPr lang="fr-FR" sz="3800" b="1" dirty="0">
                <a:effectLst>
                  <a:outerShdw blurRad="38100" dist="38100" dir="2700000" algn="tl">
                    <a:srgbClr val="000000">
                      <a:alpha val="43137"/>
                    </a:srgbClr>
                  </a:outerShdw>
                </a:effectLst>
              </a:rPr>
              <a:t>14 février </a:t>
            </a:r>
            <a:r>
              <a:rPr lang="fr-FR" sz="3800" b="1" dirty="0" smtClean="0">
                <a:effectLst>
                  <a:outerShdw blurRad="38100" dist="38100" dir="2700000" algn="tl">
                    <a:srgbClr val="000000">
                      <a:alpha val="43137"/>
                    </a:srgbClr>
                  </a:outerShdw>
                </a:effectLst>
              </a:rPr>
              <a:t>2015, OUAGADOUGOU</a:t>
            </a:r>
            <a:endParaRPr lang="fr-FR" sz="3800" b="1" dirty="0">
              <a:effectLst>
                <a:outerShdw blurRad="38100" dist="38100" dir="2700000" algn="tl">
                  <a:srgbClr val="000000">
                    <a:alpha val="43137"/>
                  </a:srgbClr>
                </a:outerShdw>
              </a:effectLst>
            </a:endParaRPr>
          </a:p>
          <a:p>
            <a:endParaRPr lang="en-US" sz="28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17104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775" y="214896"/>
            <a:ext cx="7981200" cy="844127"/>
          </a:xfrm>
        </p:spPr>
        <p:txBody>
          <a:bodyPr>
            <a:noAutofit/>
          </a:bodyPr>
          <a:lstStyle/>
          <a:p>
            <a:r>
              <a:rPr lang="fr-FR" sz="2800" b="1" dirty="0" smtClean="0">
                <a:latin typeface="Times New Roman" panose="02020603050405020304" pitchFamily="18" charset="0"/>
                <a:cs typeface="Times New Roman" panose="02020603050405020304" pitchFamily="18" charset="0"/>
              </a:rPr>
              <a:t>2.Les </a:t>
            </a:r>
            <a:r>
              <a:rPr lang="fr-FR" sz="2800" b="1" dirty="0">
                <a:latin typeface="Times New Roman" panose="02020603050405020304" pitchFamily="18" charset="0"/>
                <a:cs typeface="Times New Roman" panose="02020603050405020304" pitchFamily="18" charset="0"/>
              </a:rPr>
              <a:t>principales causes structurelles de ces constats d’entorses à la mise en œuvre du droit à l’E.&amp; A</a:t>
            </a:r>
            <a:endParaRPr lang="en-GB"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276351"/>
            <a:ext cx="8686800" cy="4648200"/>
          </a:xfrm>
        </p:spPr>
        <p:txBody>
          <a:bodyPr>
            <a:noAutofit/>
          </a:bodyPr>
          <a:lstStyle/>
          <a:p>
            <a:pPr algn="just"/>
            <a:r>
              <a:rPr lang="fr-FR" sz="2400" b="1" dirty="0"/>
              <a:t>iii) </a:t>
            </a:r>
            <a:r>
              <a:rPr lang="fr-FR" sz="2400" dirty="0"/>
              <a:t>la professionnalisation et la régulation encore </a:t>
            </a:r>
            <a:r>
              <a:rPr lang="fr-FR" sz="2400" dirty="0" smtClean="0"/>
              <a:t>insuffisantes de </a:t>
            </a:r>
            <a:r>
              <a:rPr lang="fr-FR" sz="2400" dirty="0"/>
              <a:t>la gestion des services d’AEPHA dans les villes secondaires et zones rurales </a:t>
            </a:r>
            <a:r>
              <a:rPr lang="fr-FR" sz="2400" dirty="0" smtClean="0"/>
              <a:t>;</a:t>
            </a:r>
          </a:p>
          <a:p>
            <a:pPr algn="just"/>
            <a:endParaRPr lang="fr-FR" sz="2400" dirty="0"/>
          </a:p>
          <a:p>
            <a:pPr algn="just"/>
            <a:r>
              <a:rPr lang="fr-FR" sz="2400" b="1" dirty="0"/>
              <a:t>iv) </a:t>
            </a:r>
            <a:r>
              <a:rPr lang="fr-FR" sz="2400" dirty="0"/>
              <a:t>l’insuffisance ou l’inexistence de véritables capacités de revendication et de défense des droits des groupes vulnérables et d’obligation de résultats/</a:t>
            </a:r>
            <a:r>
              <a:rPr lang="fr-FR" sz="2400" dirty="0" err="1"/>
              <a:t>redevabilité</a:t>
            </a:r>
            <a:r>
              <a:rPr lang="fr-FR" sz="2400" dirty="0"/>
              <a:t> des institutions publiques malgré l’existence de plusieurs mécanismes et opportunités d’actions.</a:t>
            </a:r>
          </a:p>
          <a:p>
            <a:pPr marL="457200" lvl="0" indent="-457200" algn="just" defTabSz="914400">
              <a:lnSpc>
                <a:spcPct val="150000"/>
              </a:lnSpc>
              <a:spcBef>
                <a:spcPct val="20000"/>
              </a:spcBef>
              <a:spcAft>
                <a:spcPts val="0"/>
              </a:spcAft>
              <a:buFont typeface="Arial" panose="020B0604020202020204" pitchFamily="34" charset="0"/>
              <a:buChar char="•"/>
            </a:pPr>
            <a:endParaRPr lang="fr-FR" sz="2400" b="1" dirty="0">
              <a:solidFill>
                <a:schemeClr val="accent1">
                  <a:lumMod val="75000"/>
                </a:schemeClr>
              </a:solidFill>
              <a:latin typeface="Lora" panose="02000503000000020004" pitchFamily="2" charset="0"/>
            </a:endParaRPr>
          </a:p>
        </p:txBody>
      </p:sp>
      <p:pic>
        <p:nvPicPr>
          <p:cNvPr id="6" name="Imag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5738496"/>
            <a:ext cx="1071880" cy="693420"/>
          </a:xfrm>
          <a:prstGeom prst="rect">
            <a:avLst/>
          </a:prstGeom>
          <a:noFill/>
          <a:ln>
            <a:noFill/>
          </a:ln>
        </p:spPr>
      </p:pic>
      <p:pic>
        <p:nvPicPr>
          <p:cNvPr id="7" name="Image 6" descr="C:\Users\HP\Pictures\drapeau bf.jpg"/>
          <p:cNvPicPr/>
          <p:nvPr/>
        </p:nvPicPr>
        <p:blipFill>
          <a:blip r:embed="rId3">
            <a:extLst>
              <a:ext uri="{28A0092B-C50C-407E-A947-70E740481C1C}">
                <a14:useLocalDpi xmlns:a14="http://schemas.microsoft.com/office/drawing/2010/main" val="0"/>
              </a:ext>
            </a:extLst>
          </a:blip>
          <a:srcRect/>
          <a:stretch>
            <a:fillRect/>
          </a:stretch>
        </p:blipFill>
        <p:spPr bwMode="auto">
          <a:xfrm>
            <a:off x="2713265" y="5777866"/>
            <a:ext cx="914400" cy="614680"/>
          </a:xfrm>
          <a:prstGeom prst="rect">
            <a:avLst/>
          </a:prstGeom>
          <a:noFill/>
          <a:ln>
            <a:noFill/>
          </a:ln>
        </p:spPr>
      </p:pic>
    </p:spTree>
    <p:extLst>
      <p:ext uri="{BB962C8B-B14F-4D97-AF65-F5344CB8AC3E}">
        <p14:creationId xmlns:p14="http://schemas.microsoft.com/office/powerpoint/2010/main" val="1853450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1255" y="142760"/>
            <a:ext cx="7981200" cy="482284"/>
          </a:xfrm>
        </p:spPr>
        <p:txBody>
          <a:bodyPr>
            <a:normAutofit fontScale="90000"/>
          </a:bodyPr>
          <a:lstStyle/>
          <a:p>
            <a:r>
              <a:rPr lang="fr-FR" sz="2800" b="1" dirty="0" smtClean="0"/>
              <a:t>3. Propositions de solutions</a:t>
            </a:r>
            <a:r>
              <a:rPr lang="fr-FR" sz="2800" dirty="0"/>
              <a:t/>
            </a:r>
            <a:br>
              <a:rPr lang="fr-FR" sz="2800" dirty="0"/>
            </a:br>
            <a:endParaRPr lang="fr-FR" sz="2800"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162232" y="752169"/>
            <a:ext cx="8701549" cy="5228180"/>
          </a:xfrm>
        </p:spPr>
        <p:txBody>
          <a:bodyPr>
            <a:normAutofit fontScale="77500" lnSpcReduction="20000"/>
          </a:bodyPr>
          <a:lstStyle/>
          <a:p>
            <a:r>
              <a:rPr lang="fr-FR" sz="3600" dirty="0" smtClean="0"/>
              <a:t>Pour </a:t>
            </a:r>
            <a:r>
              <a:rPr lang="fr-FR" sz="3600" dirty="0"/>
              <a:t>faire face à la problématique </a:t>
            </a:r>
            <a:r>
              <a:rPr lang="fr-FR" sz="3600" dirty="0" smtClean="0"/>
              <a:t>développée, </a:t>
            </a:r>
            <a:r>
              <a:rPr lang="fr-FR" sz="3600" dirty="0"/>
              <a:t>les interventions visant à promouvoir l</a:t>
            </a:r>
            <a:r>
              <a:rPr lang="fr-FR" sz="3600" dirty="0" smtClean="0"/>
              <a:t>’ AFDH </a:t>
            </a:r>
            <a:r>
              <a:rPr lang="fr-FR" sz="3600" dirty="0"/>
              <a:t>dans le secteur de l</a:t>
            </a:r>
            <a:r>
              <a:rPr lang="fr-FR" sz="3600" dirty="0" smtClean="0"/>
              <a:t>’ E.&amp;A pourront </a:t>
            </a:r>
            <a:r>
              <a:rPr lang="fr-FR" sz="3600" dirty="0"/>
              <a:t>s’appuyer sur les </a:t>
            </a:r>
            <a:r>
              <a:rPr lang="fr-FR" sz="3600" dirty="0" smtClean="0"/>
              <a:t>4 axes </a:t>
            </a:r>
            <a:r>
              <a:rPr lang="fr-FR" sz="3600" dirty="0"/>
              <a:t>opérationnels suivants : </a:t>
            </a:r>
          </a:p>
          <a:p>
            <a:pPr lvl="0"/>
            <a:r>
              <a:rPr lang="fr-FR" sz="3600" b="1" dirty="0" smtClean="0"/>
              <a:t>i) La </a:t>
            </a:r>
            <a:r>
              <a:rPr lang="fr-FR" sz="3600" b="1" dirty="0"/>
              <a:t>formation des débiteurs d’obligations et des détenteurs de droits sur l’AFDH dans le secteur de </a:t>
            </a:r>
            <a:r>
              <a:rPr lang="fr-FR" sz="3600" b="1" dirty="0" smtClean="0"/>
              <a:t>l’E.&amp;A</a:t>
            </a:r>
            <a:r>
              <a:rPr lang="fr-FR" sz="3600" dirty="0"/>
              <a:t> : </a:t>
            </a:r>
            <a:r>
              <a:rPr lang="fr-FR" sz="3600" dirty="0" smtClean="0"/>
              <a:t>phase </a:t>
            </a:r>
            <a:r>
              <a:rPr lang="fr-FR" sz="3600" dirty="0"/>
              <a:t>essentielle pour l’appropriation de l’AFDH par les parties </a:t>
            </a:r>
            <a:r>
              <a:rPr lang="fr-FR" sz="3600" dirty="0" smtClean="0"/>
              <a:t>prenantes ; portera sur : fondements </a:t>
            </a:r>
            <a:r>
              <a:rPr lang="fr-FR" sz="3600" dirty="0"/>
              <a:t>de l’AFDH dans le </a:t>
            </a:r>
            <a:r>
              <a:rPr lang="fr-FR" sz="3600" dirty="0" smtClean="0"/>
              <a:t>secteur, responsabilités </a:t>
            </a:r>
            <a:r>
              <a:rPr lang="fr-FR" sz="3600" dirty="0"/>
              <a:t>et obligations des parties prenantes (autorités publiques, opérateurs de services, citoyens, etc.) ainsi que </a:t>
            </a:r>
            <a:r>
              <a:rPr lang="fr-FR" sz="3600" dirty="0" smtClean="0"/>
              <a:t>sur les </a:t>
            </a:r>
            <a:r>
              <a:rPr lang="fr-FR" sz="3600" dirty="0"/>
              <a:t>modalités concrètes (outils et méthodes) de mise en œuvre des principes de l’AFDH pour l’AEPA et la GIRE. </a:t>
            </a:r>
          </a:p>
          <a:p>
            <a:endParaRPr lang="fr-FR" sz="3500" dirty="0"/>
          </a:p>
        </p:txBody>
      </p:sp>
      <p:pic>
        <p:nvPicPr>
          <p:cNvPr id="6" name="Imag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48010" y="5980349"/>
            <a:ext cx="1071880" cy="693420"/>
          </a:xfrm>
          <a:prstGeom prst="rect">
            <a:avLst/>
          </a:prstGeom>
          <a:noFill/>
          <a:ln>
            <a:noFill/>
          </a:ln>
        </p:spPr>
      </p:pic>
      <p:pic>
        <p:nvPicPr>
          <p:cNvPr id="7" name="Image 6" descr="C:\Users\HP\Pictures\drapeau bf.jpg"/>
          <p:cNvPicPr/>
          <p:nvPr/>
        </p:nvPicPr>
        <p:blipFill>
          <a:blip r:embed="rId3">
            <a:extLst>
              <a:ext uri="{28A0092B-C50C-407E-A947-70E740481C1C}">
                <a14:useLocalDpi xmlns:a14="http://schemas.microsoft.com/office/drawing/2010/main" val="0"/>
              </a:ext>
            </a:extLst>
          </a:blip>
          <a:srcRect/>
          <a:stretch>
            <a:fillRect/>
          </a:stretch>
        </p:blipFill>
        <p:spPr bwMode="auto">
          <a:xfrm>
            <a:off x="3200400" y="6059089"/>
            <a:ext cx="914400" cy="614680"/>
          </a:xfrm>
          <a:prstGeom prst="rect">
            <a:avLst/>
          </a:prstGeom>
          <a:noFill/>
          <a:ln>
            <a:noFill/>
          </a:ln>
        </p:spPr>
      </p:pic>
    </p:spTree>
    <p:extLst>
      <p:ext uri="{BB962C8B-B14F-4D97-AF65-F5344CB8AC3E}">
        <p14:creationId xmlns:p14="http://schemas.microsoft.com/office/powerpoint/2010/main" val="40456049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10244" y="1126671"/>
            <a:ext cx="8252732" cy="4996929"/>
          </a:xfrm>
        </p:spPr>
        <p:txBody>
          <a:bodyPr/>
          <a:lstStyle/>
          <a:p>
            <a:pPr lvl="0"/>
            <a:r>
              <a:rPr lang="fr-FR" b="1" dirty="0" smtClean="0"/>
              <a:t>ii)Le </a:t>
            </a:r>
            <a:r>
              <a:rPr lang="fr-FR" b="1" dirty="0"/>
              <a:t>développement des outils et de méthodes nécessaires pour promouvoir l’AFDH au niveau local</a:t>
            </a:r>
            <a:r>
              <a:rPr lang="fr-FR" dirty="0"/>
              <a:t> : </a:t>
            </a:r>
            <a:r>
              <a:rPr lang="fr-FR" dirty="0" smtClean="0"/>
              <a:t>pour </a:t>
            </a:r>
            <a:r>
              <a:rPr lang="fr-FR" dirty="0"/>
              <a:t>faire face aux insuffisances et limites observées en termes de participation et inclusion, équité et non-discrimination, pérennité, transparence et </a:t>
            </a:r>
            <a:r>
              <a:rPr lang="fr-FR" dirty="0" err="1" smtClean="0"/>
              <a:t>redevabilité</a:t>
            </a:r>
            <a:r>
              <a:rPr lang="fr-FR" dirty="0" smtClean="0"/>
              <a:t> aux </a:t>
            </a:r>
            <a:r>
              <a:rPr lang="fr-FR" dirty="0"/>
              <a:t>différentes phases de mise en œuvre </a:t>
            </a:r>
            <a:r>
              <a:rPr lang="fr-FR" dirty="0" smtClean="0"/>
              <a:t>des </a:t>
            </a:r>
            <a:r>
              <a:rPr lang="fr-FR" dirty="0" err="1"/>
              <a:t>Pj</a:t>
            </a:r>
            <a:r>
              <a:rPr lang="fr-FR" dirty="0"/>
              <a:t> &amp; </a:t>
            </a:r>
            <a:r>
              <a:rPr lang="fr-FR" dirty="0" err="1" smtClean="0"/>
              <a:t>Pgm</a:t>
            </a:r>
            <a:r>
              <a:rPr lang="fr-FR" dirty="0" smtClean="0"/>
              <a:t> d’AEPHA </a:t>
            </a:r>
            <a:r>
              <a:rPr lang="fr-FR" dirty="0"/>
              <a:t>et de </a:t>
            </a:r>
            <a:r>
              <a:rPr lang="fr-FR" dirty="0" smtClean="0"/>
              <a:t>GIRE par </a:t>
            </a:r>
            <a:r>
              <a:rPr lang="fr-FR" dirty="0"/>
              <a:t>les professionnels du </a:t>
            </a:r>
            <a:r>
              <a:rPr lang="fr-FR" dirty="0" smtClean="0"/>
              <a:t>secteur: </a:t>
            </a:r>
          </a:p>
          <a:p>
            <a:pPr lvl="0"/>
            <a:r>
              <a:rPr lang="fr-FR" dirty="0"/>
              <a:t> </a:t>
            </a:r>
            <a:r>
              <a:rPr lang="fr-FR" b="1" dirty="0"/>
              <a:t>AEPHA</a:t>
            </a:r>
            <a:r>
              <a:rPr lang="fr-FR" dirty="0"/>
              <a:t> </a:t>
            </a:r>
            <a:r>
              <a:rPr lang="fr-FR" dirty="0" smtClean="0"/>
              <a:t>: planification </a:t>
            </a:r>
            <a:r>
              <a:rPr lang="fr-FR" dirty="0"/>
              <a:t>des investissements ; </a:t>
            </a:r>
            <a:r>
              <a:rPr lang="fr-FR" dirty="0" smtClean="0"/>
              <a:t>définition </a:t>
            </a:r>
            <a:r>
              <a:rPr lang="fr-FR" dirty="0"/>
              <a:t>des conditions d’accès aux services </a:t>
            </a:r>
            <a:r>
              <a:rPr lang="fr-FR" dirty="0" smtClean="0"/>
              <a:t>, l’exécution </a:t>
            </a:r>
            <a:r>
              <a:rPr lang="fr-FR" dirty="0"/>
              <a:t>des investissements ; </a:t>
            </a:r>
            <a:r>
              <a:rPr lang="fr-FR" dirty="0" smtClean="0"/>
              <a:t>et </a:t>
            </a:r>
            <a:r>
              <a:rPr lang="fr-FR" dirty="0"/>
              <a:t>enfin le suivi de la fourniture des services. </a:t>
            </a:r>
            <a:endParaRPr lang="fr-FR" dirty="0" smtClean="0"/>
          </a:p>
          <a:p>
            <a:pPr lvl="0"/>
            <a:r>
              <a:rPr lang="fr-FR" b="1" dirty="0" smtClean="0"/>
              <a:t>GIRE :</a:t>
            </a:r>
            <a:r>
              <a:rPr lang="fr-FR" dirty="0" smtClean="0"/>
              <a:t> permettre </a:t>
            </a:r>
            <a:r>
              <a:rPr lang="fr-FR" dirty="0"/>
              <a:t>de renforcer l’application des principes AFDH dans les processus GIRE (connaissance de la ressource, planification des usages, protection de la ressource, aménagement et gestion des ressources, etc.). </a:t>
            </a:r>
          </a:p>
          <a:p>
            <a:endParaRPr lang="fr-FR" dirty="0"/>
          </a:p>
        </p:txBody>
      </p:sp>
      <p:sp>
        <p:nvSpPr>
          <p:cNvPr id="6" name="Espace réservé du pied de page 3"/>
          <p:cNvSpPr>
            <a:spLocks noGrp="1"/>
          </p:cNvSpPr>
          <p:nvPr>
            <p:ph type="title"/>
          </p:nvPr>
        </p:nvSpPr>
        <p:spPr>
          <a:xfrm>
            <a:off x="581025" y="384175"/>
            <a:ext cx="7981950" cy="513896"/>
          </a:xfrm>
        </p:spPr>
        <p:txBody>
          <a:bodyPr>
            <a:normAutofit/>
          </a:bodyPr>
          <a:lstStyle/>
          <a:p>
            <a:r>
              <a:rPr lang="fr-FR" sz="2800" b="1" dirty="0" smtClean="0"/>
              <a:t>3.Propositions de solutions</a:t>
            </a:r>
            <a:endParaRPr lang="en-US" sz="2800" dirty="0"/>
          </a:p>
        </p:txBody>
      </p:sp>
      <p:pic>
        <p:nvPicPr>
          <p:cNvPr id="7" name="Image 6" descr="C:\Users\HP\Pictures\drapeau bf.jpg"/>
          <p:cNvPicPr/>
          <p:nvPr/>
        </p:nvPicPr>
        <p:blipFill>
          <a:blip r:embed="rId2">
            <a:extLst>
              <a:ext uri="{28A0092B-C50C-407E-A947-70E740481C1C}">
                <a14:useLocalDpi xmlns:a14="http://schemas.microsoft.com/office/drawing/2010/main" val="0"/>
              </a:ext>
            </a:extLst>
          </a:blip>
          <a:srcRect/>
          <a:stretch>
            <a:fillRect/>
          </a:stretch>
        </p:blipFill>
        <p:spPr bwMode="auto">
          <a:xfrm>
            <a:off x="2929614" y="5973219"/>
            <a:ext cx="914400" cy="614680"/>
          </a:xfrm>
          <a:prstGeom prst="rect">
            <a:avLst/>
          </a:prstGeom>
          <a:noFill/>
          <a:ln>
            <a:noFill/>
          </a:ln>
        </p:spPr>
      </p:pic>
      <p:pic>
        <p:nvPicPr>
          <p:cNvPr id="8" name="Imag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92615" y="5933849"/>
            <a:ext cx="1071880" cy="693420"/>
          </a:xfrm>
          <a:prstGeom prst="rect">
            <a:avLst/>
          </a:prstGeom>
          <a:noFill/>
          <a:ln>
            <a:noFill/>
          </a:ln>
        </p:spPr>
      </p:pic>
    </p:spTree>
    <p:extLst>
      <p:ext uri="{BB962C8B-B14F-4D97-AF65-F5344CB8AC3E}">
        <p14:creationId xmlns:p14="http://schemas.microsoft.com/office/powerpoint/2010/main" val="1852882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775" y="0"/>
            <a:ext cx="7981200" cy="661372"/>
          </a:xfrm>
        </p:spPr>
        <p:txBody>
          <a:bodyPr/>
          <a:lstStyle/>
          <a:p>
            <a:r>
              <a:rPr lang="fr-FR" sz="3200" b="1" dirty="0" smtClean="0"/>
              <a:t>3.Propositions de solutions</a:t>
            </a:r>
            <a:endParaRPr lang="fr-FR" dirty="0"/>
          </a:p>
        </p:txBody>
      </p:sp>
      <p:sp>
        <p:nvSpPr>
          <p:cNvPr id="3" name="Espace réservé du contenu 2"/>
          <p:cNvSpPr>
            <a:spLocks noGrp="1"/>
          </p:cNvSpPr>
          <p:nvPr>
            <p:ph idx="1"/>
          </p:nvPr>
        </p:nvSpPr>
        <p:spPr>
          <a:xfrm>
            <a:off x="581775" y="884571"/>
            <a:ext cx="7980363" cy="4934572"/>
          </a:xfrm>
        </p:spPr>
        <p:txBody>
          <a:bodyPr>
            <a:normAutofit fontScale="92500" lnSpcReduction="10000"/>
          </a:bodyPr>
          <a:lstStyle/>
          <a:p>
            <a:pPr lvl="0"/>
            <a:r>
              <a:rPr lang="fr-FR" b="1" dirty="0" smtClean="0"/>
              <a:t> iii) Appui </a:t>
            </a:r>
            <a:r>
              <a:rPr lang="fr-FR" b="1" dirty="0"/>
              <a:t>aux actions concrètes de promotion et </a:t>
            </a:r>
            <a:r>
              <a:rPr lang="fr-FR" b="1" dirty="0" smtClean="0"/>
              <a:t>de revendication </a:t>
            </a:r>
            <a:r>
              <a:rPr lang="fr-FR" b="1" dirty="0"/>
              <a:t>du droit à l’eau</a:t>
            </a:r>
            <a:r>
              <a:rPr lang="fr-FR" dirty="0"/>
              <a:t> par les acteurs nationaux et locaux (dans les zones d’intervention des </a:t>
            </a:r>
            <a:r>
              <a:rPr lang="fr-FR" dirty="0" err="1" smtClean="0"/>
              <a:t>proj</a:t>
            </a:r>
            <a:r>
              <a:rPr lang="fr-FR" dirty="0" smtClean="0"/>
              <a:t>.&amp; </a:t>
            </a:r>
            <a:r>
              <a:rPr lang="fr-FR" dirty="0" err="1" smtClean="0"/>
              <a:t>prgms</a:t>
            </a:r>
            <a:r>
              <a:rPr lang="fr-FR" dirty="0" smtClean="0"/>
              <a:t> </a:t>
            </a:r>
            <a:r>
              <a:rPr lang="fr-FR" dirty="0"/>
              <a:t>spécifiques</a:t>
            </a:r>
            <a:r>
              <a:rPr lang="fr-FR" dirty="0" smtClean="0"/>
              <a:t>).</a:t>
            </a:r>
          </a:p>
          <a:p>
            <a:pPr lvl="0"/>
            <a:r>
              <a:rPr lang="fr-FR" dirty="0" smtClean="0"/>
              <a:t>Les </a:t>
            </a:r>
            <a:r>
              <a:rPr lang="fr-FR" dirty="0"/>
              <a:t>professionnels </a:t>
            </a:r>
            <a:r>
              <a:rPr lang="fr-FR" dirty="0" smtClean="0"/>
              <a:t>:  </a:t>
            </a:r>
            <a:r>
              <a:rPr lang="fr-FR" dirty="0"/>
              <a:t>soutenir la mise en œuvre des solutions et méthodes adaptées pour promouvoir l’AFDH à l’échelle des communes et des villages. </a:t>
            </a:r>
            <a:r>
              <a:rPr lang="fr-FR" dirty="0" smtClean="0"/>
              <a:t>Ex. : organisation </a:t>
            </a:r>
            <a:r>
              <a:rPr lang="fr-FR" dirty="0"/>
              <a:t>de rencontres entre autorités locales et citoyens pour rendre compte et débattre des investissements en AEPHA. </a:t>
            </a:r>
            <a:endParaRPr lang="fr-FR" dirty="0" smtClean="0"/>
          </a:p>
          <a:p>
            <a:pPr lvl="0"/>
            <a:r>
              <a:rPr lang="fr-FR" dirty="0" smtClean="0"/>
              <a:t>Le </a:t>
            </a:r>
            <a:r>
              <a:rPr lang="fr-FR" dirty="0"/>
              <a:t>Ministère en charge des </a:t>
            </a:r>
            <a:r>
              <a:rPr lang="fr-FR" dirty="0" smtClean="0"/>
              <a:t>D.H. : intégrer </a:t>
            </a:r>
            <a:r>
              <a:rPr lang="fr-FR" dirty="0"/>
              <a:t>le droit à l</a:t>
            </a:r>
            <a:r>
              <a:rPr lang="fr-FR" dirty="0" smtClean="0"/>
              <a:t>’ E&amp;A. dans </a:t>
            </a:r>
            <a:r>
              <a:rPr lang="fr-FR" dirty="0"/>
              <a:t>ses instruments (programmes nationaux, actions de formation et d’information, etc.). </a:t>
            </a:r>
            <a:endParaRPr lang="fr-FR" dirty="0" smtClean="0"/>
          </a:p>
          <a:p>
            <a:pPr lvl="0"/>
            <a:r>
              <a:rPr lang="fr-FR" dirty="0" smtClean="0"/>
              <a:t>Les </a:t>
            </a:r>
            <a:r>
              <a:rPr lang="fr-FR" dirty="0"/>
              <a:t>ONG et associations, les professionnels de l’information et à l’assemblée </a:t>
            </a:r>
            <a:r>
              <a:rPr lang="fr-FR" dirty="0" smtClean="0"/>
              <a:t>nationale : réaliser/promouvoir </a:t>
            </a:r>
            <a:r>
              <a:rPr lang="fr-FR" dirty="0"/>
              <a:t>des actions concrètes de contrôle, veille et revendication de l’application et du respect des principes de l’AFDH dans le secteur. </a:t>
            </a:r>
            <a:endParaRPr lang="fr-FR" dirty="0" smtClean="0"/>
          </a:p>
          <a:p>
            <a:pPr lvl="0"/>
            <a:r>
              <a:rPr lang="fr-FR" dirty="0" smtClean="0"/>
              <a:t>De </a:t>
            </a:r>
            <a:r>
              <a:rPr lang="fr-FR" dirty="0"/>
              <a:t>façon générale, il s’agira pour ces différents acteurs de renforcer ou améliorer des initiatives existantes afin de les rendre plus efficaces.</a:t>
            </a:r>
          </a:p>
          <a:p>
            <a:endParaRPr lang="fr-FR" dirty="0"/>
          </a:p>
        </p:txBody>
      </p:sp>
      <p:pic>
        <p:nvPicPr>
          <p:cNvPr id="6" name="Image 5" descr="C:\Users\HP\Pictures\drapeau bf.jpg"/>
          <p:cNvPicPr/>
          <p:nvPr/>
        </p:nvPicPr>
        <p:blipFill>
          <a:blip r:embed="rId2">
            <a:extLst>
              <a:ext uri="{28A0092B-C50C-407E-A947-70E740481C1C}">
                <a14:useLocalDpi xmlns:a14="http://schemas.microsoft.com/office/drawing/2010/main" val="0"/>
              </a:ext>
            </a:extLst>
          </a:blip>
          <a:srcRect/>
          <a:stretch>
            <a:fillRect/>
          </a:stretch>
        </p:blipFill>
        <p:spPr bwMode="auto">
          <a:xfrm>
            <a:off x="2890157" y="6042343"/>
            <a:ext cx="914400" cy="614680"/>
          </a:xfrm>
          <a:prstGeom prst="rect">
            <a:avLst/>
          </a:prstGeom>
          <a:noFill/>
          <a:ln>
            <a:noFill/>
          </a:ln>
        </p:spPr>
      </p:pic>
      <p:pic>
        <p:nvPicPr>
          <p:cNvPr id="7" name="Imag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43451" y="5963603"/>
            <a:ext cx="1071880" cy="693420"/>
          </a:xfrm>
          <a:prstGeom prst="rect">
            <a:avLst/>
          </a:prstGeom>
          <a:noFill/>
          <a:ln>
            <a:noFill/>
          </a:ln>
        </p:spPr>
      </p:pic>
    </p:spTree>
    <p:extLst>
      <p:ext uri="{BB962C8B-B14F-4D97-AF65-F5344CB8AC3E}">
        <p14:creationId xmlns:p14="http://schemas.microsoft.com/office/powerpoint/2010/main" val="2080355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775" y="285686"/>
            <a:ext cx="7981200" cy="936000"/>
          </a:xfrm>
        </p:spPr>
        <p:txBody>
          <a:bodyPr/>
          <a:lstStyle/>
          <a:p>
            <a:r>
              <a:rPr lang="fr-FR" sz="2800" b="1" dirty="0" smtClean="0"/>
              <a:t>3. Propositions de solutions</a:t>
            </a:r>
            <a:endParaRPr lang="fr-FR" dirty="0"/>
          </a:p>
        </p:txBody>
      </p:sp>
      <p:sp>
        <p:nvSpPr>
          <p:cNvPr id="3" name="Espace réservé du contenu 2"/>
          <p:cNvSpPr>
            <a:spLocks noGrp="1"/>
          </p:cNvSpPr>
          <p:nvPr>
            <p:ph idx="1"/>
          </p:nvPr>
        </p:nvSpPr>
        <p:spPr>
          <a:xfrm>
            <a:off x="377711" y="1519355"/>
            <a:ext cx="8450405" cy="3945600"/>
          </a:xfrm>
        </p:spPr>
        <p:txBody>
          <a:bodyPr>
            <a:normAutofit/>
          </a:bodyPr>
          <a:lstStyle/>
          <a:p>
            <a:pPr algn="just"/>
            <a:r>
              <a:rPr lang="fr-FR" sz="2400" b="1" i="1" dirty="0" smtClean="0"/>
              <a:t>iv) La </a:t>
            </a:r>
            <a:r>
              <a:rPr lang="fr-FR" sz="2400" b="1" i="1" dirty="0"/>
              <a:t>supervision et le suivi-évaluation de l’application de l’AFDH au sein des projets et programmes </a:t>
            </a:r>
            <a:r>
              <a:rPr lang="fr-FR" sz="2400" b="1" i="1" dirty="0" smtClean="0"/>
              <a:t>E&amp;A </a:t>
            </a:r>
            <a:r>
              <a:rPr lang="fr-FR" sz="2400" dirty="0"/>
              <a:t>: </a:t>
            </a:r>
            <a:r>
              <a:rPr lang="fr-FR" sz="2400" dirty="0" smtClean="0"/>
              <a:t> </a:t>
            </a:r>
            <a:r>
              <a:rPr lang="fr-FR" sz="2400" dirty="0"/>
              <a:t>développer et </a:t>
            </a:r>
            <a:r>
              <a:rPr lang="fr-FR" sz="2400" dirty="0" smtClean="0"/>
              <a:t>mettre </a:t>
            </a:r>
            <a:r>
              <a:rPr lang="fr-FR" sz="2400" dirty="0"/>
              <a:t>en œuvre des indicateurs spécifiques pour apprécier les améliorations en termes de non-discrimination et équité, participation et inclusion, transparence, </a:t>
            </a:r>
            <a:r>
              <a:rPr lang="fr-FR" sz="2400" dirty="0" err="1"/>
              <a:t>redevabilité</a:t>
            </a:r>
            <a:r>
              <a:rPr lang="fr-FR" sz="2400" dirty="0"/>
              <a:t> et durabilité. Cette mise en lumière des principes de l’AFDH à travers les cadres de suivi-évaluation des </a:t>
            </a:r>
            <a:r>
              <a:rPr lang="fr-FR" sz="2400" dirty="0" err="1" smtClean="0"/>
              <a:t>proj</a:t>
            </a:r>
            <a:r>
              <a:rPr lang="fr-FR" sz="2400" dirty="0" smtClean="0"/>
              <a:t>.&amp; </a:t>
            </a:r>
            <a:r>
              <a:rPr lang="fr-FR" sz="2400" dirty="0" err="1" smtClean="0"/>
              <a:t>prgms</a:t>
            </a:r>
            <a:r>
              <a:rPr lang="fr-FR" sz="2400" dirty="0" smtClean="0"/>
              <a:t> </a:t>
            </a:r>
            <a:r>
              <a:rPr lang="fr-FR" sz="2400" dirty="0"/>
              <a:t>permet d’influencer les décisions et actions nécessaires</a:t>
            </a:r>
          </a:p>
        </p:txBody>
      </p:sp>
      <p:pic>
        <p:nvPicPr>
          <p:cNvPr id="6" name="Image 5" descr="C:\Users\HP\Pictures\drapeau bf.jpg"/>
          <p:cNvPicPr/>
          <p:nvPr/>
        </p:nvPicPr>
        <p:blipFill>
          <a:blip r:embed="rId2">
            <a:extLst>
              <a:ext uri="{28A0092B-C50C-407E-A947-70E740481C1C}">
                <a14:useLocalDpi xmlns:a14="http://schemas.microsoft.com/office/drawing/2010/main" val="0"/>
              </a:ext>
            </a:extLst>
          </a:blip>
          <a:srcRect/>
          <a:stretch>
            <a:fillRect/>
          </a:stretch>
        </p:blipFill>
        <p:spPr bwMode="auto">
          <a:xfrm>
            <a:off x="2726871" y="5762625"/>
            <a:ext cx="914400" cy="614680"/>
          </a:xfrm>
          <a:prstGeom prst="rect">
            <a:avLst/>
          </a:prstGeom>
          <a:noFill/>
          <a:ln>
            <a:noFill/>
          </a:ln>
        </p:spPr>
      </p:pic>
      <p:pic>
        <p:nvPicPr>
          <p:cNvPr id="7" name="Imag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67893" y="5731328"/>
            <a:ext cx="1071880" cy="693420"/>
          </a:xfrm>
          <a:prstGeom prst="rect">
            <a:avLst/>
          </a:prstGeom>
          <a:noFill/>
          <a:ln>
            <a:noFill/>
          </a:ln>
        </p:spPr>
      </p:pic>
    </p:spTree>
    <p:extLst>
      <p:ext uri="{BB962C8B-B14F-4D97-AF65-F5344CB8AC3E}">
        <p14:creationId xmlns:p14="http://schemas.microsoft.com/office/powerpoint/2010/main" val="369493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1775" y="318343"/>
            <a:ext cx="7981200" cy="579728"/>
          </a:xfrm>
        </p:spPr>
        <p:txBody>
          <a:bodyPr/>
          <a:lstStyle/>
          <a:p>
            <a:r>
              <a:rPr lang="fr-FR" dirty="0" smtClean="0"/>
              <a:t>4. Rôle de chaque acteur </a:t>
            </a:r>
            <a:endParaRPr lang="fr-FR" dirty="0"/>
          </a:p>
        </p:txBody>
      </p:sp>
      <p:sp>
        <p:nvSpPr>
          <p:cNvPr id="3" name="Espace réservé du contenu 2"/>
          <p:cNvSpPr>
            <a:spLocks noGrp="1"/>
          </p:cNvSpPr>
          <p:nvPr>
            <p:ph idx="1"/>
          </p:nvPr>
        </p:nvSpPr>
        <p:spPr>
          <a:xfrm>
            <a:off x="581775" y="898071"/>
            <a:ext cx="7980363" cy="4833257"/>
          </a:xfrm>
        </p:spPr>
        <p:txBody>
          <a:bodyPr>
            <a:normAutofit fontScale="77500" lnSpcReduction="20000"/>
          </a:bodyPr>
          <a:lstStyle/>
          <a:p>
            <a:r>
              <a:rPr lang="fr-FR" sz="2300" b="1" i="1" dirty="0"/>
              <a:t>Rôle du ministère chargé de l’eau et de l’assainissement</a:t>
            </a:r>
            <a:endParaRPr lang="fr-FR" sz="2300" dirty="0"/>
          </a:p>
          <a:p>
            <a:r>
              <a:rPr lang="fr-FR" b="1" i="1" dirty="0"/>
              <a:t> </a:t>
            </a:r>
            <a:r>
              <a:rPr lang="da-DK" dirty="0" smtClean="0"/>
              <a:t>Développement </a:t>
            </a:r>
            <a:r>
              <a:rPr lang="da-DK" dirty="0"/>
              <a:t>et institutionnalisation des modalités concrètes de mise en œuvre de l’équité, de la non-discrimination et de la durabilité/pérennité en matière d’AEPHA </a:t>
            </a:r>
            <a:endParaRPr lang="fr-FR" dirty="0"/>
          </a:p>
          <a:p>
            <a:pPr lvl="0"/>
            <a:r>
              <a:rPr lang="da-DK" dirty="0"/>
              <a:t>Amélioration de la diffusion des informations et données sur le secteur</a:t>
            </a:r>
            <a:endParaRPr lang="fr-FR" dirty="0"/>
          </a:p>
          <a:p>
            <a:pPr lvl="0"/>
            <a:r>
              <a:rPr lang="da-DK" dirty="0"/>
              <a:t>Amélioration de la gouvernance des plateformes de concertation et de décision de l’AEPHA et de la GIRE</a:t>
            </a:r>
            <a:endParaRPr lang="fr-FR" dirty="0"/>
          </a:p>
          <a:p>
            <a:pPr lvl="0"/>
            <a:r>
              <a:rPr lang="da-DK" dirty="0"/>
              <a:t>Institutionnalisation et promotion des instances et mécanismes de recours</a:t>
            </a:r>
            <a:endParaRPr lang="fr-FR" dirty="0"/>
          </a:p>
          <a:p>
            <a:pPr lvl="0"/>
            <a:r>
              <a:rPr lang="da-DK" dirty="0"/>
              <a:t>Monitoring des principes de l’AFDH à l’échelle des programmes du secteur Eau et Assainissement </a:t>
            </a:r>
            <a:endParaRPr lang="fr-FR" dirty="0"/>
          </a:p>
          <a:p>
            <a:r>
              <a:rPr lang="fr-FR" sz="2300" b="1" i="1" dirty="0"/>
              <a:t>Rôle des collectivités territoriales</a:t>
            </a:r>
            <a:endParaRPr lang="fr-FR" sz="2300" dirty="0"/>
          </a:p>
          <a:p>
            <a:pPr lvl="0"/>
            <a:r>
              <a:rPr lang="da-DK" dirty="0"/>
              <a:t>Mise en oeuvre des modalités concrètes pour l’équité, la non-discrimination et la durabilité/pérennité en matière d’AEPHA à travers l’action publique locale</a:t>
            </a:r>
            <a:endParaRPr lang="fr-FR" dirty="0"/>
          </a:p>
          <a:p>
            <a:pPr lvl="0"/>
            <a:r>
              <a:rPr lang="da-DK" dirty="0"/>
              <a:t>Diffusion des informations et données sur l’action publique</a:t>
            </a:r>
            <a:endParaRPr lang="fr-FR" dirty="0"/>
          </a:p>
          <a:p>
            <a:pPr lvl="0"/>
            <a:r>
              <a:rPr lang="da-DK" dirty="0"/>
              <a:t>Amélioration de la gouvernance des plateformes de concertation et de décision de l’AEPHA et de la GIRE</a:t>
            </a:r>
            <a:endParaRPr lang="fr-FR" dirty="0"/>
          </a:p>
          <a:p>
            <a:pPr lvl="0"/>
            <a:r>
              <a:rPr lang="da-DK" dirty="0"/>
              <a:t>Mise en oeuvre des instances et mécanismes de recours</a:t>
            </a:r>
            <a:endParaRPr lang="fr-FR" dirty="0"/>
          </a:p>
          <a:p>
            <a:endParaRPr lang="fr-FR" dirty="0"/>
          </a:p>
        </p:txBody>
      </p:sp>
      <p:pic>
        <p:nvPicPr>
          <p:cNvPr id="6" name="Image 5" descr="C:\Users\HP\Pictures\drapeau bf.jpg"/>
          <p:cNvPicPr/>
          <p:nvPr/>
        </p:nvPicPr>
        <p:blipFill>
          <a:blip r:embed="rId2">
            <a:extLst>
              <a:ext uri="{28A0092B-C50C-407E-A947-70E740481C1C}">
                <a14:useLocalDpi xmlns:a14="http://schemas.microsoft.com/office/drawing/2010/main" val="0"/>
              </a:ext>
            </a:extLst>
          </a:blip>
          <a:srcRect/>
          <a:stretch>
            <a:fillRect/>
          </a:stretch>
        </p:blipFill>
        <p:spPr bwMode="auto">
          <a:xfrm>
            <a:off x="2726871" y="5762625"/>
            <a:ext cx="914400" cy="614680"/>
          </a:xfrm>
          <a:prstGeom prst="rect">
            <a:avLst/>
          </a:prstGeom>
          <a:noFill/>
          <a:ln>
            <a:noFill/>
          </a:ln>
        </p:spPr>
      </p:pic>
      <p:pic>
        <p:nvPicPr>
          <p:cNvPr id="7" name="Imag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67893" y="5731328"/>
            <a:ext cx="1071880" cy="693420"/>
          </a:xfrm>
          <a:prstGeom prst="rect">
            <a:avLst/>
          </a:prstGeom>
          <a:noFill/>
          <a:ln>
            <a:noFill/>
          </a:ln>
        </p:spPr>
      </p:pic>
    </p:spTree>
    <p:extLst>
      <p:ext uri="{BB962C8B-B14F-4D97-AF65-F5344CB8AC3E}">
        <p14:creationId xmlns:p14="http://schemas.microsoft.com/office/powerpoint/2010/main" val="1362563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0579" y="-54257"/>
            <a:ext cx="7981200" cy="503144"/>
          </a:xfrm>
        </p:spPr>
        <p:txBody>
          <a:bodyPr/>
          <a:lstStyle/>
          <a:p>
            <a:r>
              <a:rPr lang="fr-FR" dirty="0" smtClean="0"/>
              <a:t>4. Rôle </a:t>
            </a:r>
            <a:r>
              <a:rPr lang="fr-FR" dirty="0"/>
              <a:t>de chaque acteur </a:t>
            </a:r>
          </a:p>
        </p:txBody>
      </p:sp>
      <p:sp>
        <p:nvSpPr>
          <p:cNvPr id="3" name="Espace réservé du contenu 2"/>
          <p:cNvSpPr>
            <a:spLocks noGrp="1"/>
          </p:cNvSpPr>
          <p:nvPr>
            <p:ph idx="1"/>
          </p:nvPr>
        </p:nvSpPr>
        <p:spPr>
          <a:xfrm>
            <a:off x="212272" y="570593"/>
            <a:ext cx="8637814" cy="5424896"/>
          </a:xfrm>
        </p:spPr>
        <p:txBody>
          <a:bodyPr>
            <a:normAutofit fontScale="70000" lnSpcReduction="20000"/>
          </a:bodyPr>
          <a:lstStyle/>
          <a:p>
            <a:endParaRPr lang="fr-FR" sz="2600" b="1" i="1" dirty="0" smtClean="0"/>
          </a:p>
          <a:p>
            <a:r>
              <a:rPr lang="fr-FR" sz="2600" b="1" i="1" dirty="0"/>
              <a:t>Rôle du ministère chargé des droits humains (en tant qu’acteur amont )</a:t>
            </a:r>
            <a:endParaRPr lang="fr-FR" sz="2600" dirty="0"/>
          </a:p>
          <a:p>
            <a:pPr lvl="0"/>
            <a:r>
              <a:rPr lang="da-DK" sz="2300" dirty="0"/>
              <a:t>Intégration du droit à </a:t>
            </a:r>
            <a:r>
              <a:rPr lang="da-DK" sz="2300" dirty="0" smtClean="0"/>
              <a:t>l’E&amp; A dans </a:t>
            </a:r>
            <a:r>
              <a:rPr lang="da-DK" sz="2300" dirty="0"/>
              <a:t>les instruments du ministère chargé des </a:t>
            </a:r>
            <a:r>
              <a:rPr lang="da-DK" sz="2300" dirty="0" smtClean="0"/>
              <a:t>D.H.</a:t>
            </a:r>
            <a:r>
              <a:rPr lang="da-DK" sz="2300" dirty="0"/>
              <a:t> </a:t>
            </a:r>
            <a:endParaRPr lang="fr-FR" sz="2300" dirty="0"/>
          </a:p>
          <a:p>
            <a:pPr lvl="0"/>
            <a:r>
              <a:rPr lang="da-DK" sz="2300" dirty="0"/>
              <a:t>Formations sur le droit à l</a:t>
            </a:r>
            <a:r>
              <a:rPr lang="da-DK" sz="2300" dirty="0" smtClean="0"/>
              <a:t>’ E&amp; A. </a:t>
            </a:r>
            <a:endParaRPr lang="fr-FR" sz="2300" dirty="0"/>
          </a:p>
          <a:p>
            <a:r>
              <a:rPr lang="fr-FR" sz="2600" b="1" i="1" dirty="0" smtClean="0"/>
              <a:t>Rôle </a:t>
            </a:r>
            <a:r>
              <a:rPr lang="fr-FR" sz="2600" b="1" i="1" dirty="0"/>
              <a:t>du ministère chargé de l’action sociale (en tant qu’acteur aval) </a:t>
            </a:r>
            <a:endParaRPr lang="fr-FR" sz="2600" dirty="0"/>
          </a:p>
          <a:p>
            <a:pPr lvl="0"/>
            <a:r>
              <a:rPr lang="da-DK" sz="2300" dirty="0"/>
              <a:t>Développement des modalités concrètes de prise en charge des personnes pauvres et/ou vulnérables en matière d’AEPHA </a:t>
            </a:r>
            <a:endParaRPr lang="fr-FR" sz="2300" dirty="0"/>
          </a:p>
          <a:p>
            <a:r>
              <a:rPr lang="fr-FR" sz="2600" b="1" i="1" dirty="0" smtClean="0"/>
              <a:t>Rôle </a:t>
            </a:r>
            <a:r>
              <a:rPr lang="fr-FR" sz="2600" b="1" i="1" dirty="0"/>
              <a:t>des parlementaires</a:t>
            </a:r>
            <a:endParaRPr lang="fr-FR" sz="2600" dirty="0"/>
          </a:p>
          <a:p>
            <a:pPr lvl="0"/>
            <a:r>
              <a:rPr lang="da-DK" sz="2300" dirty="0"/>
              <a:t>Renforcement de la législation et le contrôle de l’action gouvernementale </a:t>
            </a:r>
            <a:endParaRPr lang="fr-FR" sz="2300" dirty="0"/>
          </a:p>
          <a:p>
            <a:r>
              <a:rPr lang="fr-FR" sz="2600" b="1" i="1" dirty="0"/>
              <a:t>Rôle des ONG et associations (locales et nationales)</a:t>
            </a:r>
            <a:endParaRPr lang="fr-FR" sz="2600" dirty="0"/>
          </a:p>
          <a:p>
            <a:pPr lvl="0"/>
            <a:r>
              <a:rPr lang="da-DK" sz="2300" dirty="0"/>
              <a:t>Mise en œuvre d’actions concrètes de défense et protection du droit des groupes vulnérables à l</a:t>
            </a:r>
            <a:r>
              <a:rPr lang="da-DK" sz="2300" dirty="0" smtClean="0"/>
              <a:t>’ E&amp; A</a:t>
            </a:r>
            <a:endParaRPr lang="fr-FR" sz="2300" dirty="0"/>
          </a:p>
          <a:p>
            <a:r>
              <a:rPr lang="fr-FR" sz="2900" b="1" i="1" dirty="0"/>
              <a:t>Rôle des professionnels des médias</a:t>
            </a:r>
            <a:endParaRPr lang="fr-FR" sz="2900" dirty="0"/>
          </a:p>
          <a:p>
            <a:pPr lvl="0"/>
            <a:r>
              <a:rPr lang="da-DK" sz="2300" dirty="0" smtClean="0"/>
              <a:t>Promotion </a:t>
            </a:r>
            <a:r>
              <a:rPr lang="da-DK" sz="2300" dirty="0"/>
              <a:t>de l’information et du débat public sur le droit à l’eau et l’assainissement au niveau national et dans les zones d’intervention du programme ( des projets et programmes)</a:t>
            </a:r>
            <a:endParaRPr lang="fr-FR" sz="2300" dirty="0"/>
          </a:p>
          <a:p>
            <a:r>
              <a:rPr lang="fr-FR" sz="2900" b="1" i="1" dirty="0"/>
              <a:t>Rôle des partenaires techniques et financiers (du secteur et au-delà)</a:t>
            </a:r>
            <a:endParaRPr lang="fr-FR" sz="2900" dirty="0"/>
          </a:p>
          <a:p>
            <a:pPr lvl="0"/>
            <a:r>
              <a:rPr lang="fr-FR" sz="2300" dirty="0"/>
              <a:t>Appui technique et financier ciblé aux initiatives des organisations et institutions locales et nationales pour la mise en œuvre de l’AFDH </a:t>
            </a:r>
          </a:p>
          <a:p>
            <a:endParaRPr lang="fr-FR" dirty="0"/>
          </a:p>
        </p:txBody>
      </p:sp>
      <p:pic>
        <p:nvPicPr>
          <p:cNvPr id="6" name="Image 5" descr="C:\Users\HP\Pictures\drapeau bf.jpg"/>
          <p:cNvPicPr/>
          <p:nvPr/>
        </p:nvPicPr>
        <p:blipFill>
          <a:blip r:embed="rId2">
            <a:extLst>
              <a:ext uri="{28A0092B-C50C-407E-A947-70E740481C1C}">
                <a14:useLocalDpi xmlns:a14="http://schemas.microsoft.com/office/drawing/2010/main" val="0"/>
              </a:ext>
            </a:extLst>
          </a:blip>
          <a:srcRect/>
          <a:stretch>
            <a:fillRect/>
          </a:stretch>
        </p:blipFill>
        <p:spPr bwMode="auto">
          <a:xfrm>
            <a:off x="2792185" y="5995489"/>
            <a:ext cx="914400" cy="614680"/>
          </a:xfrm>
          <a:prstGeom prst="rect">
            <a:avLst/>
          </a:prstGeom>
          <a:noFill/>
          <a:ln>
            <a:noFill/>
          </a:ln>
        </p:spPr>
      </p:pic>
      <p:pic>
        <p:nvPicPr>
          <p:cNvPr id="7" name="Imag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1179" y="5952309"/>
            <a:ext cx="1071880" cy="693420"/>
          </a:xfrm>
          <a:prstGeom prst="rect">
            <a:avLst/>
          </a:prstGeom>
          <a:noFill/>
          <a:ln>
            <a:noFill/>
          </a:ln>
        </p:spPr>
      </p:pic>
    </p:spTree>
    <p:extLst>
      <p:ext uri="{BB962C8B-B14F-4D97-AF65-F5344CB8AC3E}">
        <p14:creationId xmlns:p14="http://schemas.microsoft.com/office/powerpoint/2010/main" val="2266109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3"/>
          <p:cNvSpPr>
            <a:spLocks noGrp="1"/>
          </p:cNvSpPr>
          <p:nvPr>
            <p:ph type="title"/>
          </p:nvPr>
        </p:nvSpPr>
        <p:spPr>
          <a:xfrm>
            <a:off x="614999" y="1085349"/>
            <a:ext cx="7614601" cy="4543452"/>
          </a:xfrm>
        </p:spPr>
        <p:txBody>
          <a:bodyPr>
            <a:normAutofit fontScale="90000"/>
          </a:bodyPr>
          <a:lstStyle/>
          <a:p>
            <a:r>
              <a:rPr lang="fr-FR" dirty="0"/>
              <a:t/>
            </a:r>
            <a:br>
              <a:rPr lang="fr-FR" dirty="0"/>
            </a:br>
            <a:r>
              <a:rPr lang="fr-FR" dirty="0"/>
              <a:t>Volonté et engagement politique des autorités </a:t>
            </a:r>
            <a:r>
              <a:rPr lang="fr-FR" dirty="0" smtClean="0"/>
              <a:t>nationales</a:t>
            </a:r>
            <a:br>
              <a:rPr lang="fr-FR" dirty="0" smtClean="0"/>
            </a:br>
            <a:r>
              <a:rPr lang="fr-FR" dirty="0"/>
              <a:t/>
            </a:r>
            <a:br>
              <a:rPr lang="fr-FR" dirty="0"/>
            </a:br>
            <a:r>
              <a:rPr lang="da-DK" dirty="0"/>
              <a:t>Mobilisation et engagement des acteurs </a:t>
            </a:r>
            <a:r>
              <a:rPr lang="da-DK" dirty="0" smtClean="0"/>
              <a:t>nationaux</a:t>
            </a:r>
            <a:br>
              <a:rPr lang="da-DK" dirty="0" smtClean="0"/>
            </a:br>
            <a:r>
              <a:rPr lang="fr-FR" dirty="0"/>
              <a:t/>
            </a:r>
            <a:br>
              <a:rPr lang="fr-FR" dirty="0"/>
            </a:br>
            <a:r>
              <a:rPr lang="da-DK" dirty="0"/>
              <a:t>Soutien des partenaires techniques et financiers</a:t>
            </a:r>
            <a:r>
              <a:rPr lang="fr-FR" dirty="0"/>
              <a:t/>
            </a:r>
            <a:br>
              <a:rPr lang="fr-FR" dirty="0"/>
            </a:br>
            <a:endParaRPr lang="en-US" dirty="0"/>
          </a:p>
        </p:txBody>
      </p:sp>
      <p:pic>
        <p:nvPicPr>
          <p:cNvPr id="9" name="Imag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793" y="5693501"/>
            <a:ext cx="1071880" cy="693420"/>
          </a:xfrm>
          <a:prstGeom prst="rect">
            <a:avLst/>
          </a:prstGeom>
          <a:noFill/>
          <a:ln>
            <a:noFill/>
          </a:ln>
        </p:spPr>
      </p:pic>
      <p:pic>
        <p:nvPicPr>
          <p:cNvPr id="10" name="Image 9" descr="C:\Users\HP\Pictures\drapeau bf.jpg"/>
          <p:cNvPicPr/>
          <p:nvPr/>
        </p:nvPicPr>
        <p:blipFill>
          <a:blip r:embed="rId4">
            <a:extLst>
              <a:ext uri="{28A0092B-C50C-407E-A947-70E740481C1C}">
                <a14:useLocalDpi xmlns:a14="http://schemas.microsoft.com/office/drawing/2010/main" val="0"/>
              </a:ext>
            </a:extLst>
          </a:blip>
          <a:srcRect/>
          <a:stretch>
            <a:fillRect/>
          </a:stretch>
        </p:blipFill>
        <p:spPr bwMode="auto">
          <a:xfrm>
            <a:off x="2792185" y="5772241"/>
            <a:ext cx="914400" cy="614680"/>
          </a:xfrm>
          <a:prstGeom prst="rect">
            <a:avLst/>
          </a:prstGeom>
          <a:noFill/>
          <a:ln>
            <a:noFill/>
          </a:ln>
        </p:spPr>
      </p:pic>
      <p:sp>
        <p:nvSpPr>
          <p:cNvPr id="4" name="Rectangle 3"/>
          <p:cNvSpPr/>
          <p:nvPr/>
        </p:nvSpPr>
        <p:spPr>
          <a:xfrm>
            <a:off x="429755" y="242447"/>
            <a:ext cx="8714245" cy="553998"/>
          </a:xfrm>
          <a:prstGeom prst="rect">
            <a:avLst/>
          </a:prstGeom>
        </p:spPr>
        <p:txBody>
          <a:bodyPr wrap="none">
            <a:spAutoFit/>
          </a:bodyPr>
          <a:lstStyle/>
          <a:p>
            <a:pPr>
              <a:spcBef>
                <a:spcPct val="0"/>
              </a:spcBef>
            </a:pPr>
            <a:r>
              <a:rPr lang="fr-FR" sz="3000" b="1" dirty="0" smtClean="0">
                <a:solidFill>
                  <a:srgbClr val="007E97"/>
                </a:solidFill>
                <a:ea typeface="+mj-ea"/>
                <a:cs typeface="VAG Rounded Std Light"/>
              </a:rPr>
              <a:t>5. Mesures </a:t>
            </a:r>
            <a:r>
              <a:rPr lang="fr-FR" sz="3000" b="1" dirty="0">
                <a:solidFill>
                  <a:srgbClr val="007E97"/>
                </a:solidFill>
                <a:ea typeface="+mj-ea"/>
                <a:cs typeface="VAG Rounded Std Light"/>
              </a:rPr>
              <a:t>pour mettre en œuvre les solutions</a:t>
            </a:r>
          </a:p>
        </p:txBody>
      </p:sp>
      <p:sp>
        <p:nvSpPr>
          <p:cNvPr id="12" name="Espace réservé du contenu 11"/>
          <p:cNvSpPr>
            <a:spLocks noGrp="1"/>
          </p:cNvSpPr>
          <p:nvPr>
            <p:ph idx="1"/>
          </p:nvPr>
        </p:nvSpPr>
        <p:spPr>
          <a:xfrm>
            <a:off x="582612" y="1077412"/>
            <a:ext cx="7980363" cy="4278359"/>
          </a:xfrm>
        </p:spPr>
        <p:txBody>
          <a:bodyPr/>
          <a:lstStyle/>
          <a:p>
            <a:endParaRPr lang="fr-FR" dirty="0" smtClean="0"/>
          </a:p>
          <a:p>
            <a:endParaRPr lang="fr-FR" dirty="0" smtClean="0"/>
          </a:p>
          <a:p>
            <a:endParaRPr lang="fr-FR" dirty="0" smtClean="0"/>
          </a:p>
          <a:p>
            <a:endParaRPr lang="fr-FR" dirty="0"/>
          </a:p>
        </p:txBody>
      </p:sp>
    </p:spTree>
    <p:extLst>
      <p:ext uri="{BB962C8B-B14F-4D97-AF65-F5344CB8AC3E}">
        <p14:creationId xmlns:p14="http://schemas.microsoft.com/office/powerpoint/2010/main" val="41653342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a:spLocks noGrp="1"/>
          </p:cNvSpPr>
          <p:nvPr>
            <p:ph idx="1"/>
          </p:nvPr>
        </p:nvSpPr>
        <p:spPr>
          <a:xfrm>
            <a:off x="468312" y="1230943"/>
            <a:ext cx="7980363" cy="3945600"/>
          </a:xfrm>
        </p:spPr>
        <p:txBody>
          <a:bodyPr>
            <a:normAutofit/>
          </a:bodyPr>
          <a:lstStyle/>
          <a:p>
            <a:pPr algn="ctr"/>
            <a:endParaRPr lang="fr-FR" sz="1400" b="1" dirty="0" smtClean="0">
              <a:effectLst>
                <a:outerShdw blurRad="38100" dist="38100" dir="2700000" algn="tl">
                  <a:srgbClr val="000000">
                    <a:alpha val="43137"/>
                  </a:srgbClr>
                </a:outerShdw>
              </a:effectLst>
            </a:endParaRPr>
          </a:p>
          <a:p>
            <a:pPr algn="ctr"/>
            <a:endParaRPr lang="fr-FR" sz="1400" b="1" dirty="0">
              <a:effectLst>
                <a:outerShdw blurRad="38100" dist="38100" dir="2700000" algn="tl">
                  <a:srgbClr val="000000">
                    <a:alpha val="43137"/>
                  </a:srgbClr>
                </a:outerShdw>
              </a:effectLst>
            </a:endParaRPr>
          </a:p>
          <a:p>
            <a:pPr algn="ctr"/>
            <a:endParaRPr lang="fr-FR" sz="1400" b="1" dirty="0" smtClean="0">
              <a:effectLst>
                <a:outerShdw blurRad="38100" dist="38100" dir="2700000" algn="tl">
                  <a:srgbClr val="000000">
                    <a:alpha val="43137"/>
                  </a:srgbClr>
                </a:outerShdw>
              </a:effectLst>
            </a:endParaRPr>
          </a:p>
          <a:p>
            <a:pPr algn="ctr"/>
            <a:endParaRPr lang="fr-FR" sz="2800" b="1" dirty="0" smtClean="0">
              <a:effectLst>
                <a:outerShdw blurRad="38100" dist="38100" dir="2700000" algn="tl">
                  <a:srgbClr val="000000">
                    <a:alpha val="43137"/>
                  </a:srgbClr>
                </a:outerShdw>
              </a:effectLst>
            </a:endParaRPr>
          </a:p>
          <a:p>
            <a:pPr algn="ctr"/>
            <a:r>
              <a:rPr lang="fr-FR" sz="2800" b="1" dirty="0" smtClean="0">
                <a:effectLst>
                  <a:outerShdw blurRad="38100" dist="38100" dir="2700000" algn="tl">
                    <a:srgbClr val="000000">
                      <a:alpha val="43137"/>
                    </a:srgbClr>
                  </a:outerShdw>
                </a:effectLst>
              </a:rPr>
              <a:t>MERCI </a:t>
            </a:r>
            <a:r>
              <a:rPr lang="fr-FR" sz="2800" b="1" dirty="0">
                <a:effectLst>
                  <a:outerShdw blurRad="38100" dist="38100" dir="2700000" algn="tl">
                    <a:srgbClr val="000000">
                      <a:alpha val="43137"/>
                    </a:srgbClr>
                  </a:outerShdw>
                </a:effectLst>
              </a:rPr>
              <a:t>DE VOTRE ATTENTION</a:t>
            </a:r>
          </a:p>
          <a:p>
            <a:endParaRPr lang="fr-FR" sz="2800" dirty="0"/>
          </a:p>
        </p:txBody>
      </p:sp>
      <p:pic>
        <p:nvPicPr>
          <p:cNvPr id="7" name="Image 6" descr="C:\Users\HP\Pictures\drapeau bf.jpg"/>
          <p:cNvPicPr/>
          <p:nvPr/>
        </p:nvPicPr>
        <p:blipFill>
          <a:blip r:embed="rId2">
            <a:extLst>
              <a:ext uri="{28A0092B-C50C-407E-A947-70E740481C1C}">
                <a14:useLocalDpi xmlns:a14="http://schemas.microsoft.com/office/drawing/2010/main" val="0"/>
              </a:ext>
            </a:extLst>
          </a:blip>
          <a:srcRect/>
          <a:stretch>
            <a:fillRect/>
          </a:stretch>
        </p:blipFill>
        <p:spPr bwMode="auto">
          <a:xfrm>
            <a:off x="2710542" y="5693501"/>
            <a:ext cx="914400" cy="614680"/>
          </a:xfrm>
          <a:prstGeom prst="rect">
            <a:avLst/>
          </a:prstGeom>
          <a:noFill/>
          <a:ln>
            <a:noFill/>
          </a:ln>
        </p:spPr>
      </p:pic>
      <p:pic>
        <p:nvPicPr>
          <p:cNvPr id="8" name="Imag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793" y="5693501"/>
            <a:ext cx="1071880" cy="693420"/>
          </a:xfrm>
          <a:prstGeom prst="rect">
            <a:avLst/>
          </a:prstGeom>
          <a:noFill/>
          <a:ln>
            <a:noFill/>
          </a:ln>
        </p:spPr>
      </p:pic>
    </p:spTree>
    <p:extLst>
      <p:ext uri="{BB962C8B-B14F-4D97-AF65-F5344CB8AC3E}">
        <p14:creationId xmlns:p14="http://schemas.microsoft.com/office/powerpoint/2010/main" val="66134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611" y="640080"/>
            <a:ext cx="7981200" cy="731520"/>
          </a:xfrm>
        </p:spPr>
        <p:txBody>
          <a:bodyPr>
            <a:normAutofit/>
          </a:bodyPr>
          <a:lstStyle/>
          <a:p>
            <a:r>
              <a:rPr lang="en-GB" sz="3200" b="1" dirty="0">
                <a:latin typeface="Times New Roman" panose="02020603050405020304" pitchFamily="18" charset="0"/>
                <a:ea typeface="+mn-ea"/>
                <a:cs typeface="Times New Roman" panose="02020603050405020304" pitchFamily="18" charset="0"/>
              </a:rPr>
              <a:t>Sommaire</a:t>
            </a:r>
          </a:p>
        </p:txBody>
      </p:sp>
      <p:sp>
        <p:nvSpPr>
          <p:cNvPr id="3" name="Content Placeholder 2"/>
          <p:cNvSpPr>
            <a:spLocks noGrp="1"/>
          </p:cNvSpPr>
          <p:nvPr>
            <p:ph idx="1"/>
          </p:nvPr>
        </p:nvSpPr>
        <p:spPr>
          <a:xfrm>
            <a:off x="449608" y="1371600"/>
            <a:ext cx="7980363" cy="4438491"/>
          </a:xfrm>
        </p:spPr>
        <p:txBody>
          <a:bodyPr>
            <a:noAutofit/>
          </a:bodyPr>
          <a:lstStyle/>
          <a:p>
            <a:pPr marL="342900" lvl="0" indent="-342900" defTabSz="914400">
              <a:spcBef>
                <a:spcPct val="20000"/>
              </a:spcBef>
              <a:spcAft>
                <a:spcPts val="0"/>
              </a:spcAft>
              <a:buFont typeface="Arial" panose="020B0604020202020204" pitchFamily="34" charset="0"/>
              <a:buChar char="•"/>
            </a:pPr>
            <a:r>
              <a:rPr lang="fr-FR" sz="3200" b="1" dirty="0">
                <a:latin typeface="Times New Roman" panose="02020603050405020304" pitchFamily="18" charset="0"/>
                <a:cs typeface="Times New Roman" panose="02020603050405020304" pitchFamily="18" charset="0"/>
              </a:rPr>
              <a:t>Introduction</a:t>
            </a:r>
          </a:p>
          <a:p>
            <a:pPr marL="342900" lvl="0" indent="-342900" defTabSz="914400">
              <a:spcBef>
                <a:spcPct val="20000"/>
              </a:spcBef>
              <a:spcAft>
                <a:spcPts val="0"/>
              </a:spcAft>
              <a:buFont typeface="Arial" panose="020B0604020202020204" pitchFamily="34" charset="0"/>
              <a:buChar char="•"/>
            </a:pPr>
            <a:r>
              <a:rPr lang="fr-FR" sz="3200" b="1" dirty="0">
                <a:latin typeface="Times New Roman" panose="02020603050405020304" pitchFamily="18" charset="0"/>
                <a:cs typeface="Times New Roman" panose="02020603050405020304" pitchFamily="18" charset="0"/>
              </a:rPr>
              <a:t>Problématique et enjeux</a:t>
            </a:r>
          </a:p>
          <a:p>
            <a:pPr marL="342900" lvl="0" indent="-342900" defTabSz="914400">
              <a:spcBef>
                <a:spcPct val="20000"/>
              </a:spcBef>
              <a:spcAft>
                <a:spcPts val="0"/>
              </a:spcAft>
              <a:buFont typeface="Arial" panose="020B0604020202020204" pitchFamily="34" charset="0"/>
              <a:buChar char="•"/>
            </a:pPr>
            <a:r>
              <a:rPr lang="fr-FR" sz="3200" b="1" dirty="0">
                <a:latin typeface="Times New Roman" panose="02020603050405020304" pitchFamily="18" charset="0"/>
                <a:cs typeface="Times New Roman" panose="02020603050405020304" pitchFamily="18" charset="0"/>
              </a:rPr>
              <a:t>Les principales causes structurelles </a:t>
            </a:r>
            <a:r>
              <a:rPr lang="fr-FR" sz="3200" b="1" dirty="0" smtClean="0">
                <a:latin typeface="Times New Roman" panose="02020603050405020304" pitchFamily="18" charset="0"/>
                <a:cs typeface="Times New Roman" panose="02020603050405020304" pitchFamily="18" charset="0"/>
              </a:rPr>
              <a:t>des </a:t>
            </a:r>
            <a:r>
              <a:rPr lang="fr-FR" sz="3200" b="1" dirty="0">
                <a:latin typeface="Times New Roman" panose="02020603050405020304" pitchFamily="18" charset="0"/>
                <a:cs typeface="Times New Roman" panose="02020603050405020304" pitchFamily="18" charset="0"/>
              </a:rPr>
              <a:t>constats d’entorses à la mise en œuvre du droit à l’E.&amp; A</a:t>
            </a:r>
          </a:p>
          <a:p>
            <a:pPr marL="342900" lvl="0" indent="-342900" defTabSz="914400">
              <a:spcBef>
                <a:spcPct val="20000"/>
              </a:spcBef>
              <a:spcAft>
                <a:spcPts val="0"/>
              </a:spcAft>
              <a:buFont typeface="Arial" panose="020B0604020202020204" pitchFamily="34" charset="0"/>
              <a:buChar char="•"/>
            </a:pPr>
            <a:r>
              <a:rPr lang="fr-FR" sz="3200" b="1" dirty="0">
                <a:latin typeface="Times New Roman" panose="02020603050405020304" pitchFamily="18" charset="0"/>
                <a:cs typeface="Times New Roman" panose="02020603050405020304" pitchFamily="18" charset="0"/>
              </a:rPr>
              <a:t>Propositions de solution</a:t>
            </a:r>
          </a:p>
          <a:p>
            <a:pPr marL="342900" lvl="0" indent="-342900" defTabSz="914400">
              <a:spcBef>
                <a:spcPct val="20000"/>
              </a:spcBef>
              <a:spcAft>
                <a:spcPts val="0"/>
              </a:spcAft>
              <a:buFont typeface="Arial" panose="020B0604020202020204" pitchFamily="34" charset="0"/>
              <a:buChar char="•"/>
            </a:pPr>
            <a:r>
              <a:rPr lang="fr-FR" sz="3200" b="1" dirty="0">
                <a:latin typeface="Times New Roman" panose="02020603050405020304" pitchFamily="18" charset="0"/>
                <a:cs typeface="Times New Roman" panose="02020603050405020304" pitchFamily="18" charset="0"/>
              </a:rPr>
              <a:t>Rôle des acteurs</a:t>
            </a:r>
          </a:p>
          <a:p>
            <a:pPr marL="342900" lvl="0" indent="-342900" defTabSz="914400">
              <a:spcBef>
                <a:spcPct val="20000"/>
              </a:spcBef>
              <a:spcAft>
                <a:spcPts val="0"/>
              </a:spcAft>
              <a:buFont typeface="Arial" panose="020B0604020202020204" pitchFamily="34" charset="0"/>
              <a:buChar char="•"/>
            </a:pPr>
            <a:r>
              <a:rPr lang="fr-FR" sz="3200" b="1" dirty="0">
                <a:latin typeface="Times New Roman" panose="02020603050405020304" pitchFamily="18" charset="0"/>
                <a:cs typeface="Times New Roman" panose="02020603050405020304" pitchFamily="18" charset="0"/>
              </a:rPr>
              <a:t>Mesures de mise en œuvre des solutions</a:t>
            </a:r>
          </a:p>
        </p:txBody>
      </p:sp>
      <p:pic>
        <p:nvPicPr>
          <p:cNvPr id="6" name="Imag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8073" y="5893865"/>
            <a:ext cx="1071880" cy="693420"/>
          </a:xfrm>
          <a:prstGeom prst="rect">
            <a:avLst/>
          </a:prstGeom>
          <a:noFill/>
          <a:ln>
            <a:noFill/>
          </a:ln>
        </p:spPr>
      </p:pic>
      <p:pic>
        <p:nvPicPr>
          <p:cNvPr id="7" name="Image 6" descr="C:\Users\HP\Pictures\drapeau bf.jpg"/>
          <p:cNvPicPr/>
          <p:nvPr/>
        </p:nvPicPr>
        <p:blipFill>
          <a:blip r:embed="rId3">
            <a:extLst>
              <a:ext uri="{28A0092B-C50C-407E-A947-70E740481C1C}">
                <a14:useLocalDpi xmlns:a14="http://schemas.microsoft.com/office/drawing/2010/main" val="0"/>
              </a:ext>
            </a:extLst>
          </a:blip>
          <a:srcRect/>
          <a:stretch>
            <a:fillRect/>
          </a:stretch>
        </p:blipFill>
        <p:spPr bwMode="auto">
          <a:xfrm>
            <a:off x="3333135" y="5972605"/>
            <a:ext cx="914400" cy="614680"/>
          </a:xfrm>
          <a:prstGeom prst="rect">
            <a:avLst/>
          </a:prstGeom>
          <a:noFill/>
          <a:ln>
            <a:noFill/>
          </a:ln>
        </p:spPr>
      </p:pic>
    </p:spTree>
    <p:extLst>
      <p:ext uri="{BB962C8B-B14F-4D97-AF65-F5344CB8AC3E}">
        <p14:creationId xmlns:p14="http://schemas.microsoft.com/office/powerpoint/2010/main" val="1103801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960" y="1"/>
            <a:ext cx="7981200" cy="365760"/>
          </a:xfrm>
        </p:spPr>
        <p:txBody>
          <a:bodyPr>
            <a:normAutofit fontScale="90000"/>
          </a:bodyPr>
          <a:lstStyle/>
          <a:p>
            <a:r>
              <a:rPr lang="en-GB" b="1" dirty="0" smtClean="0">
                <a:latin typeface="Times New Roman" panose="02020603050405020304" pitchFamily="18" charset="0"/>
                <a:cs typeface="Times New Roman" panose="02020603050405020304" pitchFamily="18" charset="0"/>
              </a:rPr>
              <a:t>Introduction</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9505" y="365761"/>
            <a:ext cx="8562110" cy="5951912"/>
          </a:xfrm>
        </p:spPr>
        <p:txBody>
          <a:bodyPr>
            <a:noAutofit/>
          </a:bodyPr>
          <a:lstStyle/>
          <a:p>
            <a:r>
              <a:rPr lang="fr-FR" sz="1400" dirty="0" smtClean="0"/>
              <a:t>Suite du vote </a:t>
            </a:r>
            <a:r>
              <a:rPr lang="fr-FR" sz="1400" dirty="0"/>
              <a:t>par </a:t>
            </a:r>
            <a:r>
              <a:rPr lang="fr-FR" sz="1400" dirty="0" smtClean="0"/>
              <a:t>N.U de la Résolution 64/292(Juillet 2010) , </a:t>
            </a:r>
            <a:r>
              <a:rPr lang="fr-FR" sz="1400" dirty="0"/>
              <a:t>le Burkina Faso a reconnu </a:t>
            </a:r>
            <a:r>
              <a:rPr lang="fr-FR" sz="1400" dirty="0" smtClean="0"/>
              <a:t>l’E&amp;A </a:t>
            </a:r>
            <a:r>
              <a:rPr lang="fr-FR" sz="1400" dirty="0"/>
              <a:t>comme un </a:t>
            </a:r>
            <a:r>
              <a:rPr lang="fr-FR" sz="1400" dirty="0" smtClean="0"/>
              <a:t>D.H. fondamental. Avec  </a:t>
            </a:r>
            <a:r>
              <a:rPr lang="fr-FR" sz="1400" dirty="0"/>
              <a:t>cette résolution, </a:t>
            </a:r>
            <a:r>
              <a:rPr lang="fr-FR" sz="1400" dirty="0" smtClean="0"/>
              <a:t>«</a:t>
            </a:r>
            <a:r>
              <a:rPr lang="fr-FR" sz="1400" dirty="0"/>
              <a:t> </a:t>
            </a:r>
            <a:r>
              <a:rPr lang="fr-FR" sz="1400" dirty="0" smtClean="0"/>
              <a:t>le </a:t>
            </a:r>
            <a:r>
              <a:rPr lang="fr-FR" sz="1400" dirty="0"/>
              <a:t>droit à l’eau potable et à l’assainissement est un droit de l’homme, essentiel à la pleine jouissance de la vie et à l’exercice de tous les droits de l’homme » et </a:t>
            </a:r>
            <a:r>
              <a:rPr lang="fr-FR" sz="1400" dirty="0" smtClean="0"/>
              <a:t>l’ ONU «</a:t>
            </a:r>
            <a:r>
              <a:rPr lang="fr-FR" sz="1400" dirty="0"/>
              <a:t> demande aux États et aux organisations internationales d’apporter des ressources financières, de renforcer les capacités et de procéder à des transferts de technologies, grâce à l’aide et à la coopération internationales, en particulier en faveur des pays en développement, afin d’intensifier les efforts faits pour fournir une eau potable et des services d’assainissement qui soient accessibles et abordables pour tous ».</a:t>
            </a:r>
          </a:p>
          <a:p>
            <a:r>
              <a:rPr lang="fr-FR" sz="1400" dirty="0"/>
              <a:t> </a:t>
            </a:r>
            <a:r>
              <a:rPr lang="fr-FR" sz="1400" dirty="0" smtClean="0"/>
              <a:t>Du </a:t>
            </a:r>
            <a:r>
              <a:rPr lang="fr-FR" sz="1400" dirty="0"/>
              <a:t>fait de ses </a:t>
            </a:r>
            <a:r>
              <a:rPr lang="fr-FR" sz="1400" dirty="0" smtClean="0"/>
              <a:t>engagements, </a:t>
            </a:r>
            <a:r>
              <a:rPr lang="fr-FR" sz="1400" dirty="0"/>
              <a:t>« le Burkina est tenu de respecter, protéger et mettre en œuvre les droits humains : c’est-à-dire «s’abstenir d’entraver la mise en œuvre du droit, faire en sorte que nulle n’entrave l’exercice du droit et adopter les mesures appropriées pour garantir le plein exercice et la pleine jouissance du droit » (MEF, 2011, Guide d’intégration des droits humains dans les politiques sectorielles). Mais bien </a:t>
            </a:r>
            <a:r>
              <a:rPr lang="fr-FR" sz="1400" dirty="0" smtClean="0"/>
              <a:t>avant, </a:t>
            </a:r>
            <a:r>
              <a:rPr lang="fr-FR" sz="1400" dirty="0"/>
              <a:t>l’Etat s’est engagé </a:t>
            </a:r>
            <a:r>
              <a:rPr lang="fr-FR" sz="1400" dirty="0" smtClean="0"/>
              <a:t>, avec l’appui des PTF, à </a:t>
            </a:r>
            <a:r>
              <a:rPr lang="fr-FR" sz="1400" dirty="0"/>
              <a:t>réduire de moitié à l’horizon 2015, le nombre de personnes n’ayant pas accès à l</a:t>
            </a:r>
            <a:r>
              <a:rPr lang="fr-FR" sz="1400" dirty="0" smtClean="0"/>
              <a:t>’ E&amp;A. </a:t>
            </a:r>
            <a:r>
              <a:rPr lang="fr-FR" sz="1400" dirty="0"/>
              <a:t>et à développer les conditions pour une </a:t>
            </a:r>
            <a:r>
              <a:rPr lang="fr-FR" sz="1400" dirty="0" smtClean="0"/>
              <a:t>GIRE ( PNAEPA  2015 et PAGIRE) . Des </a:t>
            </a:r>
            <a:r>
              <a:rPr lang="fr-FR" sz="1400" dirty="0"/>
              <a:t>progrès non négligeables en matière d</a:t>
            </a:r>
            <a:r>
              <a:rPr lang="fr-FR" sz="1400" dirty="0" smtClean="0"/>
              <a:t>’ E&amp;A. ont pu être enregistrés au </a:t>
            </a:r>
            <a:r>
              <a:rPr lang="fr-FR" sz="1400" dirty="0"/>
              <a:t>cours des </a:t>
            </a:r>
            <a:r>
              <a:rPr lang="fr-FR" sz="1400" dirty="0" smtClean="0"/>
              <a:t>dernières </a:t>
            </a:r>
            <a:r>
              <a:rPr lang="fr-FR" sz="1400" dirty="0"/>
              <a:t>années.</a:t>
            </a:r>
          </a:p>
          <a:p>
            <a:r>
              <a:rPr lang="fr-FR" sz="1400" dirty="0"/>
              <a:t> </a:t>
            </a:r>
            <a:r>
              <a:rPr lang="fr-FR" sz="1400" dirty="0" smtClean="0"/>
              <a:t>Malgré </a:t>
            </a:r>
            <a:r>
              <a:rPr lang="fr-FR" sz="1400" dirty="0"/>
              <a:t>la ratification des principaux instruments internationaux et nationaux sur les </a:t>
            </a:r>
            <a:r>
              <a:rPr lang="fr-FR" sz="1400" dirty="0" smtClean="0"/>
              <a:t>D.H. par </a:t>
            </a:r>
            <a:r>
              <a:rPr lang="fr-FR" sz="1400" dirty="0"/>
              <a:t>l’Etat burkinabè, force </a:t>
            </a:r>
            <a:r>
              <a:rPr lang="fr-FR" sz="1400" dirty="0" smtClean="0"/>
              <a:t>est </a:t>
            </a:r>
            <a:r>
              <a:rPr lang="fr-FR" sz="1400" dirty="0"/>
              <a:t>de constater </a:t>
            </a:r>
            <a:r>
              <a:rPr lang="fr-FR" sz="1400" dirty="0" smtClean="0"/>
              <a:t>un </a:t>
            </a:r>
            <a:r>
              <a:rPr lang="fr-FR" sz="1400" dirty="0"/>
              <a:t>faible niveau de mise en œuvre des droits sociaux (dont l</a:t>
            </a:r>
            <a:r>
              <a:rPr lang="fr-FR" sz="1400" dirty="0" smtClean="0"/>
              <a:t>’ E&amp;A. font </a:t>
            </a:r>
            <a:r>
              <a:rPr lang="fr-FR" sz="1400" dirty="0"/>
              <a:t>partie). Le fait que le Burkina occupe le rang de 183</a:t>
            </a:r>
            <a:r>
              <a:rPr lang="fr-FR" sz="1400" baseline="30000" dirty="0"/>
              <a:t>ème</a:t>
            </a:r>
            <a:r>
              <a:rPr lang="fr-FR" sz="1400" dirty="0"/>
              <a:t> le plus pauvre sur 187 pays informe éloquemment sur les difficultés de l’Etat à faire face aux droits sociaux, économiques et culturels basiques de sa population. </a:t>
            </a:r>
          </a:p>
          <a:p>
            <a:r>
              <a:rPr lang="fr-FR" sz="1400" dirty="0"/>
              <a:t> </a:t>
            </a:r>
            <a:r>
              <a:rPr lang="fr-FR" sz="1400" dirty="0" smtClean="0"/>
              <a:t>Au-delà </a:t>
            </a:r>
            <a:r>
              <a:rPr lang="fr-FR" sz="1400" dirty="0"/>
              <a:t>de la problématique générale de mise en œuvre des droits sociaux au Burkina Faso, </a:t>
            </a:r>
            <a:r>
              <a:rPr lang="fr-FR" sz="1400" dirty="0" smtClean="0"/>
              <a:t>une faible importance est </a:t>
            </a:r>
            <a:r>
              <a:rPr lang="fr-FR" sz="1400" dirty="0"/>
              <a:t>accordée au droit à l</a:t>
            </a:r>
            <a:r>
              <a:rPr lang="fr-FR" sz="1400" dirty="0" smtClean="0"/>
              <a:t>’ E&amp;A. au </a:t>
            </a:r>
            <a:r>
              <a:rPr lang="fr-FR" sz="1400" dirty="0"/>
              <a:t>sein des droits sociaux objet des efforts de </a:t>
            </a:r>
            <a:r>
              <a:rPr lang="fr-FR" sz="1400" dirty="0" smtClean="0"/>
              <a:t>l’Etat : (i) </a:t>
            </a:r>
            <a:r>
              <a:rPr lang="fr-FR" sz="1400" dirty="0"/>
              <a:t>l’eau potable </a:t>
            </a:r>
            <a:r>
              <a:rPr lang="fr-FR" sz="1400" dirty="0" smtClean="0"/>
              <a:t>pas </a:t>
            </a:r>
            <a:r>
              <a:rPr lang="fr-FR" sz="1400" dirty="0"/>
              <a:t>reconnue comme un enjeu social </a:t>
            </a:r>
            <a:r>
              <a:rPr lang="fr-FR" sz="1400" dirty="0" smtClean="0"/>
              <a:t>(les </a:t>
            </a:r>
            <a:r>
              <a:rPr lang="fr-FR" sz="1400" dirty="0"/>
              <a:t>investissements en matière d’eau sont catégorisés comme investissements de soutien à la production (au même titre </a:t>
            </a:r>
            <a:r>
              <a:rPr lang="fr-FR" sz="1400" dirty="0" smtClean="0"/>
              <a:t>que énergie</a:t>
            </a:r>
            <a:r>
              <a:rPr lang="fr-FR" sz="1400" dirty="0"/>
              <a:t>, </a:t>
            </a:r>
            <a:r>
              <a:rPr lang="fr-FR" sz="1400" dirty="0" smtClean="0"/>
              <a:t>transport</a:t>
            </a:r>
            <a:r>
              <a:rPr lang="fr-FR" sz="1400" dirty="0"/>
              <a:t>, </a:t>
            </a:r>
            <a:r>
              <a:rPr lang="fr-FR" sz="1400" dirty="0" smtClean="0"/>
              <a:t>commerce</a:t>
            </a:r>
            <a:r>
              <a:rPr lang="fr-FR" sz="1400" dirty="0"/>
              <a:t>, </a:t>
            </a:r>
            <a:r>
              <a:rPr lang="fr-FR" sz="1400" dirty="0" smtClean="0"/>
              <a:t>communication</a:t>
            </a:r>
            <a:r>
              <a:rPr lang="fr-FR" sz="1400" dirty="0"/>
              <a:t>, </a:t>
            </a:r>
            <a:r>
              <a:rPr lang="fr-FR" sz="1400" dirty="0" smtClean="0"/>
              <a:t>tourisme &amp; hôtellerie</a:t>
            </a:r>
            <a:r>
              <a:rPr lang="fr-FR" sz="1400" dirty="0"/>
              <a:t>). </a:t>
            </a:r>
            <a:r>
              <a:rPr lang="fr-FR" sz="1400" dirty="0" smtClean="0"/>
              <a:t>(ii) </a:t>
            </a:r>
            <a:r>
              <a:rPr lang="fr-FR" sz="1400" dirty="0"/>
              <a:t>le droit à l’eau </a:t>
            </a:r>
            <a:r>
              <a:rPr lang="fr-FR" sz="1400" dirty="0" smtClean="0"/>
              <a:t>pas </a:t>
            </a:r>
            <a:r>
              <a:rPr lang="fr-FR" sz="1400" dirty="0"/>
              <a:t>pris en charge par le Ministère </a:t>
            </a:r>
            <a:r>
              <a:rPr lang="fr-FR" sz="1400" dirty="0" smtClean="0"/>
              <a:t>en charge des D.H. qui </a:t>
            </a:r>
            <a:r>
              <a:rPr lang="fr-FR" sz="1400" dirty="0"/>
              <a:t>promeut pourtant les droits sociaux à la santé et à l’éducation</a:t>
            </a:r>
            <a:r>
              <a:rPr lang="fr-FR" sz="1400" dirty="0" smtClean="0"/>
              <a:t>.</a:t>
            </a:r>
            <a:endParaRPr lang="fr-FR" sz="1400" dirty="0"/>
          </a:p>
        </p:txBody>
      </p:sp>
      <p:pic>
        <p:nvPicPr>
          <p:cNvPr id="6" name="Imag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47141" y="6237663"/>
            <a:ext cx="1071880" cy="693420"/>
          </a:xfrm>
          <a:prstGeom prst="rect">
            <a:avLst/>
          </a:prstGeom>
          <a:noFill/>
          <a:ln>
            <a:noFill/>
          </a:ln>
        </p:spPr>
      </p:pic>
      <p:pic>
        <p:nvPicPr>
          <p:cNvPr id="7" name="Image 6" descr="C:\Users\HP\Pictures\drapeau bf.jpg"/>
          <p:cNvPicPr/>
          <p:nvPr/>
        </p:nvPicPr>
        <p:blipFill>
          <a:blip r:embed="rId3">
            <a:extLst>
              <a:ext uri="{28A0092B-C50C-407E-A947-70E740481C1C}">
                <a14:useLocalDpi xmlns:a14="http://schemas.microsoft.com/office/drawing/2010/main" val="0"/>
              </a:ext>
            </a:extLst>
          </a:blip>
          <a:srcRect/>
          <a:stretch>
            <a:fillRect/>
          </a:stretch>
        </p:blipFill>
        <p:spPr bwMode="auto">
          <a:xfrm>
            <a:off x="3233907" y="6277033"/>
            <a:ext cx="914400" cy="614680"/>
          </a:xfrm>
          <a:prstGeom prst="rect">
            <a:avLst/>
          </a:prstGeom>
          <a:noFill/>
          <a:ln>
            <a:noFill/>
          </a:ln>
        </p:spPr>
      </p:pic>
    </p:spTree>
    <p:extLst>
      <p:ext uri="{BB962C8B-B14F-4D97-AF65-F5344CB8AC3E}">
        <p14:creationId xmlns:p14="http://schemas.microsoft.com/office/powerpoint/2010/main" val="3107860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695" y="0"/>
            <a:ext cx="7981200" cy="392307"/>
          </a:xfrm>
        </p:spPr>
        <p:txBody>
          <a:bodyPr>
            <a:noAutofit/>
          </a:bodyPr>
          <a:lstStyle/>
          <a:p>
            <a:r>
              <a:rPr lang="fr-FR" sz="2800" b="1" dirty="0" smtClean="0">
                <a:latin typeface="Times New Roman" panose="02020603050405020304" pitchFamily="18" charset="0"/>
                <a:cs typeface="Times New Roman" panose="02020603050405020304" pitchFamily="18" charset="0"/>
              </a:rPr>
              <a:t>1.Description </a:t>
            </a:r>
            <a:r>
              <a:rPr lang="fr-FR" sz="2800" b="1" dirty="0">
                <a:latin typeface="Times New Roman" panose="02020603050405020304" pitchFamily="18" charset="0"/>
                <a:cs typeface="Times New Roman" panose="02020603050405020304" pitchFamily="18" charset="0"/>
              </a:rPr>
              <a:t>de la problématique et des enjeux</a:t>
            </a:r>
            <a:br>
              <a:rPr lang="fr-FR" sz="2800" b="1" dirty="0">
                <a:latin typeface="Times New Roman" panose="02020603050405020304" pitchFamily="18" charset="0"/>
                <a:cs typeface="Times New Roman" panose="02020603050405020304" pitchFamily="18" charset="0"/>
              </a:rPr>
            </a:br>
            <a:endParaRPr lang="en-GB"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16852" y="392307"/>
            <a:ext cx="8494886" cy="6049592"/>
          </a:xfrm>
        </p:spPr>
        <p:txBody>
          <a:bodyPr>
            <a:noAutofit/>
          </a:bodyPr>
          <a:lstStyle/>
          <a:p>
            <a:r>
              <a:rPr lang="fr-FR" sz="1800" dirty="0" smtClean="0"/>
              <a:t>Plusieurs </a:t>
            </a:r>
            <a:r>
              <a:rPr lang="fr-FR" sz="1800" dirty="0"/>
              <a:t>insuffisances peuvent être relevées dans l’action publique en matière </a:t>
            </a:r>
            <a:r>
              <a:rPr lang="fr-FR" sz="1800" dirty="0" smtClean="0"/>
              <a:t>d’E&amp;A </a:t>
            </a:r>
            <a:r>
              <a:rPr lang="fr-FR" sz="1800" dirty="0"/>
              <a:t>par rapport à la réalisation du droit à l’eau: </a:t>
            </a:r>
          </a:p>
          <a:p>
            <a:r>
              <a:rPr lang="fr-FR" sz="1800" dirty="0"/>
              <a:t> </a:t>
            </a:r>
            <a:r>
              <a:rPr lang="fr-FR" b="1" dirty="0"/>
              <a:t>i)</a:t>
            </a:r>
            <a:r>
              <a:rPr lang="fr-FR" dirty="0"/>
              <a:t> </a:t>
            </a:r>
            <a:r>
              <a:rPr lang="fr-FR" b="1" dirty="0"/>
              <a:t>la vulnérabilité d’une grande partie de la population par rapport à la jouissance du droit à l</a:t>
            </a:r>
            <a:r>
              <a:rPr lang="fr-FR" b="1" dirty="0" smtClean="0"/>
              <a:t>’ E &amp; A </a:t>
            </a:r>
            <a:r>
              <a:rPr lang="fr-FR" sz="1800" dirty="0" smtClean="0"/>
              <a:t>: le </a:t>
            </a:r>
            <a:r>
              <a:rPr lang="fr-FR" sz="1800" dirty="0"/>
              <a:t>besoin de se focaliser sur les </a:t>
            </a:r>
            <a:r>
              <a:rPr lang="fr-FR" sz="1800" dirty="0" smtClean="0"/>
              <a:t>D.H. cible </a:t>
            </a:r>
            <a:r>
              <a:rPr lang="fr-FR" sz="1800" dirty="0"/>
              <a:t>surtout les groupes dits vulnérables</a:t>
            </a:r>
            <a:r>
              <a:rPr lang="fr-FR" sz="1800" dirty="0" smtClean="0"/>
              <a:t>.</a:t>
            </a:r>
            <a:r>
              <a:rPr lang="fr-FR" sz="1800" dirty="0"/>
              <a:t> Il y a donc un enjeu clé dans une démarche AFDH </a:t>
            </a:r>
            <a:r>
              <a:rPr lang="fr-FR" sz="1800" dirty="0" smtClean="0"/>
              <a:t>à les identifier correctement . </a:t>
            </a:r>
            <a:endParaRPr lang="fr-FR" sz="1800" dirty="0"/>
          </a:p>
          <a:p>
            <a:r>
              <a:rPr lang="fr-FR" sz="1800" dirty="0" smtClean="0"/>
              <a:t>3 principales formes de vulnérabilité : </a:t>
            </a:r>
          </a:p>
          <a:p>
            <a:pPr marL="285750" indent="-285750">
              <a:buFontTx/>
              <a:buChar char="-"/>
            </a:pPr>
            <a:r>
              <a:rPr lang="fr-FR" sz="1800" b="1" dirty="0" smtClean="0"/>
              <a:t>Incapacité </a:t>
            </a:r>
            <a:r>
              <a:rPr lang="fr-FR" sz="1800" b="1" dirty="0"/>
              <a:t>financière</a:t>
            </a:r>
            <a:r>
              <a:rPr lang="fr-FR" sz="1800" dirty="0"/>
              <a:t> (ou plus simplement la pauvreté) </a:t>
            </a:r>
            <a:r>
              <a:rPr lang="fr-FR" sz="1800" dirty="0" smtClean="0"/>
              <a:t>: l’incapacité </a:t>
            </a:r>
            <a:r>
              <a:rPr lang="fr-FR" sz="1800" dirty="0"/>
              <a:t>de l’individu à faire face aux coûts qui lui incombent pour accéder aux services </a:t>
            </a:r>
            <a:r>
              <a:rPr lang="fr-FR" sz="1800" dirty="0" smtClean="0"/>
              <a:t>d’E.P&amp;A  (contribution </a:t>
            </a:r>
            <a:r>
              <a:rPr lang="fr-FR" sz="1800" dirty="0"/>
              <a:t>aux coûts des équipements ou </a:t>
            </a:r>
            <a:r>
              <a:rPr lang="fr-FR" sz="1800" dirty="0" smtClean="0"/>
              <a:t>aux frais </a:t>
            </a:r>
            <a:r>
              <a:rPr lang="fr-FR" sz="1800" dirty="0"/>
              <a:t>de consommation</a:t>
            </a:r>
            <a:r>
              <a:rPr lang="fr-FR" sz="1800" dirty="0" smtClean="0"/>
              <a:t>).</a:t>
            </a:r>
          </a:p>
          <a:p>
            <a:pPr marL="285750" indent="-285750">
              <a:buFontTx/>
              <a:buChar char="-"/>
            </a:pPr>
            <a:r>
              <a:rPr lang="fr-FR" sz="1800" b="1" dirty="0" smtClean="0"/>
              <a:t>Incapacité </a:t>
            </a:r>
            <a:r>
              <a:rPr lang="fr-FR" sz="1800" b="1" dirty="0"/>
              <a:t>physique</a:t>
            </a:r>
            <a:r>
              <a:rPr lang="fr-FR" sz="1800" dirty="0"/>
              <a:t> </a:t>
            </a:r>
            <a:r>
              <a:rPr lang="fr-FR" sz="1800" dirty="0" smtClean="0"/>
              <a:t>: personnes </a:t>
            </a:r>
            <a:r>
              <a:rPr lang="fr-FR" sz="1800" dirty="0"/>
              <a:t>présentant des difficultés ou contraintes physiques pour accéder aux services </a:t>
            </a:r>
            <a:r>
              <a:rPr lang="fr-FR" sz="1800" dirty="0" smtClean="0"/>
              <a:t>( </a:t>
            </a:r>
            <a:r>
              <a:rPr lang="fr-FR" sz="1800" dirty="0"/>
              <a:t>le manque, l’insuffisance ou la faible vulgarisation de solutions technologiques pour les ouvrages d’assainissement adaptés aux personnes vivant avec un handicap</a:t>
            </a:r>
            <a:r>
              <a:rPr lang="fr-FR" sz="1800" dirty="0" smtClean="0"/>
              <a:t>)</a:t>
            </a:r>
          </a:p>
          <a:p>
            <a:pPr marL="285750" indent="-285750">
              <a:buFontTx/>
              <a:buChar char="-"/>
            </a:pPr>
            <a:r>
              <a:rPr lang="fr-FR" sz="1800" b="1" dirty="0" smtClean="0"/>
              <a:t>le </a:t>
            </a:r>
            <a:r>
              <a:rPr lang="fr-FR" sz="1800" b="1" dirty="0"/>
              <a:t>déficit d’information et de </a:t>
            </a:r>
            <a:r>
              <a:rPr lang="fr-FR" sz="1800" b="1" dirty="0" smtClean="0"/>
              <a:t>connaissances: </a:t>
            </a:r>
            <a:r>
              <a:rPr lang="fr-FR" sz="1800" dirty="0" smtClean="0"/>
              <a:t>personnes n’ayant ni </a:t>
            </a:r>
            <a:r>
              <a:rPr lang="fr-FR" sz="1800" dirty="0"/>
              <a:t>le niveau d’instruction requis ni les informations nécessaires pour comprendre et défendre leurs droits dans un environnement formel et institutionnel assez règlementé</a:t>
            </a:r>
            <a:r>
              <a:rPr lang="fr-FR" sz="1800" dirty="0" smtClean="0"/>
              <a:t>.</a:t>
            </a:r>
            <a:r>
              <a:rPr lang="fr-FR" sz="1800" dirty="0"/>
              <a:t> (71,3% </a:t>
            </a:r>
            <a:r>
              <a:rPr lang="fr-FR" sz="1800" dirty="0" smtClean="0"/>
              <a:t>d’analphabétisme) </a:t>
            </a:r>
            <a:endParaRPr lang="fr-FR" sz="1800" dirty="0"/>
          </a:p>
          <a:p>
            <a:pPr lvl="0" defTabSz="914400">
              <a:lnSpc>
                <a:spcPct val="150000"/>
              </a:lnSpc>
              <a:spcBef>
                <a:spcPct val="20000"/>
              </a:spcBef>
              <a:spcAft>
                <a:spcPts val="0"/>
              </a:spcAft>
            </a:pPr>
            <a:endParaRPr lang="fr-FR" sz="1800" dirty="0">
              <a:solidFill>
                <a:schemeClr val="accent1">
                  <a:lumMod val="75000"/>
                </a:schemeClr>
              </a:solidFill>
              <a:latin typeface="Lora" panose="02000503000000020004" pitchFamily="2" charset="0"/>
            </a:endParaRPr>
          </a:p>
        </p:txBody>
      </p:sp>
      <p:pic>
        <p:nvPicPr>
          <p:cNvPr id="6" name="Imag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1638" y="6010304"/>
            <a:ext cx="1071880" cy="693420"/>
          </a:xfrm>
          <a:prstGeom prst="rect">
            <a:avLst/>
          </a:prstGeom>
          <a:noFill/>
          <a:ln>
            <a:noFill/>
          </a:ln>
        </p:spPr>
      </p:pic>
      <p:pic>
        <p:nvPicPr>
          <p:cNvPr id="7" name="Image 6" descr="C:\Users\HP\Pictures\drapeau bf.jpg"/>
          <p:cNvPicPr/>
          <p:nvPr/>
        </p:nvPicPr>
        <p:blipFill>
          <a:blip r:embed="rId3">
            <a:extLst>
              <a:ext uri="{28A0092B-C50C-407E-A947-70E740481C1C}">
                <a14:useLocalDpi xmlns:a14="http://schemas.microsoft.com/office/drawing/2010/main" val="0"/>
              </a:ext>
            </a:extLst>
          </a:blip>
          <a:srcRect/>
          <a:stretch>
            <a:fillRect/>
          </a:stretch>
        </p:blipFill>
        <p:spPr bwMode="auto">
          <a:xfrm>
            <a:off x="3243003" y="6038100"/>
            <a:ext cx="914400" cy="614680"/>
          </a:xfrm>
          <a:prstGeom prst="rect">
            <a:avLst/>
          </a:prstGeom>
          <a:noFill/>
          <a:ln>
            <a:noFill/>
          </a:ln>
        </p:spPr>
      </p:pic>
    </p:spTree>
    <p:extLst>
      <p:ext uri="{BB962C8B-B14F-4D97-AF65-F5344CB8AC3E}">
        <p14:creationId xmlns:p14="http://schemas.microsoft.com/office/powerpoint/2010/main" val="770901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775" y="17299"/>
            <a:ext cx="7981200" cy="454649"/>
          </a:xfrm>
        </p:spPr>
        <p:txBody>
          <a:bodyPr>
            <a:normAutofit/>
          </a:bodyPr>
          <a:lstStyle/>
          <a:p>
            <a:r>
              <a:rPr lang="fr-FR" sz="2800" b="1" dirty="0" smtClean="0">
                <a:latin typeface="Times New Roman" panose="02020603050405020304" pitchFamily="18" charset="0"/>
                <a:cs typeface="Times New Roman" panose="02020603050405020304" pitchFamily="18" charset="0"/>
              </a:rPr>
              <a:t>1.Description </a:t>
            </a:r>
            <a:r>
              <a:rPr lang="fr-FR" sz="2800" b="1" dirty="0">
                <a:latin typeface="Times New Roman" panose="02020603050405020304" pitchFamily="18" charset="0"/>
                <a:cs typeface="Times New Roman" panose="02020603050405020304" pitchFamily="18" charset="0"/>
              </a:rPr>
              <a:t>de la problématique et des enjeux</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15884" y="487823"/>
            <a:ext cx="8628611" cy="6091084"/>
          </a:xfrm>
        </p:spPr>
        <p:txBody>
          <a:bodyPr>
            <a:noAutofit/>
          </a:bodyPr>
          <a:lstStyle/>
          <a:p>
            <a:pPr defTabSz="914400">
              <a:lnSpc>
                <a:spcPct val="150000"/>
              </a:lnSpc>
              <a:spcBef>
                <a:spcPct val="20000"/>
              </a:spcBef>
              <a:spcAft>
                <a:spcPts val="0"/>
              </a:spcAft>
            </a:pPr>
            <a:r>
              <a:rPr lang="fr-FR" b="1" dirty="0"/>
              <a:t>ii) les iniquités</a:t>
            </a:r>
            <a:r>
              <a:rPr lang="fr-FR" dirty="0"/>
              <a:t> </a:t>
            </a:r>
            <a:r>
              <a:rPr lang="fr-FR" b="1" dirty="0"/>
              <a:t>entre les populations</a:t>
            </a:r>
            <a:r>
              <a:rPr lang="fr-FR" dirty="0"/>
              <a:t> </a:t>
            </a:r>
            <a:r>
              <a:rPr lang="fr-FR" b="1" dirty="0"/>
              <a:t>dans la mise en œuvre des investissements publics</a:t>
            </a:r>
            <a:r>
              <a:rPr lang="fr-FR" dirty="0"/>
              <a:t> : les services d</a:t>
            </a:r>
            <a:r>
              <a:rPr lang="fr-FR" dirty="0" smtClean="0"/>
              <a:t>’ E.P.&amp; A </a:t>
            </a:r>
            <a:r>
              <a:rPr lang="fr-FR" dirty="0"/>
              <a:t>développés en zones rurales et semi-urbaines (75% de la population) sont caractérisés par leur </a:t>
            </a:r>
            <a:r>
              <a:rPr lang="fr-FR" b="1" dirty="0"/>
              <a:t>faible durabilité et pérennité</a:t>
            </a:r>
            <a:r>
              <a:rPr lang="fr-FR" dirty="0"/>
              <a:t>, contrairement aux services fournies dans les zones couvertes par l’ONEA (25% de la population). Les professionnels et décideurs du secteur s’accordent pour reconnaître la dégradation de la qualité des ouvrages et les faibles performances des structures de gestion des services. </a:t>
            </a:r>
            <a:r>
              <a:rPr lang="fr-FR" sz="1400" dirty="0" smtClean="0"/>
              <a:t>( </a:t>
            </a:r>
            <a:r>
              <a:rPr lang="fr-FR" sz="1400" i="1" dirty="0" smtClean="0"/>
              <a:t>Réf.: IRC</a:t>
            </a:r>
            <a:r>
              <a:rPr lang="fr-FR" sz="1400" i="1" dirty="0"/>
              <a:t>, 2014, Efficacité de l’aide publique au développement dans le secteur de l’eau potable et de l’assainissement au Burkina Faso de 2007 à </a:t>
            </a:r>
            <a:r>
              <a:rPr lang="fr-FR" sz="1400" i="1" dirty="0" smtClean="0"/>
              <a:t>2013</a:t>
            </a:r>
            <a:r>
              <a:rPr lang="fr-FR" sz="1400" dirty="0" smtClean="0"/>
              <a:t>).</a:t>
            </a:r>
            <a:endParaRPr lang="fr-FR" sz="1400" dirty="0"/>
          </a:p>
          <a:p>
            <a:pPr defTabSz="914400">
              <a:lnSpc>
                <a:spcPct val="150000"/>
              </a:lnSpc>
              <a:spcBef>
                <a:spcPct val="20000"/>
              </a:spcBef>
              <a:spcAft>
                <a:spcPts val="0"/>
              </a:spcAft>
            </a:pPr>
            <a:r>
              <a:rPr lang="fr-FR" dirty="0"/>
              <a:t>Pour l’assainissement, </a:t>
            </a:r>
            <a:r>
              <a:rPr lang="fr-FR" dirty="0" smtClean="0"/>
              <a:t>l’E.N. ( DGAEUE, 2010) indique </a:t>
            </a:r>
            <a:r>
              <a:rPr lang="fr-FR" dirty="0"/>
              <a:t>que le taux réel d’accès à l’assainissement en zones rurales est de 0,8% alors que les estimations nationales indiquaient 10%.</a:t>
            </a:r>
          </a:p>
          <a:p>
            <a:pPr lvl="0" defTabSz="914400">
              <a:lnSpc>
                <a:spcPct val="150000"/>
              </a:lnSpc>
              <a:spcBef>
                <a:spcPct val="20000"/>
              </a:spcBef>
              <a:spcAft>
                <a:spcPts val="0"/>
              </a:spcAft>
            </a:pPr>
            <a:endParaRPr lang="fr-FR" dirty="0">
              <a:solidFill>
                <a:schemeClr val="accent1">
                  <a:lumMod val="75000"/>
                </a:schemeClr>
              </a:solidFill>
              <a:latin typeface="Lora" panose="02000503000000020004" pitchFamily="2" charset="0"/>
            </a:endParaRPr>
          </a:p>
        </p:txBody>
      </p:sp>
      <p:pic>
        <p:nvPicPr>
          <p:cNvPr id="6" name="Imag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76442" y="5940732"/>
            <a:ext cx="1071880" cy="693420"/>
          </a:xfrm>
          <a:prstGeom prst="rect">
            <a:avLst/>
          </a:prstGeom>
          <a:noFill/>
          <a:ln>
            <a:noFill/>
          </a:ln>
        </p:spPr>
      </p:pic>
      <p:pic>
        <p:nvPicPr>
          <p:cNvPr id="7" name="Image 6" descr="C:\Users\HP\Pictures\drapeau bf.jpg"/>
          <p:cNvPicPr/>
          <p:nvPr/>
        </p:nvPicPr>
        <p:blipFill>
          <a:blip r:embed="rId3">
            <a:extLst>
              <a:ext uri="{28A0092B-C50C-407E-A947-70E740481C1C}">
                <a14:useLocalDpi xmlns:a14="http://schemas.microsoft.com/office/drawing/2010/main" val="0"/>
              </a:ext>
            </a:extLst>
          </a:blip>
          <a:srcRect/>
          <a:stretch>
            <a:fillRect/>
          </a:stretch>
        </p:blipFill>
        <p:spPr bwMode="auto">
          <a:xfrm>
            <a:off x="2909629" y="5980102"/>
            <a:ext cx="914400" cy="614680"/>
          </a:xfrm>
          <a:prstGeom prst="rect">
            <a:avLst/>
          </a:prstGeom>
          <a:noFill/>
          <a:ln>
            <a:noFill/>
          </a:ln>
        </p:spPr>
      </p:pic>
    </p:spTree>
    <p:extLst>
      <p:ext uri="{BB962C8B-B14F-4D97-AF65-F5344CB8AC3E}">
        <p14:creationId xmlns:p14="http://schemas.microsoft.com/office/powerpoint/2010/main" val="4022168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882" y="36308"/>
            <a:ext cx="7981200" cy="530942"/>
          </a:xfrm>
        </p:spPr>
        <p:txBody>
          <a:bodyPr/>
          <a:lstStyle/>
          <a:p>
            <a:r>
              <a:rPr lang="fr-FR" sz="2800" b="1" dirty="0" smtClean="0">
                <a:latin typeface="Times New Roman" panose="02020603050405020304" pitchFamily="18" charset="0"/>
                <a:cs typeface="Times New Roman" panose="02020603050405020304" pitchFamily="18" charset="0"/>
              </a:rPr>
              <a:t>1. Description </a:t>
            </a:r>
            <a:r>
              <a:rPr lang="fr-FR" sz="2800" b="1" dirty="0">
                <a:latin typeface="Times New Roman" panose="02020603050405020304" pitchFamily="18" charset="0"/>
                <a:cs typeface="Times New Roman" panose="02020603050405020304" pitchFamily="18" charset="0"/>
              </a:rPr>
              <a:t>de la problématique et des enjeux</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6256" y="567250"/>
            <a:ext cx="8661860" cy="6128517"/>
          </a:xfrm>
        </p:spPr>
        <p:txBody>
          <a:bodyPr>
            <a:noAutofit/>
          </a:bodyPr>
          <a:lstStyle/>
          <a:p>
            <a:endParaRPr lang="fr-FR" sz="1600" b="1" dirty="0" smtClean="0"/>
          </a:p>
          <a:p>
            <a:r>
              <a:rPr lang="fr-FR" sz="1600" b="1" dirty="0" smtClean="0"/>
              <a:t>iii) </a:t>
            </a:r>
            <a:r>
              <a:rPr lang="fr-FR" sz="1600" dirty="0"/>
              <a:t>les </a:t>
            </a:r>
            <a:r>
              <a:rPr lang="fr-FR" sz="1600" b="1" dirty="0"/>
              <a:t>iniquités</a:t>
            </a:r>
            <a:r>
              <a:rPr lang="fr-FR" sz="1600" dirty="0"/>
              <a:t> </a:t>
            </a:r>
            <a:r>
              <a:rPr lang="fr-FR" sz="1600" b="1" dirty="0"/>
              <a:t>entre les populations</a:t>
            </a:r>
            <a:r>
              <a:rPr lang="fr-FR" sz="1600" dirty="0"/>
              <a:t> </a:t>
            </a:r>
            <a:r>
              <a:rPr lang="fr-FR" sz="1600" b="1" dirty="0"/>
              <a:t>en ce qui concerne les conditions d’accès aux services publics</a:t>
            </a:r>
            <a:r>
              <a:rPr lang="fr-FR" sz="1600" dirty="0"/>
              <a:t> : </a:t>
            </a:r>
            <a:r>
              <a:rPr lang="fr-FR" sz="1600" dirty="0" smtClean="0"/>
              <a:t>Dans son périmètre, l’ONEA </a:t>
            </a:r>
            <a:r>
              <a:rPr lang="fr-FR" sz="1600" dirty="0"/>
              <a:t>grâce à sa stratégie de tarification permet de respecter et protéger les droits des groupes vulnérables (tranche sociale) alors que cette stratégie n’existe pas dans le reste du pays</a:t>
            </a:r>
            <a:r>
              <a:rPr lang="fr-FR" sz="1600" dirty="0" smtClean="0"/>
              <a:t>. Résultat : les </a:t>
            </a:r>
            <a:r>
              <a:rPr lang="fr-FR" sz="1600" dirty="0"/>
              <a:t>populations de statuts socioéconomiques équivalents paient l’eau </a:t>
            </a:r>
            <a:r>
              <a:rPr lang="fr-FR" sz="1600" dirty="0" smtClean="0"/>
              <a:t>2 </a:t>
            </a:r>
            <a:r>
              <a:rPr lang="fr-FR" sz="1600" dirty="0"/>
              <a:t>à </a:t>
            </a:r>
            <a:r>
              <a:rPr lang="fr-FR" sz="1600" dirty="0" smtClean="0"/>
              <a:t>3 </a:t>
            </a:r>
            <a:r>
              <a:rPr lang="fr-FR" sz="1600" dirty="0"/>
              <a:t>fois plus chère en zones rurales que dans les zones ONEA. </a:t>
            </a:r>
          </a:p>
          <a:p>
            <a:r>
              <a:rPr lang="fr-FR" sz="1600" dirty="0"/>
              <a:t> </a:t>
            </a:r>
          </a:p>
          <a:p>
            <a:r>
              <a:rPr lang="fr-FR" sz="1600" b="1" dirty="0" smtClean="0"/>
              <a:t>IV</a:t>
            </a:r>
            <a:r>
              <a:rPr lang="fr-FR" sz="1600" dirty="0" smtClean="0"/>
              <a:t>) </a:t>
            </a:r>
            <a:r>
              <a:rPr lang="fr-FR" sz="1600" b="1" dirty="0"/>
              <a:t>la participation/inclusion faible et inefficace des acteurs  représentants les groupes vulnérables</a:t>
            </a:r>
            <a:r>
              <a:rPr lang="fr-FR" sz="1600" dirty="0"/>
              <a:t> (collectivités territoriales des villes secondaires et zones rurales, </a:t>
            </a:r>
            <a:r>
              <a:rPr lang="fr-FR" sz="1600" dirty="0" smtClean="0"/>
              <a:t>OSC, </a:t>
            </a:r>
            <a:r>
              <a:rPr lang="fr-FR" sz="1600" dirty="0"/>
              <a:t>etc. représentant les pauvres, femmes, jeunes, enfants, personnes vivant avec un handicap, etc.) dans les processus de décisions de la GIRE et de l’AEPHA aux niveaux local, intermédiaire et national. </a:t>
            </a:r>
            <a:r>
              <a:rPr lang="fr-FR" sz="1600" dirty="0" smtClean="0"/>
              <a:t>Cas des CRP du </a:t>
            </a:r>
            <a:r>
              <a:rPr lang="fr-FR" sz="1600" dirty="0"/>
              <a:t>PNAEPA </a:t>
            </a:r>
            <a:r>
              <a:rPr lang="fr-FR" sz="1600" dirty="0" smtClean="0"/>
              <a:t>: espaces </a:t>
            </a:r>
            <a:r>
              <a:rPr lang="fr-FR" sz="1600" dirty="0"/>
              <a:t>d’échanges sur les investissements se tiennent dans la plupart des cas avec une très faible participation des autorités communales. Même quand ces derniers participent, leurs faibles connaissances techniques et leurs faibles capacités stratégiques handicapent leur influence dans les discussions face aux professionnels de l’administration déconcentrée ou centrale. Les porteurs des voix des groupes vulnérables peinent souvent </a:t>
            </a:r>
            <a:r>
              <a:rPr lang="fr-FR" sz="1600" dirty="0" smtClean="0"/>
              <a:t>à </a:t>
            </a:r>
            <a:r>
              <a:rPr lang="fr-FR" sz="1600" dirty="0"/>
              <a:t>se faire entendre et ne disposent généralement d’aucun pouvoir de décision dans ces instances. </a:t>
            </a:r>
          </a:p>
          <a:p>
            <a:r>
              <a:rPr lang="fr-FR" sz="1600" dirty="0"/>
              <a:t> </a:t>
            </a:r>
          </a:p>
          <a:p>
            <a:pPr marL="457200" lvl="0" indent="-457200" defTabSz="914400">
              <a:lnSpc>
                <a:spcPct val="150000"/>
              </a:lnSpc>
              <a:spcBef>
                <a:spcPct val="20000"/>
              </a:spcBef>
              <a:spcAft>
                <a:spcPts val="0"/>
              </a:spcAft>
              <a:buFont typeface="Arial" panose="020B0604020202020204" pitchFamily="34" charset="0"/>
              <a:buChar char="•"/>
            </a:pPr>
            <a:endParaRPr lang="fr-FR" sz="1600" b="1" dirty="0" smtClean="0">
              <a:solidFill>
                <a:schemeClr val="accent1">
                  <a:lumMod val="75000"/>
                </a:schemeClr>
              </a:solidFill>
              <a:latin typeface="Lora" panose="02000503000000020004" pitchFamily="2" charset="0"/>
            </a:endParaRPr>
          </a:p>
        </p:txBody>
      </p:sp>
      <p:pic>
        <p:nvPicPr>
          <p:cNvPr id="6" name="Imag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44218" y="5810250"/>
            <a:ext cx="1071880" cy="693420"/>
          </a:xfrm>
          <a:prstGeom prst="rect">
            <a:avLst/>
          </a:prstGeom>
          <a:noFill/>
          <a:ln>
            <a:noFill/>
          </a:ln>
        </p:spPr>
      </p:pic>
      <p:pic>
        <p:nvPicPr>
          <p:cNvPr id="7" name="Image 6" descr="C:\Users\HP\Pictures\drapeau bf.jpg"/>
          <p:cNvPicPr/>
          <p:nvPr/>
        </p:nvPicPr>
        <p:blipFill>
          <a:blip r:embed="rId3">
            <a:extLst>
              <a:ext uri="{28A0092B-C50C-407E-A947-70E740481C1C}">
                <a14:useLocalDpi xmlns:a14="http://schemas.microsoft.com/office/drawing/2010/main" val="0"/>
              </a:ext>
            </a:extLst>
          </a:blip>
          <a:srcRect/>
          <a:stretch>
            <a:fillRect/>
          </a:stretch>
        </p:blipFill>
        <p:spPr bwMode="auto">
          <a:xfrm>
            <a:off x="3125585" y="5888990"/>
            <a:ext cx="914400" cy="614680"/>
          </a:xfrm>
          <a:prstGeom prst="rect">
            <a:avLst/>
          </a:prstGeom>
          <a:noFill/>
          <a:ln>
            <a:noFill/>
          </a:ln>
        </p:spPr>
      </p:pic>
    </p:spTree>
    <p:extLst>
      <p:ext uri="{BB962C8B-B14F-4D97-AF65-F5344CB8AC3E}">
        <p14:creationId xmlns:p14="http://schemas.microsoft.com/office/powerpoint/2010/main" val="3265279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611" y="562590"/>
            <a:ext cx="7981200" cy="731520"/>
          </a:xfrm>
        </p:spPr>
        <p:txBody>
          <a:bodyPr>
            <a:normAutofit fontScale="90000"/>
          </a:bodyPr>
          <a:lstStyle/>
          <a:p>
            <a:r>
              <a:rPr lang="fr-FR" sz="3200" b="1" dirty="0" smtClean="0">
                <a:latin typeface="Times New Roman" panose="02020603050405020304" pitchFamily="18" charset="0"/>
                <a:cs typeface="Times New Roman" panose="02020603050405020304" pitchFamily="18" charset="0"/>
              </a:rPr>
              <a:t>1.Description </a:t>
            </a:r>
            <a:r>
              <a:rPr lang="fr-FR" sz="3200" b="1" dirty="0">
                <a:latin typeface="Times New Roman" panose="02020603050405020304" pitchFamily="18" charset="0"/>
                <a:cs typeface="Times New Roman" panose="02020603050405020304" pitchFamily="18" charset="0"/>
              </a:rPr>
              <a:t>de la problématique et des enjeux</a:t>
            </a:r>
          </a:p>
        </p:txBody>
      </p:sp>
      <p:sp>
        <p:nvSpPr>
          <p:cNvPr id="3" name="Espace réservé du contenu 2"/>
          <p:cNvSpPr>
            <a:spLocks noGrp="1"/>
          </p:cNvSpPr>
          <p:nvPr>
            <p:ph idx="1"/>
          </p:nvPr>
        </p:nvSpPr>
        <p:spPr>
          <a:xfrm>
            <a:off x="582612" y="1524000"/>
            <a:ext cx="7980363" cy="4431712"/>
          </a:xfrm>
        </p:spPr>
        <p:txBody>
          <a:bodyPr>
            <a:normAutofit/>
          </a:bodyPr>
          <a:lstStyle/>
          <a:p>
            <a:pPr algn="just"/>
            <a:r>
              <a:rPr lang="fr-FR" b="1" dirty="0" smtClean="0"/>
              <a:t>v) </a:t>
            </a:r>
            <a:r>
              <a:rPr lang="fr-FR" b="1" dirty="0"/>
              <a:t>la difficulté des institutions publiques centrales, déconcentrées et décentralisées à assurer de façon efficace les investissements publics et la gestion des services publics d’AEPHA et en rendre compte de façon satisfaisante dans les zones rurales et villes secondaires</a:t>
            </a:r>
            <a:r>
              <a:rPr lang="fr-FR" dirty="0"/>
              <a:t> (</a:t>
            </a:r>
            <a:r>
              <a:rPr lang="fr-FR" b="1" dirty="0" err="1"/>
              <a:t>redevabilité</a:t>
            </a:r>
            <a:r>
              <a:rPr lang="fr-FR" dirty="0"/>
              <a:t>) : </a:t>
            </a:r>
            <a:r>
              <a:rPr lang="fr-FR" dirty="0" smtClean="0"/>
              <a:t>Cette </a:t>
            </a:r>
            <a:r>
              <a:rPr lang="fr-FR" dirty="0"/>
              <a:t>situation a été régulièrement relevée au cours des 4 dernières </a:t>
            </a:r>
            <a:r>
              <a:rPr lang="fr-FR" dirty="0" smtClean="0"/>
              <a:t>années (revues </a:t>
            </a:r>
            <a:r>
              <a:rPr lang="fr-FR" dirty="0"/>
              <a:t>sectorielles annuelles, </a:t>
            </a:r>
            <a:r>
              <a:rPr lang="fr-FR" dirty="0" smtClean="0"/>
              <a:t>CNP du </a:t>
            </a:r>
            <a:r>
              <a:rPr lang="fr-FR" dirty="0"/>
              <a:t>PNAEPA et </a:t>
            </a:r>
            <a:r>
              <a:rPr lang="fr-FR" dirty="0" smtClean="0"/>
              <a:t>RMP </a:t>
            </a:r>
            <a:r>
              <a:rPr lang="fr-FR" dirty="0"/>
              <a:t>du </a:t>
            </a:r>
            <a:r>
              <a:rPr lang="fr-FR" dirty="0" smtClean="0"/>
              <a:t>PNAEPA) avec un faible niveau </a:t>
            </a:r>
            <a:r>
              <a:rPr lang="fr-FR" dirty="0"/>
              <a:t>d’exécution des mesures prioritaires et recommandations formulées par ces différentes instances pour améliorer l’efficacité </a:t>
            </a:r>
            <a:r>
              <a:rPr lang="fr-FR" dirty="0" smtClean="0"/>
              <a:t>globale du </a:t>
            </a:r>
            <a:r>
              <a:rPr lang="fr-FR" dirty="0"/>
              <a:t>secteur. Les entretiens avec les différents services du ministère chargé de l’eau ainsi que les PTF confirment l’insatisfaction </a:t>
            </a:r>
            <a:r>
              <a:rPr lang="fr-FR" dirty="0" smtClean="0"/>
              <a:t>par </a:t>
            </a:r>
            <a:r>
              <a:rPr lang="fr-FR" dirty="0"/>
              <a:t>rapport aux performances du secteur et le besoin de plus de leadership, de professionnalisme et de rigueur de l’administration publique afin d’améliorer l’efficacité du secteur.</a:t>
            </a:r>
          </a:p>
          <a:p>
            <a:endParaRPr lang="fr-FR" dirty="0"/>
          </a:p>
        </p:txBody>
      </p:sp>
      <p:pic>
        <p:nvPicPr>
          <p:cNvPr id="6" name="Image 5" descr="C:\Users\HP\Pictures\drapeau bf.jpg"/>
          <p:cNvPicPr/>
          <p:nvPr/>
        </p:nvPicPr>
        <p:blipFill>
          <a:blip r:embed="rId2">
            <a:extLst>
              <a:ext uri="{28A0092B-C50C-407E-A947-70E740481C1C}">
                <a14:useLocalDpi xmlns:a14="http://schemas.microsoft.com/office/drawing/2010/main" val="0"/>
              </a:ext>
            </a:extLst>
          </a:blip>
          <a:srcRect/>
          <a:stretch>
            <a:fillRect/>
          </a:stretch>
        </p:blipFill>
        <p:spPr bwMode="auto">
          <a:xfrm>
            <a:off x="3009207" y="5998730"/>
            <a:ext cx="914400" cy="614680"/>
          </a:xfrm>
          <a:prstGeom prst="rect">
            <a:avLst/>
          </a:prstGeom>
          <a:noFill/>
          <a:ln>
            <a:noFill/>
          </a:ln>
        </p:spPr>
      </p:pic>
      <p:pic>
        <p:nvPicPr>
          <p:cNvPr id="7" name="Imag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43886" y="5955712"/>
            <a:ext cx="1071880" cy="693420"/>
          </a:xfrm>
          <a:prstGeom prst="rect">
            <a:avLst/>
          </a:prstGeom>
          <a:noFill/>
          <a:ln>
            <a:noFill/>
          </a:ln>
        </p:spPr>
      </p:pic>
    </p:spTree>
    <p:extLst>
      <p:ext uri="{BB962C8B-B14F-4D97-AF65-F5344CB8AC3E}">
        <p14:creationId xmlns:p14="http://schemas.microsoft.com/office/powerpoint/2010/main" val="841305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611" y="562590"/>
            <a:ext cx="7981200" cy="731520"/>
          </a:xfrm>
        </p:spPr>
        <p:txBody>
          <a:bodyPr/>
          <a:lstStyle/>
          <a:p>
            <a:r>
              <a:rPr lang="fr-FR" sz="2800" b="1" dirty="0" smtClean="0">
                <a:latin typeface="Times New Roman" panose="02020603050405020304" pitchFamily="18" charset="0"/>
                <a:cs typeface="Times New Roman" panose="02020603050405020304" pitchFamily="18" charset="0"/>
              </a:rPr>
              <a:t>1.Description </a:t>
            </a:r>
            <a:r>
              <a:rPr lang="fr-FR" sz="2800" b="1" dirty="0">
                <a:latin typeface="Times New Roman" panose="02020603050405020304" pitchFamily="18" charset="0"/>
                <a:cs typeface="Times New Roman" panose="02020603050405020304" pitchFamily="18" charset="0"/>
              </a:rPr>
              <a:t>de la problématique et des enjeux</a:t>
            </a:r>
            <a:endParaRPr lang="en-GB" b="1" dirty="0">
              <a:latin typeface="Times New Roman" panose="02020603050405020304" pitchFamily="18" charset="0"/>
              <a:cs typeface="Times New Roman" panose="02020603050405020304" pitchFamily="18" charset="0"/>
            </a:endParaRPr>
          </a:p>
        </p:txBody>
      </p:sp>
      <p:pic>
        <p:nvPicPr>
          <p:cNvPr id="7" name="Imag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22825" y="6164580"/>
            <a:ext cx="1071880" cy="693420"/>
          </a:xfrm>
          <a:prstGeom prst="rect">
            <a:avLst/>
          </a:prstGeom>
          <a:noFill/>
          <a:ln>
            <a:noFill/>
          </a:ln>
        </p:spPr>
      </p:pic>
      <p:pic>
        <p:nvPicPr>
          <p:cNvPr id="8" name="Image 7" descr="C:\Users\HP\Pictures\drapeau bf.jpg"/>
          <p:cNvPicPr/>
          <p:nvPr/>
        </p:nvPicPr>
        <p:blipFill>
          <a:blip r:embed="rId3">
            <a:extLst>
              <a:ext uri="{28A0092B-C50C-407E-A947-70E740481C1C}">
                <a14:useLocalDpi xmlns:a14="http://schemas.microsoft.com/office/drawing/2010/main" val="0"/>
              </a:ext>
            </a:extLst>
          </a:blip>
          <a:srcRect/>
          <a:stretch>
            <a:fillRect/>
          </a:stretch>
        </p:blipFill>
        <p:spPr bwMode="auto">
          <a:xfrm>
            <a:off x="3162300" y="6196330"/>
            <a:ext cx="914400" cy="614680"/>
          </a:xfrm>
          <a:prstGeom prst="rect">
            <a:avLst/>
          </a:prstGeom>
          <a:noFill/>
          <a:ln>
            <a:noFill/>
          </a:ln>
        </p:spPr>
      </p:pic>
      <p:sp>
        <p:nvSpPr>
          <p:cNvPr id="3" name="Espace réservé du contenu 2"/>
          <p:cNvSpPr>
            <a:spLocks noGrp="1"/>
          </p:cNvSpPr>
          <p:nvPr>
            <p:ph idx="1"/>
          </p:nvPr>
        </p:nvSpPr>
        <p:spPr>
          <a:xfrm>
            <a:off x="582612" y="1294110"/>
            <a:ext cx="7980363" cy="4829490"/>
          </a:xfrm>
        </p:spPr>
        <p:txBody>
          <a:bodyPr>
            <a:normAutofit/>
          </a:bodyPr>
          <a:lstStyle/>
          <a:p>
            <a:r>
              <a:rPr lang="fr-FR" b="1" dirty="0" smtClean="0"/>
              <a:t>vi) </a:t>
            </a:r>
            <a:r>
              <a:rPr lang="fr-FR" dirty="0"/>
              <a:t>le même </a:t>
            </a:r>
            <a:r>
              <a:rPr lang="fr-FR" b="1" dirty="0"/>
              <a:t>problème d’efficacité de l’action publique et de </a:t>
            </a:r>
            <a:r>
              <a:rPr lang="fr-FR" b="1" dirty="0" err="1"/>
              <a:t>redevabilité</a:t>
            </a:r>
            <a:r>
              <a:rPr lang="fr-FR" b="1" dirty="0"/>
              <a:t> des autorités publiques se pose en ce qui concerne la protection des ressources en eau </a:t>
            </a:r>
            <a:r>
              <a:rPr lang="fr-FR" dirty="0"/>
              <a:t>pour les générations actuelles et futures avec l’émergence  des risques majeurs identifiés au niveau des activités minières et agricoles.</a:t>
            </a:r>
          </a:p>
          <a:p>
            <a:r>
              <a:rPr lang="fr-FR" dirty="0"/>
              <a:t> </a:t>
            </a:r>
          </a:p>
          <a:p>
            <a:r>
              <a:rPr lang="fr-FR" b="1" dirty="0" smtClean="0"/>
              <a:t>vii) </a:t>
            </a:r>
            <a:r>
              <a:rPr lang="fr-FR" dirty="0"/>
              <a:t>On observe enfin </a:t>
            </a:r>
            <a:r>
              <a:rPr lang="fr-FR" b="1" dirty="0"/>
              <a:t>le faible accès des groupes vulnérables (ou leurs représentants) à une information appropriée et aux connaissances nécessaires</a:t>
            </a:r>
            <a:r>
              <a:rPr lang="fr-FR" dirty="0"/>
              <a:t> pour influencer l’action publique en matière de GIRE et d’AEPHA (</a:t>
            </a:r>
            <a:r>
              <a:rPr lang="fr-FR" b="1" dirty="0"/>
              <a:t>transparence</a:t>
            </a:r>
            <a:r>
              <a:rPr lang="fr-FR" dirty="0"/>
              <a:t>).</a:t>
            </a:r>
          </a:p>
          <a:p>
            <a:endParaRPr lang="fr-FR" dirty="0"/>
          </a:p>
        </p:txBody>
      </p:sp>
    </p:spTree>
    <p:extLst>
      <p:ext uri="{BB962C8B-B14F-4D97-AF65-F5344CB8AC3E}">
        <p14:creationId xmlns:p14="http://schemas.microsoft.com/office/powerpoint/2010/main" val="3098866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756" y="1"/>
            <a:ext cx="8711739" cy="952500"/>
          </a:xfrm>
        </p:spPr>
        <p:txBody>
          <a:bodyPr>
            <a:noAutofit/>
          </a:bodyPr>
          <a:lstStyle/>
          <a:p>
            <a:r>
              <a:rPr lang="fr-FR" sz="2700" b="1" dirty="0" smtClean="0">
                <a:latin typeface="Times New Roman" panose="02020603050405020304" pitchFamily="18" charset="0"/>
                <a:cs typeface="Times New Roman" panose="02020603050405020304" pitchFamily="18" charset="0"/>
              </a:rPr>
              <a:t>2.Les </a:t>
            </a:r>
            <a:r>
              <a:rPr lang="fr-FR" sz="2700" b="1" dirty="0">
                <a:latin typeface="Times New Roman" panose="02020603050405020304" pitchFamily="18" charset="0"/>
                <a:cs typeface="Times New Roman" panose="02020603050405020304" pitchFamily="18" charset="0"/>
              </a:rPr>
              <a:t>principales causes structurelles </a:t>
            </a:r>
            <a:r>
              <a:rPr lang="fr-FR" sz="2700" b="1" dirty="0" smtClean="0">
                <a:latin typeface="Times New Roman" panose="02020603050405020304" pitchFamily="18" charset="0"/>
                <a:cs typeface="Times New Roman" panose="02020603050405020304" pitchFamily="18" charset="0"/>
              </a:rPr>
              <a:t>des </a:t>
            </a:r>
            <a:r>
              <a:rPr lang="fr-FR" sz="2700" b="1" dirty="0">
                <a:latin typeface="Times New Roman" panose="02020603050405020304" pitchFamily="18" charset="0"/>
                <a:cs typeface="Times New Roman" panose="02020603050405020304" pitchFamily="18" charset="0"/>
              </a:rPr>
              <a:t>constats d’entorses à la mise en œuvre du droit à </a:t>
            </a:r>
            <a:r>
              <a:rPr lang="fr-FR" sz="2700" b="1" dirty="0" smtClean="0">
                <a:latin typeface="Times New Roman" panose="02020603050405020304" pitchFamily="18" charset="0"/>
                <a:cs typeface="Times New Roman" panose="02020603050405020304" pitchFamily="18" charset="0"/>
              </a:rPr>
              <a:t>l’E.&amp; A</a:t>
            </a:r>
            <a:endParaRPr lang="en-GB" sz="27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32755" y="1128240"/>
            <a:ext cx="8711739" cy="5120639"/>
          </a:xfrm>
        </p:spPr>
        <p:txBody>
          <a:bodyPr>
            <a:noAutofit/>
          </a:bodyPr>
          <a:lstStyle/>
          <a:p>
            <a:r>
              <a:rPr lang="fr-FR" dirty="0"/>
              <a:t>i</a:t>
            </a:r>
            <a:r>
              <a:rPr lang="fr-FR" b="1" dirty="0"/>
              <a:t>) les difficultés des institutions publiques </a:t>
            </a:r>
            <a:r>
              <a:rPr lang="fr-FR" b="1" dirty="0" smtClean="0"/>
              <a:t>centrales et </a:t>
            </a:r>
            <a:r>
              <a:rPr lang="fr-FR" b="1" dirty="0"/>
              <a:t>déconcentrées </a:t>
            </a:r>
            <a:r>
              <a:rPr lang="fr-FR" b="1" dirty="0" smtClean="0"/>
              <a:t>à </a:t>
            </a:r>
            <a:r>
              <a:rPr lang="fr-FR" b="1" dirty="0"/>
              <a:t>assurer les fonctions de formulation et de mise en œuvre des politiques, </a:t>
            </a:r>
            <a:r>
              <a:rPr lang="fr-FR" b="1" dirty="0" smtClean="0"/>
              <a:t>de mobilisation </a:t>
            </a:r>
            <a:r>
              <a:rPr lang="fr-FR" b="1" dirty="0"/>
              <a:t>et gestion des financements, d’animation du dialogue sectoriel,  de coordination, supervision, contrôle de légalité et de conformité des interventions et opérations des divers acteurs </a:t>
            </a:r>
            <a:r>
              <a:rPr lang="fr-FR" dirty="0"/>
              <a:t>(effectif et qualifications des ressources humaines, insuffisance des ressources matérielles et financières, inadéquation de l’organisation institutionnelle, </a:t>
            </a:r>
            <a:r>
              <a:rPr lang="fr-FR" dirty="0" smtClean="0"/>
              <a:t>contraintes </a:t>
            </a:r>
            <a:r>
              <a:rPr lang="fr-FR" dirty="0"/>
              <a:t>liées à la collaboration interministérielle, etc.)</a:t>
            </a:r>
          </a:p>
          <a:p>
            <a:r>
              <a:rPr lang="fr-FR" b="1" dirty="0"/>
              <a:t>ii) la difficulté des institutions publiques décentralisées à acquérir les capacités et compétences pour une maîtrise d’ouvrage effective des investissements et des services</a:t>
            </a:r>
            <a:r>
              <a:rPr lang="fr-FR" dirty="0"/>
              <a:t> (faible niveau d’instruction des élus communaux, absence de compétences techniques au sein des administrations municipales, faible décentralisation des ressources financières du secteur, etc.) ; </a:t>
            </a:r>
          </a:p>
          <a:p>
            <a:pPr lvl="0" defTabSz="914400">
              <a:lnSpc>
                <a:spcPct val="150000"/>
              </a:lnSpc>
              <a:spcBef>
                <a:spcPct val="20000"/>
              </a:spcBef>
              <a:spcAft>
                <a:spcPts val="0"/>
              </a:spcAft>
            </a:pPr>
            <a:endParaRPr lang="fr-FR" dirty="0">
              <a:solidFill>
                <a:schemeClr val="accent1">
                  <a:lumMod val="75000"/>
                </a:schemeClr>
              </a:solidFill>
              <a:latin typeface="Lora" panose="02000503000000020004" pitchFamily="2" charset="0"/>
            </a:endParaRPr>
          </a:p>
        </p:txBody>
      </p:sp>
      <p:pic>
        <p:nvPicPr>
          <p:cNvPr id="6" name="Imag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88624" y="6058223"/>
            <a:ext cx="1071880" cy="693420"/>
          </a:xfrm>
          <a:prstGeom prst="rect">
            <a:avLst/>
          </a:prstGeom>
          <a:noFill/>
          <a:ln>
            <a:noFill/>
          </a:ln>
        </p:spPr>
      </p:pic>
      <p:pic>
        <p:nvPicPr>
          <p:cNvPr id="7" name="Image 6" descr="C:\Users\HP\Pictures\drapeau bf.jpg"/>
          <p:cNvPicPr/>
          <p:nvPr/>
        </p:nvPicPr>
        <p:blipFill>
          <a:blip r:embed="rId3">
            <a:extLst>
              <a:ext uri="{28A0092B-C50C-407E-A947-70E740481C1C}">
                <a14:useLocalDpi xmlns:a14="http://schemas.microsoft.com/office/drawing/2010/main" val="0"/>
              </a:ext>
            </a:extLst>
          </a:blip>
          <a:srcRect/>
          <a:stretch>
            <a:fillRect/>
          </a:stretch>
        </p:blipFill>
        <p:spPr bwMode="auto">
          <a:xfrm>
            <a:off x="2895600" y="6114894"/>
            <a:ext cx="914400" cy="614680"/>
          </a:xfrm>
          <a:prstGeom prst="rect">
            <a:avLst/>
          </a:prstGeom>
          <a:noFill/>
          <a:ln>
            <a:noFill/>
          </a:ln>
        </p:spPr>
      </p:pic>
    </p:spTree>
    <p:extLst>
      <p:ext uri="{BB962C8B-B14F-4D97-AF65-F5344CB8AC3E}">
        <p14:creationId xmlns:p14="http://schemas.microsoft.com/office/powerpoint/2010/main" val="3229611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IRC PowerPoint template">
  <a:themeElements>
    <a:clrScheme name="IRC">
      <a:dk1>
        <a:sysClr val="windowText" lastClr="000000"/>
      </a:dk1>
      <a:lt1>
        <a:sysClr val="window" lastClr="FFFFFF"/>
      </a:lt1>
      <a:dk2>
        <a:srgbClr val="000000"/>
      </a:dk2>
      <a:lt2>
        <a:srgbClr val="FFFFFF"/>
      </a:lt2>
      <a:accent1>
        <a:srgbClr val="007E97"/>
      </a:accent1>
      <a:accent2>
        <a:srgbClr val="E62733"/>
      </a:accent2>
      <a:accent3>
        <a:srgbClr val="FAB400"/>
      </a:accent3>
      <a:accent4>
        <a:srgbClr val="F0E51B"/>
      </a:accent4>
      <a:accent5>
        <a:srgbClr val="CAE1E8"/>
      </a:accent5>
      <a:accent6>
        <a:srgbClr val="FCDED5"/>
      </a:accent6>
      <a:hlink>
        <a:srgbClr val="007E97"/>
      </a:hlink>
      <a:folHlink>
        <a:srgbClr val="E62733"/>
      </a:folHlink>
    </a:clrScheme>
    <a:fontScheme name="IRC VAG">
      <a:majorFont>
        <a:latin typeface="VAG Rounded Std Thin"/>
        <a:ea typeface=""/>
        <a:cs typeface=""/>
      </a:majorFont>
      <a:minorFont>
        <a:latin typeface="VAG Rounded Std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IRC PowerPoint template</Template>
  <TotalTime>1068</TotalTime>
  <Words>860</Words>
  <Application>Microsoft Office PowerPoint</Application>
  <PresentationFormat>Affichage à l'écran (4:3)</PresentationFormat>
  <Paragraphs>97</Paragraphs>
  <Slides>18</Slides>
  <Notes>1</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18</vt:i4>
      </vt:variant>
    </vt:vector>
  </HeadingPairs>
  <TitlesOfParts>
    <vt:vector size="28" baseType="lpstr">
      <vt:lpstr>Arial</vt:lpstr>
      <vt:lpstr>Calibri</vt:lpstr>
      <vt:lpstr>Century Gothic</vt:lpstr>
      <vt:lpstr>Lora</vt:lpstr>
      <vt:lpstr>Lucida Grande</vt:lpstr>
      <vt:lpstr>Times New Roman</vt:lpstr>
      <vt:lpstr>VAG Rounded Std Bold</vt:lpstr>
      <vt:lpstr>VAG Rounded Std Light</vt:lpstr>
      <vt:lpstr>VAG Rounded Std Thin</vt:lpstr>
      <vt:lpstr>IRC PowerPoint template</vt:lpstr>
      <vt:lpstr>Enjeux de la mise en œuvre du droit à l’E &amp; A et propositions pour l’adoption de l’ AFDH dans le secteur    </vt:lpstr>
      <vt:lpstr>Sommaire</vt:lpstr>
      <vt:lpstr>Introduction</vt:lpstr>
      <vt:lpstr>1.Description de la problématique et des enjeux </vt:lpstr>
      <vt:lpstr>1.Description de la problématique et des enjeux</vt:lpstr>
      <vt:lpstr>1. Description de la problématique et des enjeux</vt:lpstr>
      <vt:lpstr>1.Description de la problématique et des enjeux</vt:lpstr>
      <vt:lpstr>1.Description de la problématique et des enjeux</vt:lpstr>
      <vt:lpstr>2.Les principales causes structurelles des constats d’entorses à la mise en œuvre du droit à l’E.&amp; A</vt:lpstr>
      <vt:lpstr>2.Les principales causes structurelles de ces constats d’entorses à la mise en œuvre du droit à l’E.&amp; A</vt:lpstr>
      <vt:lpstr>3. Propositions de solutions </vt:lpstr>
      <vt:lpstr>3.Propositions de solutions</vt:lpstr>
      <vt:lpstr>3.Propositions de solutions</vt:lpstr>
      <vt:lpstr>3. Propositions de solutions</vt:lpstr>
      <vt:lpstr>4. Rôle de chaque acteur </vt:lpstr>
      <vt:lpstr>4. Rôle de chaque acteur </vt:lpstr>
      <vt:lpstr> Volonté et engagement politique des autorités nationales  Mobilisation et engagement des acteurs nationaux  Soutien des partenaires techniques et financiers </vt:lpstr>
      <vt:lpstr>Présentation PowerPoint</vt:lpstr>
    </vt:vector>
  </TitlesOfParts>
  <Company>IRC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Daouda </cp:lastModifiedBy>
  <cp:revision>168</cp:revision>
  <dcterms:created xsi:type="dcterms:W3CDTF">2014-02-12T10:08:49Z</dcterms:created>
  <dcterms:modified xsi:type="dcterms:W3CDTF">2015-02-04T12:15:24Z</dcterms:modified>
</cp:coreProperties>
</file>