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566" autoAdjust="0"/>
    <p:restoredTop sz="94660"/>
  </p:normalViewPr>
  <p:slideViewPr>
    <p:cSldViewPr snapToGrid="0">
      <p:cViewPr>
        <p:scale>
          <a:sx n="81" d="100"/>
          <a:sy n="81" d="100"/>
        </p:scale>
        <p:origin x="-76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782E5811-0C6A-4DFE-9AEF-3C2DDCB44240}" type="datetimeFigureOut">
              <a:rPr lang="nl-NL" smtClean="0"/>
              <a:t>13-4-2016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7287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82E5811-0C6A-4DFE-9AEF-3C2DDCB44240}" type="datetimeFigureOut">
              <a:rPr lang="nl-NL" smtClean="0"/>
              <a:t>13-4-2016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347403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82E5811-0C6A-4DFE-9AEF-3C2DDCB44240}" type="datetimeFigureOut">
              <a:rPr lang="nl-NL" smtClean="0"/>
              <a:t>13-4-2016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342140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82E5811-0C6A-4DFE-9AEF-3C2DDCB44240}" type="datetimeFigureOut">
              <a:rPr lang="nl-NL" smtClean="0"/>
              <a:t>13-4-2016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3489716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782E5811-0C6A-4DFE-9AEF-3C2DDCB44240}" type="datetimeFigureOut">
              <a:rPr lang="nl-NL" smtClean="0"/>
              <a:t>13-4-2016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233312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782E5811-0C6A-4DFE-9AEF-3C2DDCB44240}" type="datetimeFigureOut">
              <a:rPr lang="nl-NL" smtClean="0"/>
              <a:t>13-4-2016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62854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782E5811-0C6A-4DFE-9AEF-3C2DDCB44240}" type="datetimeFigureOut">
              <a:rPr lang="nl-NL" smtClean="0"/>
              <a:t>13-4-2016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3819864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782E5811-0C6A-4DFE-9AEF-3C2DDCB44240}" type="datetimeFigureOut">
              <a:rPr lang="nl-NL" smtClean="0"/>
              <a:t>13-4-2016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572997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82E5811-0C6A-4DFE-9AEF-3C2DDCB44240}" type="datetimeFigureOut">
              <a:rPr lang="nl-NL" smtClean="0"/>
              <a:t>13-4-2016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191340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782E5811-0C6A-4DFE-9AEF-3C2DDCB44240}" type="datetimeFigureOut">
              <a:rPr lang="nl-NL" smtClean="0"/>
              <a:t>13-4-2016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2465137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782E5811-0C6A-4DFE-9AEF-3C2DDCB44240}" type="datetimeFigureOut">
              <a:rPr lang="nl-NL" smtClean="0"/>
              <a:t>13-4-2016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9490EF9-2D04-4603-B0C8-68B70D6B705C}" type="slidenum">
              <a:rPr lang="nl-NL" smtClean="0"/>
              <a:t>‹#›</a:t>
            </a:fld>
            <a:endParaRPr lang="nl-NL"/>
          </a:p>
        </p:txBody>
      </p:sp>
    </p:spTree>
    <p:extLst>
      <p:ext uri="{BB962C8B-B14F-4D97-AF65-F5344CB8AC3E}">
        <p14:creationId xmlns:p14="http://schemas.microsoft.com/office/powerpoint/2010/main" val="348289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E5811-0C6A-4DFE-9AEF-3C2DDCB44240}" type="datetimeFigureOut">
              <a:rPr lang="nl-NL" smtClean="0"/>
              <a:t>13-4-2016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90EF9-2D04-4603-B0C8-68B70D6B705C}" type="slidenum">
              <a:rPr lang="nl-NL" smtClean="0"/>
              <a:t>‹#›</a:t>
            </a:fld>
            <a:endParaRPr lang="nl-NL"/>
          </a:p>
        </p:txBody>
      </p:sp>
    </p:spTree>
    <p:extLst>
      <p:ext uri="{BB962C8B-B14F-4D97-AF65-F5344CB8AC3E}">
        <p14:creationId xmlns:p14="http://schemas.microsoft.com/office/powerpoint/2010/main" val="99071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aterpartner.org/" TargetMode="External"/><Relationship Id="rId2" Type="http://schemas.openxmlformats.org/officeDocument/2006/relationships/hyperlink" Target="http://www.gcnetherlands.nl/" TargetMode="Externa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hyperlink" Target="https://www.unglobalcompact.org/what-is-gc/our-work/sustainable-development" TargetMode="External"/><Relationship Id="rId2" Type="http://schemas.openxmlformats.org/officeDocument/2006/relationships/hyperlink" Target="https://www.unglobalcompact.org/what-is-gc/mission/principles"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2.jp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www.unglobalcompact.org/what-is-gc/mission/principles/principle-2" TargetMode="External"/><Relationship Id="rId2" Type="http://schemas.openxmlformats.org/officeDocument/2006/relationships/hyperlink" Target="https://www.unglobalcompact.org/what-is-gc/mission/principles/principle-1"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2.jp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www.unglobalcompact.org/what-is-gc/mission/principles/principle-4" TargetMode="External"/><Relationship Id="rId7" Type="http://schemas.openxmlformats.org/officeDocument/2006/relationships/image" Target="../media/image2.jpg"/><Relationship Id="rId2" Type="http://schemas.openxmlformats.org/officeDocument/2006/relationships/hyperlink" Target="https://www.unglobalcompact.org/what-is-gc/mission/principles/principle-3"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unglobalcompact.org/what-is-gc/mission/principles/principle-6" TargetMode="External"/><Relationship Id="rId4" Type="http://schemas.openxmlformats.org/officeDocument/2006/relationships/hyperlink" Target="https://www.unglobalcompact.org/what-is-gc/mission/principles/principle-5"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unglobalcompact.org/what-is-gc/mission/principles/principle-8" TargetMode="External"/><Relationship Id="rId7" Type="http://schemas.openxmlformats.org/officeDocument/2006/relationships/image" Target="../media/image5.jpeg"/><Relationship Id="rId2" Type="http://schemas.openxmlformats.org/officeDocument/2006/relationships/hyperlink" Target="https://www.unglobalcompact.org/what-is-gc/mission/principles/principle-7" TargetMode="Externa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hyperlink" Target="https://www.unglobalcompact.org/what-is-gc/mission/principles/principle-9"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unglobalcompact.org/what-is-gc/mission/principles/principle-10"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602556"/>
            <a:ext cx="9144000" cy="1360652"/>
          </a:xfrm>
        </p:spPr>
        <p:txBody>
          <a:bodyPr/>
          <a:lstStyle/>
          <a:p>
            <a:r>
              <a:rPr lang="en-GB" dirty="0"/>
              <a:t>UN-Global Compact</a:t>
            </a:r>
            <a:endParaRPr lang="nl-NL" dirty="0"/>
          </a:p>
        </p:txBody>
      </p:sp>
      <p:sp>
        <p:nvSpPr>
          <p:cNvPr id="3" name="Ondertitel 2"/>
          <p:cNvSpPr>
            <a:spLocks noGrp="1"/>
          </p:cNvSpPr>
          <p:nvPr>
            <p:ph type="subTitle" idx="1"/>
          </p:nvPr>
        </p:nvSpPr>
        <p:spPr>
          <a:xfrm>
            <a:off x="1524000" y="3196686"/>
            <a:ext cx="9144000" cy="3317236"/>
          </a:xfrm>
        </p:spPr>
        <p:txBody>
          <a:bodyPr>
            <a:noAutofit/>
          </a:bodyPr>
          <a:lstStyle/>
          <a:p>
            <a:pPr>
              <a:spcBef>
                <a:spcPts val="0"/>
              </a:spcBef>
            </a:pPr>
            <a:r>
              <a:rPr lang="en-US" dirty="0"/>
              <a:t>And why the </a:t>
            </a:r>
            <a:r>
              <a:rPr lang="en-US" sz="3200" dirty="0"/>
              <a:t>2016 Water Integrity Global Outlook </a:t>
            </a:r>
            <a:r>
              <a:rPr lang="en-US" dirty="0"/>
              <a:t>is elementary to reaching the objectives of the UN – Global Compact</a:t>
            </a:r>
          </a:p>
          <a:p>
            <a:pPr>
              <a:spcBef>
                <a:spcPts val="0"/>
              </a:spcBef>
            </a:pPr>
            <a:endParaRPr lang="en-US" dirty="0"/>
          </a:p>
          <a:p>
            <a:pPr>
              <a:spcBef>
                <a:spcPts val="0"/>
              </a:spcBef>
            </a:pPr>
            <a:r>
              <a:rPr lang="en-US" dirty="0">
                <a:hlinkClick r:id="rId2"/>
              </a:rPr>
              <a:t>http://www.gcnetherlands.nl</a:t>
            </a:r>
            <a:endParaRPr lang="en-US" dirty="0"/>
          </a:p>
          <a:p>
            <a:pPr>
              <a:spcBef>
                <a:spcPts val="0"/>
              </a:spcBef>
            </a:pPr>
            <a:endParaRPr lang="en-US" dirty="0"/>
          </a:p>
          <a:p>
            <a:pPr>
              <a:spcBef>
                <a:spcPts val="0"/>
              </a:spcBef>
            </a:pPr>
            <a:r>
              <a:rPr lang="en-US" dirty="0">
                <a:hlinkClick r:id="rId3"/>
              </a:rPr>
              <a:t>www.waterpartner.org</a:t>
            </a:r>
            <a:r>
              <a:rPr lang="en-US" dirty="0"/>
              <a:t> </a:t>
            </a:r>
          </a:p>
          <a:p>
            <a:pPr>
              <a:spcBef>
                <a:spcPts val="0"/>
              </a:spcBef>
            </a:pPr>
            <a:endParaRPr lang="en-US" dirty="0"/>
          </a:p>
          <a:p>
            <a:pPr>
              <a:spcBef>
                <a:spcPts val="0"/>
              </a:spcBef>
            </a:pPr>
            <a:r>
              <a:rPr lang="en-US" dirty="0"/>
              <a:t>Jeroen Kool,</a:t>
            </a:r>
          </a:p>
          <a:p>
            <a:pPr>
              <a:spcBef>
                <a:spcPts val="0"/>
              </a:spcBef>
            </a:pPr>
            <a:r>
              <a:rPr lang="en-US" dirty="0"/>
              <a:t>The Hague, 15 April 2016</a:t>
            </a:r>
            <a:endParaRPr lang="nl-NL" dirty="0"/>
          </a:p>
        </p:txBody>
      </p:sp>
      <p:pic>
        <p:nvPicPr>
          <p:cNvPr id="4" name="Afbeelding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8707" y="509664"/>
            <a:ext cx="3065199" cy="753355"/>
          </a:xfrm>
          <a:prstGeom prst="rect">
            <a:avLst/>
          </a:prstGeom>
        </p:spPr>
      </p:pic>
      <p:pic>
        <p:nvPicPr>
          <p:cNvPr id="5" name="Afbeelding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6537" y="170205"/>
            <a:ext cx="3293995" cy="1639742"/>
          </a:xfrm>
          <a:prstGeom prst="rect">
            <a:avLst/>
          </a:prstGeom>
        </p:spPr>
      </p:pic>
      <p:pic>
        <p:nvPicPr>
          <p:cNvPr id="6" name="Afbeelding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13163" y="392570"/>
            <a:ext cx="4486530" cy="987544"/>
          </a:xfrm>
          <a:prstGeom prst="rect">
            <a:avLst/>
          </a:prstGeom>
        </p:spPr>
      </p:pic>
    </p:spTree>
    <p:extLst>
      <p:ext uri="{BB962C8B-B14F-4D97-AF65-F5344CB8AC3E}">
        <p14:creationId xmlns:p14="http://schemas.microsoft.com/office/powerpoint/2010/main" val="2663940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117593"/>
            <a:ext cx="10515600" cy="1325563"/>
          </a:xfrm>
        </p:spPr>
        <p:txBody>
          <a:bodyPr/>
          <a:lstStyle/>
          <a:p>
            <a:r>
              <a:rPr lang="en-US" dirty="0"/>
              <a:t>Objectives of the UNGC</a:t>
            </a:r>
            <a:endParaRPr lang="nl-NL" dirty="0"/>
          </a:p>
        </p:txBody>
      </p:sp>
      <p:sp>
        <p:nvSpPr>
          <p:cNvPr id="3" name="Tijdelijke aanduiding voor inhoud 2"/>
          <p:cNvSpPr>
            <a:spLocks noGrp="1"/>
          </p:cNvSpPr>
          <p:nvPr>
            <p:ph idx="1"/>
          </p:nvPr>
        </p:nvSpPr>
        <p:spPr>
          <a:xfrm>
            <a:off x="838200" y="2362954"/>
            <a:ext cx="10515600" cy="4351338"/>
          </a:xfrm>
        </p:spPr>
        <p:txBody>
          <a:bodyPr>
            <a:normAutofit fontScale="92500" lnSpcReduction="10000"/>
          </a:bodyPr>
          <a:lstStyle/>
          <a:p>
            <a:pPr marL="0" indent="0">
              <a:buNone/>
            </a:pPr>
            <a:r>
              <a:rPr lang="en-US" dirty="0">
                <a:effectLst/>
              </a:rPr>
              <a:t>The United Nations Global Compact is a call to companies everywhere to align their operations and strategies with ten universally accepted principles in the areas of human rights, labor, environment and anti-corruption, and to take action in support of UN goals and issues embodied in the Sustainable Development Goals. </a:t>
            </a:r>
          </a:p>
          <a:p>
            <a:pPr marL="0" indent="0">
              <a:buNone/>
            </a:pPr>
            <a:endParaRPr lang="en-US" dirty="0"/>
          </a:p>
          <a:p>
            <a:pPr marL="0" indent="0">
              <a:buNone/>
            </a:pPr>
            <a:r>
              <a:rPr lang="en-US" dirty="0">
                <a:effectLst/>
              </a:rPr>
              <a:t>The UN Global Compact is a leadership platform for the development, implementation and disclosure of responsible corporate practices. Launched in 2000, it is the largest corporate sustainability initiative in the world, with more than 8,000 companies and 4,000 non-business signatories based in over 170 countries, and more than 85 Local Networks. </a:t>
            </a:r>
            <a:br>
              <a:rPr lang="en-US" dirty="0">
                <a:effectLst/>
              </a:rPr>
            </a:br>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770" y="509664"/>
            <a:ext cx="1909053" cy="469201"/>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9791" y="170205"/>
            <a:ext cx="2051551" cy="1021257"/>
          </a:xfrm>
          <a:prstGeom prst="rect">
            <a:avLst/>
          </a:prstGeom>
        </p:spPr>
      </p:pic>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6417" y="392570"/>
            <a:ext cx="2794280" cy="615058"/>
          </a:xfrm>
          <a:prstGeom prst="rect">
            <a:avLst/>
          </a:prstGeom>
        </p:spPr>
      </p:pic>
    </p:spTree>
    <p:extLst>
      <p:ext uri="{BB962C8B-B14F-4D97-AF65-F5344CB8AC3E}">
        <p14:creationId xmlns:p14="http://schemas.microsoft.com/office/powerpoint/2010/main" val="420413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505771"/>
            <a:ext cx="10515600" cy="1325563"/>
          </a:xfrm>
        </p:spPr>
        <p:txBody>
          <a:bodyPr/>
          <a:lstStyle/>
          <a:p>
            <a:r>
              <a:rPr lang="en-US" dirty="0"/>
              <a:t>UNGC Supportive Actions</a:t>
            </a:r>
            <a:endParaRPr lang="nl-NL" dirty="0"/>
          </a:p>
        </p:txBody>
      </p:sp>
      <p:sp>
        <p:nvSpPr>
          <p:cNvPr id="3" name="Tijdelijke aanduiding voor inhoud 2"/>
          <p:cNvSpPr>
            <a:spLocks noGrp="1"/>
          </p:cNvSpPr>
          <p:nvPr>
            <p:ph idx="1"/>
          </p:nvPr>
        </p:nvSpPr>
        <p:spPr>
          <a:xfrm>
            <a:off x="838200" y="2966271"/>
            <a:ext cx="10515600" cy="4351338"/>
          </a:xfrm>
        </p:spPr>
        <p:txBody>
          <a:bodyPr/>
          <a:lstStyle/>
          <a:p>
            <a:pPr marL="0" indent="0">
              <a:buNone/>
            </a:pPr>
            <a:r>
              <a:rPr lang="en-US" dirty="0">
                <a:effectLst/>
              </a:rPr>
              <a:t>To make this happen, the UN Global Compact supports companies to:</a:t>
            </a:r>
          </a:p>
          <a:p>
            <a:r>
              <a:rPr lang="en-US" dirty="0">
                <a:effectLst/>
              </a:rPr>
              <a:t>Do business responsibly by aligning their strategies and operations with </a:t>
            </a:r>
            <a:r>
              <a:rPr lang="en-US" dirty="0">
                <a:effectLst/>
                <a:hlinkClick r:id="rId2"/>
              </a:rPr>
              <a:t>Ten Principles</a:t>
            </a:r>
            <a:r>
              <a:rPr lang="en-US" dirty="0">
                <a:effectLst/>
              </a:rPr>
              <a:t> on human rights, </a:t>
            </a:r>
            <a:r>
              <a:rPr lang="en-US" dirty="0" err="1">
                <a:effectLst/>
              </a:rPr>
              <a:t>labour</a:t>
            </a:r>
            <a:r>
              <a:rPr lang="en-US" dirty="0">
                <a:effectLst/>
              </a:rPr>
              <a:t>, environment and anti-corruption; and</a:t>
            </a:r>
          </a:p>
          <a:p>
            <a:r>
              <a:rPr lang="en-US" dirty="0">
                <a:effectLst/>
              </a:rPr>
              <a:t>Take strategic actions to advance </a:t>
            </a:r>
            <a:r>
              <a:rPr lang="en-US" dirty="0">
                <a:effectLst/>
                <a:hlinkClick r:id="rId3"/>
              </a:rPr>
              <a:t>broader societal goals</a:t>
            </a:r>
            <a:r>
              <a:rPr lang="en-US" dirty="0">
                <a:effectLst/>
              </a:rPr>
              <a:t>, such as the UN Sustainable Development Goals, with an emphasis on collaboration and innovation.</a:t>
            </a:r>
          </a:p>
          <a:p>
            <a:pPr marL="0" indent="0">
              <a:buNone/>
            </a:pPr>
            <a:endParaRPr lang="nl-NL" dirty="0"/>
          </a:p>
        </p:txBody>
      </p:sp>
      <p:pic>
        <p:nvPicPr>
          <p:cNvPr id="4" name="Afbeelding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770" y="509664"/>
            <a:ext cx="1909053" cy="469201"/>
          </a:xfrm>
          <a:prstGeom prst="rect">
            <a:avLst/>
          </a:prstGeom>
        </p:spPr>
      </p:pic>
      <p:pic>
        <p:nvPicPr>
          <p:cNvPr id="5" name="Afbeelding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9791" y="170205"/>
            <a:ext cx="2051551" cy="1021257"/>
          </a:xfrm>
          <a:prstGeom prst="rect">
            <a:avLst/>
          </a:prstGeom>
        </p:spPr>
      </p:pic>
      <p:pic>
        <p:nvPicPr>
          <p:cNvPr id="6" name="Afbeelding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6417" y="392570"/>
            <a:ext cx="2794280" cy="615058"/>
          </a:xfrm>
          <a:prstGeom prst="rect">
            <a:avLst/>
          </a:prstGeom>
        </p:spPr>
      </p:pic>
    </p:spTree>
    <p:extLst>
      <p:ext uri="{BB962C8B-B14F-4D97-AF65-F5344CB8AC3E}">
        <p14:creationId xmlns:p14="http://schemas.microsoft.com/office/powerpoint/2010/main" val="55680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43853"/>
            <a:ext cx="10515600" cy="1325563"/>
          </a:xfrm>
        </p:spPr>
        <p:txBody>
          <a:bodyPr/>
          <a:lstStyle/>
          <a:p>
            <a:r>
              <a:rPr lang="en-US" dirty="0"/>
              <a:t>Human Rights Principles</a:t>
            </a:r>
            <a:endParaRPr lang="nl-NL" dirty="0"/>
          </a:p>
        </p:txBody>
      </p:sp>
      <p:sp>
        <p:nvSpPr>
          <p:cNvPr id="3" name="Tijdelijke aanduiding voor inhoud 2"/>
          <p:cNvSpPr>
            <a:spLocks noGrp="1"/>
          </p:cNvSpPr>
          <p:nvPr>
            <p:ph idx="1"/>
          </p:nvPr>
        </p:nvSpPr>
        <p:spPr>
          <a:xfrm>
            <a:off x="838200" y="2513779"/>
            <a:ext cx="10515600" cy="3943582"/>
          </a:xfrm>
        </p:spPr>
        <p:txBody>
          <a:bodyPr>
            <a:normAutofit fontScale="92500" lnSpcReduction="10000"/>
          </a:bodyPr>
          <a:lstStyle/>
          <a:p>
            <a:r>
              <a:rPr lang="en-US" dirty="0">
                <a:effectLst/>
                <a:hlinkClick r:id="rId2"/>
              </a:rPr>
              <a:t>Principle 1</a:t>
            </a:r>
            <a:r>
              <a:rPr lang="en-US" dirty="0">
                <a:effectLst/>
              </a:rPr>
              <a:t>: Businesses should support and respect the protection of internationally proclaimed human rights; and</a:t>
            </a:r>
          </a:p>
          <a:p>
            <a:pPr marL="0" indent="0">
              <a:buNone/>
            </a:pPr>
            <a:endParaRPr lang="en-US" dirty="0">
              <a:effectLst/>
            </a:endParaRPr>
          </a:p>
          <a:p>
            <a:r>
              <a:rPr lang="en-US" dirty="0">
                <a:effectLst/>
                <a:hlinkClick r:id="rId3"/>
              </a:rPr>
              <a:t>Principle 2</a:t>
            </a:r>
            <a:r>
              <a:rPr lang="en-US" dirty="0">
                <a:effectLst/>
              </a:rPr>
              <a:t>: make sure that they are not complicit in human rights abuses. </a:t>
            </a:r>
          </a:p>
          <a:p>
            <a:pPr marL="0" indent="0">
              <a:buNone/>
            </a:pPr>
            <a:endParaRPr lang="en-US" dirty="0">
              <a:effectLst/>
            </a:endParaRPr>
          </a:p>
          <a:p>
            <a:pPr marL="0" indent="0">
              <a:buNone/>
            </a:pPr>
            <a:r>
              <a:rPr lang="en-US" dirty="0">
                <a:effectLst/>
              </a:rPr>
              <a:t>Complicity means being implicated in a human rights abuse that another company, government, individual or other group is causing. The risk of complicity in a human rights abuse may be particularly high in areas with weak governance and/or where human rights abuse is widespread. However, the risk of complicity exists in every sector and every country.</a:t>
            </a:r>
          </a:p>
          <a:p>
            <a:pPr marL="0" indent="0">
              <a:buNone/>
            </a:pPr>
            <a:endParaRPr lang="nl-NL" dirty="0"/>
          </a:p>
        </p:txBody>
      </p:sp>
      <p:pic>
        <p:nvPicPr>
          <p:cNvPr id="4" name="Afbeelding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770" y="509664"/>
            <a:ext cx="1909053" cy="469201"/>
          </a:xfrm>
          <a:prstGeom prst="rect">
            <a:avLst/>
          </a:prstGeom>
        </p:spPr>
      </p:pic>
      <p:pic>
        <p:nvPicPr>
          <p:cNvPr id="5" name="Afbeelding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9791" y="170205"/>
            <a:ext cx="2051551" cy="1021257"/>
          </a:xfrm>
          <a:prstGeom prst="rect">
            <a:avLst/>
          </a:prstGeom>
        </p:spPr>
      </p:pic>
      <p:pic>
        <p:nvPicPr>
          <p:cNvPr id="6" name="Afbeelding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6417" y="392570"/>
            <a:ext cx="2794280" cy="615058"/>
          </a:xfrm>
          <a:prstGeom prst="rect">
            <a:avLst/>
          </a:prstGeom>
        </p:spPr>
      </p:pic>
    </p:spTree>
    <p:extLst>
      <p:ext uri="{BB962C8B-B14F-4D97-AF65-F5344CB8AC3E}">
        <p14:creationId xmlns:p14="http://schemas.microsoft.com/office/powerpoint/2010/main" val="1070198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40161"/>
            <a:ext cx="10515600" cy="1325563"/>
          </a:xfrm>
        </p:spPr>
        <p:txBody>
          <a:bodyPr/>
          <a:lstStyle/>
          <a:p>
            <a:r>
              <a:rPr lang="en-US" dirty="0" err="1"/>
              <a:t>Labour</a:t>
            </a:r>
            <a:endParaRPr lang="nl-NL" dirty="0"/>
          </a:p>
        </p:txBody>
      </p:sp>
      <p:sp>
        <p:nvSpPr>
          <p:cNvPr id="3" name="Tijdelijke aanduiding voor inhoud 2"/>
          <p:cNvSpPr>
            <a:spLocks noGrp="1"/>
          </p:cNvSpPr>
          <p:nvPr>
            <p:ph idx="1"/>
          </p:nvPr>
        </p:nvSpPr>
        <p:spPr>
          <a:xfrm>
            <a:off x="838200" y="2400661"/>
            <a:ext cx="10515600" cy="4351338"/>
          </a:xfrm>
        </p:spPr>
        <p:txBody>
          <a:bodyPr/>
          <a:lstStyle/>
          <a:p>
            <a:r>
              <a:rPr lang="en-US" dirty="0">
                <a:effectLst/>
                <a:hlinkClick r:id="rId2"/>
              </a:rPr>
              <a:t>Principle 3</a:t>
            </a:r>
            <a:r>
              <a:rPr lang="en-US" dirty="0">
                <a:effectLst/>
              </a:rPr>
              <a:t>: Businesses should uphold the freedom of association and the effective recognition of the right to collective bargaining;</a:t>
            </a:r>
            <a:br>
              <a:rPr lang="en-US" dirty="0">
                <a:effectLst/>
              </a:rPr>
            </a:br>
            <a:endParaRPr lang="en-US" dirty="0">
              <a:effectLst/>
            </a:endParaRPr>
          </a:p>
          <a:p>
            <a:r>
              <a:rPr lang="en-US" dirty="0">
                <a:effectLst/>
                <a:hlinkClick r:id="rId3"/>
              </a:rPr>
              <a:t>Principle 4</a:t>
            </a:r>
            <a:r>
              <a:rPr lang="en-US" dirty="0">
                <a:effectLst/>
              </a:rPr>
              <a:t>: the elimination of all forms of forced and compulsory </a:t>
            </a:r>
            <a:r>
              <a:rPr lang="en-US" dirty="0" err="1">
                <a:effectLst/>
              </a:rPr>
              <a:t>labour</a:t>
            </a:r>
            <a:r>
              <a:rPr lang="en-US" dirty="0">
                <a:effectLst/>
              </a:rPr>
              <a:t>;</a:t>
            </a:r>
            <a:br>
              <a:rPr lang="en-US" dirty="0">
                <a:effectLst/>
              </a:rPr>
            </a:br>
            <a:endParaRPr lang="en-US" dirty="0">
              <a:effectLst/>
            </a:endParaRPr>
          </a:p>
          <a:p>
            <a:r>
              <a:rPr lang="en-US" dirty="0">
                <a:effectLst/>
                <a:hlinkClick r:id="rId4"/>
              </a:rPr>
              <a:t>Principle 5</a:t>
            </a:r>
            <a:r>
              <a:rPr lang="en-US" dirty="0">
                <a:effectLst/>
              </a:rPr>
              <a:t>: the effective abolition of child </a:t>
            </a:r>
            <a:r>
              <a:rPr lang="en-US" dirty="0" err="1">
                <a:effectLst/>
              </a:rPr>
              <a:t>labour</a:t>
            </a:r>
            <a:r>
              <a:rPr lang="en-US" dirty="0">
                <a:effectLst/>
              </a:rPr>
              <a:t>; and</a:t>
            </a:r>
            <a:br>
              <a:rPr lang="en-US" dirty="0">
                <a:effectLst/>
              </a:rPr>
            </a:br>
            <a:endParaRPr lang="en-US" dirty="0">
              <a:effectLst/>
            </a:endParaRPr>
          </a:p>
          <a:p>
            <a:r>
              <a:rPr lang="en-US" dirty="0">
                <a:effectLst/>
                <a:hlinkClick r:id="rId5"/>
              </a:rPr>
              <a:t>Principle 6</a:t>
            </a:r>
            <a:r>
              <a:rPr lang="en-US" dirty="0">
                <a:effectLst/>
              </a:rPr>
              <a:t>: the elimination of discrimination in respect of employment and occupation. </a:t>
            </a:r>
          </a:p>
          <a:p>
            <a:pPr marL="0" indent="0">
              <a:buNone/>
            </a:pPr>
            <a:endParaRPr lang="nl-NL" dirty="0"/>
          </a:p>
        </p:txBody>
      </p:sp>
      <p:pic>
        <p:nvPicPr>
          <p:cNvPr id="4" name="Afbeelding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770" y="509664"/>
            <a:ext cx="1909053" cy="469201"/>
          </a:xfrm>
          <a:prstGeom prst="rect">
            <a:avLst/>
          </a:prstGeom>
        </p:spPr>
      </p:pic>
      <p:pic>
        <p:nvPicPr>
          <p:cNvPr id="5" name="Afbeelding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19791" y="170205"/>
            <a:ext cx="2051551" cy="1021257"/>
          </a:xfrm>
          <a:prstGeom prst="rect">
            <a:avLst/>
          </a:prstGeom>
        </p:spPr>
      </p:pic>
      <p:pic>
        <p:nvPicPr>
          <p:cNvPr id="6" name="Afbeelding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46417" y="392570"/>
            <a:ext cx="2794280" cy="615058"/>
          </a:xfrm>
          <a:prstGeom prst="rect">
            <a:avLst/>
          </a:prstGeom>
        </p:spPr>
      </p:pic>
    </p:spTree>
    <p:extLst>
      <p:ext uri="{BB962C8B-B14F-4D97-AF65-F5344CB8AC3E}">
        <p14:creationId xmlns:p14="http://schemas.microsoft.com/office/powerpoint/2010/main" val="270644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310738"/>
            <a:ext cx="10515600" cy="1325563"/>
          </a:xfrm>
        </p:spPr>
        <p:txBody>
          <a:bodyPr/>
          <a:lstStyle/>
          <a:p>
            <a:r>
              <a:rPr lang="en-US" dirty="0"/>
              <a:t>Environment</a:t>
            </a:r>
            <a:endParaRPr lang="nl-NL" dirty="0"/>
          </a:p>
        </p:txBody>
      </p:sp>
      <p:sp>
        <p:nvSpPr>
          <p:cNvPr id="3" name="Tijdelijke aanduiding voor inhoud 2"/>
          <p:cNvSpPr>
            <a:spLocks noGrp="1"/>
          </p:cNvSpPr>
          <p:nvPr>
            <p:ph idx="1"/>
          </p:nvPr>
        </p:nvSpPr>
        <p:spPr>
          <a:xfrm>
            <a:off x="838200" y="2771238"/>
            <a:ext cx="10515600" cy="4351338"/>
          </a:xfrm>
        </p:spPr>
        <p:txBody>
          <a:bodyPr/>
          <a:lstStyle/>
          <a:p>
            <a:r>
              <a:rPr lang="en-US" dirty="0">
                <a:effectLst/>
                <a:hlinkClick r:id="rId2"/>
              </a:rPr>
              <a:t>Principle 7</a:t>
            </a:r>
            <a:r>
              <a:rPr lang="en-US" dirty="0">
                <a:effectLst/>
              </a:rPr>
              <a:t>: Businesses should support a precautionary approach to environmental challenges;</a:t>
            </a:r>
          </a:p>
          <a:p>
            <a:pPr marL="0" indent="0">
              <a:buNone/>
            </a:pPr>
            <a:endParaRPr lang="en-US" dirty="0">
              <a:effectLst/>
            </a:endParaRPr>
          </a:p>
          <a:p>
            <a:r>
              <a:rPr lang="en-US" dirty="0">
                <a:effectLst/>
                <a:hlinkClick r:id="rId3"/>
              </a:rPr>
              <a:t>Principle 8</a:t>
            </a:r>
            <a:r>
              <a:rPr lang="en-US" dirty="0">
                <a:effectLst/>
              </a:rPr>
              <a:t>: undertake initiatives to promote greater environmental responsibility; and</a:t>
            </a:r>
          </a:p>
          <a:p>
            <a:pPr marL="0" indent="0">
              <a:buNone/>
            </a:pPr>
            <a:endParaRPr lang="en-US" dirty="0">
              <a:effectLst/>
            </a:endParaRPr>
          </a:p>
          <a:p>
            <a:r>
              <a:rPr lang="en-US" dirty="0">
                <a:effectLst/>
                <a:hlinkClick r:id="rId4"/>
              </a:rPr>
              <a:t>Principle 9</a:t>
            </a:r>
            <a:r>
              <a:rPr lang="en-US" dirty="0">
                <a:effectLst/>
              </a:rPr>
              <a:t>: encourage the development and diffusion of environmentally friendly technologies. </a:t>
            </a:r>
          </a:p>
          <a:p>
            <a:pPr marL="0" indent="0">
              <a:buNone/>
            </a:pPr>
            <a:endParaRPr lang="nl-NL" dirty="0"/>
          </a:p>
        </p:txBody>
      </p:sp>
      <p:pic>
        <p:nvPicPr>
          <p:cNvPr id="4" name="Afbeelding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1770" y="509664"/>
            <a:ext cx="1909053" cy="469201"/>
          </a:xfrm>
          <a:prstGeom prst="rect">
            <a:avLst/>
          </a:prstGeom>
        </p:spPr>
      </p:pic>
      <p:pic>
        <p:nvPicPr>
          <p:cNvPr id="5" name="Afbeelding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19791" y="170205"/>
            <a:ext cx="2051551" cy="1021257"/>
          </a:xfrm>
          <a:prstGeom prst="rect">
            <a:avLst/>
          </a:prstGeom>
        </p:spPr>
      </p:pic>
      <p:pic>
        <p:nvPicPr>
          <p:cNvPr id="6" name="Afbeelding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46417" y="392570"/>
            <a:ext cx="2794280" cy="615058"/>
          </a:xfrm>
          <a:prstGeom prst="rect">
            <a:avLst/>
          </a:prstGeom>
        </p:spPr>
      </p:pic>
    </p:spTree>
    <p:extLst>
      <p:ext uri="{BB962C8B-B14F-4D97-AF65-F5344CB8AC3E}">
        <p14:creationId xmlns:p14="http://schemas.microsoft.com/office/powerpoint/2010/main" val="2995664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128697"/>
            <a:ext cx="10515600" cy="1325563"/>
          </a:xfrm>
        </p:spPr>
        <p:txBody>
          <a:bodyPr/>
          <a:lstStyle/>
          <a:p>
            <a:r>
              <a:rPr lang="en-US" dirty="0"/>
              <a:t>Anti - Corruption</a:t>
            </a:r>
            <a:endParaRPr lang="nl-NL" dirty="0"/>
          </a:p>
        </p:txBody>
      </p:sp>
      <p:sp>
        <p:nvSpPr>
          <p:cNvPr id="3" name="Tijdelijke aanduiding voor inhoud 2"/>
          <p:cNvSpPr>
            <a:spLocks noGrp="1"/>
          </p:cNvSpPr>
          <p:nvPr>
            <p:ph idx="1"/>
          </p:nvPr>
        </p:nvSpPr>
        <p:spPr>
          <a:xfrm>
            <a:off x="838200" y="2589197"/>
            <a:ext cx="10515600" cy="4351338"/>
          </a:xfrm>
        </p:spPr>
        <p:txBody>
          <a:bodyPr>
            <a:normAutofit fontScale="92500" lnSpcReduction="10000"/>
          </a:bodyPr>
          <a:lstStyle/>
          <a:p>
            <a:pPr marL="0" indent="0">
              <a:buNone/>
            </a:pPr>
            <a:r>
              <a:rPr lang="en-US" dirty="0">
                <a:effectLst/>
                <a:hlinkClick r:id="rId2"/>
              </a:rPr>
              <a:t>Principle 10</a:t>
            </a:r>
            <a:r>
              <a:rPr lang="en-US" dirty="0">
                <a:effectLst/>
              </a:rPr>
              <a:t>: Businesses should work against corruption in all its forms, including extortion and bribery.</a:t>
            </a:r>
          </a:p>
          <a:p>
            <a:pPr marL="0" indent="0">
              <a:buNone/>
            </a:pPr>
            <a:endParaRPr lang="en-US" dirty="0"/>
          </a:p>
          <a:p>
            <a:pPr marL="0" indent="0">
              <a:buNone/>
            </a:pPr>
            <a:r>
              <a:rPr lang="en-US" dirty="0">
                <a:effectLst/>
              </a:rPr>
              <a:t>This principle against corruption was adopted in 2004 and commits UN Global Compact participants to avoid bribery, extortion and other forms of corruption, and to proactively develop policies and concrete </a:t>
            </a:r>
            <a:r>
              <a:rPr lang="en-US" dirty="0" err="1">
                <a:effectLst/>
              </a:rPr>
              <a:t>programmes</a:t>
            </a:r>
            <a:r>
              <a:rPr lang="en-US" dirty="0">
                <a:effectLst/>
              </a:rPr>
              <a:t> to address corruption internally and within their supply chains. </a:t>
            </a:r>
          </a:p>
          <a:p>
            <a:pPr marL="0" indent="0">
              <a:buNone/>
            </a:pPr>
            <a:endParaRPr lang="en-US" dirty="0"/>
          </a:p>
          <a:p>
            <a:pPr marL="0" indent="0">
              <a:buNone/>
            </a:pPr>
            <a:r>
              <a:rPr lang="en-US" dirty="0">
                <a:effectLst/>
              </a:rPr>
              <a:t>Companies are also challenged to work collectively and join civil society, the United Nations and governments to realize a more transparent global economy.</a:t>
            </a:r>
            <a:endParaRPr lang="nl-NL" dirty="0"/>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1770" y="509664"/>
            <a:ext cx="1909053" cy="469201"/>
          </a:xfrm>
          <a:prstGeom prst="rect">
            <a:avLst/>
          </a:prstGeom>
        </p:spPr>
      </p:pic>
      <p:pic>
        <p:nvPicPr>
          <p:cNvPr id="5" name="Afbeelding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19791" y="170205"/>
            <a:ext cx="2051551" cy="1021257"/>
          </a:xfrm>
          <a:prstGeom prst="rect">
            <a:avLst/>
          </a:prstGeom>
        </p:spPr>
      </p:pic>
      <p:pic>
        <p:nvPicPr>
          <p:cNvPr id="6" name="Afbeelding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46417" y="392570"/>
            <a:ext cx="2794280" cy="615058"/>
          </a:xfrm>
          <a:prstGeom prst="rect">
            <a:avLst/>
          </a:prstGeom>
        </p:spPr>
      </p:pic>
    </p:spTree>
    <p:extLst>
      <p:ext uri="{BB962C8B-B14F-4D97-AF65-F5344CB8AC3E}">
        <p14:creationId xmlns:p14="http://schemas.microsoft.com/office/powerpoint/2010/main" val="281112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455071"/>
            <a:ext cx="10515600" cy="1325563"/>
          </a:xfrm>
        </p:spPr>
        <p:txBody>
          <a:bodyPr>
            <a:normAutofit fontScale="90000"/>
          </a:bodyPr>
          <a:lstStyle/>
          <a:p>
            <a:r>
              <a:rPr lang="en-US" sz="5400" dirty="0"/>
              <a:t>The </a:t>
            </a:r>
            <a:r>
              <a:rPr lang="en-US" sz="5400" b="1" dirty="0"/>
              <a:t>2016 Water Integrity Global Outlook </a:t>
            </a:r>
            <a:r>
              <a:rPr lang="en-US" dirty="0"/>
              <a:t>is elementary to reaching the UNGC objectives:</a:t>
            </a:r>
            <a:br>
              <a:rPr lang="en-US" dirty="0"/>
            </a:br>
            <a:endParaRPr lang="nl-NL" dirty="0"/>
          </a:p>
        </p:txBody>
      </p:sp>
      <p:sp>
        <p:nvSpPr>
          <p:cNvPr id="3" name="Tijdelijke aanduiding voor inhoud 2"/>
          <p:cNvSpPr>
            <a:spLocks noGrp="1"/>
          </p:cNvSpPr>
          <p:nvPr>
            <p:ph idx="1"/>
          </p:nvPr>
        </p:nvSpPr>
        <p:spPr>
          <a:xfrm>
            <a:off x="838200" y="2780634"/>
            <a:ext cx="10515600" cy="3971862"/>
          </a:xfrm>
        </p:spPr>
        <p:txBody>
          <a:bodyPr>
            <a:normAutofit/>
          </a:bodyPr>
          <a:lstStyle/>
          <a:p>
            <a:r>
              <a:rPr lang="en-US" sz="2400" dirty="0"/>
              <a:t>Water is vital for life of every human being and a crucial resource for the sustainability of the global business community</a:t>
            </a:r>
          </a:p>
          <a:p>
            <a:r>
              <a:rPr lang="en-US" sz="2400" dirty="0"/>
              <a:t>Building of Transparency, Accountability and Participation (TAP) lead to better performance of both the water sector and of the global business community</a:t>
            </a:r>
          </a:p>
          <a:p>
            <a:r>
              <a:rPr lang="en-US" sz="2400" dirty="0"/>
              <a:t>A Good and reliable governance system is needed to combat corruption, improve the rule of law, support fair competition and economic growth, and improve the performance of the water sector</a:t>
            </a:r>
          </a:p>
          <a:p>
            <a:r>
              <a:rPr lang="en-US" sz="2400" dirty="0"/>
              <a:t>Lack of good governance and corruption particularly hit the poor and vulnerable people: leading to higher cost of their water services, reduced (job) opportunities for SME’s and reduced economic growth</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770" y="509664"/>
            <a:ext cx="1909053" cy="469201"/>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9791" y="170205"/>
            <a:ext cx="2051551" cy="1021257"/>
          </a:xfrm>
          <a:prstGeom prst="rect">
            <a:avLst/>
          </a:prstGeom>
        </p:spPr>
      </p:pic>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6417" y="392570"/>
            <a:ext cx="2794280" cy="615058"/>
          </a:xfrm>
          <a:prstGeom prst="rect">
            <a:avLst/>
          </a:prstGeom>
        </p:spPr>
      </p:pic>
    </p:spTree>
    <p:extLst>
      <p:ext uri="{BB962C8B-B14F-4D97-AF65-F5344CB8AC3E}">
        <p14:creationId xmlns:p14="http://schemas.microsoft.com/office/powerpoint/2010/main" val="568900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p:cNvSpPr txBox="1">
            <a:spLocks/>
          </p:cNvSpPr>
          <p:nvPr/>
        </p:nvSpPr>
        <p:spPr>
          <a:xfrm>
            <a:off x="838219" y="1429734"/>
            <a:ext cx="10515600" cy="505590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When governments are accountable, companies can play an essential role in public – private partnerships and finance, leading to better performance of water management and water service delivery</a:t>
            </a:r>
          </a:p>
          <a:p>
            <a:r>
              <a:rPr lang="en-US" sz="2400" dirty="0"/>
              <a:t>Transparent, objective and accountable tendering procedures around large-scale water infrastructure investments  lead to better price to quality ratio’s and better projects, benefiting both companies and the water sector at large</a:t>
            </a:r>
          </a:p>
          <a:p>
            <a:r>
              <a:rPr lang="en-US" sz="2400" dirty="0"/>
              <a:t>Involving key stakeholders and project affected people in the planning, design and implementation of water projects lead to stronger consensus and support, and to more successful implementation of the water projects and related business opportunities</a:t>
            </a:r>
          </a:p>
          <a:p>
            <a:r>
              <a:rPr lang="en-US" sz="2400" dirty="0"/>
              <a:t>Independent monitoring will improve the quality of crucial information, and will strengthen the dialogue between governments, companies and the public where it comes to water sector performance</a:t>
            </a:r>
          </a:p>
          <a:p>
            <a:endParaRPr lang="en-US" dirty="0"/>
          </a:p>
          <a:p>
            <a:endParaRPr lang="en-US" dirty="0"/>
          </a:p>
          <a:p>
            <a:endParaRPr lang="nl-NL" dirty="0"/>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770" y="405968"/>
            <a:ext cx="1909053" cy="469201"/>
          </a:xfrm>
          <a:prstGeom prst="rect">
            <a:avLst/>
          </a:prstGeom>
        </p:spPr>
      </p:pic>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9791" y="66509"/>
            <a:ext cx="2051551" cy="1021257"/>
          </a:xfrm>
          <a:prstGeom prst="rect">
            <a:avLst/>
          </a:prstGeom>
        </p:spPr>
      </p:pic>
      <p:pic>
        <p:nvPicPr>
          <p:cNvPr id="5" name="Afbeelding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6417" y="288874"/>
            <a:ext cx="2794280" cy="615058"/>
          </a:xfrm>
          <a:prstGeom prst="rect">
            <a:avLst/>
          </a:prstGeom>
        </p:spPr>
      </p:pic>
    </p:spTree>
    <p:extLst>
      <p:ext uri="{BB962C8B-B14F-4D97-AF65-F5344CB8AC3E}">
        <p14:creationId xmlns:p14="http://schemas.microsoft.com/office/powerpoint/2010/main" val="272524960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715</Words>
  <Application>Microsoft Office PowerPoint</Application>
  <PresentationFormat>Custom</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Kantoorthema</vt:lpstr>
      <vt:lpstr>UN-Global Compact</vt:lpstr>
      <vt:lpstr>Objectives of the UNGC</vt:lpstr>
      <vt:lpstr>UNGC Supportive Actions</vt:lpstr>
      <vt:lpstr>Human Rights Principles</vt:lpstr>
      <vt:lpstr>Labour</vt:lpstr>
      <vt:lpstr>Environment</vt:lpstr>
      <vt:lpstr>Anti - Corruption</vt:lpstr>
      <vt:lpstr>The 2016 Water Integrity Global Outlook is elementary to reaching the UNGC objectives: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UN-Global Compact NL</dc:title>
  <dc:creator>Jeroen Kool</dc:creator>
  <cp:lastModifiedBy>Vera</cp:lastModifiedBy>
  <cp:revision>18</cp:revision>
  <dcterms:created xsi:type="dcterms:W3CDTF">2016-04-09T10:09:51Z</dcterms:created>
  <dcterms:modified xsi:type="dcterms:W3CDTF">2016-04-13T10:31:03Z</dcterms:modified>
</cp:coreProperties>
</file>