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5"/>
  </p:notesMasterIdLst>
  <p:sldIdLst>
    <p:sldId id="256" r:id="rId2"/>
    <p:sldId id="300" r:id="rId3"/>
    <p:sldId id="299" r:id="rId4"/>
    <p:sldId id="268" r:id="rId5"/>
    <p:sldId id="274" r:id="rId6"/>
    <p:sldId id="308" r:id="rId7"/>
    <p:sldId id="316" r:id="rId8"/>
    <p:sldId id="317" r:id="rId9"/>
    <p:sldId id="302" r:id="rId10"/>
    <p:sldId id="303" r:id="rId11"/>
    <p:sldId id="304" r:id="rId12"/>
    <p:sldId id="305" r:id="rId13"/>
    <p:sldId id="323" r:id="rId14"/>
    <p:sldId id="321" r:id="rId15"/>
    <p:sldId id="277" r:id="rId16"/>
    <p:sldId id="322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24" r:id="rId31"/>
    <p:sldId id="258" r:id="rId32"/>
    <p:sldId id="278" r:id="rId33"/>
    <p:sldId id="33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5" autoAdjust="0"/>
    <p:restoredTop sz="94660"/>
  </p:normalViewPr>
  <p:slideViewPr>
    <p:cSldViewPr>
      <p:cViewPr>
        <p:scale>
          <a:sx n="57" d="100"/>
          <a:sy n="57" d="100"/>
        </p:scale>
        <p:origin x="-1022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145DA-DDA3-4B9A-9A7D-BA5E985066D9}" type="datetimeFigureOut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1D02E-0D64-4A86-BCA7-3ABDA1B16F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9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15BAE3-C261-47D2-A8E2-CF61D08EA19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E62C1-B84A-4694-9E24-641260B4604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D2AA-1BE9-4D3A-8C19-C90264994EA1}" type="datetime1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8351-3423-4896-8BB7-D395B86EB48D}" type="datetime1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63DE-BD8C-4F22-87E5-F5BCEE4B2043}" type="datetime1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E771-70C0-477D-B0AB-E4B00F32CB26}" type="datetime1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4C66-725A-4C84-BA04-5D043ECD1649}" type="datetime1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5276-A4D9-4556-85D6-DBD8B732BD46}" type="datetime1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9CE9E-DB75-4DFB-9719-3C4F31407ECF}" type="datetime1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5321-3650-4F4C-B526-93BEAA683D2D}" type="datetime1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8A5-F72E-4C6D-81FF-1890F3430CDE}" type="datetime1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C1AC-A161-4044-B877-08050CF7AEA7}" type="datetime1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7043-2C32-4C80-A10B-00169CB697D9}" type="datetime1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7202C0-C793-4E7E-8D59-74824BB2EA13}" type="datetime1">
              <a:rPr lang="en-US" smtClean="0"/>
              <a:pPr/>
              <a:t>12/15/2017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467600" cy="5410200"/>
          </a:xfrm>
        </p:spPr>
        <p:txBody>
          <a:bodyPr>
            <a:normAutofit/>
          </a:bodyPr>
          <a:lstStyle/>
          <a:p>
            <a:endParaRPr lang="en-US" b="1" u="sng" dirty="0" smtClean="0"/>
          </a:p>
          <a:p>
            <a:pPr algn="ctr">
              <a:buNone/>
            </a:pPr>
            <a:endParaRPr lang="en-US" sz="4800" b="1" u="sng" dirty="0" smtClean="0"/>
          </a:p>
          <a:p>
            <a:pPr algn="ctr">
              <a:buNone/>
            </a:pPr>
            <a:r>
              <a:rPr lang="en-US" sz="4800" b="1" dirty="0" smtClean="0"/>
              <a:t>Sanitation Marketing Progress in the case of </a:t>
            </a:r>
          </a:p>
          <a:p>
            <a:pPr algn="ctr">
              <a:buNone/>
            </a:pPr>
            <a:r>
              <a:rPr lang="en-US" sz="4800" b="1" dirty="0" smtClean="0"/>
              <a:t>Tigray Region</a:t>
            </a:r>
            <a:endParaRPr lang="en-US" sz="4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       Encouraging local initiatives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cs typeface="Calibri" pitchFamily="34" charset="0"/>
              </a:rPr>
              <a:t>WDGs collect money from their members by traditional and volunteer way of collecting called “Ekub” for slab purchase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/>
              <a:t>From the accumulated money one member of the group will purchase slab. This will continue on monthly basis for other members.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/>
              <a:t>In some woredas the WDG themselves establish an association and engaged in slab production</a:t>
            </a: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048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SBCC Interventions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49831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cs typeface="Calibri" pitchFamily="34" charset="0"/>
              </a:rPr>
              <a:t>Training manuals and Guidelines of sanitation Marketing by Local language were prepared 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Culturally appropriate and target specific IEC/BCC Materials were developed and disseminated to community on Improved sanitation</a:t>
            </a:r>
          </a:p>
          <a:p>
            <a:pPr lvl="1">
              <a:lnSpc>
                <a:spcPct val="200000"/>
              </a:lnSpc>
            </a:pPr>
            <a:r>
              <a:rPr lang="en-US" sz="1800" dirty="0" smtClean="0"/>
              <a:t>Posters</a:t>
            </a:r>
          </a:p>
          <a:p>
            <a:pPr lvl="1">
              <a:lnSpc>
                <a:spcPct val="200000"/>
              </a:lnSpc>
            </a:pPr>
            <a:r>
              <a:rPr lang="en-US" sz="1800" dirty="0"/>
              <a:t> </a:t>
            </a:r>
            <a:r>
              <a:rPr lang="en-US" sz="1800" dirty="0" smtClean="0"/>
              <a:t>Brochures</a:t>
            </a:r>
          </a:p>
          <a:p>
            <a:pPr lvl="1">
              <a:lnSpc>
                <a:spcPct val="200000"/>
              </a:lnSpc>
            </a:pPr>
            <a:r>
              <a:rPr lang="en-US" sz="1800" dirty="0" smtClean="0"/>
              <a:t>Bill boards</a:t>
            </a:r>
          </a:p>
          <a:p>
            <a:pPr lvl="1">
              <a:lnSpc>
                <a:spcPct val="200000"/>
              </a:lnSpc>
            </a:pPr>
            <a:r>
              <a:rPr lang="en-US" sz="1800" dirty="0" smtClean="0"/>
              <a:t>Banners</a:t>
            </a:r>
          </a:p>
          <a:p>
            <a:pPr lvl="1">
              <a:lnSpc>
                <a:spcPct val="200000"/>
              </a:lnSpc>
            </a:pPr>
            <a:r>
              <a:rPr lang="en-US" sz="1800" dirty="0"/>
              <a:t> </a:t>
            </a:r>
            <a:r>
              <a:rPr lang="en-US" sz="1800" dirty="0" smtClean="0"/>
              <a:t>Booklets</a:t>
            </a:r>
          </a:p>
          <a:p>
            <a:pPr lvl="1">
              <a:lnSpc>
                <a:spcPct val="200000"/>
              </a:lnSpc>
            </a:pPr>
            <a:r>
              <a:rPr lang="en-US" sz="1800" dirty="0"/>
              <a:t> </a:t>
            </a:r>
            <a:r>
              <a:rPr lang="en-US" sz="1800" dirty="0" smtClean="0"/>
              <a:t>Spot, program through local radios and television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    </a:t>
            </a:r>
            <a:r>
              <a:rPr lang="en-US" sz="2800" b="1" dirty="0" smtClean="0"/>
              <a:t>Closely work with sectors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     MOU</a:t>
            </a:r>
            <a:r>
              <a:rPr lang="en-US" sz="2000" dirty="0" smtClean="0"/>
              <a:t> was signed among four key sectors on how to introduce sanitation Marketing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/>
              <a:t> </a:t>
            </a:r>
            <a:r>
              <a:rPr lang="en-US" sz="2000" dirty="0" smtClean="0"/>
              <a:t>TVETs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Small and Micro Enterprise (SME)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Health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Micro Finance Institution</a:t>
            </a:r>
          </a:p>
          <a:p>
            <a:pPr lvl="1">
              <a:buNone/>
            </a:pPr>
            <a:endParaRPr lang="en-US" sz="2000" dirty="0" smtClean="0"/>
          </a:p>
          <a:p>
            <a:pPr marL="0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</a:t>
            </a:r>
            <a:r>
              <a:rPr lang="en-US" sz="1800" b="1" dirty="0" smtClean="0"/>
              <a:t>Closely work with sectors  on</a:t>
            </a:r>
            <a:endParaRPr lang="en-US" sz="2600" b="1" dirty="0" smtClean="0"/>
          </a:p>
          <a:p>
            <a:pPr marL="400050" lvl="2" indent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/>
              <a:t> </a:t>
            </a:r>
            <a:r>
              <a:rPr lang="en-US" sz="2600" dirty="0" smtClean="0"/>
              <a:t>  </a:t>
            </a:r>
            <a:r>
              <a:rPr lang="en-US" sz="1800" dirty="0" smtClean="0"/>
              <a:t>Selecting and establishing potential enterprises</a:t>
            </a:r>
            <a:endParaRPr lang="en-US" sz="2000" dirty="0" smtClean="0"/>
          </a:p>
          <a:p>
            <a:pPr marL="400050" lvl="2" indent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   Arrange technical as well as financial training </a:t>
            </a:r>
          </a:p>
          <a:p>
            <a:pPr marL="400050" lvl="2" indent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   Facilitating loan access for the established enterprises</a:t>
            </a:r>
          </a:p>
          <a:p>
            <a:pPr marL="400050" lvl="2" indent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   Follow up </a:t>
            </a:r>
          </a:p>
          <a:p>
            <a:pPr marL="0" lvl="1" indent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   Capacity building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/>
              <a:t> 86 members of the enterprises from 6 woredas were trained in Axum &amp; Adwa TVET</a:t>
            </a:r>
          </a:p>
          <a:p>
            <a:pPr marL="514350" indent="-51435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 smtClean="0">
                <a:cs typeface="Calibri" pitchFamily="34" charset="0"/>
              </a:rPr>
              <a:t>Sanitation marketing practical training was provided to 260 woreda Environmental Health experts in two rounds</a:t>
            </a:r>
          </a:p>
          <a:p>
            <a:pPr marL="514350" indent="-51435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cs typeface="Calibri" pitchFamily="34" charset="0"/>
              </a:rPr>
              <a:t>240 </a:t>
            </a:r>
            <a:r>
              <a:rPr lang="en-US" sz="1400" dirty="0" smtClean="0">
                <a:cs typeface="Calibri" pitchFamily="34" charset="0"/>
              </a:rPr>
              <a:t>PHCU</a:t>
            </a:r>
            <a:r>
              <a:rPr lang="en-US" sz="2000" dirty="0" smtClean="0">
                <a:cs typeface="Calibri" pitchFamily="34" charset="0"/>
              </a:rPr>
              <a:t> directors experience sharing on sanitation marketing. </a:t>
            </a:r>
          </a:p>
          <a:p>
            <a:pPr marL="514350" indent="-51435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cs typeface="Calibri" pitchFamily="34" charset="0"/>
              </a:rPr>
              <a:t>75 Slab moulds distributed to all rural woreda of the region</a:t>
            </a:r>
          </a:p>
          <a:p>
            <a:pPr marL="514350" indent="-51435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cs typeface="Calibri" pitchFamily="34" charset="0"/>
              </a:rPr>
              <a:t>Different Enabling Environmental  activities were conducted</a:t>
            </a:r>
          </a:p>
          <a:p>
            <a:pPr marL="514350" indent="-514350" algn="just">
              <a:lnSpc>
                <a:spcPct val="200000"/>
              </a:lnSpc>
              <a:buFont typeface="Wingdings" pitchFamily="2" charset="2"/>
              <a:buChar char="§"/>
            </a:pPr>
            <a:endParaRPr lang="en-US" sz="2000" dirty="0" smtClean="0"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 smtClean="0"/>
              <a:t/>
            </a:r>
            <a:br>
              <a:rPr lang="en-GB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en-GB" sz="2800" b="1" i="1" dirty="0" smtClean="0"/>
              <a:t> </a:t>
            </a:r>
            <a:r>
              <a:rPr lang="en-GB" sz="2400" b="1" i="1" dirty="0" smtClean="0"/>
              <a:t>Public Private Partnership </a:t>
            </a:r>
            <a:r>
              <a:rPr lang="en-US" sz="2400" dirty="0" smtClean="0"/>
              <a:t>(</a:t>
            </a:r>
            <a:r>
              <a:rPr lang="en-US" sz="2400" b="1" dirty="0" smtClean="0"/>
              <a:t>PPP)</a:t>
            </a:r>
            <a:endParaRPr lang="en-GB" dirty="0" smtClean="0"/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/>
              <a:t>local residents prefer to purchase latrine parts from private vendors because they are closer to people’s  homes  </a:t>
            </a:r>
            <a:r>
              <a:rPr lang="en-US" sz="1800" dirty="0" smtClean="0"/>
              <a:t>(Adiha, Zana &amp; Megab kebeles)</a:t>
            </a:r>
            <a:endParaRPr lang="en-US" sz="2000" dirty="0" smtClean="0"/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GB" sz="2000" dirty="0" smtClean="0"/>
              <a:t>Private companies can access capital (from loans or reserves)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GB" sz="2000" dirty="0" smtClean="0"/>
              <a:t>Private sector organisations often specialise in a small number of services and goods 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GB" sz="2000" dirty="0" smtClean="0"/>
              <a:t>Private enterprise is motivated by profit and has greater freedom to use its money effectively</a:t>
            </a: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200000"/>
              </a:lnSpc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      Major Changes (Outcome results)   </a:t>
            </a:r>
          </a:p>
          <a:p>
            <a:pPr marL="514350" lvl="0" indent="-51435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/>
              <a:t>Woreda health offices capacitated to make sanitation products accessible to the community  using a variety of options</a:t>
            </a:r>
          </a:p>
          <a:p>
            <a:pPr marL="514350" indent="-51435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cs typeface="Calibri" pitchFamily="34" charset="0"/>
              </a:rPr>
              <a:t>25%  0f the rural woredas already started production &amp; distribution slabs to their beneficiaries</a:t>
            </a:r>
          </a:p>
          <a:p>
            <a:pPr lvl="0">
              <a:lnSpc>
                <a:spcPct val="110000"/>
              </a:lnSpc>
            </a:pPr>
            <a:endParaRPr lang="en-US" sz="2000" dirty="0" smtClean="0"/>
          </a:p>
          <a:p>
            <a:pPr>
              <a:lnSpc>
                <a:spcPct val="110000"/>
              </a:lnSpc>
              <a:buNone/>
            </a:pPr>
            <a:endParaRPr lang="en-US" sz="600" dirty="0" smtClean="0"/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 smtClean="0"/>
              <a:t>     21,680 households  (95,392 people) have access to and use  self  </a:t>
            </a:r>
          </a:p>
          <a:p>
            <a:pPr>
              <a:lnSpc>
                <a:spcPct val="110000"/>
              </a:lnSpc>
              <a:buNone/>
            </a:pPr>
            <a:r>
              <a:rPr lang="en-US" sz="2000" dirty="0" smtClean="0"/>
              <a:t>          financed improved latrine in the region.  </a:t>
            </a:r>
          </a:p>
          <a:p>
            <a:pPr>
              <a:lnSpc>
                <a:spcPct val="110000"/>
              </a:lnSpc>
              <a:buNone/>
            </a:pPr>
            <a:r>
              <a:rPr lang="en-US" sz="2000" dirty="0" smtClean="0"/>
              <a:t>            </a:t>
            </a:r>
          </a:p>
          <a:p>
            <a:pPr marL="514350" indent="-514350" algn="just">
              <a:lnSpc>
                <a:spcPct val="200000"/>
              </a:lnSpc>
              <a:buFont typeface="Wingdings" pitchFamily="2" charset="2"/>
              <a:buChar char="v"/>
            </a:pPr>
            <a:endParaRPr lang="en-US" sz="2000" dirty="0" smtClean="0">
              <a:cs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en-US" sz="3100" b="1" dirty="0" smtClean="0">
                <a:solidFill>
                  <a:schemeClr val="tx1"/>
                </a:solidFill>
              </a:rPr>
              <a:t>Major Achievements on HEH ,2009 EC ,TRHB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753136"/>
              </p:ext>
            </p:extLst>
          </p:nvPr>
        </p:nvGraphicFramePr>
        <p:xfrm>
          <a:off x="304800" y="1143002"/>
          <a:ext cx="8610600" cy="541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2136"/>
                <a:gridCol w="2128464"/>
              </a:tblGrid>
              <a:tr h="1075767"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chemeClr val="tx1"/>
                        </a:solidFill>
                        <a:latin typeface="Visual Geez Unicode" pitchFamily="2" charset="0"/>
                      </a:endParaRP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isual Geez Unicode" pitchFamily="2" charset="0"/>
                        </a:rPr>
                        <a:t>Activities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Visual Geez Unicode" pitchFamily="2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Visual Geez Unicode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schemeClr val="tx1"/>
                        </a:solidFill>
                        <a:latin typeface="Visual Geez Unicode" pitchFamily="2" charset="0"/>
                      </a:endParaRP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Visual Geez Unicode" pitchFamily="2" charset="0"/>
                        </a:rPr>
                        <a:t>Achievement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Visual Geez Unicode" pitchFamily="2" charset="0"/>
                        </a:rPr>
                        <a:t> in 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Visual Geez Unicode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49289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Visual Geez Unicode" pitchFamily="2" charset="0"/>
                          <a:ea typeface="+mn-ea"/>
                          <a:cs typeface="+mn-cs"/>
                        </a:rPr>
                        <a:t>Improved</a:t>
                      </a:r>
                      <a:r>
                        <a:rPr kumimoji="0" lang="en-US" sz="2000" kern="1200" baseline="0" dirty="0" smtClean="0">
                          <a:solidFill>
                            <a:schemeClr val="tx1"/>
                          </a:solidFill>
                          <a:latin typeface="Visual Geez Unicode" pitchFamily="2" charset="0"/>
                          <a:ea typeface="+mn-ea"/>
                          <a:cs typeface="+mn-cs"/>
                        </a:rPr>
                        <a:t> latrine </a:t>
                      </a:r>
                      <a:endParaRPr lang="en-US" sz="2000" dirty="0">
                        <a:solidFill>
                          <a:schemeClr val="tx1"/>
                        </a:solidFill>
                        <a:latin typeface="Visual Geez Unicode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Visual Geez Unicode" pitchFamily="2" charset="0"/>
                        </a:rPr>
                        <a:t>43</a:t>
                      </a:r>
                      <a:endParaRPr lang="en-US" sz="2400" dirty="0">
                        <a:solidFill>
                          <a:schemeClr val="tx1"/>
                        </a:solidFill>
                        <a:latin typeface="Visual Geez Unicode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928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Visual Geez Unicode" pitchFamily="2" charset="0"/>
                        </a:rPr>
                        <a:t>Latrine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Visual Geez Unicode" pitchFamily="2" charset="0"/>
                        </a:rPr>
                        <a:t> utilization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Visual Geez Unicode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Visual Geez Unicode" pitchFamily="2" charset="0"/>
                        </a:rPr>
                        <a:t>54.5</a:t>
                      </a:r>
                      <a:endParaRPr lang="en-US" sz="2400" dirty="0">
                        <a:solidFill>
                          <a:schemeClr val="tx1"/>
                        </a:solidFill>
                        <a:latin typeface="Visual Geez Unicode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132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Visual Geez Unicode" pitchFamily="2" charset="0"/>
                        </a:rPr>
                        <a:t>Hand washing practice</a:t>
                      </a:r>
                      <a:endParaRPr lang="en-US" sz="2000" dirty="0">
                        <a:solidFill>
                          <a:schemeClr val="tx1"/>
                        </a:solidFill>
                        <a:latin typeface="Visual Geez Unicode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Visual Geez Unicode" pitchFamily="2" charset="0"/>
                        </a:rPr>
                        <a:t>25.5</a:t>
                      </a:r>
                      <a:endParaRPr lang="en-US" sz="2400" dirty="0">
                        <a:solidFill>
                          <a:schemeClr val="tx1"/>
                        </a:solidFill>
                        <a:latin typeface="Visual Geez Unicode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7335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Visual Geez Unicode" pitchFamily="2" charset="0"/>
                        </a:rPr>
                        <a:t>WTHP</a:t>
                      </a:r>
                      <a:endParaRPr lang="en-US" sz="2000" dirty="0">
                        <a:solidFill>
                          <a:schemeClr val="tx1"/>
                        </a:solidFill>
                        <a:latin typeface="Visual Geez Unicode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Visual Geez Unicode" pitchFamily="2" charset="0"/>
                        </a:rPr>
                        <a:t>45</a:t>
                      </a:r>
                      <a:endParaRPr lang="en-US" sz="2400" dirty="0">
                        <a:solidFill>
                          <a:schemeClr val="tx1"/>
                        </a:solidFill>
                        <a:latin typeface="Visual Geez Unicode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9289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Visual Geez Unicode" pitchFamily="2" charset="0"/>
                          <a:ea typeface="+mn-ea"/>
                          <a:cs typeface="+mn-cs"/>
                        </a:rPr>
                        <a:t>ODF</a:t>
                      </a:r>
                      <a:r>
                        <a:rPr kumimoji="0" lang="en-US" sz="2000" kern="1200" baseline="0" dirty="0" smtClean="0">
                          <a:solidFill>
                            <a:schemeClr val="tx1"/>
                          </a:solidFill>
                          <a:latin typeface="Visual Geez Unicode" pitchFamily="2" charset="0"/>
                          <a:ea typeface="+mn-ea"/>
                          <a:cs typeface="+mn-cs"/>
                        </a:rPr>
                        <a:t> (primary)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Visual Geez Unicode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Visual Geez Unicode" pitchFamily="2" charset="0"/>
                        </a:rPr>
                        <a:t>62.8</a:t>
                      </a:r>
                      <a:endParaRPr lang="en-US" sz="2400" dirty="0">
                        <a:solidFill>
                          <a:schemeClr val="tx1"/>
                        </a:solidFill>
                        <a:latin typeface="Visual Geez Unicode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304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Visual Geez Unicode" pitchFamily="2" charset="0"/>
              </a:rPr>
              <a:t>WaSH TWG, TRHB </a:t>
            </a:r>
            <a:endParaRPr lang="en-US" sz="2800" dirty="0">
              <a:latin typeface="Visual Geez Unicode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2" descr="F:\New folder (2)\20150424_152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8763000" cy="601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81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Visual Geez Unicode" pitchFamily="2" charset="0"/>
              </a:rPr>
              <a:t>Sanitation Marketing in </a:t>
            </a:r>
            <a:r>
              <a:rPr lang="en-US" sz="2400" b="1" dirty="0" err="1" smtClean="0">
                <a:solidFill>
                  <a:schemeClr val="tx1"/>
                </a:solidFill>
                <a:latin typeface="Visual Geez Unicode" pitchFamily="2" charset="0"/>
              </a:rPr>
              <a:t>Medebay</a:t>
            </a:r>
            <a:r>
              <a:rPr lang="en-US" sz="2400" b="1" dirty="0" smtClean="0">
                <a:solidFill>
                  <a:schemeClr val="tx1"/>
                </a:solidFill>
                <a:latin typeface="Visual Geez Unicode" pitchFamily="2" charset="0"/>
              </a:rPr>
              <a:t> Zana</a:t>
            </a:r>
            <a:endParaRPr lang="en-US" sz="4400" b="1" dirty="0">
              <a:solidFill>
                <a:schemeClr val="tx1"/>
              </a:solidFill>
              <a:latin typeface="Visual Geez Unicode" pitchFamily="2" charset="0"/>
            </a:endParaRPr>
          </a:p>
        </p:txBody>
      </p:sp>
      <p:pic>
        <p:nvPicPr>
          <p:cNvPr id="4" name="Content Placeholder 3" descr="C:\Users\kibrom\Desktop\DSC_11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65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5ABD-91BE-417B-B314-02566F0A1AB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C:\Users\kibrom\Desktop\DSC_10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219200"/>
            <a:ext cx="2743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kibrom\Desktop\DSC_11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219200"/>
            <a:ext cx="2362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Alemash\Desktop\Hemenn\20170207_094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7772400" cy="914400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  <a:cs typeface="Arial" pitchFamily="34" charset="0"/>
              </a:rPr>
              <a:t>Presentation Outline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295" y="1295400"/>
            <a:ext cx="7928435" cy="4953000"/>
          </a:xfrm>
        </p:spPr>
        <p:txBody>
          <a:bodyPr>
            <a:noAutofit/>
          </a:bodyPr>
          <a:lstStyle/>
          <a:p>
            <a:pPr marL="1371600" lvl="2" indent="-457200" algn="just">
              <a:lnSpc>
                <a:spcPct val="150000"/>
              </a:lnSpc>
              <a:buSzPct val="100000"/>
              <a:buFont typeface="Symbol" pitchFamily="18" charset="2"/>
              <a:buChar char=""/>
              <a:defRPr/>
            </a:pPr>
            <a:r>
              <a:rPr lang="en-US" sz="2800" dirty="0" smtClean="0">
                <a:solidFill>
                  <a:schemeClr val="tx1"/>
                </a:solidFill>
                <a:cs typeface="Arial" pitchFamily="34" charset="0"/>
              </a:rPr>
              <a:t>Regional Overview</a:t>
            </a:r>
          </a:p>
          <a:p>
            <a:pPr marL="1371600" lvl="2" indent="-457200" algn="just">
              <a:lnSpc>
                <a:spcPct val="150000"/>
              </a:lnSpc>
              <a:buSzPct val="100000"/>
              <a:buFont typeface="Symbol" pitchFamily="18" charset="2"/>
              <a:buChar char=""/>
              <a:defRPr/>
            </a:pPr>
            <a:r>
              <a:rPr lang="en-US" sz="2800" dirty="0" smtClean="0"/>
              <a:t>Business Model</a:t>
            </a:r>
            <a:endParaRPr lang="en-US" sz="28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1371600" lvl="2" indent="-457200" algn="just">
              <a:lnSpc>
                <a:spcPct val="150000"/>
              </a:lnSpc>
              <a:buSzPct val="100000"/>
              <a:buFont typeface="Symbol" pitchFamily="18" charset="2"/>
              <a:buChar char=""/>
              <a:defRPr/>
            </a:pPr>
            <a:r>
              <a:rPr lang="en-US" sz="2800" dirty="0" smtClean="0">
                <a:solidFill>
                  <a:schemeClr val="tx1"/>
                </a:solidFill>
                <a:cs typeface="Arial" pitchFamily="34" charset="0"/>
              </a:rPr>
              <a:t>Major Achievements </a:t>
            </a:r>
          </a:p>
          <a:p>
            <a:pPr marL="1371600" lvl="2" indent="-457200" algn="just">
              <a:lnSpc>
                <a:spcPct val="150000"/>
              </a:lnSpc>
              <a:buSzPct val="100000"/>
              <a:buFont typeface="Symbol" pitchFamily="18" charset="2"/>
              <a:buChar char="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Major Changes (Outcome results)</a:t>
            </a:r>
          </a:p>
          <a:p>
            <a:pPr marL="1371600" lvl="2" indent="-457200" algn="just">
              <a:lnSpc>
                <a:spcPct val="150000"/>
              </a:lnSpc>
              <a:buSzPct val="100000"/>
              <a:buFont typeface="Symbol" pitchFamily="18" charset="2"/>
              <a:buChar char="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Major Opportunities</a:t>
            </a:r>
          </a:p>
          <a:p>
            <a:pPr marL="1371600" lvl="2" indent="-457200" algn="just">
              <a:lnSpc>
                <a:spcPct val="150000"/>
              </a:lnSpc>
              <a:buSzPct val="100000"/>
              <a:buFont typeface="Symbol" pitchFamily="18" charset="2"/>
              <a:buChar char="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Major Constraints </a:t>
            </a:r>
          </a:p>
          <a:p>
            <a:pPr marL="1371600" lvl="2" indent="-457200" algn="just">
              <a:lnSpc>
                <a:spcPct val="150000"/>
              </a:lnSpc>
              <a:buSzPct val="100000"/>
              <a:buFont typeface="Symbol" pitchFamily="18" charset="2"/>
              <a:buChar char=""/>
              <a:defRPr/>
            </a:pPr>
            <a:r>
              <a:rPr lang="en-US" sz="3200" dirty="0" smtClean="0"/>
              <a:t>Next Steps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just">
              <a:lnSpc>
                <a:spcPct val="150000"/>
              </a:lnSpc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F:\DCIM\Camera\20150312_1646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62769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8955ABD-91BE-417B-B314-02566F0A1AB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 descr="C:\Users\kibrom\Documents\haw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4800"/>
            <a:ext cx="2362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kibrom\Documents\Haw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04800"/>
            <a:ext cx="259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362200" y="4191000"/>
            <a:ext cx="61722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fontAlgn="base">
              <a:spcBef>
                <a:spcPct val="0"/>
              </a:spcBef>
              <a:spcAft>
                <a:spcPts val="1000"/>
              </a:spcAft>
            </a:pP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     Megab </a:t>
            </a:r>
            <a:r>
              <a:rPr lang="en-US" sz="2000" dirty="0" err="1" smtClean="0">
                <a:latin typeface="Visual Geez Unicode" pitchFamily="2" charset="0"/>
                <a:cs typeface="Arial" pitchFamily="34" charset="0"/>
              </a:rPr>
              <a:t>Tabiya</a:t>
            </a:r>
            <a:r>
              <a:rPr lang="en-US" sz="2000" dirty="0" smtClean="0">
                <a:latin typeface="Visual Geez Unicode" pitchFamily="2" charset="0"/>
                <a:cs typeface="Arial" pitchFamily="34" charset="0"/>
              </a:rPr>
              <a:t> </a:t>
            </a:r>
            <a:endParaRPr kumimoji="0" lang="en-US" sz="3200" i="0" u="none" strike="noStrike" cap="none" normalizeH="0" baseline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:\Users\kibrom\Desktop\DSC_11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04800"/>
            <a:ext cx="2667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latin typeface="Visual Geez Unicode" pitchFamily="2" charset="0"/>
              </a:rPr>
              <a:t>Adi’ha</a:t>
            </a:r>
            <a:r>
              <a:rPr lang="en-US" sz="3600" dirty="0" smtClean="0">
                <a:latin typeface="Visual Geez Unicode" pitchFamily="2" charset="0"/>
              </a:rPr>
              <a:t> </a:t>
            </a:r>
            <a:r>
              <a:rPr lang="en-US" sz="3600" dirty="0" err="1" smtClean="0">
                <a:latin typeface="Visual Geez Unicode" pitchFamily="2" charset="0"/>
              </a:rPr>
              <a:t>kebele</a:t>
            </a:r>
            <a:r>
              <a:rPr lang="en-US" sz="3600" dirty="0" smtClean="0">
                <a:latin typeface="Visual Geez Unicode" pitchFamily="2" charset="0"/>
              </a:rPr>
              <a:t> 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6260" name="Picture 2" descr="C:\Users\Alemash\Desktop\Hemenn\20170206_094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57250"/>
            <a:ext cx="86868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87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isual Geez Unicode" pitchFamily="2" charset="0"/>
              </a:rPr>
              <a:t>            Best practice </a:t>
            </a:r>
            <a:endParaRPr lang="en-US" sz="3200" dirty="0">
              <a:solidFill>
                <a:srgbClr val="FF0000"/>
              </a:solidFill>
              <a:latin typeface="Visual Geez Unicode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8955ABD-91BE-417B-B314-02566F0A1AB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Content Placeholder 4" descr="C:\Users\kibrom\Documents\adseb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2819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kibrom\Documents\adiseba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371600"/>
            <a:ext cx="2514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seid\Desktop\SEMESTER 10 REPORT GSF (TIRI 2009 TO SENE 2009 EC)\T.Koraro\IMG_46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371600"/>
            <a:ext cx="2971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09600" y="5638800"/>
            <a:ext cx="32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 smtClean="0"/>
              <a:t>Woreda </a:t>
            </a:r>
            <a:r>
              <a:rPr lang="en-US" sz="1400" dirty="0" err="1" smtClean="0"/>
              <a:t>Kolla</a:t>
            </a:r>
            <a:r>
              <a:rPr lang="en-US" sz="1400" dirty="0" smtClean="0"/>
              <a:t> </a:t>
            </a:r>
            <a:r>
              <a:rPr lang="en-US" sz="1400" dirty="0" err="1" smtClean="0"/>
              <a:t>Tembem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638800" y="5715000"/>
            <a:ext cx="251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Woreda T/</a:t>
            </a:r>
            <a:r>
              <a:rPr lang="en-US" sz="1600" dirty="0" err="1" smtClean="0"/>
              <a:t>koraro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5635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latin typeface="Visual Geez Unicode" pitchFamily="2" charset="0"/>
              </a:rPr>
              <a:t>             Improved technologies </a:t>
            </a:r>
            <a:endParaRPr lang="en-US" sz="2800" dirty="0"/>
          </a:p>
        </p:txBody>
      </p:sp>
      <p:pic>
        <p:nvPicPr>
          <p:cNvPr id="4" name="Picture 2" descr="C:\Users\muts\Desktop\DCIM\101MSDCF\DSC00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8305800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38200"/>
          </a:xfrm>
        </p:spPr>
        <p:txBody>
          <a:bodyPr/>
          <a:lstStyle/>
          <a:p>
            <a:pPr eaLnBrk="1" hangingPunct="1"/>
            <a:r>
              <a:rPr lang="en-US" sz="3200" b="1" smtClean="0"/>
              <a:t>Community Latrine facilities at centers</a:t>
            </a:r>
          </a:p>
        </p:txBody>
      </p:sp>
      <p:pic>
        <p:nvPicPr>
          <p:cNvPr id="31747" name="Picture 2" descr="C:\Users\Public\DOCUME~1\FROMAY~1\1929B~1.EU-\EU-UNI~2\TIGRAY~1\ENDAME~1\ADIBOY~1\Adiboyberhe Water point\IMG_20121114_1426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066800"/>
            <a:ext cx="8382000" cy="556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One Wash\photo H &amp; S\Experiance sharing\DE7A81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038600" cy="4038599"/>
          </a:xfrm>
          <a:prstGeom prst="rect">
            <a:avLst/>
          </a:prstGeom>
          <a:noFill/>
        </p:spPr>
      </p:pic>
      <p:pic>
        <p:nvPicPr>
          <p:cNvPr id="4099" name="Picture 3" descr="E:\One Wash\photo H &amp; S\Experiance sharing\photo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4038600" cy="40386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latin typeface="Visual Geez Unicode" pitchFamily="2" charset="0"/>
              </a:rPr>
              <a:t>Experience sharing and training of sanitation marketing 2009</a:t>
            </a:r>
            <a:endParaRPr lang="en-US" sz="2000" dirty="0">
              <a:solidFill>
                <a:schemeClr val="tx1"/>
              </a:solidFill>
              <a:latin typeface="Visual Geez Unicode" pitchFamily="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8305800" cy="106680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Photos during practical training slab productions</a:t>
            </a:r>
            <a:endParaRPr lang="en-US" sz="3200" dirty="0"/>
          </a:p>
        </p:txBody>
      </p:sp>
      <p:pic>
        <p:nvPicPr>
          <p:cNvPr id="2050" name="Picture 2" descr="E:\One Wash\photo H &amp; S\sanitation marketing photo\DSC005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040188" cy="4114799"/>
          </a:xfrm>
          <a:prstGeom prst="rect">
            <a:avLst/>
          </a:prstGeom>
          <a:noFill/>
        </p:spPr>
      </p:pic>
      <p:pic>
        <p:nvPicPr>
          <p:cNvPr id="2051" name="Picture 3" descr="E:\One Wash\photo H &amp; S\sanitation marketing photo\DSC005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95800" y="1676400"/>
            <a:ext cx="4190105" cy="4344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Visual Geez Unicode" pitchFamily="2" charset="0"/>
                <a:cs typeface="Arial" charset="0"/>
              </a:rPr>
              <a:t>     Access to water supply  </a:t>
            </a:r>
          </a:p>
        </p:txBody>
      </p:sp>
      <p:pic>
        <p:nvPicPr>
          <p:cNvPr id="64515" name="Content Placeholder 3" descr="C:\Users\Toshiba\Desktop\Desk top collection March\New Folder\tigray girls  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85800"/>
            <a:ext cx="8305800" cy="58674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 smtClean="0">
                <a:latin typeface="Visual Geez Unicode" pitchFamily="2" charset="0"/>
              </a:rPr>
              <a:t>              ODF Declared community </a:t>
            </a:r>
            <a:endParaRPr lang="en-US" sz="2000" dirty="0">
              <a:latin typeface="Visual Geez Unicode" pitchFamily="2" charset="0"/>
            </a:endParaRPr>
          </a:p>
        </p:txBody>
      </p:sp>
      <p:pic>
        <p:nvPicPr>
          <p:cNvPr id="65539" name="Picture 2" descr="C:\Users\Toshiba\Desktop\CARNIVAL photos\New folder (2)\b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685800"/>
            <a:ext cx="85344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glob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Ethiopian 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743200"/>
            <a:ext cx="396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922060" y="1905000"/>
            <a:ext cx="59141" cy="1534236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 flipV="1">
            <a:off x="1981200" y="2667000"/>
            <a:ext cx="2133600" cy="706272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76200"/>
            <a:ext cx="7013448" cy="6096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ea typeface="+mj-ea"/>
                <a:cs typeface="Arial" pitchFamily="34" charset="0"/>
              </a:rPr>
              <a:t>Back ground of Tigrai</a:t>
            </a:r>
            <a:endParaRPr lang="en-US" sz="2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ea typeface="+mj-ea"/>
              <a:cs typeface="Arial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648200" y="4158019"/>
            <a:ext cx="41910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v"/>
              <a:tabLst>
                <a:tab pos="900113" algn="l"/>
              </a:tabLst>
              <a:defRPr/>
            </a:pPr>
            <a:r>
              <a:rPr lang="en-US" dirty="0">
                <a:cs typeface="Arial" pitchFamily="34" charset="0"/>
              </a:rPr>
              <a:t>Situated in the Northern  part of  Ethiopia </a:t>
            </a:r>
            <a:endParaRPr lang="en-US" dirty="0" smtClean="0">
              <a:cs typeface="Arial" pitchFamily="34" charset="0"/>
            </a:endParaRP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v"/>
              <a:tabLst>
                <a:tab pos="900113" algn="l"/>
              </a:tabLst>
              <a:defRPr/>
            </a:pPr>
            <a:r>
              <a:rPr lang="en-US" dirty="0" smtClean="0">
                <a:cs typeface="Arial" pitchFamily="34" charset="0"/>
              </a:rPr>
              <a:t>Divided </a:t>
            </a:r>
            <a:r>
              <a:rPr lang="en-US" dirty="0">
                <a:cs typeface="Arial" pitchFamily="34" charset="0"/>
              </a:rPr>
              <a:t>into:- 7 Zones, &amp;  34 Rural Woredas, &amp; </a:t>
            </a:r>
            <a:r>
              <a:rPr lang="en-US" dirty="0" smtClean="0">
                <a:cs typeface="Arial" pitchFamily="34" charset="0"/>
              </a:rPr>
              <a:t>18 </a:t>
            </a:r>
            <a:r>
              <a:rPr lang="en-US" dirty="0">
                <a:cs typeface="Arial" pitchFamily="34" charset="0"/>
              </a:rPr>
              <a:t>towns and one City Mekelle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v"/>
              <a:tabLst>
                <a:tab pos="900113" algn="l"/>
              </a:tabLst>
              <a:defRPr/>
            </a:pPr>
            <a:r>
              <a:rPr lang="en-US" dirty="0" smtClean="0">
                <a:cs typeface="Arial" pitchFamily="34" charset="0"/>
              </a:rPr>
              <a:t>Kebele</a:t>
            </a:r>
            <a:r>
              <a:rPr lang="en-US" dirty="0">
                <a:cs typeface="Arial" pitchFamily="34" charset="0"/>
              </a:rPr>
              <a:t>: </a:t>
            </a:r>
            <a:r>
              <a:rPr lang="en-US" dirty="0" smtClean="0">
                <a:cs typeface="Arial" pitchFamily="34" charset="0"/>
              </a:rPr>
              <a:t>720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v"/>
              <a:tabLst>
                <a:tab pos="900113" algn="l"/>
              </a:tabLst>
              <a:defRPr/>
            </a:pPr>
            <a:r>
              <a:rPr lang="en-US" dirty="0" smtClean="0">
                <a:cs typeface="Arial" pitchFamily="34" charset="0"/>
              </a:rPr>
              <a:t>Population </a:t>
            </a:r>
            <a:r>
              <a:rPr lang="en-US" smtClean="0">
                <a:cs typeface="Arial" pitchFamily="34" charset="0"/>
              </a:rPr>
              <a:t>: 5,247,005 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9" name="Content Placeholder 3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838200"/>
            <a:ext cx="4724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Major Opportunities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/>
              <a:t>Focus of the health sector ladership for improved sanitation at all level;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/>
              <a:t>Currently, Sanitation Marketing is acknowledged as an option of job opportunity for youths; 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/>
              <a:t>Government policy to support micro and small scale enterprises;  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/>
              <a:t>Presence of Regional Hygiene and Sanitation Technical Working Group; 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1800" dirty="0" smtClean="0"/>
              <a:t>Presence  of  </a:t>
            </a:r>
            <a:r>
              <a:rPr lang="en-US" sz="1900" dirty="0" smtClean="0">
                <a:cs typeface="Arial" pitchFamily="34" charset="0"/>
              </a:rPr>
              <a:t>organized  </a:t>
            </a:r>
            <a:r>
              <a:rPr lang="en-US" sz="1900" smtClean="0">
                <a:cs typeface="Arial" pitchFamily="34" charset="0"/>
              </a:rPr>
              <a:t>communities  (Women </a:t>
            </a:r>
            <a:r>
              <a:rPr lang="en-US" sz="1900" dirty="0" smtClean="0">
                <a:cs typeface="Arial" pitchFamily="34" charset="0"/>
              </a:rPr>
              <a:t>Development Group)</a:t>
            </a:r>
            <a:endParaRPr lang="en-US" sz="1900" dirty="0" smtClean="0"/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/>
              <a:t>Continuous support of development partners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Major Constraints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105400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/>
              <a:t>Sanitation marketing is at infant stage to attract organized youths or micro and small enterprises as business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/>
              <a:t>Only slab production and sales will not sustain the life of the enterprises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/>
              <a:t>No frequent meeting as scheduled among the sectors due to other competing activities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/>
              <a:t> Financial start up support – In </a:t>
            </a:r>
            <a:r>
              <a:rPr lang="en-US" sz="2000" i="1" dirty="0" smtClean="0"/>
              <a:t>kind and cash </a:t>
            </a:r>
            <a:r>
              <a:rPr lang="en-US" sz="2000" dirty="0" smtClean="0"/>
              <a:t>for early adopters of business models;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271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  </a:t>
            </a:r>
            <a:r>
              <a:rPr lang="en-US" sz="2800" b="1" dirty="0" smtClean="0">
                <a:solidFill>
                  <a:srgbClr val="7030A0"/>
                </a:solidFill>
              </a:rPr>
              <a:t>Next steps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Increase political , technical and resource  commitment to address key  challenges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Skill gap identification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Designing viable approaches for start up support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Capacity building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Organize experience sharing and review meeting to facilitate learning among regions and</a:t>
            </a:r>
            <a:endParaRPr lang="en-US" sz="20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Facilitating to loan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          </a:t>
            </a:r>
          </a:p>
          <a:p>
            <a:pPr>
              <a:buNone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                ‘Thank you for your attention’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381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Introduction 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94360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sz="1800" b="1" dirty="0" smtClean="0"/>
              <a:t>National level 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 </a:t>
            </a:r>
            <a:r>
              <a:rPr lang="en-US" sz="2000" dirty="0" smtClean="0"/>
              <a:t>Government of Ethiopia show progress in the areas  of sanitation 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sz="2000" dirty="0" smtClean="0"/>
              <a:t>    marketing and business development 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000" dirty="0" smtClean="0"/>
              <a:t>  National Sanitation Marketing Guideline Endorsed</a:t>
            </a:r>
          </a:p>
          <a:p>
            <a:pPr marL="0" indent="0" algn="just">
              <a:buNone/>
              <a:defRPr/>
            </a:pPr>
            <a:endParaRPr lang="en-US" sz="2400" b="1" dirty="0" smtClean="0"/>
          </a:p>
          <a:p>
            <a:pPr marL="0" indent="0" algn="just">
              <a:buNone/>
              <a:defRPr/>
            </a:pPr>
            <a:r>
              <a:rPr lang="en-US" sz="2000" b="1" dirty="0" smtClean="0"/>
              <a:t>Regional Level  </a:t>
            </a:r>
            <a:endParaRPr lang="en-US" sz="2000" dirty="0" smtClean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900" dirty="0" smtClean="0">
                <a:cs typeface="Calibri" pitchFamily="34" charset="0"/>
              </a:rPr>
              <a:t>Training manuals and Guidelines of sanitation Marketing by Local language were prepared </a:t>
            </a:r>
          </a:p>
          <a:p>
            <a:pPr>
              <a:buFont typeface="Wingdings" pitchFamily="2" charset="2"/>
              <a:buChar char="§"/>
            </a:pPr>
            <a:r>
              <a:rPr lang="en-US" sz="1900" dirty="0" smtClean="0"/>
              <a:t>   </a:t>
            </a:r>
            <a:r>
              <a:rPr lang="en-US" sz="1700" dirty="0" smtClean="0"/>
              <a:t>MOU Signed among the 4 sectors</a:t>
            </a:r>
          </a:p>
          <a:p>
            <a:pPr algn="just">
              <a:buFont typeface="Wingdings" pitchFamily="2" charset="2"/>
              <a:buChar char="§"/>
            </a:pPr>
            <a:r>
              <a:rPr lang="en-GB" sz="1900" dirty="0" smtClean="0"/>
              <a:t>   Duties and Responsibilities of the sectors clearly stated</a:t>
            </a:r>
          </a:p>
          <a:p>
            <a:pPr lvl="0" algn="just">
              <a:buFont typeface="Wingdings" pitchFamily="2" charset="2"/>
              <a:buChar char="§"/>
            </a:pPr>
            <a:r>
              <a:rPr lang="en-GB" sz="1900" dirty="0" smtClean="0"/>
              <a:t>   Consensus reached among the sectors that health Bureau would take</a:t>
            </a:r>
          </a:p>
          <a:p>
            <a:pPr lvl="0" algn="just">
              <a:buNone/>
            </a:pPr>
            <a:r>
              <a:rPr lang="en-GB" sz="1900" dirty="0" smtClean="0"/>
              <a:t>         the leading role</a:t>
            </a:r>
          </a:p>
          <a:p>
            <a:pPr lvl="0" algn="just">
              <a:buFont typeface="Wingdings" pitchFamily="2" charset="2"/>
              <a:buChar char="§"/>
            </a:pPr>
            <a:r>
              <a:rPr lang="en-GB" sz="1900" dirty="0" smtClean="0"/>
              <a:t>   </a:t>
            </a:r>
            <a:r>
              <a:rPr lang="en-US" sz="1900" dirty="0" smtClean="0"/>
              <a:t>Adwa and Axum Poly Technical Colleges were selected to train the</a:t>
            </a:r>
          </a:p>
          <a:p>
            <a:pPr lvl="0" algn="just">
              <a:buNone/>
            </a:pPr>
            <a:r>
              <a:rPr lang="en-US" sz="1900" dirty="0" smtClean="0"/>
              <a:t>        established associations </a:t>
            </a:r>
            <a:endParaRPr lang="en-US" sz="2400" dirty="0" smtClean="0"/>
          </a:p>
          <a:p>
            <a:endParaRPr lang="en-US" sz="2400" dirty="0" smtClean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§"/>
            </a:pPr>
            <a:endParaRPr lang="en-US" sz="2200" dirty="0" smtClean="0"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b="1" dirty="0" smtClean="0"/>
              <a:t>       Regional Progress on San. Marketing</a:t>
            </a:r>
          </a:p>
          <a:p>
            <a:pPr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271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Sequencing of public interventions to increase access to sanitation facilities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87672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Source: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79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Sophie Tr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molet,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79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Pathfinder,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79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Sanitation Markets,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December 2012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304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 </a:t>
            </a:r>
            <a:r>
              <a:rPr lang="en-US" sz="2400" b="1" dirty="0" smtClean="0"/>
              <a:t>Strategies Sanitation Marketing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371600"/>
            <a:ext cx="4040188" cy="4988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</a:t>
            </a:r>
            <a:r>
              <a:rPr lang="en-US" sz="2000" b="1" dirty="0" smtClean="0"/>
              <a:t>Product</a:t>
            </a:r>
            <a:endParaRPr lang="en-US" sz="2000" dirty="0" smtClean="0"/>
          </a:p>
          <a:p>
            <a:pPr lvl="0"/>
            <a:r>
              <a:rPr lang="en-US" sz="1800" dirty="0" smtClean="0"/>
              <a:t>Slab : San plat &amp; other related technologies,</a:t>
            </a:r>
          </a:p>
          <a:p>
            <a:pPr lvl="0"/>
            <a:r>
              <a:rPr lang="en-US" sz="1600" dirty="0" smtClean="0"/>
              <a:t>Hand washing facility,</a:t>
            </a:r>
          </a:p>
          <a:p>
            <a:pPr lvl="0"/>
            <a:r>
              <a:rPr lang="en-US" sz="1800" dirty="0" smtClean="0"/>
              <a:t>Ventilated  plastic </a:t>
            </a:r>
            <a:r>
              <a:rPr lang="en-US" sz="1600" dirty="0" smtClean="0"/>
              <a:t>Vent pipe</a:t>
            </a:r>
            <a:endParaRPr lang="en-US" sz="1800" dirty="0" smtClean="0"/>
          </a:p>
          <a:p>
            <a:pPr lvl="0"/>
            <a:r>
              <a:rPr lang="en-US" sz="2000" dirty="0" smtClean="0"/>
              <a:t>Sanitation related services 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 </a:t>
            </a:r>
            <a:r>
              <a:rPr lang="en-US" sz="1900" b="1" dirty="0" smtClean="0"/>
              <a:t>Promotion (</a:t>
            </a:r>
            <a:r>
              <a:rPr lang="en-US" sz="1700" b="1" dirty="0" smtClean="0"/>
              <a:t>demand creation</a:t>
            </a:r>
            <a:r>
              <a:rPr lang="en-US" sz="1900" b="1" dirty="0" smtClean="0"/>
              <a:t>)</a:t>
            </a:r>
            <a:endParaRPr lang="en-US" sz="1900" dirty="0" smtClean="0"/>
          </a:p>
          <a:p>
            <a:pPr lvl="0"/>
            <a:r>
              <a:rPr lang="en-US" sz="1700" dirty="0" smtClean="0"/>
              <a:t>Printed materials like posters, leaflets</a:t>
            </a:r>
          </a:p>
          <a:p>
            <a:pPr lvl="0"/>
            <a:r>
              <a:rPr lang="en-US" sz="1700" dirty="0" smtClean="0"/>
              <a:t>Audio visual materials like Mobile Van school mini media &amp; Radios</a:t>
            </a:r>
            <a:r>
              <a:rPr lang="en-US" sz="1700" b="1" dirty="0" smtClean="0"/>
              <a:t> </a:t>
            </a:r>
            <a:endParaRPr lang="en-US" sz="1700" dirty="0" smtClean="0"/>
          </a:p>
          <a:p>
            <a:pPr lvl="0"/>
            <a:r>
              <a:rPr lang="en-US" sz="1700" dirty="0" smtClean="0"/>
              <a:t>Near health centers &amp; health posts  </a:t>
            </a:r>
          </a:p>
          <a:p>
            <a:pPr lvl="0"/>
            <a:r>
              <a:rPr lang="en-US" sz="1700" dirty="0" smtClean="0"/>
              <a:t>Larger, denser rural communities</a:t>
            </a:r>
          </a:p>
          <a:p>
            <a:pPr lvl="0"/>
            <a:r>
              <a:rPr lang="en-US" sz="1700" dirty="0" smtClean="0"/>
              <a:t> Early adopters’ with self- financed  HH’s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9125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Place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Main outlets</a:t>
            </a:r>
            <a:r>
              <a:rPr lang="en-US" dirty="0" smtClean="0"/>
              <a:t> of the products are:- </a:t>
            </a:r>
          </a:p>
          <a:p>
            <a:pPr lvl="0"/>
            <a:r>
              <a:rPr lang="en-US" sz="2000" dirty="0" smtClean="0"/>
              <a:t> </a:t>
            </a:r>
            <a:r>
              <a:rPr lang="en-US" sz="2400" dirty="0" smtClean="0"/>
              <a:t>San Mark shop (fixed)</a:t>
            </a:r>
          </a:p>
          <a:p>
            <a:pPr lvl="0"/>
            <a:r>
              <a:rPr lang="en-US" dirty="0" smtClean="0"/>
              <a:t>Personal selling of artisans </a:t>
            </a:r>
            <a:r>
              <a:rPr lang="en-US" sz="1900" dirty="0" smtClean="0"/>
              <a:t>(mobile)</a:t>
            </a:r>
            <a:endParaRPr lang="en-US" dirty="0" smtClean="0"/>
          </a:p>
          <a:p>
            <a:pPr lvl="0"/>
            <a:r>
              <a:rPr lang="en-US" dirty="0" smtClean="0"/>
              <a:t>Health Centres</a:t>
            </a:r>
          </a:p>
          <a:p>
            <a:r>
              <a:rPr lang="en-US" dirty="0" smtClean="0"/>
              <a:t> Health posts</a:t>
            </a:r>
          </a:p>
          <a:p>
            <a:r>
              <a:rPr lang="en-US" dirty="0" smtClean="0"/>
              <a:t>FTC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  Pricing</a:t>
            </a:r>
            <a:endParaRPr lang="en-US" dirty="0" smtClean="0"/>
          </a:p>
          <a:p>
            <a:pPr lvl="0"/>
            <a:r>
              <a:rPr lang="en-US" dirty="0" smtClean="0"/>
              <a:t>Ability to pay by the communities</a:t>
            </a:r>
          </a:p>
          <a:p>
            <a:pPr lvl="0"/>
            <a:r>
              <a:rPr lang="en-US" dirty="0" smtClean="0"/>
              <a:t> profit to the private sector </a:t>
            </a:r>
          </a:p>
          <a:p>
            <a:pPr lvl="0"/>
            <a:r>
              <a:rPr lang="en-US" dirty="0" smtClean="0"/>
              <a:t>Alternative business options are studied at the beginning </a:t>
            </a:r>
          </a:p>
          <a:p>
            <a:pPr lvl="0"/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 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5400" b="1" dirty="0" smtClean="0"/>
              <a:t>                  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             </a:t>
            </a:r>
            <a:r>
              <a:rPr lang="en-US" sz="3100" b="1" dirty="0" smtClean="0"/>
              <a:t>Business Model (TRHB)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1" name="Content Placeholder 3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76200" y="2895600"/>
            <a:ext cx="1143000" cy="731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2253" name="AutoShape 29"/>
          <p:cNvCxnSpPr>
            <a:cxnSpLocks noChangeShapeType="1"/>
            <a:stCxn id="31" idx="1"/>
          </p:cNvCxnSpPr>
          <p:nvPr/>
        </p:nvCxnSpPr>
        <p:spPr bwMode="auto">
          <a:xfrm>
            <a:off x="1219200" y="3261378"/>
            <a:ext cx="1981200" cy="1522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33" name="Picture 32" descr="C:\Users\kiros\Desktop\ፎቶ 2009\IMG_20170609_1123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895600"/>
            <a:ext cx="1295400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Rectangle 33"/>
          <p:cNvSpPr/>
          <p:nvPr/>
        </p:nvSpPr>
        <p:spPr>
          <a:xfrm>
            <a:off x="76200" y="3657600"/>
            <a:ext cx="16753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Manufacturing</a:t>
            </a:r>
            <a:endParaRPr lang="en-US" sz="1400" dirty="0"/>
          </a:p>
        </p:txBody>
      </p:sp>
      <p:pic>
        <p:nvPicPr>
          <p:cNvPr id="37" name="Picture 36" descr="C:\Users\kibrom\Desktop\DSC_11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0150" y="4914900"/>
            <a:ext cx="1238250" cy="95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2254" name="AutoShape 30"/>
          <p:cNvCxnSpPr>
            <a:cxnSpLocks noChangeShapeType="1"/>
          </p:cNvCxnSpPr>
          <p:nvPr/>
        </p:nvCxnSpPr>
        <p:spPr bwMode="auto">
          <a:xfrm flipV="1">
            <a:off x="2514600" y="5410200"/>
            <a:ext cx="933450" cy="95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39" name="Picture 38" descr="C:\Users\kibrom\Desktop\DSC_10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1066800"/>
            <a:ext cx="1038225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Rectangle 39"/>
          <p:cNvSpPr/>
          <p:nvPr/>
        </p:nvSpPr>
        <p:spPr>
          <a:xfrm>
            <a:off x="1524000" y="2057400"/>
            <a:ext cx="16598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  </a:t>
            </a:r>
            <a:r>
              <a:rPr lang="en-US" sz="1400" dirty="0" smtClean="0"/>
              <a:t>San Mark shop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990600" y="6031468"/>
            <a:ext cx="17309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400" dirty="0" smtClean="0"/>
              <a:t>Production Site</a:t>
            </a:r>
            <a:endParaRPr lang="en-US" sz="1400" dirty="0"/>
          </a:p>
        </p:txBody>
      </p:sp>
      <p:sp>
        <p:nvSpPr>
          <p:cNvPr id="52257" name="Oval 33"/>
          <p:cNvSpPr>
            <a:spLocks noChangeArrowheads="1"/>
          </p:cNvSpPr>
          <p:nvPr/>
        </p:nvSpPr>
        <p:spPr bwMode="auto">
          <a:xfrm>
            <a:off x="3429000" y="5114925"/>
            <a:ext cx="1047750" cy="6000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Order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58" name="Oval 34"/>
          <p:cNvSpPr>
            <a:spLocks noChangeArrowheads="1"/>
          </p:cNvSpPr>
          <p:nvPr/>
        </p:nvSpPr>
        <p:spPr bwMode="auto">
          <a:xfrm>
            <a:off x="3352800" y="1143000"/>
            <a:ext cx="1047750" cy="6000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Order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259" name="AutoShape 35"/>
          <p:cNvCxnSpPr>
            <a:cxnSpLocks noChangeShapeType="1"/>
          </p:cNvCxnSpPr>
          <p:nvPr/>
        </p:nvCxnSpPr>
        <p:spPr bwMode="auto">
          <a:xfrm>
            <a:off x="2667000" y="1447800"/>
            <a:ext cx="66675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2260" name="AutoShape 36"/>
          <p:cNvCxnSpPr>
            <a:cxnSpLocks noChangeShapeType="1"/>
            <a:endCxn id="49" idx="2"/>
          </p:cNvCxnSpPr>
          <p:nvPr/>
        </p:nvCxnSpPr>
        <p:spPr bwMode="auto">
          <a:xfrm flipV="1">
            <a:off x="3886200" y="3965378"/>
            <a:ext cx="0" cy="114002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9" name="Rectangle 48"/>
          <p:cNvSpPr/>
          <p:nvPr/>
        </p:nvSpPr>
        <p:spPr>
          <a:xfrm>
            <a:off x="3352800" y="3657601"/>
            <a:ext cx="106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Promotion </a:t>
            </a:r>
            <a:endParaRPr lang="en-US" sz="1400" dirty="0"/>
          </a:p>
        </p:txBody>
      </p:sp>
      <p:cxnSp>
        <p:nvCxnSpPr>
          <p:cNvPr id="52261" name="AutoShape 37"/>
          <p:cNvCxnSpPr>
            <a:cxnSpLocks noChangeShapeType="1"/>
          </p:cNvCxnSpPr>
          <p:nvPr/>
        </p:nvCxnSpPr>
        <p:spPr bwMode="auto">
          <a:xfrm>
            <a:off x="3810000" y="1752600"/>
            <a:ext cx="0" cy="10763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54" name="Picture 53" descr="C:\Users\Alemash\Desktop\Hemenn\20170206_0942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819400"/>
            <a:ext cx="1219200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2262" name="AutoShape 38"/>
          <p:cNvCxnSpPr>
            <a:cxnSpLocks noChangeShapeType="1"/>
          </p:cNvCxnSpPr>
          <p:nvPr/>
        </p:nvCxnSpPr>
        <p:spPr bwMode="auto">
          <a:xfrm flipV="1">
            <a:off x="4495800" y="3276600"/>
            <a:ext cx="74295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2263" name="AutoShape 39"/>
          <p:cNvCxnSpPr>
            <a:cxnSpLocks noChangeShapeType="1"/>
          </p:cNvCxnSpPr>
          <p:nvPr/>
        </p:nvCxnSpPr>
        <p:spPr bwMode="auto">
          <a:xfrm flipV="1">
            <a:off x="6400800" y="3276600"/>
            <a:ext cx="74295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68" name="Picture 67" descr="C:\Users\kibrom\Documents\adisebay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2743200"/>
            <a:ext cx="1285875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9" name="Rectangle 68"/>
          <p:cNvSpPr/>
          <p:nvPr/>
        </p:nvSpPr>
        <p:spPr>
          <a:xfrm>
            <a:off x="5257800" y="3821668"/>
            <a:ext cx="1067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Delivery </a:t>
            </a:r>
            <a:endParaRPr lang="en-US" sz="1400" dirty="0"/>
          </a:p>
        </p:txBody>
      </p:sp>
      <p:sp>
        <p:nvSpPr>
          <p:cNvPr id="52266" name="Rectangle 42"/>
          <p:cNvSpPr>
            <a:spLocks noChangeArrowheads="1"/>
          </p:cNvSpPr>
          <p:nvPr/>
        </p:nvSpPr>
        <p:spPr bwMode="auto">
          <a:xfrm>
            <a:off x="7239000" y="3852445"/>
            <a:ext cx="152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Installation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762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7030A0"/>
                </a:solidFill>
                <a:latin typeface="Nyala" pitchFamily="2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Nyala" pitchFamily="2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Nyala" pitchFamily="2" charset="0"/>
              </a:rPr>
              <a:t> </a:t>
            </a:r>
            <a:br>
              <a:rPr lang="en-US" b="1" dirty="0" smtClean="0">
                <a:solidFill>
                  <a:srgbClr val="7030A0"/>
                </a:solidFill>
                <a:latin typeface="Nyala" pitchFamily="2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Nyala" pitchFamily="2" charset="0"/>
              </a:rPr>
              <a:t>   </a:t>
            </a:r>
            <a:r>
              <a:rPr lang="en-US" sz="2800" b="1" dirty="0" smtClean="0"/>
              <a:t>Promotion (demand creation)</a:t>
            </a:r>
            <a:endParaRPr lang="en-US" b="1" dirty="0">
              <a:solidFill>
                <a:srgbClr val="7030A0"/>
              </a:solidFill>
              <a:latin typeface="Nyal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5867400"/>
          </a:xfrm>
        </p:spPr>
        <p:txBody>
          <a:bodyPr>
            <a:normAutofit fontScale="25000" lnSpcReduction="20000"/>
          </a:bodyPr>
          <a:lstStyle/>
          <a:p>
            <a:pPr marL="60325" lvl="2" indent="0">
              <a:lnSpc>
                <a:spcPct val="170000"/>
              </a:lnSpc>
              <a:spcBef>
                <a:spcPts val="0"/>
              </a:spcBef>
              <a:buNone/>
            </a:pPr>
            <a:endParaRPr lang="en-US" sz="8000" dirty="0" smtClean="0"/>
          </a:p>
          <a:p>
            <a:pPr marL="400050" lvl="2" indent="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8000" dirty="0" smtClean="0"/>
              <a:t>  </a:t>
            </a:r>
            <a:r>
              <a:rPr lang="en-US" sz="8000" dirty="0" smtClean="0">
                <a:cs typeface="Calibri" pitchFamily="34" charset="0"/>
              </a:rPr>
              <a:t>WDGs, HEWs, health staffs</a:t>
            </a:r>
          </a:p>
          <a:p>
            <a:pPr marL="400050" lvl="2" indent="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8000" dirty="0" smtClean="0">
                <a:cs typeface="Calibri" pitchFamily="34" charset="0"/>
              </a:rPr>
              <a:t>   </a:t>
            </a:r>
            <a:r>
              <a:rPr lang="en-US" sz="8000" dirty="0" smtClean="0"/>
              <a:t>Religious leaders </a:t>
            </a:r>
          </a:p>
          <a:p>
            <a:pPr marL="400050" lvl="2" indent="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8000" dirty="0"/>
              <a:t> </a:t>
            </a:r>
            <a:r>
              <a:rPr lang="en-US" sz="8000" dirty="0" smtClean="0"/>
              <a:t> Women Development Army (WDA)</a:t>
            </a:r>
          </a:p>
          <a:p>
            <a:pPr marL="400050" lvl="2" indent="0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8000" dirty="0" smtClean="0"/>
              <a:t>   Opinion leders and Community members</a:t>
            </a:r>
          </a:p>
          <a:p>
            <a:pPr marL="400050" lvl="2" indent="0">
              <a:lnSpc>
                <a:spcPct val="170000"/>
              </a:lnSpc>
              <a:spcBef>
                <a:spcPts val="0"/>
              </a:spcBef>
              <a:buNone/>
            </a:pPr>
            <a:endParaRPr lang="en-US" sz="8000" dirty="0" smtClean="0"/>
          </a:p>
          <a:p>
            <a:pPr marL="274320" lvl="2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7700" dirty="0" smtClean="0"/>
              <a:t>About </a:t>
            </a:r>
          </a:p>
          <a:p>
            <a:pPr marL="256032" lvl="1" indent="0" algn="just">
              <a:lnSpc>
                <a:spcPct val="170000"/>
              </a:lnSpc>
              <a:buFont typeface="Arial" pitchFamily="34" charset="0"/>
              <a:buChar char="•"/>
            </a:pPr>
            <a:r>
              <a:rPr lang="en-US" sz="8000" dirty="0" smtClean="0"/>
              <a:t>  The need and importance of Improved sanitation</a:t>
            </a:r>
          </a:p>
          <a:p>
            <a:pPr marL="256032" lvl="1" indent="0" algn="just">
              <a:lnSpc>
                <a:spcPct val="170000"/>
              </a:lnSpc>
              <a:buFont typeface="Arial" pitchFamily="34" charset="0"/>
              <a:buChar char="•"/>
            </a:pPr>
            <a:r>
              <a:rPr lang="en-US" sz="8000" dirty="0" smtClean="0"/>
              <a:t>   Sanitation Marketing</a:t>
            </a:r>
          </a:p>
          <a:p>
            <a:pPr marL="256032" lvl="1" indent="0" algn="just">
              <a:lnSpc>
                <a:spcPct val="170000"/>
              </a:lnSpc>
            </a:pPr>
            <a:endParaRPr lang="en-US" sz="8000" dirty="0" smtClean="0"/>
          </a:p>
          <a:p>
            <a:pPr marL="256032" lvl="1" indent="0" algn="just">
              <a:lnSpc>
                <a:spcPct val="170000"/>
              </a:lnSpc>
              <a:buNone/>
            </a:pPr>
            <a:r>
              <a:rPr lang="en-US" sz="8000" dirty="0"/>
              <a:t> </a:t>
            </a:r>
            <a:endParaRPr lang="en-US" sz="10000" dirty="0" smtClean="0"/>
          </a:p>
          <a:p>
            <a:pPr marL="256032" lvl="1" indent="0" algn="just">
              <a:lnSpc>
                <a:spcPct val="120000"/>
              </a:lnSpc>
              <a:buFont typeface="Arial" pitchFamily="34" charset="0"/>
              <a:buChar char="•"/>
            </a:pPr>
            <a:endParaRPr lang="en-US" sz="11200" dirty="0" smtClean="0"/>
          </a:p>
          <a:p>
            <a:pPr marL="0" indent="0" algn="just">
              <a:lnSpc>
                <a:spcPct val="120000"/>
              </a:lnSpc>
              <a:buNone/>
            </a:pPr>
            <a:endParaRPr lang="en-US" sz="4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1013</TotalTime>
  <Words>996</Words>
  <Application>Microsoft Office PowerPoint</Application>
  <PresentationFormat>On-screen Show (4:3)</PresentationFormat>
  <Paragraphs>205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PowerPoint Presentation</vt:lpstr>
      <vt:lpstr>Presentation Outline</vt:lpstr>
      <vt:lpstr>PowerPoint Presentation</vt:lpstr>
      <vt:lpstr> Introduction  </vt:lpstr>
      <vt:lpstr>PowerPoint Presentation</vt:lpstr>
      <vt:lpstr>Sequencing of public interventions to increase access to sanitation facilities</vt:lpstr>
      <vt:lpstr> Strategies Sanitation Marketing</vt:lpstr>
      <vt:lpstr>                                                   Business Model (TRHB)</vt:lpstr>
      <vt:lpstr>       Promotion (demand creation)</vt:lpstr>
      <vt:lpstr>       Encouraging local initiatives </vt:lpstr>
      <vt:lpstr>SBCC Interventions</vt:lpstr>
      <vt:lpstr>    Closely work with sectors</vt:lpstr>
      <vt:lpstr>   Capacity building </vt:lpstr>
      <vt:lpstr>       </vt:lpstr>
      <vt:lpstr>PowerPoint Presentation</vt:lpstr>
      <vt:lpstr>  Major Achievements on HEH ,2009 EC ,TRHB </vt:lpstr>
      <vt:lpstr>WaSH TWG, TRHB </vt:lpstr>
      <vt:lpstr>Sanitation Marketing in Medebay Zana</vt:lpstr>
      <vt:lpstr>PowerPoint Presentation</vt:lpstr>
      <vt:lpstr>PowerPoint Presentation</vt:lpstr>
      <vt:lpstr>PowerPoint Presentation</vt:lpstr>
      <vt:lpstr>Adi’ha kebele </vt:lpstr>
      <vt:lpstr>            Best practice </vt:lpstr>
      <vt:lpstr>             Improved technologies </vt:lpstr>
      <vt:lpstr>Community Latrine facilities at centers</vt:lpstr>
      <vt:lpstr>Experience sharing and training of sanitation marketing 2009</vt:lpstr>
      <vt:lpstr>PowerPoint Presentation</vt:lpstr>
      <vt:lpstr>     Access to water supply  </vt:lpstr>
      <vt:lpstr>              ODF Declared community </vt:lpstr>
      <vt:lpstr>Major Opportunities</vt:lpstr>
      <vt:lpstr>Major Constraints</vt:lpstr>
      <vt:lpstr>  Next steps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Atnafe</cp:lastModifiedBy>
  <cp:revision>166</cp:revision>
  <dcterms:created xsi:type="dcterms:W3CDTF">2006-08-16T00:00:00Z</dcterms:created>
  <dcterms:modified xsi:type="dcterms:W3CDTF">2017-12-15T13:54:32Z</dcterms:modified>
</cp:coreProperties>
</file>