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36" r:id="rId3"/>
    <p:sldId id="413" r:id="rId4"/>
    <p:sldId id="288" r:id="rId5"/>
    <p:sldId id="421" r:id="rId6"/>
    <p:sldId id="422" r:id="rId7"/>
    <p:sldId id="423" r:id="rId8"/>
    <p:sldId id="424" r:id="rId9"/>
    <p:sldId id="415" r:id="rId10"/>
    <p:sldId id="420" r:id="rId11"/>
    <p:sldId id="430" r:id="rId12"/>
    <p:sldId id="360" r:id="rId13"/>
    <p:sldId id="426" r:id="rId14"/>
    <p:sldId id="427" r:id="rId15"/>
    <p:sldId id="347" r:id="rId16"/>
    <p:sldId id="417" r:id="rId17"/>
    <p:sldId id="353" r:id="rId18"/>
    <p:sldId id="431" r:id="rId19"/>
    <p:sldId id="287" r:id="rId20"/>
    <p:sldId id="289"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ayak Das" initials="BD" lastIdx="26" clrIdx="0">
    <p:extLst/>
  </p:cmAuthor>
  <p:cmAuthor id="2" name="Carmen Fernandez Fernandez" initials="" lastIdx="1" clrIdx="1"/>
  <p:cmAuthor id="3" name="Frank van der Valk" initials="FvdV"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B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7" autoAdjust="0"/>
    <p:restoredTop sz="95561" autoAdjust="0"/>
  </p:normalViewPr>
  <p:slideViewPr>
    <p:cSldViewPr snapToGrid="0" snapToObjects="1">
      <p:cViewPr varScale="1">
        <p:scale>
          <a:sx n="70" d="100"/>
          <a:sy n="70" d="100"/>
        </p:scale>
        <p:origin x="9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4D3E98F-EBF8-499B-A039-990422C5B8A1}" type="datetimeFigureOut">
              <a:rPr lang="en-GB" smtClean="0"/>
              <a:t>15/04/2016</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647B2043-6684-4160-9F71-070F7C673115}" type="slidenum">
              <a:rPr lang="en-GB" smtClean="0"/>
              <a:t>‹#›</a:t>
            </a:fld>
            <a:endParaRPr lang="en-GB"/>
          </a:p>
        </p:txBody>
      </p:sp>
    </p:spTree>
    <p:extLst>
      <p:ext uri="{BB962C8B-B14F-4D97-AF65-F5344CB8AC3E}">
        <p14:creationId xmlns:p14="http://schemas.microsoft.com/office/powerpoint/2010/main" val="4044147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40F0BA-48BF-B741-9944-6BC4CFF7D68F}" type="datetimeFigureOut">
              <a:rPr lang="en-US" smtClean="0"/>
              <a:t>4/15/2016</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F40822CA-ED9D-434A-9ACA-628FE52883E8}" type="slidenum">
              <a:rPr lang="fr-FR" smtClean="0"/>
              <a:t>‹#›</a:t>
            </a:fld>
            <a:endParaRPr lang="fr-FR" dirty="0"/>
          </a:p>
        </p:txBody>
      </p:sp>
    </p:spTree>
    <p:extLst>
      <p:ext uri="{BB962C8B-B14F-4D97-AF65-F5344CB8AC3E}">
        <p14:creationId xmlns:p14="http://schemas.microsoft.com/office/powerpoint/2010/main" val="2782618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Add</a:t>
            </a:r>
            <a:r>
              <a:rPr lang="fr-FR" dirty="0" smtClean="0"/>
              <a:t> a </a:t>
            </a:r>
            <a:r>
              <a:rPr lang="fr-FR" dirty="0" err="1" smtClean="0"/>
              <a:t>fisrt</a:t>
            </a:r>
            <a:r>
              <a:rPr lang="fr-FR" baseline="0" dirty="0" smtClean="0"/>
              <a:t> </a:t>
            </a:r>
            <a:r>
              <a:rPr lang="fr-FR" baseline="0" dirty="0" err="1" smtClean="0"/>
              <a:t>explanatory</a:t>
            </a:r>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a:t>
            </a:fld>
            <a:endParaRPr lang="fr-FR" dirty="0"/>
          </a:p>
        </p:txBody>
      </p:sp>
    </p:spTree>
    <p:extLst>
      <p:ext uri="{BB962C8B-B14F-4D97-AF65-F5344CB8AC3E}">
        <p14:creationId xmlns:p14="http://schemas.microsoft.com/office/powerpoint/2010/main" val="127712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Water integrity is a measure of the health of the sector. </a:t>
            </a:r>
            <a:endParaRPr lang="en-US" dirty="0" smtClean="0"/>
          </a:p>
          <a:p>
            <a:pPr lvl="0"/>
            <a:r>
              <a:rPr lang="en-GB" dirty="0" smtClean="0"/>
              <a:t>Corruption undermines the global ability to provide food, water and energy security, to achieve the SDGs and to adapt to climate change.</a:t>
            </a:r>
            <a:endParaRPr lang="en-US" dirty="0" smtClean="0"/>
          </a:p>
          <a:p>
            <a:pPr lvl="0"/>
            <a:r>
              <a:rPr lang="en-GB" dirty="0" smtClean="0"/>
              <a:t>Corruption most harms children, women, the poor and the powerless and can be seen as a crime against all of humanity.</a:t>
            </a:r>
            <a:endParaRPr lang="en-US" dirty="0" smtClean="0"/>
          </a:p>
          <a:p>
            <a:pPr lvl="0"/>
            <a:r>
              <a:rPr lang="en-GB" dirty="0" smtClean="0"/>
              <a:t>Failures of governance are responsible for most water crises globally.</a:t>
            </a:r>
            <a:endParaRPr lang="en-US" dirty="0" smtClean="0"/>
          </a:p>
          <a:p>
            <a:pPr lvl="0"/>
            <a:r>
              <a:rPr lang="en-GB" dirty="0" smtClean="0"/>
              <a:t>Water governance with greater integrity will achieve transparency, accountability and participation– and address corruption.</a:t>
            </a:r>
            <a:endParaRPr lang="en-US" dirty="0" smtClean="0"/>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10</a:t>
            </a:fld>
            <a:endParaRPr lang="fr-FR" dirty="0"/>
          </a:p>
        </p:txBody>
      </p:sp>
    </p:spTree>
    <p:extLst>
      <p:ext uri="{BB962C8B-B14F-4D97-AF65-F5344CB8AC3E}">
        <p14:creationId xmlns:p14="http://schemas.microsoft.com/office/powerpoint/2010/main" val="89094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Water integrity is a measure of the health of the sector. </a:t>
            </a:r>
            <a:endParaRPr lang="en-US" dirty="0" smtClean="0"/>
          </a:p>
          <a:p>
            <a:pPr lvl="0"/>
            <a:r>
              <a:rPr lang="en-GB" dirty="0" smtClean="0"/>
              <a:t>Corruption undermines the global ability to provide food, water and energy security, to achieve the SDGs and to adapt to climate change.</a:t>
            </a:r>
            <a:endParaRPr lang="en-US" dirty="0" smtClean="0"/>
          </a:p>
          <a:p>
            <a:pPr lvl="0"/>
            <a:r>
              <a:rPr lang="en-GB" dirty="0" smtClean="0"/>
              <a:t>Corruption most harms children, women, the poor and the powerless and can be seen as a crime against all of humanity.</a:t>
            </a:r>
            <a:endParaRPr lang="en-US" dirty="0" smtClean="0"/>
          </a:p>
          <a:p>
            <a:pPr lvl="0"/>
            <a:r>
              <a:rPr lang="en-GB" dirty="0" smtClean="0"/>
              <a:t>Failures of governance are responsible for most water crises globally.</a:t>
            </a:r>
            <a:endParaRPr lang="en-US" dirty="0" smtClean="0"/>
          </a:p>
          <a:p>
            <a:pPr lvl="0"/>
            <a:r>
              <a:rPr lang="en-GB" dirty="0" smtClean="0"/>
              <a:t>Water governance with greater integrity will achieve transparency, accountability and participation– and address corruption.</a:t>
            </a:r>
            <a:endParaRPr lang="en-US" dirty="0" smtClean="0"/>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11</a:t>
            </a:fld>
            <a:endParaRPr lang="fr-FR" dirty="0"/>
          </a:p>
        </p:txBody>
      </p:sp>
    </p:spTree>
    <p:extLst>
      <p:ext uri="{BB962C8B-B14F-4D97-AF65-F5344CB8AC3E}">
        <p14:creationId xmlns:p14="http://schemas.microsoft.com/office/powerpoint/2010/main" val="265585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Develop and enforce water policies that incorporate TAP principles along with anticorruption measures in accordance with the obligations of the human rights to water and sanitation. </a:t>
            </a:r>
            <a:r>
              <a:rPr lang="en-US" sz="1200" kern="1200" dirty="0" smtClean="0">
                <a:solidFill>
                  <a:schemeClr val="tx1"/>
                </a:solidFill>
                <a:effectLst/>
                <a:latin typeface="+mn-lt"/>
                <a:ea typeface="+mn-ea"/>
                <a:cs typeface="+mn-cs"/>
              </a:rPr>
              <a:t>The TAP framework is a powerful tool for states to </a:t>
            </a:r>
            <a:r>
              <a:rPr lang="en-US" sz="1200" kern="1200" dirty="0" err="1" smtClean="0">
                <a:solidFill>
                  <a:schemeClr val="tx1"/>
                </a:solidFill>
                <a:effectLst/>
                <a:latin typeface="+mn-lt"/>
                <a:ea typeface="+mn-ea"/>
                <a:cs typeface="+mn-cs"/>
              </a:rPr>
              <a:t>fulfil</a:t>
            </a:r>
            <a:r>
              <a:rPr lang="en-US" sz="1200" kern="1200" dirty="0" smtClean="0">
                <a:solidFill>
                  <a:schemeClr val="tx1"/>
                </a:solidFill>
                <a:effectLst/>
                <a:latin typeface="+mn-lt"/>
                <a:ea typeface="+mn-ea"/>
                <a:cs typeface="+mn-cs"/>
              </a:rPr>
              <a:t> their obligation to deliver these human rights. Strengthening enforcement mechanisms is important to ensure that water legislation and anti-corruption legislation effectively improve people’s living conditions, and requires cooperation between anti-corruption, judicial and water institutions.   </a:t>
            </a:r>
            <a:r>
              <a:rPr lang="en-US" sz="1200" b="1"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Ensure public scrutiny and balance stakeholder interests in political and legislative processes.</a:t>
            </a:r>
            <a:r>
              <a:rPr lang="en-US" sz="1200" kern="1200" dirty="0" smtClean="0">
                <a:solidFill>
                  <a:schemeClr val="tx1"/>
                </a:solidFill>
                <a:effectLst/>
                <a:latin typeface="+mn-lt"/>
                <a:ea typeface="+mn-ea"/>
                <a:cs typeface="+mn-cs"/>
              </a:rPr>
              <a:t> Water management experiences of the last decade suggest that mobilizing stakeholders is important to ensure that policy is developed and implemented so that it works for integrity and against corruption. The interests of all relevant actors must be taken into account fairly. The current rush for land and water to secure food and energy can lead to hasty policy-making. In this context, the voices of the poor and marginalized – who suffer most from the changes – must be taken into account. Water access in many regions depends on traditional institutions and power relations that do not connect to the state’s legal framework. Adopting, extending or linking customary laws to state laws, when applicable and fair, can help protect the rights of the marginalized and the vulnerable.</a:t>
            </a:r>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12</a:t>
            </a:fld>
            <a:endParaRPr lang="fr-FR" dirty="0"/>
          </a:p>
        </p:txBody>
      </p:sp>
    </p:spTree>
    <p:extLst>
      <p:ext uri="{BB962C8B-B14F-4D97-AF65-F5344CB8AC3E}">
        <p14:creationId xmlns:p14="http://schemas.microsoft.com/office/powerpoint/2010/main" val="92200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13</a:t>
            </a:fld>
            <a:endParaRPr lang="fr-FR" dirty="0"/>
          </a:p>
        </p:txBody>
      </p:sp>
    </p:spTree>
    <p:extLst>
      <p:ext uri="{BB962C8B-B14F-4D97-AF65-F5344CB8AC3E}">
        <p14:creationId xmlns:p14="http://schemas.microsoft.com/office/powerpoint/2010/main" val="170676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14</a:t>
            </a:fld>
            <a:endParaRPr lang="fr-FR" dirty="0"/>
          </a:p>
        </p:txBody>
      </p:sp>
    </p:spTree>
    <p:extLst>
      <p:ext uri="{BB962C8B-B14F-4D97-AF65-F5344CB8AC3E}">
        <p14:creationId xmlns:p14="http://schemas.microsoft.com/office/powerpoint/2010/main" val="371883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 The Water Services Trust Fund (WSTF) in Kenya is a state corporation mandated to finance water and sanitation services for the poor and underserved communities. It receives funding from the Government and various donors. 6  The Fund has developed well-functioning risk management systems and produced outcomes that give good value for money (a 2014 survey of the condition of infrastructure found 84 per cent functionality). WSTF has established project selection procedures and a robust monitoring system. External audits are regularly carried out to verify the use of funds from the Fund down to the utility that implemented a project. However, so far the Fund has been an isolated sector initiative. Its integration into the country’s public finance system is limited.</a:t>
            </a:r>
          </a:p>
        </p:txBody>
      </p:sp>
      <p:sp>
        <p:nvSpPr>
          <p:cNvPr id="4" name="Slide Number Placeholder 3"/>
          <p:cNvSpPr>
            <a:spLocks noGrp="1"/>
          </p:cNvSpPr>
          <p:nvPr>
            <p:ph type="sldNum" sz="quarter" idx="10"/>
          </p:nvPr>
        </p:nvSpPr>
        <p:spPr/>
        <p:txBody>
          <a:bodyPr/>
          <a:lstStyle/>
          <a:p>
            <a:fld id="{F40822CA-ED9D-434A-9ACA-628FE52883E8}" type="slidenum">
              <a:rPr lang="fr-FR" smtClean="0"/>
              <a:t>15</a:t>
            </a:fld>
            <a:endParaRPr lang="fr-FR" dirty="0"/>
          </a:p>
        </p:txBody>
      </p:sp>
    </p:spTree>
    <p:extLst>
      <p:ext uri="{BB962C8B-B14F-4D97-AF65-F5344CB8AC3E}">
        <p14:creationId xmlns:p14="http://schemas.microsoft.com/office/powerpoint/2010/main" val="92200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noProof="0" dirty="0" smtClean="0">
                <a:solidFill>
                  <a:schemeClr val="tx1"/>
                </a:solidFill>
                <a:latin typeface="+mn-lt"/>
                <a:ea typeface="+mn-ea"/>
                <a:cs typeface="+mn-cs"/>
              </a:rPr>
              <a:t>ALTERNATIVE SLIDE WITH THE WHOLE WALL (see next)</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Put principles into practice: build ‘integrity walls’ appropriate to the context. It is no longer enough to enumerate the problems and weaknesses; it is time to build ‘integrity walls’ that keep out corruption and cement integrity as a core element of the water sector. </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This Global Outlook </a:t>
            </a:r>
            <a:r>
              <a:rPr lang="en-GB" sz="1200" b="0" i="0" u="none" strike="noStrike" kern="1200" baseline="0" noProof="0" dirty="0" smtClean="0">
                <a:solidFill>
                  <a:srgbClr val="FF0000"/>
                </a:solidFill>
                <a:latin typeface="+mn-lt"/>
                <a:ea typeface="+mn-ea"/>
                <a:cs typeface="+mn-cs"/>
              </a:rPr>
              <a:t>constitutes</a:t>
            </a:r>
            <a:r>
              <a:rPr lang="en-GB" sz="1200" b="0" i="0" u="none" strike="noStrike" kern="1200" baseline="0" noProof="0" dirty="0" smtClean="0">
                <a:solidFill>
                  <a:schemeClr val="tx1"/>
                </a:solidFill>
                <a:latin typeface="+mn-lt"/>
                <a:ea typeface="+mn-ea"/>
                <a:cs typeface="+mn-cs"/>
              </a:rPr>
              <a:t> a call to arms to policy-makers, governments, international agencies, institutions, citizens and the private sector to collaborate in order to build integrity in policies, investments, decisions, implementation and monitoring and evaluation.</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Sector professionals, leaders and civil society groups can use this report as a trigger for active dialogue on the topic of water and corruption that will lead to changes in both policy and practice.</a:t>
            </a:r>
            <a:endParaRPr lang="en-GB" noProof="0" dirty="0"/>
          </a:p>
        </p:txBody>
      </p:sp>
      <p:sp>
        <p:nvSpPr>
          <p:cNvPr id="4" name="Slide Number Placeholder 3"/>
          <p:cNvSpPr>
            <a:spLocks noGrp="1"/>
          </p:cNvSpPr>
          <p:nvPr>
            <p:ph type="sldNum" sz="quarter" idx="10"/>
          </p:nvPr>
        </p:nvSpPr>
        <p:spPr/>
        <p:txBody>
          <a:bodyPr/>
          <a:lstStyle/>
          <a:p>
            <a:fld id="{F40822CA-ED9D-434A-9ACA-628FE52883E8}" type="slidenum">
              <a:rPr lang="fr-FR" smtClean="0"/>
              <a:t>16</a:t>
            </a:fld>
            <a:endParaRPr lang="fr-FR" dirty="0"/>
          </a:p>
        </p:txBody>
      </p:sp>
    </p:spTree>
    <p:extLst>
      <p:ext uri="{BB962C8B-B14F-4D97-AF65-F5344CB8AC3E}">
        <p14:creationId xmlns:p14="http://schemas.microsoft.com/office/powerpoint/2010/main" val="30846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dirty="0" smtClean="0">
                <a:solidFill>
                  <a:schemeClr val="tx1"/>
                </a:solidFill>
                <a:latin typeface="+mn-lt"/>
                <a:ea typeface="+mn-ea"/>
                <a:cs typeface="+mn-cs"/>
              </a:rPr>
              <a:t>Integrity strategies and tools for the water sector can tackle areas such as: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Policy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Regulation and oversight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Human resources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User feedback and social accountability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Budgeting/Procurement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effectLst/>
                <a:latin typeface="+mn-lt"/>
                <a:ea typeface="+mn-ea"/>
                <a:cs typeface="+mn-cs"/>
              </a:rPr>
              <a:t>Awareness raising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Integrity in the water sector requires a change in power relations to hold to account those who control knowledge, resources and decision-making. Advocacy, capacity development and a range of tools all have a role to play in strengthening </a:t>
            </a:r>
            <a:r>
              <a:rPr lang="en-GB" sz="1200" kern="1200" dirty="0" smtClean="0">
                <a:solidFill>
                  <a:schemeClr val="tx1"/>
                </a:solidFill>
                <a:effectLst/>
                <a:latin typeface="+mn-lt"/>
                <a:ea typeface="+mn-ea"/>
                <a:cs typeface="+mn-cs"/>
              </a:rPr>
              <a:t>transparency, accountability and participation.</a:t>
            </a:r>
            <a:r>
              <a:rPr lang="en-US" dirty="0" smtClean="0">
                <a:effectLst/>
              </a:rPr>
              <a:t> </a:t>
            </a:r>
          </a:p>
          <a:p>
            <a:r>
              <a:rPr lang="en-GB" sz="1200" b="1" kern="1200" dirty="0" smtClean="0">
                <a:solidFill>
                  <a:schemeClr val="tx1"/>
                </a:solidFill>
                <a:effectLst/>
                <a:latin typeface="+mn-lt"/>
                <a:ea typeface="+mn-ea"/>
                <a:cs typeface="+mn-cs"/>
              </a:rPr>
              <a:t>Advocacy </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Advocacy influences attitudes and behaviour and builds momentum for social or policy change in the water sector at local, national or international levels. It is used to convince sector decision-makers that change is needed and to educate the public to resist corruption. Guidelines for water integrity advocacy recommend:</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Defining objectives with actionable indicators.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Targeting specific audiences with their own approaches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Conveying evidence-based and realistic messages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Building partnerships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Documenting impact, and publishing results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Right to information –protect </a:t>
            </a:r>
            <a:r>
              <a:rPr lang="en-GB" sz="1200" b="1" kern="1200" dirty="0" err="1" smtClean="0">
                <a:solidFill>
                  <a:schemeClr val="tx1"/>
                </a:solidFill>
                <a:effectLst/>
                <a:latin typeface="+mn-lt"/>
                <a:ea typeface="+mn-ea"/>
                <a:cs typeface="+mn-cs"/>
              </a:rPr>
              <a:t>whistleblowers</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right to information is crucial in preventing the misuse of power. More than 85 countries have a Freedom of Information Act and most have an ombudsman to investigate complaints.  TI advocates for the legal protection for </a:t>
            </a:r>
            <a:r>
              <a:rPr lang="en-GB" sz="1200" kern="1200" dirty="0" err="1" smtClean="0">
                <a:solidFill>
                  <a:schemeClr val="tx1"/>
                </a:solidFill>
                <a:effectLst/>
                <a:latin typeface="+mn-lt"/>
                <a:ea typeface="+mn-ea"/>
                <a:cs typeface="+mn-cs"/>
              </a:rPr>
              <a:t>whistleblowers</a:t>
            </a:r>
            <a:r>
              <a:rPr lang="en-GB" sz="1200" kern="1200" dirty="0" smtClean="0">
                <a:solidFill>
                  <a:schemeClr val="tx1"/>
                </a:solidFill>
                <a:effectLst/>
                <a:latin typeface="+mn-lt"/>
                <a:ea typeface="+mn-ea"/>
                <a:cs typeface="+mn-cs"/>
              </a:rPr>
              <a:t> who reveal corrupt or unethical practices, and supports country level Advocacy and Legal Advice Centres (ALACs). The OECD has published a study of best practices and guiding principles for </a:t>
            </a:r>
            <a:r>
              <a:rPr lang="en-GB" sz="1200" kern="1200" dirty="0" err="1" smtClean="0">
                <a:solidFill>
                  <a:schemeClr val="tx1"/>
                </a:solidFill>
                <a:effectLst/>
                <a:latin typeface="+mn-lt"/>
                <a:ea typeface="+mn-ea"/>
                <a:cs typeface="+mn-cs"/>
              </a:rPr>
              <a:t>whistleblower</a:t>
            </a:r>
            <a:r>
              <a:rPr lang="en-GB" sz="1200" kern="1200" dirty="0" smtClean="0">
                <a:solidFill>
                  <a:schemeClr val="tx1"/>
                </a:solidFill>
                <a:effectLst/>
                <a:latin typeface="+mn-lt"/>
                <a:ea typeface="+mn-ea"/>
                <a:cs typeface="+mn-cs"/>
              </a:rPr>
              <a:t> protection.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Media can shine a light on corruption</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Local and global media can highlight corruption and take integrity messages to the public. Media give a voice to social groups whose perspectives are not usually captured. Media effectiveness in exposing corruption requires independence (questions of ownership) freedom to operate (press freedom), capacity (good journalists) and the ability to reach people. Water sector specialists can provide journalists with information and facilitate visits to areas of concern.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Capacity development </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‘Capacity is not only about skills and procedures; it is also about incentives and governance’</a:t>
            </a:r>
            <a:r>
              <a:rPr lang="en-GB" sz="1200" kern="1200" dirty="0" smtClean="0">
                <a:solidFill>
                  <a:schemeClr val="tx1"/>
                </a:solidFill>
                <a:effectLst/>
                <a:latin typeface="+mn-lt"/>
                <a:ea typeface="+mn-ea"/>
                <a:cs typeface="+mn-cs"/>
              </a:rPr>
              <a:t> OECD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WIN promotes capacity development as a continuous process during which institutions, water groups and professional associations become better equipped to prevent corruption. It is important to strengthen institutions and organizations, not just the knowledge and skills of individuals.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approach that has proved successful in sub-Saharan Africa, MENA and Latin America, is to bring water stakeholders from a region together to share experiences and assess integrity risks and capacity development needs.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Support from top levels of management is paramount to create a safe climate for training in which participants can share dilemmas, pressures and challenges.  Staff must feel empowered and supported to challenge bad practice and to develop a zero-tolerance approach to corruption.  Women are under-represented in capacity development initiatives. Training should include content on the gendered nature of water use and power disparities.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Tools to build integrity </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Integrity tools can be used as an aid to prevent corruption and mismanagement to impose sanctions for breaches of integrity. Enforcement is mainly the task of specialized institutions, such as an anticorruption commission, public prosecutor or water sector regulator.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Integrity Management Toolbox supports organizations to build integrity into strategic plans and business models, with a step-by-step methodology for change. The Toolbox was developed by the </a:t>
            </a:r>
            <a:r>
              <a:rPr lang="en-GB" sz="1200" kern="1200" dirty="0" err="1" smtClean="0">
                <a:solidFill>
                  <a:schemeClr val="tx1"/>
                </a:solidFill>
                <a:effectLst/>
                <a:latin typeface="+mn-lt"/>
                <a:ea typeface="+mn-ea"/>
                <a:cs typeface="+mn-cs"/>
              </a:rPr>
              <a:t>cewas</a:t>
            </a:r>
            <a:r>
              <a:rPr lang="en-GB" sz="1200" kern="1200" dirty="0" smtClean="0">
                <a:solidFill>
                  <a:schemeClr val="tx1"/>
                </a:solidFill>
                <a:effectLst/>
                <a:latin typeface="+mn-lt"/>
                <a:ea typeface="+mn-ea"/>
                <a:cs typeface="+mn-cs"/>
              </a:rPr>
              <a:t>, WIN and GIZ, with local partners in Kenya and support from BMZ.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Steps in an integrity risk management process can be seen </a:t>
            </a:r>
            <a:r>
              <a:rPr lang="en-GB" sz="1200" u="sng" kern="1200" dirty="0" smtClean="0">
                <a:solidFill>
                  <a:schemeClr val="tx1"/>
                </a:solidFill>
                <a:effectLst/>
                <a:latin typeface="+mn-lt"/>
                <a:ea typeface="+mn-ea"/>
                <a:cs typeface="+mn-cs"/>
              </a:rPr>
              <a:t>here</a:t>
            </a:r>
            <a:r>
              <a:rPr lang="en-GB" sz="1200" kern="1200" dirty="0" smtClean="0">
                <a:solidFill>
                  <a:schemeClr val="tx1"/>
                </a:solidFill>
                <a:effectLst/>
                <a:latin typeface="+mn-lt"/>
                <a:ea typeface="+mn-ea"/>
                <a:cs typeface="+mn-cs"/>
              </a:rPr>
              <a:t> (link to a page with Figure 5.4 Steps of an integrity risk management process. Credit  WIN, Hermann-</a:t>
            </a:r>
            <a:r>
              <a:rPr lang="en-GB" sz="1200" kern="1200" dirty="0" err="1" smtClean="0">
                <a:solidFill>
                  <a:schemeClr val="tx1"/>
                </a:solidFill>
                <a:effectLst/>
                <a:latin typeface="+mn-lt"/>
                <a:ea typeface="+mn-ea"/>
                <a:cs typeface="+mn-cs"/>
              </a:rPr>
              <a:t>Friede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Kropac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Achermann</a:t>
            </a:r>
            <a:r>
              <a:rPr lang="en-GB" sz="1200" kern="1200" dirty="0" smtClean="0">
                <a:solidFill>
                  <a:schemeClr val="tx1"/>
                </a:solidFill>
                <a:effectLst/>
                <a:latin typeface="+mn-lt"/>
                <a:ea typeface="+mn-ea"/>
                <a:cs typeface="+mn-cs"/>
              </a:rPr>
              <a:t> et al., 2014; GIZ, 2012.</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table describing strategies and tools that can be used in the water sector can be found </a:t>
            </a:r>
            <a:r>
              <a:rPr lang="en-GB" sz="1200" u="sng" kern="1200" dirty="0" smtClean="0">
                <a:solidFill>
                  <a:schemeClr val="tx1"/>
                </a:solidFill>
                <a:effectLst/>
                <a:latin typeface="+mn-lt"/>
                <a:ea typeface="+mn-ea"/>
                <a:cs typeface="+mn-cs"/>
              </a:rPr>
              <a:t>here</a:t>
            </a:r>
            <a:r>
              <a:rPr lang="en-GB" sz="1200" kern="1200" dirty="0" smtClean="0">
                <a:solidFill>
                  <a:schemeClr val="tx1"/>
                </a:solidFill>
                <a:effectLst/>
                <a:latin typeface="+mn-lt"/>
                <a:ea typeface="+mn-ea"/>
                <a:cs typeface="+mn-cs"/>
              </a:rPr>
              <a:t>. (Link to page with Table 5.2)</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Water jobs: </a:t>
            </a:r>
            <a:r>
              <a:rPr lang="en-GB" sz="1200" dirty="0" smtClean="0"/>
              <a:t>an inclusive working climate, where roles and responsibilities are clear and working conditions are fair and satisfactory, is crucial to avoid unethical practices (this</a:t>
            </a:r>
            <a:r>
              <a:rPr lang="en-GB" sz="1200" baseline="0" dirty="0" smtClean="0"/>
              <a:t> year’s topic of SWWW is Water Jobs!</a:t>
            </a:r>
            <a:r>
              <a:rPr lang="en-GB" sz="1200" dirty="0" smtClean="0"/>
              <a:t>).</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0822CA-ED9D-434A-9ACA-628FE52883E8}" type="slidenum">
              <a:rPr lang="fr-FR" smtClean="0"/>
              <a:t>17</a:t>
            </a:fld>
            <a:endParaRPr lang="fr-FR" dirty="0"/>
          </a:p>
        </p:txBody>
      </p:sp>
    </p:spTree>
    <p:extLst>
      <p:ext uri="{BB962C8B-B14F-4D97-AF65-F5344CB8AC3E}">
        <p14:creationId xmlns:p14="http://schemas.microsoft.com/office/powerpoint/2010/main" val="92200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18</a:t>
            </a:fld>
            <a:endParaRPr lang="fr-FR" dirty="0"/>
          </a:p>
        </p:txBody>
      </p:sp>
    </p:spTree>
    <p:extLst>
      <p:ext uri="{BB962C8B-B14F-4D97-AF65-F5344CB8AC3E}">
        <p14:creationId xmlns:p14="http://schemas.microsoft.com/office/powerpoint/2010/main" val="200491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noProof="0" dirty="0" smtClean="0">
                <a:solidFill>
                  <a:schemeClr val="tx1"/>
                </a:solidFill>
                <a:latin typeface="+mn-lt"/>
                <a:ea typeface="+mn-ea"/>
                <a:cs typeface="+mn-cs"/>
              </a:rPr>
              <a:t>ALTERNATIVE SLIDE WITH THE WHOLE WALL (see next)</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Put principles into practice: build ‘integrity walls’ appropriate to the context. It is no longer enough to enumerate the problems and weaknesses; it is time to build ‘integrity walls’ that keep out corruption and cement integrity as a core element of the water sector. </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This Global Outlook </a:t>
            </a:r>
            <a:r>
              <a:rPr lang="en-GB" sz="1200" b="0" i="0" u="none" strike="noStrike" kern="1200" baseline="0" noProof="0" dirty="0" smtClean="0">
                <a:solidFill>
                  <a:srgbClr val="FF0000"/>
                </a:solidFill>
                <a:latin typeface="+mn-lt"/>
                <a:ea typeface="+mn-ea"/>
                <a:cs typeface="+mn-cs"/>
              </a:rPr>
              <a:t>constitutes</a:t>
            </a:r>
            <a:r>
              <a:rPr lang="en-GB" sz="1200" b="0" i="0" u="none" strike="noStrike" kern="1200" baseline="0" noProof="0" dirty="0" smtClean="0">
                <a:solidFill>
                  <a:schemeClr val="tx1"/>
                </a:solidFill>
                <a:latin typeface="+mn-lt"/>
                <a:ea typeface="+mn-ea"/>
                <a:cs typeface="+mn-cs"/>
              </a:rPr>
              <a:t> a call to arms to policy-makers, governments, international agencies, institutions, citizens and the private sector to collaborate in order to build integrity in policies, investments, decisions, implementation and monitoring and evaluation.</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Sector professionals, leaders and civil society groups can use this report as a trigger for active dialogue on the topic of water and corruption that will lead to changes in both policy and practice.</a:t>
            </a:r>
            <a:endParaRPr lang="en-GB" noProof="0" dirty="0"/>
          </a:p>
        </p:txBody>
      </p:sp>
      <p:sp>
        <p:nvSpPr>
          <p:cNvPr id="4" name="Slide Number Placeholder 3"/>
          <p:cNvSpPr>
            <a:spLocks noGrp="1"/>
          </p:cNvSpPr>
          <p:nvPr>
            <p:ph type="sldNum" sz="quarter" idx="10"/>
          </p:nvPr>
        </p:nvSpPr>
        <p:spPr/>
        <p:txBody>
          <a:bodyPr/>
          <a:lstStyle/>
          <a:p>
            <a:fld id="{F40822CA-ED9D-434A-9ACA-628FE52883E8}" type="slidenum">
              <a:rPr lang="fr-FR" smtClean="0"/>
              <a:t>19</a:t>
            </a:fld>
            <a:endParaRPr lang="fr-FR" dirty="0"/>
          </a:p>
        </p:txBody>
      </p:sp>
    </p:spTree>
    <p:extLst>
      <p:ext uri="{BB962C8B-B14F-4D97-AF65-F5344CB8AC3E}">
        <p14:creationId xmlns:p14="http://schemas.microsoft.com/office/powerpoint/2010/main" val="30846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‘Water </a:t>
            </a:r>
            <a:r>
              <a:rPr lang="fr-FR" dirty="0" err="1" smtClean="0"/>
              <a:t>integrity</a:t>
            </a:r>
            <a:r>
              <a:rPr lang="fr-FR" dirty="0" smtClean="0"/>
              <a:t> </a:t>
            </a:r>
            <a:r>
              <a:rPr lang="fr-FR" dirty="0" err="1" smtClean="0"/>
              <a:t>is</a:t>
            </a:r>
            <a:r>
              <a:rPr lang="fr-FR" dirty="0" smtClean="0"/>
              <a:t> the </a:t>
            </a:r>
            <a:r>
              <a:rPr lang="fr-FR" dirty="0" err="1" smtClean="0"/>
              <a:t>integrity</a:t>
            </a:r>
            <a:r>
              <a:rPr lang="fr-FR" dirty="0" smtClean="0"/>
              <a:t> of people and institutions </a:t>
            </a:r>
            <a:r>
              <a:rPr lang="fr-FR" dirty="0" err="1" smtClean="0"/>
              <a:t>governing</a:t>
            </a:r>
            <a:r>
              <a:rPr lang="fr-FR" dirty="0" smtClean="0"/>
              <a:t> water </a:t>
            </a:r>
            <a:r>
              <a:rPr lang="fr-FR" dirty="0" err="1" smtClean="0"/>
              <a:t>resources</a:t>
            </a:r>
            <a:r>
              <a:rPr lang="fr-FR" dirty="0" smtClean="0"/>
              <a:t>. It </a:t>
            </a:r>
            <a:r>
              <a:rPr lang="fr-FR" dirty="0" err="1" smtClean="0"/>
              <a:t>refers</a:t>
            </a:r>
            <a:r>
              <a:rPr lang="fr-FR" dirty="0" smtClean="0"/>
              <a:t> to </a:t>
            </a:r>
            <a:r>
              <a:rPr lang="fr-FR" dirty="0" err="1" smtClean="0"/>
              <a:t>decision-making</a:t>
            </a:r>
            <a:r>
              <a:rPr lang="fr-FR" dirty="0" smtClean="0"/>
              <a:t> </a:t>
            </a:r>
            <a:r>
              <a:rPr lang="fr-FR" dirty="0" err="1" smtClean="0"/>
              <a:t>that</a:t>
            </a:r>
            <a:r>
              <a:rPr lang="fr-FR" dirty="0" smtClean="0"/>
              <a:t> </a:t>
            </a:r>
            <a:r>
              <a:rPr lang="fr-FR" dirty="0" err="1" smtClean="0"/>
              <a:t>is</a:t>
            </a:r>
            <a:r>
              <a:rPr lang="fr-FR" dirty="0" smtClean="0"/>
              <a:t> </a:t>
            </a:r>
            <a:r>
              <a:rPr lang="fr-FR" dirty="0" err="1" smtClean="0"/>
              <a:t>fair</a:t>
            </a:r>
            <a:r>
              <a:rPr lang="fr-FR" dirty="0" smtClean="0"/>
              <a:t> and inclusive, </a:t>
            </a:r>
            <a:r>
              <a:rPr lang="fr-FR" dirty="0" err="1" smtClean="0"/>
              <a:t>honest</a:t>
            </a:r>
            <a:r>
              <a:rPr lang="fr-FR" dirty="0" smtClean="0"/>
              <a:t> and transparent, </a:t>
            </a:r>
            <a:r>
              <a:rPr lang="fr-FR" dirty="0" err="1" smtClean="0"/>
              <a:t>accountable</a:t>
            </a:r>
            <a:r>
              <a:rPr lang="fr-FR" dirty="0" smtClean="0"/>
              <a:t> and free of corruption. </a:t>
            </a:r>
          </a:p>
          <a:p>
            <a:r>
              <a:rPr lang="fr-FR" dirty="0" smtClean="0"/>
              <a:t>The </a:t>
            </a:r>
            <a:r>
              <a:rPr lang="fr-FR" dirty="0" err="1" smtClean="0"/>
              <a:t>term</a:t>
            </a:r>
            <a:r>
              <a:rPr lang="fr-FR" dirty="0" smtClean="0"/>
              <a:t> </a:t>
            </a:r>
            <a:r>
              <a:rPr lang="fr-FR" dirty="0" err="1" smtClean="0"/>
              <a:t>recalls</a:t>
            </a:r>
            <a:r>
              <a:rPr lang="fr-FR" dirty="0" smtClean="0"/>
              <a:t> </a:t>
            </a:r>
            <a:r>
              <a:rPr lang="fr-FR" dirty="0" err="1" smtClean="0"/>
              <a:t>that</a:t>
            </a:r>
            <a:r>
              <a:rPr lang="fr-FR" dirty="0" smtClean="0"/>
              <a:t> management </a:t>
            </a:r>
            <a:r>
              <a:rPr lang="fr-FR" dirty="0" err="1" smtClean="0"/>
              <a:t>decisions</a:t>
            </a:r>
            <a:r>
              <a:rPr lang="fr-FR" dirty="0" smtClean="0"/>
              <a:t> have an </a:t>
            </a:r>
            <a:r>
              <a:rPr lang="fr-FR" dirty="0" err="1" smtClean="0"/>
              <a:t>ethical</a:t>
            </a:r>
            <a:r>
              <a:rPr lang="fr-FR" dirty="0" smtClean="0"/>
              <a:t> dimension, and </a:t>
            </a:r>
            <a:r>
              <a:rPr lang="fr-FR" dirty="0" err="1" smtClean="0"/>
              <a:t>that</a:t>
            </a:r>
            <a:r>
              <a:rPr lang="fr-FR" dirty="0" smtClean="0"/>
              <a:t> leadership </a:t>
            </a:r>
            <a:r>
              <a:rPr lang="fr-FR" dirty="0" err="1" smtClean="0"/>
              <a:t>requires</a:t>
            </a:r>
            <a:r>
              <a:rPr lang="fr-FR" dirty="0" smtClean="0"/>
              <a:t> courage, as </a:t>
            </a:r>
            <a:r>
              <a:rPr lang="fr-FR" dirty="0" err="1" smtClean="0"/>
              <a:t>well</a:t>
            </a:r>
            <a:r>
              <a:rPr lang="fr-FR" dirty="0" smtClean="0"/>
              <a:t> as </a:t>
            </a:r>
            <a:r>
              <a:rPr lang="fr-FR" dirty="0" err="1" smtClean="0"/>
              <a:t>technical</a:t>
            </a:r>
            <a:r>
              <a:rPr lang="fr-FR" dirty="0" smtClean="0"/>
              <a:t> </a:t>
            </a:r>
            <a:r>
              <a:rPr lang="fr-FR" dirty="0" err="1" smtClean="0"/>
              <a:t>skills</a:t>
            </a:r>
            <a:r>
              <a:rPr lang="fr-FR" dirty="0" smtClean="0"/>
              <a:t>’</a:t>
            </a:r>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2</a:t>
            </a:fld>
            <a:endParaRPr lang="fr-FR"/>
          </a:p>
        </p:txBody>
      </p:sp>
    </p:spTree>
    <p:extLst>
      <p:ext uri="{BB962C8B-B14F-4D97-AF65-F5344CB8AC3E}">
        <p14:creationId xmlns:p14="http://schemas.microsoft.com/office/powerpoint/2010/main" val="251921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0822CA-ED9D-434A-9ACA-628FE52883E8}" type="slidenum">
              <a:rPr lang="fr-FR" smtClean="0"/>
              <a:t>20</a:t>
            </a:fld>
            <a:endParaRPr lang="fr-FR" dirty="0"/>
          </a:p>
        </p:txBody>
      </p:sp>
    </p:spTree>
    <p:extLst>
      <p:ext uri="{BB962C8B-B14F-4D97-AF65-F5344CB8AC3E}">
        <p14:creationId xmlns:p14="http://schemas.microsoft.com/office/powerpoint/2010/main" val="230060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Water integrity is a measure of the health of the sector. </a:t>
            </a:r>
            <a:endParaRPr lang="en-US" dirty="0" smtClean="0"/>
          </a:p>
          <a:p>
            <a:pPr lvl="0"/>
            <a:r>
              <a:rPr lang="en-GB" dirty="0" smtClean="0"/>
              <a:t>Corruption undermines the global ability to provide food, water and energy security, to achieve the SDGs and to adapt to climate change.</a:t>
            </a:r>
            <a:endParaRPr lang="en-US" dirty="0" smtClean="0"/>
          </a:p>
          <a:p>
            <a:pPr lvl="0"/>
            <a:r>
              <a:rPr lang="en-GB" dirty="0" smtClean="0"/>
              <a:t>Corruption most harms children, women, the poor and the powerless and can be seen as a crime against all of humanity.</a:t>
            </a:r>
            <a:endParaRPr lang="en-US" dirty="0" smtClean="0"/>
          </a:p>
          <a:p>
            <a:pPr lvl="0"/>
            <a:r>
              <a:rPr lang="en-GB" dirty="0" smtClean="0"/>
              <a:t>Failures of governance are responsible for most water crises globally.</a:t>
            </a:r>
            <a:endParaRPr lang="en-US" dirty="0" smtClean="0"/>
          </a:p>
          <a:p>
            <a:pPr lvl="0"/>
            <a:r>
              <a:rPr lang="en-GB" dirty="0" smtClean="0"/>
              <a:t>Water governance with greater integrity will achieve transparency, accountability and participation– and address corruption.</a:t>
            </a:r>
            <a:endParaRPr lang="en-US" dirty="0" smtClean="0"/>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3</a:t>
            </a:fld>
            <a:endParaRPr lang="fr-FR" dirty="0"/>
          </a:p>
        </p:txBody>
      </p:sp>
    </p:spTree>
    <p:extLst>
      <p:ext uri="{BB962C8B-B14F-4D97-AF65-F5344CB8AC3E}">
        <p14:creationId xmlns:p14="http://schemas.microsoft.com/office/powerpoint/2010/main" val="202756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The Water Integrity Global Outlook 2016 would not have been possible without the expertise and contributions of many individuals and institutions. WIN would like to thank our publication co-partners Cap-Net, GIZ, Global Water Partnership (GWP), UNDP Water Governance Facility at SIWI (WGF), Transparency International (TI), TI-Bangladesh (hosting BAWIN) for their continuous support and significant contributions, including editorial review.</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Water Integrity Network would also like to express its gratitude to its donors – BMZ, DGIS, SDC and </a:t>
            </a:r>
            <a:r>
              <a:rPr lang="en-GB" sz="1200" b="0" i="0" u="none" strike="noStrike" kern="1200" baseline="0" noProof="0" dirty="0" err="1" smtClean="0">
                <a:solidFill>
                  <a:schemeClr val="tx1"/>
                </a:solidFill>
                <a:latin typeface="+mn-lt"/>
                <a:ea typeface="+mn-ea"/>
                <a:cs typeface="+mn-cs"/>
              </a:rPr>
              <a:t>Sida</a:t>
            </a:r>
            <a:r>
              <a:rPr lang="en-GB" sz="1200" b="0" i="0" u="none" strike="noStrike" kern="1200" baseline="0" noProof="0" dirty="0" smtClean="0">
                <a:solidFill>
                  <a:schemeClr val="tx1"/>
                </a:solidFill>
                <a:latin typeface="+mn-lt"/>
                <a:ea typeface="+mn-ea"/>
                <a:cs typeface="+mn-cs"/>
              </a:rPr>
              <a:t> – for their trust in WIN and for making WIGO possible.</a:t>
            </a:r>
            <a:endParaRPr lang="en-GB" noProof="0" dirty="0"/>
          </a:p>
        </p:txBody>
      </p:sp>
      <p:sp>
        <p:nvSpPr>
          <p:cNvPr id="4" name="Slide Number Placeholder 3"/>
          <p:cNvSpPr>
            <a:spLocks noGrp="1"/>
          </p:cNvSpPr>
          <p:nvPr>
            <p:ph type="sldNum" sz="quarter" idx="10"/>
          </p:nvPr>
        </p:nvSpPr>
        <p:spPr/>
        <p:txBody>
          <a:bodyPr/>
          <a:lstStyle/>
          <a:p>
            <a:fld id="{F40822CA-ED9D-434A-9ACA-628FE52883E8}" type="slidenum">
              <a:rPr lang="fr-FR" smtClean="0"/>
              <a:t>4</a:t>
            </a:fld>
            <a:endParaRPr lang="fr-FR"/>
          </a:p>
        </p:txBody>
      </p:sp>
    </p:spTree>
    <p:extLst>
      <p:ext uri="{BB962C8B-B14F-4D97-AF65-F5344CB8AC3E}">
        <p14:creationId xmlns:p14="http://schemas.microsoft.com/office/powerpoint/2010/main" val="251921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0822CA-ED9D-434A-9ACA-628FE52883E8}" type="slidenum">
              <a:rPr lang="fr-FR" smtClean="0"/>
              <a:t>5</a:t>
            </a:fld>
            <a:endParaRPr lang="fr-FR"/>
          </a:p>
        </p:txBody>
      </p:sp>
    </p:spTree>
    <p:extLst>
      <p:ext uri="{BB962C8B-B14F-4D97-AF65-F5344CB8AC3E}">
        <p14:creationId xmlns:p14="http://schemas.microsoft.com/office/powerpoint/2010/main" val="29883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0822CA-ED9D-434A-9ACA-628FE52883E8}" type="slidenum">
              <a:rPr lang="fr-FR" smtClean="0"/>
              <a:t>6</a:t>
            </a:fld>
            <a:endParaRPr lang="fr-FR"/>
          </a:p>
        </p:txBody>
      </p:sp>
    </p:spTree>
    <p:extLst>
      <p:ext uri="{BB962C8B-B14F-4D97-AF65-F5344CB8AC3E}">
        <p14:creationId xmlns:p14="http://schemas.microsoft.com/office/powerpoint/2010/main" val="65370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0822CA-ED9D-434A-9ACA-628FE52883E8}" type="slidenum">
              <a:rPr lang="fr-FR" smtClean="0"/>
              <a:t>7</a:t>
            </a:fld>
            <a:endParaRPr lang="fr-FR"/>
          </a:p>
        </p:txBody>
      </p:sp>
    </p:spTree>
    <p:extLst>
      <p:ext uri="{BB962C8B-B14F-4D97-AF65-F5344CB8AC3E}">
        <p14:creationId xmlns:p14="http://schemas.microsoft.com/office/powerpoint/2010/main" val="235470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0822CA-ED9D-434A-9ACA-628FE52883E8}" type="slidenum">
              <a:rPr lang="fr-FR" smtClean="0"/>
              <a:t>8</a:t>
            </a:fld>
            <a:endParaRPr lang="fr-FR"/>
          </a:p>
        </p:txBody>
      </p:sp>
    </p:spTree>
    <p:extLst>
      <p:ext uri="{BB962C8B-B14F-4D97-AF65-F5344CB8AC3E}">
        <p14:creationId xmlns:p14="http://schemas.microsoft.com/office/powerpoint/2010/main" val="382581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Water integrity is a measure of the health of the sector. </a:t>
            </a:r>
            <a:endParaRPr lang="en-US" dirty="0" smtClean="0"/>
          </a:p>
          <a:p>
            <a:pPr lvl="0"/>
            <a:r>
              <a:rPr lang="en-GB" dirty="0" smtClean="0"/>
              <a:t>Corruption undermines the global ability to provide food, water and energy security, to achieve the SDGs and to adapt to climate change.</a:t>
            </a:r>
            <a:endParaRPr lang="en-US" dirty="0" smtClean="0"/>
          </a:p>
          <a:p>
            <a:pPr lvl="0"/>
            <a:r>
              <a:rPr lang="en-GB" dirty="0" smtClean="0"/>
              <a:t>Corruption most harms children, women, the poor and the powerless and can be seen as a crime against all of humanity.</a:t>
            </a:r>
            <a:endParaRPr lang="en-US" dirty="0" smtClean="0"/>
          </a:p>
          <a:p>
            <a:pPr lvl="0"/>
            <a:r>
              <a:rPr lang="en-GB" dirty="0" smtClean="0"/>
              <a:t>Failures of governance are responsible for most water crises globally.</a:t>
            </a:r>
            <a:endParaRPr lang="en-US" dirty="0" smtClean="0"/>
          </a:p>
          <a:p>
            <a:pPr lvl="0"/>
            <a:r>
              <a:rPr lang="en-GB" dirty="0" smtClean="0"/>
              <a:t>Water governance with greater integrity will achieve transparency, accountability and participation– and address corruption.</a:t>
            </a:r>
            <a:endParaRPr lang="en-US" dirty="0" smtClean="0"/>
          </a:p>
          <a:p>
            <a:endParaRPr lang="fr-FR" dirty="0"/>
          </a:p>
        </p:txBody>
      </p:sp>
      <p:sp>
        <p:nvSpPr>
          <p:cNvPr id="4" name="Slide Number Placeholder 3"/>
          <p:cNvSpPr>
            <a:spLocks noGrp="1"/>
          </p:cNvSpPr>
          <p:nvPr>
            <p:ph type="sldNum" sz="quarter" idx="10"/>
          </p:nvPr>
        </p:nvSpPr>
        <p:spPr/>
        <p:txBody>
          <a:bodyPr/>
          <a:lstStyle/>
          <a:p>
            <a:fld id="{F40822CA-ED9D-434A-9ACA-628FE52883E8}" type="slidenum">
              <a:rPr lang="fr-FR" smtClean="0"/>
              <a:t>9</a:t>
            </a:fld>
            <a:endParaRPr lang="fr-FR" dirty="0"/>
          </a:p>
        </p:txBody>
      </p:sp>
    </p:spTree>
    <p:extLst>
      <p:ext uri="{BB962C8B-B14F-4D97-AF65-F5344CB8AC3E}">
        <p14:creationId xmlns:p14="http://schemas.microsoft.com/office/powerpoint/2010/main" val="2027563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6429570" y="0"/>
            <a:ext cx="2714429" cy="37465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fr-FR"/>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180146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11717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612775"/>
            <a:ext cx="3860800" cy="5513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5" name="Date Placeholder 4"/>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90A6BC0-AA54-8944-8C77-FE8347271045}" type="slidenum">
              <a:rPr lang="fr-FR" smtClean="0"/>
              <a:t>‹#›</a:t>
            </a:fld>
            <a:endParaRPr lang="fr-FR" dirty="0"/>
          </a:p>
        </p:txBody>
      </p:sp>
      <p:sp>
        <p:nvSpPr>
          <p:cNvPr id="10" name="Title 1"/>
          <p:cNvSpPr>
            <a:spLocks noGrp="1"/>
          </p:cNvSpPr>
          <p:nvPr>
            <p:ph type="title"/>
          </p:nvPr>
        </p:nvSpPr>
        <p:spPr>
          <a:xfrm>
            <a:off x="4572000" y="604838"/>
            <a:ext cx="4114800" cy="1143000"/>
          </a:xfrm>
        </p:spPr>
        <p:txBody>
          <a:bodyPr/>
          <a:lstStyle/>
          <a:p>
            <a:r>
              <a:rPr lang="es-ES_tradnl" smtClean="0"/>
              <a:t>Click to edit Master title style</a:t>
            </a:r>
            <a:endParaRPr lang="fr-FR"/>
          </a:p>
        </p:txBody>
      </p:sp>
      <p:sp>
        <p:nvSpPr>
          <p:cNvPr id="11" name="Content Placeholder 2"/>
          <p:cNvSpPr>
            <a:spLocks noGrp="1"/>
          </p:cNvSpPr>
          <p:nvPr>
            <p:ph idx="13"/>
          </p:nvPr>
        </p:nvSpPr>
        <p:spPr>
          <a:xfrm>
            <a:off x="4572000" y="1943100"/>
            <a:ext cx="4114799" cy="4183063"/>
          </a:xfrm>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fr-FR" dirty="0"/>
          </a:p>
        </p:txBody>
      </p:sp>
    </p:spTree>
    <p:extLst>
      <p:ext uri="{BB962C8B-B14F-4D97-AF65-F5344CB8AC3E}">
        <p14:creationId xmlns:p14="http://schemas.microsoft.com/office/powerpoint/2010/main" val="4187180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71517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367081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35"/>
            <a:ext cx="7772400" cy="2898215"/>
          </a:xfrm>
        </p:spPr>
        <p:txBody>
          <a:bodyPr anchor="t">
            <a:noAutofit/>
          </a:bodyPr>
          <a:lstStyle>
            <a:lvl1pPr algn="r">
              <a:defRPr sz="5000"/>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fr-FR"/>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336515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_tradnl" dirty="0" smtClean="0"/>
              <a:t>CLICK TO EDIT MASTER TITLE STYLE</a:t>
            </a:r>
            <a:endParaRPr lang="fr-FR"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fr-FR" dirty="0"/>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305354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74558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1143000"/>
          </a:xfrm>
        </p:spPr>
        <p:txBody>
          <a:bodyPr/>
          <a:lstStyle/>
          <a:p>
            <a:r>
              <a:rPr lang="es-ES_tradnl"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5" name="Date Placeholder 4"/>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44951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4" name="Content Placeholder 3"/>
          <p:cNvSpPr>
            <a:spLocks noGrp="1"/>
          </p:cNvSpPr>
          <p:nvPr>
            <p:ph sz="half" idx="2"/>
          </p:nvPr>
        </p:nvSpPr>
        <p:spPr>
          <a:xfrm>
            <a:off x="457200" y="2387599"/>
            <a:ext cx="4040188" cy="3738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fr-FR"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387599"/>
            <a:ext cx="4041775" cy="3738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7" name="Date Placeholder 6"/>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E90A6BC0-AA54-8944-8C77-FE8347271045}" type="slidenum">
              <a:rPr lang="fr-FR" smtClean="0"/>
              <a:t>‹#›</a:t>
            </a:fld>
            <a:endParaRPr lang="fr-FR" dirty="0"/>
          </a:p>
        </p:txBody>
      </p:sp>
      <p:sp>
        <p:nvSpPr>
          <p:cNvPr id="10" name="Title 1"/>
          <p:cNvSpPr>
            <a:spLocks noGrp="1"/>
          </p:cNvSpPr>
          <p:nvPr>
            <p:ph type="title"/>
          </p:nvPr>
        </p:nvSpPr>
        <p:spPr>
          <a:xfrm>
            <a:off x="457200" y="325438"/>
            <a:ext cx="8229600" cy="1143000"/>
          </a:xfrm>
        </p:spPr>
        <p:txBody>
          <a:bodyPr/>
          <a:lstStyle/>
          <a:p>
            <a:r>
              <a:rPr lang="es-ES_tradnl" smtClean="0"/>
              <a:t>Click to edit Master title style</a:t>
            </a:r>
            <a:endParaRPr lang="fr-FR"/>
          </a:p>
        </p:txBody>
      </p:sp>
    </p:spTree>
    <p:extLst>
      <p:ext uri="{BB962C8B-B14F-4D97-AF65-F5344CB8AC3E}">
        <p14:creationId xmlns:p14="http://schemas.microsoft.com/office/powerpoint/2010/main" val="300243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Date Placeholder 2"/>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34678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305650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741C851-FC7B-1644-A5A3-333ACA55DBE9}" type="datetimeFigureOut">
              <a:rPr lang="en-US" smtClean="0"/>
              <a:t>4/15/2016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90A6BC0-AA54-8944-8C77-FE8347271045}" type="slidenum">
              <a:rPr lang="fr-FR" smtClean="0"/>
              <a:t>‹#›</a:t>
            </a:fld>
            <a:endParaRPr lang="fr-FR" dirty="0"/>
          </a:p>
        </p:txBody>
      </p:sp>
    </p:spTree>
    <p:extLst>
      <p:ext uri="{BB962C8B-B14F-4D97-AF65-F5344CB8AC3E}">
        <p14:creationId xmlns:p14="http://schemas.microsoft.com/office/powerpoint/2010/main" val="182486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604838"/>
            <a:ext cx="8229601" cy="1143000"/>
          </a:xfrm>
          <a:prstGeom prst="rect">
            <a:avLst/>
          </a:prstGeom>
        </p:spPr>
        <p:txBody>
          <a:bodyPr vert="horz" lIns="91440" tIns="45720" rIns="91440" bIns="45720" rtlCol="0" anchor="b">
            <a:normAutofit/>
          </a:bodyPr>
          <a:lstStyle/>
          <a:p>
            <a:r>
              <a:rPr lang="es-ES_tradnl" dirty="0" smtClean="0"/>
              <a:t>CLICK TO EDIT MASTER TITLE STYLE</a:t>
            </a:r>
            <a:endParaRPr lang="fr-FR" dirty="0"/>
          </a:p>
        </p:txBody>
      </p:sp>
      <p:sp>
        <p:nvSpPr>
          <p:cNvPr id="3" name="Text Placeholder 2"/>
          <p:cNvSpPr>
            <a:spLocks noGrp="1"/>
          </p:cNvSpPr>
          <p:nvPr>
            <p:ph type="body" idx="1"/>
          </p:nvPr>
        </p:nvSpPr>
        <p:spPr>
          <a:xfrm>
            <a:off x="457200" y="1943100"/>
            <a:ext cx="8229599" cy="4183063"/>
          </a:xfrm>
          <a:prstGeom prst="rect">
            <a:avLst/>
          </a:prstGeom>
        </p:spPr>
        <p:txBody>
          <a:bodyPr vert="horz" lIns="91440" tIns="45720" rIns="91440" bIns="45720" rtlCol="0" anchor="t">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fr-F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1C851-FC7B-1644-A5A3-333ACA55DBE9}" type="datetimeFigureOut">
              <a:rPr lang="en-US" smtClean="0"/>
              <a:t>4/15/2016</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A6BC0-AA54-8944-8C77-FE8347271045}" type="slidenum">
              <a:rPr lang="fr-FR" smtClean="0"/>
              <a:t>‹#›</a:t>
            </a:fld>
            <a:endParaRPr lang="fr-FR" dirty="0"/>
          </a:p>
        </p:txBody>
      </p:sp>
      <p:pic>
        <p:nvPicPr>
          <p:cNvPr id="7" name="Bild 6"/>
          <p:cNvPicPr>
            <a:picLocks noChangeAspect="1"/>
          </p:cNvPicPr>
          <p:nvPr userDrawn="1"/>
        </p:nvPicPr>
        <p:blipFill>
          <a:blip r:embed="rId15"/>
          <a:stretch>
            <a:fillRect/>
          </a:stretch>
        </p:blipFill>
        <p:spPr>
          <a:xfrm>
            <a:off x="7600950" y="6126163"/>
            <a:ext cx="1085850" cy="395924"/>
          </a:xfrm>
          <a:prstGeom prst="rect">
            <a:avLst/>
          </a:prstGeom>
        </p:spPr>
      </p:pic>
    </p:spTree>
    <p:extLst>
      <p:ext uri="{BB962C8B-B14F-4D97-AF65-F5344CB8AC3E}">
        <p14:creationId xmlns:p14="http://schemas.microsoft.com/office/powerpoint/2010/main" val="18705915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58" r:id="rId12"/>
    <p:sldLayoutId id="2147483659" r:id="rId13"/>
  </p:sldLayoutIdLst>
  <p:timing>
    <p:tnLst>
      <p:par>
        <p:cTn id="1" dur="indefinite" restart="never" nodeType="tmRoot"/>
      </p:par>
    </p:tnLst>
  </p:timing>
  <p:txStyles>
    <p:titleStyle>
      <a:lvl1pPr algn="l" defTabSz="457200" rtl="0" eaLnBrk="1" latinLnBrk="0" hangingPunct="1">
        <a:spcBef>
          <a:spcPct val="0"/>
        </a:spcBef>
        <a:buNone/>
        <a:defRPr sz="3600" b="1" kern="1200">
          <a:solidFill>
            <a:srgbClr val="118BD8"/>
          </a:solidFill>
          <a:latin typeface="Roboto"/>
          <a:ea typeface="+mj-ea"/>
          <a:cs typeface="Roboto"/>
        </a:defRPr>
      </a:lvl1pPr>
    </p:titleStyle>
    <p:bodyStyle>
      <a:lvl1pPr marL="342900" indent="-342900" algn="l" defTabSz="457200" rtl="0" eaLnBrk="1" latinLnBrk="0" hangingPunct="1">
        <a:lnSpc>
          <a:spcPct val="100000"/>
        </a:lnSpc>
        <a:spcBef>
          <a:spcPct val="20000"/>
        </a:spcBef>
        <a:buFont typeface="Arial"/>
        <a:buChar char="•"/>
        <a:defRPr sz="2600" kern="1200">
          <a:solidFill>
            <a:schemeClr val="tx1"/>
          </a:solidFill>
          <a:latin typeface="Roboto Light"/>
          <a:ea typeface="+mn-ea"/>
          <a:cs typeface="Roboto Light"/>
        </a:defRPr>
      </a:lvl1pPr>
      <a:lvl2pPr marL="742950" indent="-285750" algn="l" defTabSz="457200" rtl="0" eaLnBrk="1" latinLnBrk="0" hangingPunct="1">
        <a:lnSpc>
          <a:spcPct val="100000"/>
        </a:lnSpc>
        <a:spcBef>
          <a:spcPct val="20000"/>
        </a:spcBef>
        <a:buFont typeface="Arial"/>
        <a:buChar char="–"/>
        <a:defRPr sz="2200" kern="1200">
          <a:solidFill>
            <a:schemeClr val="tx1"/>
          </a:solidFill>
          <a:latin typeface="Roboto Light"/>
          <a:ea typeface="+mn-ea"/>
          <a:cs typeface="Roboto Light"/>
        </a:defRPr>
      </a:lvl2pPr>
      <a:lvl3pPr marL="1143000" indent="-228600" algn="l" defTabSz="457200" rtl="0" eaLnBrk="1" latinLnBrk="0" hangingPunct="1">
        <a:lnSpc>
          <a:spcPct val="100000"/>
        </a:lnSpc>
        <a:spcBef>
          <a:spcPct val="20000"/>
        </a:spcBef>
        <a:buFont typeface="Arial"/>
        <a:buChar char="•"/>
        <a:defRPr sz="1800" kern="1200">
          <a:solidFill>
            <a:schemeClr val="tx1"/>
          </a:solidFill>
          <a:latin typeface="Roboto Light"/>
          <a:ea typeface="+mn-ea"/>
          <a:cs typeface="Roboto Light"/>
        </a:defRPr>
      </a:lvl3pPr>
      <a:lvl4pPr marL="1600200" indent="-228600" algn="l" defTabSz="457200" rtl="0" eaLnBrk="1" latinLnBrk="0" hangingPunct="1">
        <a:lnSpc>
          <a:spcPct val="100000"/>
        </a:lnSpc>
        <a:spcBef>
          <a:spcPct val="20000"/>
        </a:spcBef>
        <a:buFont typeface="Arial"/>
        <a:buChar char="–"/>
        <a:defRPr sz="1600" kern="1200">
          <a:solidFill>
            <a:schemeClr val="tx1"/>
          </a:solidFill>
          <a:latin typeface="Roboto Light"/>
          <a:ea typeface="+mn-ea"/>
          <a:cs typeface="Roboto Light"/>
        </a:defRPr>
      </a:lvl4pPr>
      <a:lvl5pPr marL="2057400" indent="-228600" algn="l" defTabSz="457200" rtl="0" eaLnBrk="1" latinLnBrk="0" hangingPunct="1">
        <a:lnSpc>
          <a:spcPct val="100000"/>
        </a:lnSpc>
        <a:spcBef>
          <a:spcPct val="20000"/>
        </a:spcBef>
        <a:buFont typeface="Arial"/>
        <a:buChar char="»"/>
        <a:defRPr sz="14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jpg"/><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5149486" y="0"/>
            <a:ext cx="3994514" cy="5513294"/>
          </a:xfrm>
          <a:prstGeom prst="rect">
            <a:avLst/>
          </a:prstGeom>
        </p:spPr>
      </p:pic>
      <p:sp>
        <p:nvSpPr>
          <p:cNvPr id="3" name="Titel 1"/>
          <p:cNvSpPr txBox="1">
            <a:spLocks/>
          </p:cNvSpPr>
          <p:nvPr/>
        </p:nvSpPr>
        <p:spPr>
          <a:xfrm>
            <a:off x="457200" y="328741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4000" b="1" dirty="0" smtClean="0">
                <a:solidFill>
                  <a:srgbClr val="118BD8"/>
                </a:solidFill>
                <a:latin typeface="Roboto"/>
                <a:cs typeface="Roboto"/>
              </a:rPr>
              <a:t>WATER INTEGRITY</a:t>
            </a:r>
            <a:br>
              <a:rPr lang="de-DE" sz="4000" b="1" dirty="0" smtClean="0">
                <a:solidFill>
                  <a:srgbClr val="118BD8"/>
                </a:solidFill>
                <a:latin typeface="Roboto"/>
                <a:cs typeface="Roboto"/>
              </a:rPr>
            </a:br>
            <a:r>
              <a:rPr lang="de-DE" sz="4000" b="1" dirty="0" smtClean="0">
                <a:solidFill>
                  <a:srgbClr val="118BD8"/>
                </a:solidFill>
                <a:latin typeface="Roboto"/>
                <a:cs typeface="Roboto"/>
              </a:rPr>
              <a:t>GLOBAL OUTLOOK 2016</a:t>
            </a:r>
            <a:endParaRPr lang="de-DE" sz="4000" b="1" dirty="0">
              <a:solidFill>
                <a:srgbClr val="118BD8"/>
              </a:solidFill>
              <a:latin typeface="Roboto"/>
              <a:cs typeface="Roboto"/>
            </a:endParaRPr>
          </a:p>
        </p:txBody>
      </p:sp>
      <p:sp>
        <p:nvSpPr>
          <p:cNvPr id="4" name="Untertitel 2"/>
          <p:cNvSpPr>
            <a:spLocks noGrp="1"/>
          </p:cNvSpPr>
          <p:nvPr>
            <p:ph type="subTitle" idx="1"/>
          </p:nvPr>
        </p:nvSpPr>
        <p:spPr>
          <a:xfrm>
            <a:off x="457200" y="4703462"/>
            <a:ext cx="6985000" cy="1752600"/>
          </a:xfrm>
        </p:spPr>
        <p:txBody>
          <a:bodyPr>
            <a:normAutofit/>
          </a:bodyPr>
          <a:lstStyle/>
          <a:p>
            <a:pPr algn="l"/>
            <a:r>
              <a:rPr lang="en-GB" sz="2200" dirty="0" smtClean="0">
                <a:solidFill>
                  <a:schemeClr val="tx1"/>
                </a:solidFill>
              </a:rPr>
              <a:t>Clean water needs clean governance</a:t>
            </a:r>
            <a:endParaRPr lang="en-GB" sz="2200" dirty="0">
              <a:solidFill>
                <a:schemeClr val="tx1"/>
              </a:solidFill>
            </a:endParaRPr>
          </a:p>
        </p:txBody>
      </p:sp>
    </p:spTree>
    <p:extLst>
      <p:ext uri="{BB962C8B-B14F-4D97-AF65-F5344CB8AC3E}">
        <p14:creationId xmlns:p14="http://schemas.microsoft.com/office/powerpoint/2010/main" val="2726500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a:p>
          <a:p>
            <a:r>
              <a:rPr lang="en-GB" b="1" dirty="0">
                <a:latin typeface="Roboto"/>
                <a:cs typeface="Roboto"/>
              </a:rPr>
              <a:t>Every 10% of investment lost to corruption</a:t>
            </a:r>
            <a:br>
              <a:rPr lang="en-GB" b="1" dirty="0">
                <a:latin typeface="Roboto"/>
                <a:cs typeface="Roboto"/>
              </a:rPr>
            </a:br>
            <a:r>
              <a:rPr lang="en-GB" dirty="0"/>
              <a:t>means annual losses in excess of US$ 75 </a:t>
            </a:r>
            <a:r>
              <a:rPr lang="en-GB" dirty="0" smtClean="0"/>
              <a:t>billion</a:t>
            </a:r>
          </a:p>
          <a:p>
            <a:endParaRPr lang="en-GB" dirty="0"/>
          </a:p>
        </p:txBody>
      </p:sp>
      <p:sp>
        <p:nvSpPr>
          <p:cNvPr id="4" name="Title 3"/>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t>
            </a:r>
            <a:r>
              <a:rPr lang="fr-FR" dirty="0" err="1" smtClean="0"/>
              <a:t>stake</a:t>
            </a:r>
            <a:r>
              <a:rPr lang="fr-FR" dirty="0" smtClean="0"/>
              <a:t> ?</a:t>
            </a:r>
            <a:endParaRPr lang="fr-FR" dirty="0"/>
          </a:p>
        </p:txBody>
      </p:sp>
      <p:pic>
        <p:nvPicPr>
          <p:cNvPr id="7" name="Bild 6"/>
          <p:cNvPicPr>
            <a:picLocks noChangeAspect="1"/>
          </p:cNvPicPr>
          <p:nvPr/>
        </p:nvPicPr>
        <p:blipFill>
          <a:blip r:embed="rId3"/>
          <a:stretch>
            <a:fillRect/>
          </a:stretch>
        </p:blipFill>
        <p:spPr>
          <a:xfrm rot="10800000">
            <a:off x="7251428" y="0"/>
            <a:ext cx="1892572" cy="1397000"/>
          </a:xfrm>
          <a:prstGeom prst="rect">
            <a:avLst/>
          </a:prstGeom>
        </p:spPr>
      </p:pic>
    </p:spTree>
    <p:extLst>
      <p:ext uri="{BB962C8B-B14F-4D97-AF65-F5344CB8AC3E}">
        <p14:creationId xmlns:p14="http://schemas.microsoft.com/office/powerpoint/2010/main" val="246080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Corruption </a:t>
            </a:r>
            <a:r>
              <a:rPr lang="en-US" dirty="0"/>
              <a:t>in the sector undermines the global ability to provide food, water and energy security for all, to achieve the SDGs and to adapt to climate change.</a:t>
            </a:r>
          </a:p>
          <a:p>
            <a:r>
              <a:rPr lang="en-GB" dirty="0"/>
              <a:t>Corruption is a disease </a:t>
            </a:r>
            <a:r>
              <a:rPr lang="en-GB" dirty="0" smtClean="0"/>
              <a:t>that </a:t>
            </a:r>
            <a:r>
              <a:rPr lang="en-GB" dirty="0"/>
              <a:t>harms children, women, the poor and the </a:t>
            </a:r>
            <a:r>
              <a:rPr lang="en-GB" dirty="0" smtClean="0"/>
              <a:t>powerless most.</a:t>
            </a:r>
            <a:endParaRPr lang="en-GB" dirty="0"/>
          </a:p>
          <a:p>
            <a:endParaRPr lang="en-GB" dirty="0"/>
          </a:p>
        </p:txBody>
      </p:sp>
      <p:sp>
        <p:nvSpPr>
          <p:cNvPr id="4" name="Title 3"/>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t>
            </a:r>
            <a:r>
              <a:rPr lang="fr-FR" dirty="0" err="1" smtClean="0"/>
              <a:t>stake</a:t>
            </a:r>
            <a:r>
              <a:rPr lang="fr-FR" dirty="0" smtClean="0"/>
              <a:t> ?</a:t>
            </a:r>
            <a:endParaRPr lang="fr-FR" dirty="0"/>
          </a:p>
        </p:txBody>
      </p:sp>
      <p:pic>
        <p:nvPicPr>
          <p:cNvPr id="7" name="Bild 6"/>
          <p:cNvPicPr>
            <a:picLocks noChangeAspect="1"/>
          </p:cNvPicPr>
          <p:nvPr/>
        </p:nvPicPr>
        <p:blipFill>
          <a:blip r:embed="rId3"/>
          <a:stretch>
            <a:fillRect/>
          </a:stretch>
        </p:blipFill>
        <p:spPr>
          <a:xfrm rot="10800000">
            <a:off x="7251428" y="0"/>
            <a:ext cx="1892572" cy="1397000"/>
          </a:xfrm>
          <a:prstGeom prst="rect">
            <a:avLst/>
          </a:prstGeom>
        </p:spPr>
      </p:pic>
    </p:spTree>
    <p:extLst>
      <p:ext uri="{BB962C8B-B14F-4D97-AF65-F5344CB8AC3E}">
        <p14:creationId xmlns:p14="http://schemas.microsoft.com/office/powerpoint/2010/main" val="310782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RECOMMENDATIONS</a:t>
            </a:r>
            <a:endParaRPr lang="en-GB" dirty="0"/>
          </a:p>
        </p:txBody>
      </p:sp>
      <p:sp>
        <p:nvSpPr>
          <p:cNvPr id="3" name="Content Placeholder 2"/>
          <p:cNvSpPr>
            <a:spLocks noGrp="1"/>
          </p:cNvSpPr>
          <p:nvPr>
            <p:ph idx="1"/>
          </p:nvPr>
        </p:nvSpPr>
        <p:spPr/>
        <p:txBody>
          <a:bodyPr>
            <a:normAutofit/>
          </a:bodyPr>
          <a:lstStyle/>
          <a:p>
            <a:r>
              <a:rPr lang="en-US" dirty="0"/>
              <a:t>Strengthen water integrity in order to support the implementation of the SDGs and ensure the fulfilment of the human rights to water and sanitation. </a:t>
            </a:r>
          </a:p>
          <a:p>
            <a:r>
              <a:rPr lang="en-US" dirty="0" smtClean="0"/>
              <a:t>Explicitly </a:t>
            </a:r>
            <a:r>
              <a:rPr lang="en-US" dirty="0"/>
              <a:t>recognize and address the lack of integrity and the presence of corruption as major concerns in water governance and management. </a:t>
            </a:r>
          </a:p>
        </p:txBody>
      </p:sp>
      <p:pic>
        <p:nvPicPr>
          <p:cNvPr id="6" name="Bild 5"/>
          <p:cNvPicPr>
            <a:picLocks noChangeAspect="1"/>
          </p:cNvPicPr>
          <p:nvPr/>
        </p:nvPicPr>
        <p:blipFill rotWithShape="1">
          <a:blip r:embed="rId3"/>
          <a:srcRect l="33333" t="47248"/>
          <a:stretch/>
        </p:blipFill>
        <p:spPr>
          <a:xfrm>
            <a:off x="5815853" y="0"/>
            <a:ext cx="3149600" cy="1203331"/>
          </a:xfrm>
          <a:prstGeom prst="rect">
            <a:avLst/>
          </a:prstGeom>
        </p:spPr>
      </p:pic>
    </p:spTree>
    <p:extLst>
      <p:ext uri="{BB962C8B-B14F-4D97-AF65-F5344CB8AC3E}">
        <p14:creationId xmlns:p14="http://schemas.microsoft.com/office/powerpoint/2010/main" val="1433579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7767320" y="0"/>
            <a:ext cx="1376680" cy="2438400"/>
          </a:xfrm>
          <a:prstGeom prst="rect">
            <a:avLst/>
          </a:prstGeom>
        </p:spPr>
      </p:pic>
      <p:sp>
        <p:nvSpPr>
          <p:cNvPr id="2" name="Title 1"/>
          <p:cNvSpPr>
            <a:spLocks noGrp="1"/>
          </p:cNvSpPr>
          <p:nvPr>
            <p:ph type="title"/>
          </p:nvPr>
        </p:nvSpPr>
        <p:spPr/>
        <p:txBody>
          <a:bodyPr>
            <a:normAutofit/>
          </a:bodyPr>
          <a:lstStyle/>
          <a:p>
            <a:r>
              <a:rPr lang="fr-FR" dirty="0" smtClean="0"/>
              <a:t>KEY </a:t>
            </a:r>
            <a:r>
              <a:rPr lang="fr-FR" dirty="0" smtClean="0"/>
              <a:t>MESSAGES (2)</a:t>
            </a:r>
            <a:endParaRPr lang="en-GB" dirty="0"/>
          </a:p>
        </p:txBody>
      </p:sp>
      <p:sp>
        <p:nvSpPr>
          <p:cNvPr id="3" name="Content Placeholder 2"/>
          <p:cNvSpPr>
            <a:spLocks noGrp="1"/>
          </p:cNvSpPr>
          <p:nvPr>
            <p:ph idx="1"/>
          </p:nvPr>
        </p:nvSpPr>
        <p:spPr/>
        <p:txBody>
          <a:bodyPr>
            <a:normAutofit lnSpcReduction="10000"/>
          </a:bodyPr>
          <a:lstStyle/>
          <a:p>
            <a:r>
              <a:rPr lang="en-GB" dirty="0"/>
              <a:t>Clearly defined, implemented and enforced laws and policies are needed to safeguard the integrity of the water sector.</a:t>
            </a:r>
          </a:p>
          <a:p>
            <a:r>
              <a:rPr lang="en-GB" dirty="0"/>
              <a:t>Water policies should incorporate </a:t>
            </a:r>
            <a:r>
              <a:rPr lang="en-GB" dirty="0" smtClean="0"/>
              <a:t>TAP</a:t>
            </a:r>
            <a:r>
              <a:rPr lang="en-GB" dirty="0"/>
              <a:t> principles in accordance with the obligations of the human rights to water and sanitation.</a:t>
            </a:r>
          </a:p>
          <a:p>
            <a:r>
              <a:rPr lang="en-GB" dirty="0"/>
              <a:t>Multi-stakeholder participation in policy-making processes is key to ensuring that policy is implemented so that the most vulnerable do not lose out.</a:t>
            </a:r>
          </a:p>
        </p:txBody>
      </p:sp>
    </p:spTree>
    <p:extLst>
      <p:ext uri="{BB962C8B-B14F-4D97-AF65-F5344CB8AC3E}">
        <p14:creationId xmlns:p14="http://schemas.microsoft.com/office/powerpoint/2010/main" val="351602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KEY </a:t>
            </a:r>
            <a:r>
              <a:rPr lang="fr-FR" dirty="0" smtClean="0"/>
              <a:t>MESSAGES (3)</a:t>
            </a:r>
            <a:endParaRPr lang="en-GB" dirty="0"/>
          </a:p>
        </p:txBody>
      </p:sp>
      <p:sp>
        <p:nvSpPr>
          <p:cNvPr id="3" name="Content Placeholder 2"/>
          <p:cNvSpPr>
            <a:spLocks noGrp="1"/>
          </p:cNvSpPr>
          <p:nvPr>
            <p:ph idx="1"/>
          </p:nvPr>
        </p:nvSpPr>
        <p:spPr/>
        <p:txBody>
          <a:bodyPr>
            <a:noAutofit/>
          </a:bodyPr>
          <a:lstStyle/>
          <a:p>
            <a:r>
              <a:rPr lang="en-GB" sz="2400" dirty="0"/>
              <a:t>Establishing integrity, trust and respect as ground rules at the outset of planning process sets a standard for preventing corruption and for a project or programme in achieving its aims.</a:t>
            </a:r>
          </a:p>
          <a:p>
            <a:r>
              <a:rPr lang="en-GB" sz="2400" dirty="0"/>
              <a:t>All phases of a water project carry high integrity risks and require transparency, fairness, non-discrimination and accountability.</a:t>
            </a:r>
          </a:p>
          <a:p>
            <a:r>
              <a:rPr lang="en-GB" sz="2400" dirty="0"/>
              <a:t>Involving citizens, consumers and civil society organizations is important for establishing integrity, especially in large-scale and complex processes</a:t>
            </a:r>
            <a:r>
              <a:rPr lang="en-GB" sz="2400" dirty="0" smtClean="0"/>
              <a:t>. In particular women.</a:t>
            </a:r>
            <a:endParaRPr lang="en-GB" sz="2400" dirty="0"/>
          </a:p>
        </p:txBody>
      </p:sp>
      <p:pic>
        <p:nvPicPr>
          <p:cNvPr id="6" name="Bild 5"/>
          <p:cNvPicPr>
            <a:picLocks noChangeAspect="1"/>
          </p:cNvPicPr>
          <p:nvPr/>
        </p:nvPicPr>
        <p:blipFill rotWithShape="1">
          <a:blip r:embed="rId3"/>
          <a:srcRect l="33333" t="47248"/>
          <a:stretch/>
        </p:blipFill>
        <p:spPr>
          <a:xfrm>
            <a:off x="5651500" y="0"/>
            <a:ext cx="3149600" cy="1203331"/>
          </a:xfrm>
          <a:prstGeom prst="rect">
            <a:avLst/>
          </a:prstGeom>
        </p:spPr>
      </p:pic>
    </p:spTree>
    <p:extLst>
      <p:ext uri="{BB962C8B-B14F-4D97-AF65-F5344CB8AC3E}">
        <p14:creationId xmlns:p14="http://schemas.microsoft.com/office/powerpoint/2010/main" val="228146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STUDY: KENYA</a:t>
            </a:r>
            <a:endParaRPr lang="en-GB" dirty="0"/>
          </a:p>
        </p:txBody>
      </p:sp>
      <p:pic>
        <p:nvPicPr>
          <p:cNvPr id="4" name="Bild 3"/>
          <p:cNvPicPr>
            <a:picLocks noChangeAspect="1"/>
          </p:cNvPicPr>
          <p:nvPr/>
        </p:nvPicPr>
        <p:blipFill rotWithShape="1">
          <a:blip r:embed="rId3"/>
          <a:srcRect l="3333" t="28304" r="45385" b="36257"/>
          <a:stretch/>
        </p:blipFill>
        <p:spPr>
          <a:xfrm>
            <a:off x="5903303" y="0"/>
            <a:ext cx="3240697" cy="1346201"/>
          </a:xfrm>
          <a:prstGeom prst="rect">
            <a:avLst/>
          </a:prstGeom>
        </p:spPr>
      </p:pic>
      <p:pic>
        <p:nvPicPr>
          <p:cNvPr id="8" name="Picture 7" descr="WSTF.ai"/>
          <p:cNvPicPr>
            <a:picLocks noChangeAspect="1"/>
          </p:cNvPicPr>
          <p:nvPr/>
        </p:nvPicPr>
        <p:blipFill rotWithShape="1">
          <a:blip r:embed="rId4">
            <a:extLst>
              <a:ext uri="{28A0092B-C50C-407E-A947-70E740481C1C}">
                <a14:useLocalDpi xmlns:a14="http://schemas.microsoft.com/office/drawing/2010/main" val="0"/>
              </a:ext>
            </a:extLst>
          </a:blip>
          <a:srcRect l="12144" t="28992" r="12939" b="29296"/>
          <a:stretch/>
        </p:blipFill>
        <p:spPr>
          <a:xfrm>
            <a:off x="1167456" y="1666554"/>
            <a:ext cx="6106692" cy="4811425"/>
          </a:xfrm>
          <a:prstGeom prst="rect">
            <a:avLst/>
          </a:prstGeom>
        </p:spPr>
      </p:pic>
    </p:spTree>
    <p:extLst>
      <p:ext uri="{BB962C8B-B14F-4D97-AF65-F5344CB8AC3E}">
        <p14:creationId xmlns:p14="http://schemas.microsoft.com/office/powerpoint/2010/main" val="2083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INTEGRITY WALL</a:t>
            </a:r>
            <a:endParaRPr lang="en-GB" dirty="0"/>
          </a:p>
        </p:txBody>
      </p:sp>
      <p:pic>
        <p:nvPicPr>
          <p:cNvPr id="4" name="Bild 3"/>
          <p:cNvPicPr>
            <a:picLocks noChangeAspect="1"/>
          </p:cNvPicPr>
          <p:nvPr/>
        </p:nvPicPr>
        <p:blipFill rotWithShape="1">
          <a:blip r:embed="rId3"/>
          <a:srcRect l="6923" t="20960" r="46923" b="38944"/>
          <a:stretch/>
        </p:blipFill>
        <p:spPr>
          <a:xfrm>
            <a:off x="6858002" y="-2"/>
            <a:ext cx="2285998" cy="1193801"/>
          </a:xfrm>
          <a:prstGeom prst="rect">
            <a:avLst/>
          </a:prstGeom>
        </p:spPr>
      </p:pic>
      <p:pic>
        <p:nvPicPr>
          <p:cNvPr id="7" name="Inhaltsplatzhalter 6"/>
          <p:cNvPicPr>
            <a:picLocks noGrp="1" noChangeAspect="1"/>
          </p:cNvPicPr>
          <p:nvPr>
            <p:ph idx="1"/>
          </p:nvPr>
        </p:nvPicPr>
        <p:blipFill rotWithShape="1">
          <a:blip r:embed="rId4"/>
          <a:srcRect l="5969" r="5969"/>
          <a:stretch/>
        </p:blipFill>
        <p:spPr>
          <a:xfrm>
            <a:off x="457200" y="1943100"/>
            <a:ext cx="8229600" cy="3987800"/>
          </a:xfrm>
        </p:spPr>
      </p:pic>
    </p:spTree>
    <p:extLst>
      <p:ext uri="{BB962C8B-B14F-4D97-AF65-F5344CB8AC3E}">
        <p14:creationId xmlns:p14="http://schemas.microsoft.com/office/powerpoint/2010/main" val="918941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Awareness raising</a:t>
            </a:r>
            <a:endParaRPr lang="en-GB" dirty="0"/>
          </a:p>
          <a:p>
            <a:r>
              <a:rPr lang="en-GB" dirty="0" smtClean="0"/>
              <a:t>Policy </a:t>
            </a:r>
            <a:endParaRPr lang="en-GB" dirty="0"/>
          </a:p>
          <a:p>
            <a:r>
              <a:rPr lang="en-GB" dirty="0" smtClean="0"/>
              <a:t>Regulation and oversight</a:t>
            </a:r>
            <a:endParaRPr lang="en-GB" dirty="0"/>
          </a:p>
          <a:p>
            <a:r>
              <a:rPr lang="en-GB" dirty="0"/>
              <a:t>Budgeting/procurement</a:t>
            </a:r>
          </a:p>
          <a:p>
            <a:r>
              <a:rPr lang="en-GB" dirty="0" smtClean="0"/>
              <a:t>Human resources</a:t>
            </a:r>
            <a:endParaRPr lang="en-GB" dirty="0"/>
          </a:p>
          <a:p>
            <a:r>
              <a:rPr lang="en-GB" dirty="0" smtClean="0"/>
              <a:t>User feedback and social accountability</a:t>
            </a:r>
            <a:endParaRPr lang="en-GB" dirty="0"/>
          </a:p>
        </p:txBody>
      </p:sp>
      <p:pic>
        <p:nvPicPr>
          <p:cNvPr id="4" name="Bild 3"/>
          <p:cNvPicPr>
            <a:picLocks noChangeAspect="1"/>
          </p:cNvPicPr>
          <p:nvPr/>
        </p:nvPicPr>
        <p:blipFill>
          <a:blip r:embed="rId3"/>
          <a:stretch>
            <a:fillRect/>
          </a:stretch>
        </p:blipFill>
        <p:spPr>
          <a:xfrm>
            <a:off x="8013700" y="0"/>
            <a:ext cx="1130300" cy="2002007"/>
          </a:xfrm>
          <a:prstGeom prst="rect">
            <a:avLst/>
          </a:prstGeom>
        </p:spPr>
      </p:pic>
      <p:sp>
        <p:nvSpPr>
          <p:cNvPr id="5" name="Title 1"/>
          <p:cNvSpPr>
            <a:spLocks noGrp="1"/>
          </p:cNvSpPr>
          <p:nvPr>
            <p:ph type="title"/>
          </p:nvPr>
        </p:nvSpPr>
        <p:spPr>
          <a:xfrm>
            <a:off x="457199" y="604838"/>
            <a:ext cx="8229601" cy="1143000"/>
          </a:xfrm>
        </p:spPr>
        <p:txBody>
          <a:bodyPr>
            <a:normAutofit/>
          </a:bodyPr>
          <a:lstStyle/>
          <a:p>
            <a:r>
              <a:rPr lang="en-GB" dirty="0"/>
              <a:t>Integrity strategies and </a:t>
            </a:r>
            <a:r>
              <a:rPr lang="en-GB" dirty="0" smtClean="0"/>
              <a:t>tools</a:t>
            </a:r>
            <a:endParaRPr lang="en-GB" dirty="0"/>
          </a:p>
        </p:txBody>
      </p:sp>
    </p:spTree>
    <p:extLst>
      <p:ext uri="{BB962C8B-B14F-4D97-AF65-F5344CB8AC3E}">
        <p14:creationId xmlns:p14="http://schemas.microsoft.com/office/powerpoint/2010/main" val="3272830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5276"/>
            <a:ext cx="8229601" cy="598493"/>
          </a:xfrm>
        </p:spPr>
        <p:txBody>
          <a:bodyPr>
            <a:normAutofit/>
          </a:bodyPr>
          <a:lstStyle/>
          <a:p>
            <a:r>
              <a:rPr lang="en-GB" sz="2800" dirty="0" smtClean="0"/>
              <a:t>Integrity Risk Management</a:t>
            </a:r>
            <a:endParaRPr lang="en-GB" sz="2800" dirty="0"/>
          </a:p>
        </p:txBody>
      </p:sp>
      <p:pic>
        <p:nvPicPr>
          <p:cNvPr id="6" name="Bild 5"/>
          <p:cNvPicPr>
            <a:picLocks noChangeAspect="1"/>
          </p:cNvPicPr>
          <p:nvPr/>
        </p:nvPicPr>
        <p:blipFill rotWithShape="1">
          <a:blip r:embed="rId3"/>
          <a:srcRect l="33333" t="47248"/>
          <a:stretch/>
        </p:blipFill>
        <p:spPr>
          <a:xfrm>
            <a:off x="5651500" y="0"/>
            <a:ext cx="3149600" cy="1203331"/>
          </a:xfrm>
          <a:prstGeom prst="rect">
            <a:avLst/>
          </a:prstGeom>
        </p:spPr>
      </p:pic>
      <p:pic>
        <p:nvPicPr>
          <p:cNvPr id="7" name="Picture 6" descr="WIGO_Figure_5.4_Steps_of_an_integrity_risk_management_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614" y="1013769"/>
            <a:ext cx="4215867" cy="5755212"/>
          </a:xfrm>
          <a:prstGeom prst="rect">
            <a:avLst/>
          </a:prstGeom>
        </p:spPr>
      </p:pic>
    </p:spTree>
    <p:extLst>
      <p:ext uri="{BB962C8B-B14F-4D97-AF65-F5344CB8AC3E}">
        <p14:creationId xmlns:p14="http://schemas.microsoft.com/office/powerpoint/2010/main" val="141262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INTEGRITY WALL</a:t>
            </a:r>
            <a:endParaRPr lang="en-GB" dirty="0"/>
          </a:p>
        </p:txBody>
      </p:sp>
      <p:pic>
        <p:nvPicPr>
          <p:cNvPr id="4" name="Bild 3"/>
          <p:cNvPicPr>
            <a:picLocks noChangeAspect="1"/>
          </p:cNvPicPr>
          <p:nvPr/>
        </p:nvPicPr>
        <p:blipFill rotWithShape="1">
          <a:blip r:embed="rId3"/>
          <a:srcRect l="6923" t="20960" r="46923" b="38944"/>
          <a:stretch/>
        </p:blipFill>
        <p:spPr>
          <a:xfrm>
            <a:off x="6858002" y="-2"/>
            <a:ext cx="2285998" cy="1193801"/>
          </a:xfrm>
          <a:prstGeom prst="rect">
            <a:avLst/>
          </a:prstGeom>
        </p:spPr>
      </p:pic>
      <p:pic>
        <p:nvPicPr>
          <p:cNvPr id="7" name="Inhaltsplatzhalter 6"/>
          <p:cNvPicPr>
            <a:picLocks noGrp="1" noChangeAspect="1"/>
          </p:cNvPicPr>
          <p:nvPr>
            <p:ph idx="1"/>
          </p:nvPr>
        </p:nvPicPr>
        <p:blipFill rotWithShape="1">
          <a:blip r:embed="rId4"/>
          <a:srcRect l="5969" r="5969"/>
          <a:stretch/>
        </p:blipFill>
        <p:spPr>
          <a:xfrm>
            <a:off x="457200" y="1943100"/>
            <a:ext cx="8229600" cy="3987800"/>
          </a:xfrm>
        </p:spPr>
      </p:pic>
    </p:spTree>
    <p:extLst>
      <p:ext uri="{BB962C8B-B14F-4D97-AF65-F5344CB8AC3E}">
        <p14:creationId xmlns:p14="http://schemas.microsoft.com/office/powerpoint/2010/main" val="339644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7767320" y="0"/>
            <a:ext cx="1376680" cy="2438400"/>
          </a:xfrm>
          <a:prstGeom prst="rect">
            <a:avLst/>
          </a:prstGeom>
        </p:spPr>
      </p:pic>
      <p:sp>
        <p:nvSpPr>
          <p:cNvPr id="3" name="Content Placeholder 2"/>
          <p:cNvSpPr>
            <a:spLocks noGrp="1"/>
          </p:cNvSpPr>
          <p:nvPr>
            <p:ph idx="1"/>
          </p:nvPr>
        </p:nvSpPr>
        <p:spPr/>
        <p:txBody>
          <a:bodyPr>
            <a:normAutofit/>
          </a:bodyPr>
          <a:lstStyle/>
          <a:p>
            <a:pPr marL="0" indent="0">
              <a:buNone/>
            </a:pPr>
            <a:r>
              <a:rPr lang="en-GB" dirty="0"/>
              <a:t>‘Water integrity is the integrity of people and institutions governing water resources. It refers to decision-making that is fair and inclusive, honest and transparent, accountable and free of corruption.’</a:t>
            </a:r>
          </a:p>
          <a:p>
            <a:pPr marL="0" indent="0">
              <a:buNone/>
            </a:pPr>
            <a:endParaRPr lang="en-GB" dirty="0"/>
          </a:p>
          <a:p>
            <a:pPr marL="0" indent="0" algn="r">
              <a:buNone/>
            </a:pPr>
            <a:r>
              <a:rPr lang="en-GB" i="1" dirty="0"/>
              <a:t>Delft Statement, 2013</a:t>
            </a:r>
          </a:p>
          <a:p>
            <a:pPr marL="0" indent="0">
              <a:buNone/>
            </a:pPr>
            <a:endParaRPr lang="en-GB" dirty="0"/>
          </a:p>
        </p:txBody>
      </p:sp>
    </p:spTree>
    <p:extLst>
      <p:ext uri="{BB962C8B-B14F-4D97-AF65-F5344CB8AC3E}">
        <p14:creationId xmlns:p14="http://schemas.microsoft.com/office/powerpoint/2010/main" val="288998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smtClean="0"/>
              <a:t>Thank you</a:t>
            </a:r>
          </a:p>
          <a:p>
            <a:pPr marL="0" indent="0">
              <a:buNone/>
            </a:pPr>
            <a:endParaRPr lang="en-US" sz="2200" b="1" dirty="0"/>
          </a:p>
          <a:p>
            <a:pPr marL="0" indent="0">
              <a:buNone/>
            </a:pPr>
            <a:endParaRPr lang="en-US" sz="2200" b="1" dirty="0" smtClean="0"/>
          </a:p>
          <a:p>
            <a:pPr marL="0" indent="0">
              <a:buNone/>
            </a:pPr>
            <a:endParaRPr lang="en-US" sz="2200" b="1" dirty="0" smtClean="0"/>
          </a:p>
          <a:p>
            <a:pPr marL="0" indent="0">
              <a:buNone/>
            </a:pPr>
            <a:endParaRPr lang="en-US" sz="2200" b="1" dirty="0"/>
          </a:p>
          <a:p>
            <a:pPr marL="0" indent="0" algn="r">
              <a:buNone/>
            </a:pPr>
            <a:endParaRPr lang="en-US" sz="2200" b="1" dirty="0" smtClean="0"/>
          </a:p>
          <a:p>
            <a:pPr marL="0" indent="0" algn="r">
              <a:buNone/>
            </a:pPr>
            <a:r>
              <a:rPr lang="en-US" sz="1600" b="1" dirty="0" smtClean="0"/>
              <a:t>Water </a:t>
            </a:r>
            <a:r>
              <a:rPr lang="en-US" sz="1600" b="1" dirty="0"/>
              <a:t>Integrity Network Association </a:t>
            </a:r>
            <a:r>
              <a:rPr lang="en-US" sz="1600" b="1" dirty="0" smtClean="0">
                <a:solidFill>
                  <a:srgbClr val="000000"/>
                </a:solidFill>
              </a:rPr>
              <a:t>e.V.</a:t>
            </a:r>
            <a:endParaRPr lang="en-US" sz="1600" b="1" dirty="0">
              <a:solidFill>
                <a:srgbClr val="000000"/>
              </a:solidFill>
            </a:endParaRPr>
          </a:p>
          <a:p>
            <a:pPr marL="0" indent="0" algn="r">
              <a:buNone/>
            </a:pPr>
            <a:r>
              <a:rPr lang="en-US" sz="1600" dirty="0" smtClean="0">
                <a:solidFill>
                  <a:srgbClr val="000000"/>
                </a:solidFill>
              </a:rPr>
              <a:t>Alt-Moabit </a:t>
            </a:r>
            <a:r>
              <a:rPr lang="en-US" sz="1600" dirty="0"/>
              <a:t>91b, 10559 Berlin, Germany</a:t>
            </a:r>
          </a:p>
          <a:p>
            <a:pPr marL="0" indent="0" algn="r">
              <a:buNone/>
            </a:pPr>
            <a:r>
              <a:rPr lang="en-US" sz="1600" dirty="0" smtClean="0"/>
              <a:t>info@win-s.org | www.waterintegritynetwork.net</a:t>
            </a:r>
            <a:endParaRPr lang="en-US" sz="1600" dirty="0"/>
          </a:p>
          <a:p>
            <a:endParaRPr lang="fr-FR" dirty="0"/>
          </a:p>
        </p:txBody>
      </p:sp>
      <p:pic>
        <p:nvPicPr>
          <p:cNvPr id="6" name="Bild 5"/>
          <p:cNvPicPr>
            <a:picLocks noChangeAspect="1"/>
          </p:cNvPicPr>
          <p:nvPr/>
        </p:nvPicPr>
        <p:blipFill>
          <a:blip r:embed="rId3"/>
          <a:stretch>
            <a:fillRect/>
          </a:stretch>
        </p:blipFill>
        <p:spPr>
          <a:xfrm>
            <a:off x="6429570" y="0"/>
            <a:ext cx="2714429" cy="3746500"/>
          </a:xfrm>
          <a:prstGeom prst="rect">
            <a:avLst/>
          </a:prstGeom>
        </p:spPr>
      </p:pic>
    </p:spTree>
    <p:extLst>
      <p:ext uri="{BB962C8B-B14F-4D97-AF65-F5344CB8AC3E}">
        <p14:creationId xmlns:p14="http://schemas.microsoft.com/office/powerpoint/2010/main" val="212308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Roboto"/>
                <a:cs typeface="Roboto"/>
              </a:rPr>
              <a:t>Estimated </a:t>
            </a:r>
            <a:r>
              <a:rPr lang="en-US" b="1" dirty="0">
                <a:latin typeface="Roboto"/>
                <a:cs typeface="Roboto"/>
              </a:rPr>
              <a:t>o</a:t>
            </a:r>
            <a:r>
              <a:rPr lang="en-US" b="1" dirty="0" smtClean="0">
                <a:latin typeface="Roboto"/>
                <a:cs typeface="Roboto"/>
              </a:rPr>
              <a:t>ne third of humanity </a:t>
            </a:r>
            <a:r>
              <a:rPr lang="en-US" b="1" dirty="0" smtClean="0">
                <a:latin typeface="Roboto"/>
                <a:cs typeface="Roboto"/>
              </a:rPr>
              <a:t>has no </a:t>
            </a:r>
            <a:r>
              <a:rPr lang="en-US" b="1" dirty="0" smtClean="0">
                <a:latin typeface="Roboto"/>
                <a:cs typeface="Roboto"/>
              </a:rPr>
              <a:t>access to safe water and basic sanitation</a:t>
            </a:r>
            <a:endParaRPr lang="en-GB" b="1" dirty="0" smtClean="0">
              <a:latin typeface="Roboto"/>
              <a:cs typeface="Roboto"/>
            </a:endParaRPr>
          </a:p>
          <a:p>
            <a:r>
              <a:rPr lang="en-GB" b="1" dirty="0" smtClean="0">
                <a:latin typeface="Roboto"/>
                <a:cs typeface="Roboto"/>
              </a:rPr>
              <a:t>85</a:t>
            </a:r>
            <a:r>
              <a:rPr lang="en-GB" b="1" dirty="0">
                <a:latin typeface="Roboto"/>
                <a:cs typeface="Roboto"/>
              </a:rPr>
              <a:t>% increase in water consumption</a:t>
            </a:r>
            <a:br>
              <a:rPr lang="en-GB" b="1" dirty="0">
                <a:latin typeface="Roboto"/>
                <a:cs typeface="Roboto"/>
              </a:rPr>
            </a:br>
            <a:r>
              <a:rPr lang="en-GB" dirty="0"/>
              <a:t>predicted in just the global energy sector by 2035</a:t>
            </a:r>
          </a:p>
          <a:p>
            <a:r>
              <a:rPr lang="en-GB" b="1" dirty="0">
                <a:latin typeface="Roboto"/>
                <a:cs typeface="Roboto"/>
              </a:rPr>
              <a:t>100% increase of the global crop demand</a:t>
            </a:r>
            <a:br>
              <a:rPr lang="en-GB" b="1" dirty="0">
                <a:latin typeface="Roboto"/>
                <a:cs typeface="Roboto"/>
              </a:rPr>
            </a:br>
            <a:r>
              <a:rPr lang="en-GB" dirty="0"/>
              <a:t>from 2005 levels by 2050 for food and </a:t>
            </a:r>
            <a:r>
              <a:rPr lang="en-GB" dirty="0" smtClean="0"/>
              <a:t>biofuel</a:t>
            </a:r>
          </a:p>
          <a:p>
            <a:r>
              <a:rPr lang="en-GB" dirty="0" smtClean="0"/>
              <a:t>The SDGs and the humans rights to water and sanitation need to be achieved</a:t>
            </a:r>
            <a:endParaRPr lang="en-GB" dirty="0"/>
          </a:p>
        </p:txBody>
      </p:sp>
      <p:sp>
        <p:nvSpPr>
          <p:cNvPr id="4" name="Title 3"/>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t>
            </a:r>
            <a:r>
              <a:rPr lang="fr-FR" dirty="0" err="1" smtClean="0"/>
              <a:t>stake</a:t>
            </a:r>
            <a:r>
              <a:rPr lang="fr-FR" dirty="0" smtClean="0"/>
              <a:t> ?</a:t>
            </a:r>
            <a:endParaRPr lang="fr-FR" dirty="0"/>
          </a:p>
        </p:txBody>
      </p:sp>
      <p:pic>
        <p:nvPicPr>
          <p:cNvPr id="7" name="Bild 6"/>
          <p:cNvPicPr>
            <a:picLocks noChangeAspect="1"/>
          </p:cNvPicPr>
          <p:nvPr/>
        </p:nvPicPr>
        <p:blipFill>
          <a:blip r:embed="rId3"/>
          <a:stretch>
            <a:fillRect/>
          </a:stretch>
        </p:blipFill>
        <p:spPr>
          <a:xfrm rot="10800000">
            <a:off x="7251428" y="0"/>
            <a:ext cx="1892572" cy="1397000"/>
          </a:xfrm>
          <a:prstGeom prst="rect">
            <a:avLst/>
          </a:prstGeom>
        </p:spPr>
      </p:pic>
    </p:spTree>
    <p:extLst>
      <p:ext uri="{BB962C8B-B14F-4D97-AF65-F5344CB8AC3E}">
        <p14:creationId xmlns:p14="http://schemas.microsoft.com/office/powerpoint/2010/main" val="61955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net logo with UNDP new logo-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60" y="2090711"/>
            <a:ext cx="1156509" cy="408936"/>
          </a:xfrm>
          <a:prstGeom prst="rect">
            <a:avLst/>
          </a:prstGeom>
        </p:spPr>
      </p:pic>
      <p:pic>
        <p:nvPicPr>
          <p:cNvPr id="7" name="Picture 6" descr="GWP Global 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510" y="2034725"/>
            <a:ext cx="1657323" cy="433316"/>
          </a:xfrm>
          <a:prstGeom prst="rect">
            <a:avLst/>
          </a:prstGeom>
        </p:spPr>
      </p:pic>
      <p:pic>
        <p:nvPicPr>
          <p:cNvPr id="8" name="Picture 7" descr="TI-logo_with_coalition_banner_cmyk_k_outlines [Converted].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039" y="2082363"/>
            <a:ext cx="1784462" cy="425632"/>
          </a:xfrm>
          <a:prstGeom prst="rect">
            <a:avLst/>
          </a:prstGeom>
        </p:spPr>
      </p:pic>
      <p:pic>
        <p:nvPicPr>
          <p:cNvPr id="10" name="Picture 9" descr="TIB.eps"/>
          <p:cNvPicPr>
            <a:picLocks noChangeAspect="1"/>
          </p:cNvPicPr>
          <p:nvPr/>
        </p:nvPicPr>
        <p:blipFill rotWithShape="1">
          <a:blip r:embed="rId6">
            <a:extLst>
              <a:ext uri="{28A0092B-C50C-407E-A947-70E740481C1C}">
                <a14:useLocalDpi xmlns:a14="http://schemas.microsoft.com/office/drawing/2010/main" val="0"/>
              </a:ext>
            </a:extLst>
          </a:blip>
          <a:srcRect b="61205"/>
          <a:stretch/>
        </p:blipFill>
        <p:spPr>
          <a:xfrm>
            <a:off x="446160" y="3044633"/>
            <a:ext cx="1198923" cy="657096"/>
          </a:xfrm>
          <a:prstGeom prst="rect">
            <a:avLst/>
          </a:prstGeom>
        </p:spPr>
      </p:pic>
      <p:pic>
        <p:nvPicPr>
          <p:cNvPr id="12" name="Picture 11" descr="BAWIN Logo.eps"/>
          <p:cNvPicPr>
            <a:picLocks noChangeAspect="1"/>
          </p:cNvPicPr>
          <p:nvPr/>
        </p:nvPicPr>
        <p:blipFill rotWithShape="1">
          <a:blip r:embed="rId7">
            <a:extLst>
              <a:ext uri="{28A0092B-C50C-407E-A947-70E740481C1C}">
                <a14:useLocalDpi xmlns:a14="http://schemas.microsoft.com/office/drawing/2010/main" val="0"/>
              </a:ext>
            </a:extLst>
          </a:blip>
          <a:srcRect t="28258" b="45560"/>
          <a:stretch/>
        </p:blipFill>
        <p:spPr>
          <a:xfrm>
            <a:off x="1779659" y="3088541"/>
            <a:ext cx="1551956" cy="569281"/>
          </a:xfrm>
          <a:prstGeom prst="rect">
            <a:avLst/>
          </a:prstGeom>
        </p:spPr>
      </p:pic>
      <p:pic>
        <p:nvPicPr>
          <p:cNvPr id="13" name="Picture 12" descr="WGF logo.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0975" y="3140770"/>
            <a:ext cx="1381274" cy="464823"/>
          </a:xfrm>
          <a:prstGeom prst="rect">
            <a:avLst/>
          </a:prstGeom>
        </p:spPr>
      </p:pic>
      <p:pic>
        <p:nvPicPr>
          <p:cNvPr id="14" name="Picture 13" descr="SIWI logo.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7961" y="3145872"/>
            <a:ext cx="625904" cy="454618"/>
          </a:xfrm>
          <a:prstGeom prst="rect">
            <a:avLst/>
          </a:prstGeom>
        </p:spPr>
      </p:pic>
      <p:pic>
        <p:nvPicPr>
          <p:cNvPr id="15" name="Picture 14" descr="UNDP logo.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4169" y="2982449"/>
            <a:ext cx="400419" cy="781464"/>
          </a:xfrm>
          <a:prstGeom prst="rect">
            <a:avLst/>
          </a:prstGeom>
        </p:spPr>
      </p:pic>
      <p:pic>
        <p:nvPicPr>
          <p:cNvPr id="16" name="Picture 15" descr="bmz.eps"/>
          <p:cNvPicPr>
            <a:picLocks noChangeAspect="1"/>
          </p:cNvPicPr>
          <p:nvPr/>
        </p:nvPicPr>
        <p:blipFill rotWithShape="1">
          <a:blip r:embed="rId11">
            <a:extLst>
              <a:ext uri="{28A0092B-C50C-407E-A947-70E740481C1C}">
                <a14:useLocalDpi xmlns:a14="http://schemas.microsoft.com/office/drawing/2010/main" val="0"/>
              </a:ext>
            </a:extLst>
          </a:blip>
          <a:srcRect l="11903" r="11384"/>
          <a:stretch/>
        </p:blipFill>
        <p:spPr>
          <a:xfrm>
            <a:off x="380466" y="4710478"/>
            <a:ext cx="2101944" cy="956201"/>
          </a:xfrm>
          <a:prstGeom prst="rect">
            <a:avLst/>
          </a:prstGeom>
        </p:spPr>
      </p:pic>
      <p:pic>
        <p:nvPicPr>
          <p:cNvPr id="17" name="Picture 16" descr="DGIS.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07533" y="4814937"/>
            <a:ext cx="1615096" cy="747283"/>
          </a:xfrm>
          <a:prstGeom prst="rect">
            <a:avLst/>
          </a:prstGeom>
        </p:spPr>
      </p:pic>
      <p:pic>
        <p:nvPicPr>
          <p:cNvPr id="18" name="Picture 17" descr="SDC_CMYK_hoch_pos.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34965" y="4899307"/>
            <a:ext cx="1269578" cy="578542"/>
          </a:xfrm>
          <a:prstGeom prst="rect">
            <a:avLst/>
          </a:prstGeom>
        </p:spPr>
      </p:pic>
      <p:pic>
        <p:nvPicPr>
          <p:cNvPr id="19" name="Picture 18" descr="SWE3Fcmyk_eng.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71608" y="4775828"/>
            <a:ext cx="838200" cy="825500"/>
          </a:xfrm>
          <a:prstGeom prst="rect">
            <a:avLst/>
          </a:prstGeom>
        </p:spPr>
      </p:pic>
    </p:spTree>
    <p:extLst>
      <p:ext uri="{BB962C8B-B14F-4D97-AF65-F5344CB8AC3E}">
        <p14:creationId xmlns:p14="http://schemas.microsoft.com/office/powerpoint/2010/main" val="141677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WIGO </a:t>
            </a:r>
            <a:r>
              <a:rPr lang="de-DE" dirty="0" err="1"/>
              <a:t>is</a:t>
            </a:r>
            <a:r>
              <a:rPr lang="de-DE" dirty="0"/>
              <a:t>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A demonstration </a:t>
            </a:r>
            <a:r>
              <a:rPr lang="en-GB" dirty="0" smtClean="0"/>
              <a:t>that </a:t>
            </a:r>
            <a:r>
              <a:rPr lang="en-GB" dirty="0"/>
              <a:t>integrity </a:t>
            </a:r>
            <a:r>
              <a:rPr lang="en-GB" dirty="0" smtClean="0"/>
              <a:t>becomes an </a:t>
            </a:r>
            <a:r>
              <a:rPr lang="en-GB" dirty="0"/>
              <a:t>international and national </a:t>
            </a:r>
            <a:r>
              <a:rPr lang="en-GB" dirty="0" smtClean="0"/>
              <a:t>priority in water governance and management. </a:t>
            </a:r>
            <a:endParaRPr lang="en-GB" dirty="0"/>
          </a:p>
        </p:txBody>
      </p:sp>
      <p:pic>
        <p:nvPicPr>
          <p:cNvPr id="5" name="Bild 4"/>
          <p:cNvPicPr>
            <a:picLocks noChangeAspect="1"/>
          </p:cNvPicPr>
          <p:nvPr/>
        </p:nvPicPr>
        <p:blipFill>
          <a:blip r:embed="rId3"/>
          <a:stretch>
            <a:fillRect/>
          </a:stretch>
        </p:blipFill>
        <p:spPr>
          <a:xfrm>
            <a:off x="8013700" y="0"/>
            <a:ext cx="1130300" cy="2002007"/>
          </a:xfrm>
          <a:prstGeom prst="rect">
            <a:avLst/>
          </a:prstGeom>
        </p:spPr>
      </p:pic>
    </p:spTree>
    <p:extLst>
      <p:ext uri="{BB962C8B-B14F-4D97-AF65-F5344CB8AC3E}">
        <p14:creationId xmlns:p14="http://schemas.microsoft.com/office/powerpoint/2010/main" val="209288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WIGO </a:t>
            </a:r>
            <a:r>
              <a:rPr lang="de-DE" dirty="0" err="1"/>
              <a:t>is</a:t>
            </a:r>
            <a:r>
              <a:rPr lang="de-DE" dirty="0"/>
              <a:t> …</a:t>
            </a: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a:t>A review </a:t>
            </a:r>
            <a:r>
              <a:rPr lang="en-US" dirty="0" smtClean="0"/>
              <a:t>of how </a:t>
            </a:r>
            <a:r>
              <a:rPr lang="en-US" dirty="0"/>
              <a:t>institutional fragmentation and corruption </a:t>
            </a:r>
            <a:r>
              <a:rPr lang="en-US" dirty="0" smtClean="0">
                <a:solidFill>
                  <a:srgbClr val="000000"/>
                </a:solidFill>
              </a:rPr>
              <a:t>undermine </a:t>
            </a:r>
            <a:r>
              <a:rPr lang="en-US" dirty="0"/>
              <a:t>resources and services.  </a:t>
            </a:r>
          </a:p>
        </p:txBody>
      </p:sp>
      <p:pic>
        <p:nvPicPr>
          <p:cNvPr id="4" name="Bild 3"/>
          <p:cNvPicPr>
            <a:picLocks noChangeAspect="1"/>
          </p:cNvPicPr>
          <p:nvPr/>
        </p:nvPicPr>
        <p:blipFill>
          <a:blip r:embed="rId3"/>
          <a:stretch>
            <a:fillRect/>
          </a:stretch>
        </p:blipFill>
        <p:spPr>
          <a:xfrm rot="16200000">
            <a:off x="7643858" y="-49258"/>
            <a:ext cx="1450883" cy="1549400"/>
          </a:xfrm>
          <a:prstGeom prst="rect">
            <a:avLst/>
          </a:prstGeom>
        </p:spPr>
      </p:pic>
      <p:pic>
        <p:nvPicPr>
          <p:cNvPr id="5" name="Picture 4" descr="WIGO_Figure_1.3_Who_wins,_who_los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381" y="3045261"/>
            <a:ext cx="4707238" cy="3146974"/>
          </a:xfrm>
          <a:prstGeom prst="rect">
            <a:avLst/>
          </a:prstGeom>
        </p:spPr>
      </p:pic>
    </p:spTree>
    <p:extLst>
      <p:ext uri="{BB962C8B-B14F-4D97-AF65-F5344CB8AC3E}">
        <p14:creationId xmlns:p14="http://schemas.microsoft.com/office/powerpoint/2010/main" val="12916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WIGO </a:t>
            </a:r>
            <a:r>
              <a:rPr lang="de-DE" dirty="0" err="1"/>
              <a:t>is</a:t>
            </a:r>
            <a:r>
              <a:rPr lang="de-DE" dirty="0"/>
              <a:t> …</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a:t>An outline of </a:t>
            </a:r>
            <a:r>
              <a:rPr lang="en-US" dirty="0" smtClean="0"/>
              <a:t>approaches and tools that </a:t>
            </a:r>
            <a:r>
              <a:rPr lang="en-US" dirty="0"/>
              <a:t>make improvements achievable.  </a:t>
            </a:r>
          </a:p>
        </p:txBody>
      </p:sp>
      <p:pic>
        <p:nvPicPr>
          <p:cNvPr id="4" name="Bild 3"/>
          <p:cNvPicPr>
            <a:picLocks noChangeAspect="1"/>
          </p:cNvPicPr>
          <p:nvPr/>
        </p:nvPicPr>
        <p:blipFill>
          <a:blip r:embed="rId3"/>
          <a:stretch>
            <a:fillRect/>
          </a:stretch>
        </p:blipFill>
        <p:spPr>
          <a:xfrm rot="16200000">
            <a:off x="7427161" y="86386"/>
            <a:ext cx="1525321" cy="1352550"/>
          </a:xfrm>
          <a:prstGeom prst="rect">
            <a:avLst/>
          </a:prstGeom>
        </p:spPr>
      </p:pic>
    </p:spTree>
    <p:extLst>
      <p:ext uri="{BB962C8B-B14F-4D97-AF65-F5344CB8AC3E}">
        <p14:creationId xmlns:p14="http://schemas.microsoft.com/office/powerpoint/2010/main" val="187329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WIGO </a:t>
            </a:r>
            <a:r>
              <a:rPr lang="de-DE" dirty="0" err="1"/>
              <a:t>is</a:t>
            </a:r>
            <a:r>
              <a:rPr lang="de-DE" dirty="0"/>
              <a:t> …</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a:t>A </a:t>
            </a:r>
            <a:r>
              <a:rPr lang="en-US" dirty="0" smtClean="0">
                <a:solidFill>
                  <a:srgbClr val="000000"/>
                </a:solidFill>
              </a:rPr>
              <a:t>set of recommendations </a:t>
            </a:r>
            <a:r>
              <a:rPr lang="en-US" dirty="0">
                <a:solidFill>
                  <a:srgbClr val="000000"/>
                </a:solidFill>
              </a:rPr>
              <a:t>for action </a:t>
            </a:r>
            <a:r>
              <a:rPr lang="en-US" dirty="0"/>
              <a:t>by governments, sector actors, the private sector and civil society bodies.</a:t>
            </a:r>
          </a:p>
          <a:p>
            <a:endParaRPr lang="fr-FR" dirty="0"/>
          </a:p>
        </p:txBody>
      </p:sp>
      <p:pic>
        <p:nvPicPr>
          <p:cNvPr id="4" name="Bild 3"/>
          <p:cNvPicPr>
            <a:picLocks noChangeAspect="1"/>
          </p:cNvPicPr>
          <p:nvPr/>
        </p:nvPicPr>
        <p:blipFill>
          <a:blip r:embed="rId3"/>
          <a:stretch>
            <a:fillRect/>
          </a:stretch>
        </p:blipFill>
        <p:spPr>
          <a:xfrm rot="10800000">
            <a:off x="7161543" y="0"/>
            <a:ext cx="1892572" cy="1397000"/>
          </a:xfrm>
          <a:prstGeom prst="rect">
            <a:avLst/>
          </a:prstGeom>
        </p:spPr>
      </p:pic>
    </p:spTree>
    <p:extLst>
      <p:ext uri="{BB962C8B-B14F-4D97-AF65-F5344CB8AC3E}">
        <p14:creationId xmlns:p14="http://schemas.microsoft.com/office/powerpoint/2010/main" val="158118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Weak </a:t>
            </a:r>
            <a:r>
              <a:rPr lang="en-US" dirty="0"/>
              <a:t>financial data makes it difficult to track finances and losses</a:t>
            </a:r>
            <a:r>
              <a:rPr lang="en-US" dirty="0" smtClean="0"/>
              <a:t>.</a:t>
            </a:r>
          </a:p>
          <a:p>
            <a:r>
              <a:rPr lang="en-US" dirty="0" smtClean="0"/>
              <a:t>shed</a:t>
            </a:r>
            <a:endParaRPr lang="en-US" dirty="0"/>
          </a:p>
        </p:txBody>
      </p:sp>
      <p:sp>
        <p:nvSpPr>
          <p:cNvPr id="4" name="Title 3"/>
          <p:cNvSpPr>
            <a:spLocks noGrp="1"/>
          </p:cNvSpPr>
          <p:nvPr>
            <p:ph type="title"/>
          </p:nvPr>
        </p:nvSpPr>
        <p:spPr/>
        <p:txBody>
          <a:bodyPr/>
          <a:lstStyle/>
          <a:p>
            <a:r>
              <a:rPr lang="fr-FR" dirty="0" smtClean="0"/>
              <a:t>KEY MESSAGES (1)</a:t>
            </a:r>
            <a:endParaRPr lang="fr-FR" dirty="0"/>
          </a:p>
        </p:txBody>
      </p:sp>
      <p:pic>
        <p:nvPicPr>
          <p:cNvPr id="7" name="Bild 6"/>
          <p:cNvPicPr>
            <a:picLocks noChangeAspect="1"/>
          </p:cNvPicPr>
          <p:nvPr/>
        </p:nvPicPr>
        <p:blipFill>
          <a:blip r:embed="rId3"/>
          <a:stretch>
            <a:fillRect/>
          </a:stretch>
        </p:blipFill>
        <p:spPr>
          <a:xfrm rot="10800000">
            <a:off x="7251428" y="0"/>
            <a:ext cx="1892572" cy="1397000"/>
          </a:xfrm>
          <a:prstGeom prst="rect">
            <a:avLst/>
          </a:prstGeom>
        </p:spPr>
      </p:pic>
    </p:spTree>
    <p:extLst>
      <p:ext uri="{BB962C8B-B14F-4D97-AF65-F5344CB8AC3E}">
        <p14:creationId xmlns:p14="http://schemas.microsoft.com/office/powerpoint/2010/main" val="2852528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1769</Words>
  <Application>Microsoft Office PowerPoint</Application>
  <PresentationFormat>On-screen Show (4:3)</PresentationFormat>
  <Paragraphs>160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vt:lpstr>
      <vt:lpstr>Roboto Light</vt:lpstr>
      <vt:lpstr>Office Theme</vt:lpstr>
      <vt:lpstr>PowerPoint Presentation</vt:lpstr>
      <vt:lpstr>PowerPoint Presentation</vt:lpstr>
      <vt:lpstr>What is at stake ?</vt:lpstr>
      <vt:lpstr>PowerPoint Presentation</vt:lpstr>
      <vt:lpstr>WIGO is …</vt:lpstr>
      <vt:lpstr>WIGO is …</vt:lpstr>
      <vt:lpstr>WIGO is …</vt:lpstr>
      <vt:lpstr>WIGO is …</vt:lpstr>
      <vt:lpstr>KEY MESSAGES (1)</vt:lpstr>
      <vt:lpstr>What is at stake ?</vt:lpstr>
      <vt:lpstr>What is at stake ?</vt:lpstr>
      <vt:lpstr>RECOMMENDATIONS</vt:lpstr>
      <vt:lpstr>KEY MESSAGES (2)</vt:lpstr>
      <vt:lpstr>KEY MESSAGES (3)</vt:lpstr>
      <vt:lpstr>CASE STUDY: KENYA</vt:lpstr>
      <vt:lpstr>THE INTEGRITY WALL</vt:lpstr>
      <vt:lpstr>Integrity strategies and tools</vt:lpstr>
      <vt:lpstr>Integrity Risk Management</vt:lpstr>
      <vt:lpstr>THE INTEGRITY WALL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Integrity Global Outlook 2016</dc:title>
  <dc:creator>Carmen Fernandez Fernandez</dc:creator>
  <cp:lastModifiedBy>Frank van der Valk</cp:lastModifiedBy>
  <cp:revision>450</cp:revision>
  <cp:lastPrinted>2016-03-22T13:23:22Z</cp:lastPrinted>
  <dcterms:created xsi:type="dcterms:W3CDTF">2016-03-07T15:21:53Z</dcterms:created>
  <dcterms:modified xsi:type="dcterms:W3CDTF">2016-04-15T13:37:15Z</dcterms:modified>
</cp:coreProperties>
</file>